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5"/>
  </p:notesMasterIdLst>
  <p:sldIdLst>
    <p:sldId id="256" r:id="rId3"/>
    <p:sldId id="257" r:id="rId4"/>
    <p:sldId id="258" r:id="rId5"/>
    <p:sldId id="259" r:id="rId6"/>
    <p:sldId id="291" r:id="rId7"/>
    <p:sldId id="292" r:id="rId8"/>
    <p:sldId id="293" r:id="rId9"/>
    <p:sldId id="294" r:id="rId10"/>
    <p:sldId id="295" r:id="rId11"/>
    <p:sldId id="262" r:id="rId12"/>
    <p:sldId id="297" r:id="rId13"/>
    <p:sldId id="298" r:id="rId14"/>
  </p:sldIdLst>
  <p:sldSz cx="9144000" cy="5143500" type="screen16x9"/>
  <p:notesSz cx="6858000" cy="9144000"/>
  <p:embeddedFontLst>
    <p:embeddedFont>
      <p:font typeface="Inter" panose="020B0604020202020204" charset="0"/>
      <p:regular r:id="rId16"/>
      <p:bold r:id="rId17"/>
      <p:italic r:id="rId18"/>
      <p:boldItalic r:id="rId19"/>
    </p:embeddedFont>
    <p:embeddedFont>
      <p:font typeface="Manrope SemiBold"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67E140-17BC-81CD-9CC6-97B1627D1F48}" v="724" dt="2025-04-03T22:24:30.233"/>
  </p1510:revLst>
</p1510:revInfo>
</file>

<file path=ppt/tableStyles.xml><?xml version="1.0" encoding="utf-8"?>
<a:tblStyleLst xmlns:a="http://schemas.openxmlformats.org/drawingml/2006/main" def="{26BE9EAB-403A-40FA-A855-3AA346724C36}">
  <a:tblStyle styleId="{26BE9EAB-403A-40FA-A855-3AA346724C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80"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9a7acb63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9a7acb63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29a7acb6325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29a7acb6325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654BE8BE-39AC-6223-09CA-DA440CAEFE45}"/>
            </a:ext>
          </a:extLst>
        </p:cNvPr>
        <p:cNvGrpSpPr/>
        <p:nvPr/>
      </p:nvGrpSpPr>
      <p:grpSpPr>
        <a:xfrm>
          <a:off x="0" y="0"/>
          <a:ext cx="0" cy="0"/>
          <a:chOff x="0" y="0"/>
          <a:chExt cx="0" cy="0"/>
        </a:xfrm>
      </p:grpSpPr>
      <p:sp>
        <p:nvSpPr>
          <p:cNvPr id="589" name="Google Shape;589;g29a7acb6325_0_402:notes">
            <a:extLst>
              <a:ext uri="{FF2B5EF4-FFF2-40B4-BE49-F238E27FC236}">
                <a16:creationId xmlns:a16="http://schemas.microsoft.com/office/drawing/2014/main" id="{BAB9C7EB-3F5A-EABE-95FA-ADEF6D64D2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a:extLst>
              <a:ext uri="{FF2B5EF4-FFF2-40B4-BE49-F238E27FC236}">
                <a16:creationId xmlns:a16="http://schemas.microsoft.com/office/drawing/2014/main" id="{DFE58AA7-0687-2ECF-D638-ED74F22D72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607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a:extLst>
            <a:ext uri="{FF2B5EF4-FFF2-40B4-BE49-F238E27FC236}">
              <a16:creationId xmlns:a16="http://schemas.microsoft.com/office/drawing/2014/main" id="{C7D2824D-CF60-5027-D352-A0FC31E94CA6}"/>
            </a:ext>
          </a:extLst>
        </p:cNvPr>
        <p:cNvGrpSpPr/>
        <p:nvPr/>
      </p:nvGrpSpPr>
      <p:grpSpPr>
        <a:xfrm>
          <a:off x="0" y="0"/>
          <a:ext cx="0" cy="0"/>
          <a:chOff x="0" y="0"/>
          <a:chExt cx="0" cy="0"/>
        </a:xfrm>
      </p:grpSpPr>
      <p:sp>
        <p:nvSpPr>
          <p:cNvPr id="692" name="Google Shape;692;g29a7acb6325_0_418:notes">
            <a:extLst>
              <a:ext uri="{FF2B5EF4-FFF2-40B4-BE49-F238E27FC236}">
                <a16:creationId xmlns:a16="http://schemas.microsoft.com/office/drawing/2014/main" id="{849AD525-8DB9-E349-D824-B0471DC3E5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29a7acb6325_0_418:notes">
            <a:extLst>
              <a:ext uri="{FF2B5EF4-FFF2-40B4-BE49-F238E27FC236}">
                <a16:creationId xmlns:a16="http://schemas.microsoft.com/office/drawing/2014/main" id="{3D56848E-56E5-032D-7BC8-96ABD5781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1743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31d68b759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31d68b759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29a7acb632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29a7acb632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9a7acb6325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9a7acb6325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06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13EAD5B9-534F-CAC6-13CB-EC9C1CAAFA82}"/>
            </a:ext>
          </a:extLst>
        </p:cNvPr>
        <p:cNvGrpSpPr/>
        <p:nvPr/>
      </p:nvGrpSpPr>
      <p:grpSpPr>
        <a:xfrm>
          <a:off x="0" y="0"/>
          <a:ext cx="0" cy="0"/>
          <a:chOff x="0" y="0"/>
          <a:chExt cx="0" cy="0"/>
        </a:xfrm>
      </p:grpSpPr>
      <p:sp>
        <p:nvSpPr>
          <p:cNvPr id="589" name="Google Shape;589;g29a7acb6325_0_402:notes">
            <a:extLst>
              <a:ext uri="{FF2B5EF4-FFF2-40B4-BE49-F238E27FC236}">
                <a16:creationId xmlns:a16="http://schemas.microsoft.com/office/drawing/2014/main" id="{8E6095DC-C4D3-1BB5-6A64-586CC6F65A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a:extLst>
              <a:ext uri="{FF2B5EF4-FFF2-40B4-BE49-F238E27FC236}">
                <a16:creationId xmlns:a16="http://schemas.microsoft.com/office/drawing/2014/main" id="{8B5E53AD-FE8B-F72C-6547-D1D4182B7D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0011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13C06DA6-A69C-70E6-B132-9F280A058B36}"/>
            </a:ext>
          </a:extLst>
        </p:cNvPr>
        <p:cNvGrpSpPr/>
        <p:nvPr/>
      </p:nvGrpSpPr>
      <p:grpSpPr>
        <a:xfrm>
          <a:off x="0" y="0"/>
          <a:ext cx="0" cy="0"/>
          <a:chOff x="0" y="0"/>
          <a:chExt cx="0" cy="0"/>
        </a:xfrm>
      </p:grpSpPr>
      <p:sp>
        <p:nvSpPr>
          <p:cNvPr id="589" name="Google Shape;589;g29a7acb6325_0_402:notes">
            <a:extLst>
              <a:ext uri="{FF2B5EF4-FFF2-40B4-BE49-F238E27FC236}">
                <a16:creationId xmlns:a16="http://schemas.microsoft.com/office/drawing/2014/main" id="{65350D35-C0ED-EBA4-6EF1-511D19321C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a:extLst>
              <a:ext uri="{FF2B5EF4-FFF2-40B4-BE49-F238E27FC236}">
                <a16:creationId xmlns:a16="http://schemas.microsoft.com/office/drawing/2014/main" id="{C263667B-9617-5083-CED0-E3B2DC8401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267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B0AD8A75-F24F-AAD1-1830-C12F799AD3EF}"/>
            </a:ext>
          </a:extLst>
        </p:cNvPr>
        <p:cNvGrpSpPr/>
        <p:nvPr/>
      </p:nvGrpSpPr>
      <p:grpSpPr>
        <a:xfrm>
          <a:off x="0" y="0"/>
          <a:ext cx="0" cy="0"/>
          <a:chOff x="0" y="0"/>
          <a:chExt cx="0" cy="0"/>
        </a:xfrm>
      </p:grpSpPr>
      <p:sp>
        <p:nvSpPr>
          <p:cNvPr id="589" name="Google Shape;589;g29a7acb6325_0_402:notes">
            <a:extLst>
              <a:ext uri="{FF2B5EF4-FFF2-40B4-BE49-F238E27FC236}">
                <a16:creationId xmlns:a16="http://schemas.microsoft.com/office/drawing/2014/main" id="{25B6EBDE-991E-57CF-EC55-457994D5E4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a:extLst>
              <a:ext uri="{FF2B5EF4-FFF2-40B4-BE49-F238E27FC236}">
                <a16:creationId xmlns:a16="http://schemas.microsoft.com/office/drawing/2014/main" id="{7A1AD1A3-FC93-324F-1330-61EE9C3657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848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1FD5ED9D-E0FF-796C-99B6-436F14CC988F}"/>
            </a:ext>
          </a:extLst>
        </p:cNvPr>
        <p:cNvGrpSpPr/>
        <p:nvPr/>
      </p:nvGrpSpPr>
      <p:grpSpPr>
        <a:xfrm>
          <a:off x="0" y="0"/>
          <a:ext cx="0" cy="0"/>
          <a:chOff x="0" y="0"/>
          <a:chExt cx="0" cy="0"/>
        </a:xfrm>
      </p:grpSpPr>
      <p:sp>
        <p:nvSpPr>
          <p:cNvPr id="589" name="Google Shape;589;g29a7acb6325_0_402:notes">
            <a:extLst>
              <a:ext uri="{FF2B5EF4-FFF2-40B4-BE49-F238E27FC236}">
                <a16:creationId xmlns:a16="http://schemas.microsoft.com/office/drawing/2014/main" id="{B2B3A101-1910-82A9-484E-FDB6CD8100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a:extLst>
              <a:ext uri="{FF2B5EF4-FFF2-40B4-BE49-F238E27FC236}">
                <a16:creationId xmlns:a16="http://schemas.microsoft.com/office/drawing/2014/main" id="{6973E2FE-DA8E-9A0A-2CBC-6004A0D7A9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261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28350" y="1248563"/>
            <a:ext cx="4302300" cy="2124300"/>
          </a:xfrm>
          <a:prstGeom prst="rect">
            <a:avLst/>
          </a:prstGeom>
        </p:spPr>
        <p:txBody>
          <a:bodyPr spcFirstLastPara="1" wrap="square" lIns="91425" tIns="91425" rIns="91425" bIns="91425" anchor="b" anchorCtr="0">
            <a:noAutofit/>
          </a:bodyPr>
          <a:lstStyle>
            <a:lvl1pPr lvl="0" algn="r">
              <a:spcBef>
                <a:spcPts val="0"/>
              </a:spcBef>
              <a:spcAft>
                <a:spcPts val="0"/>
              </a:spcAft>
              <a:buSzPts val="4700"/>
              <a:buNone/>
              <a:defRPr sz="42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4128425" y="3517850"/>
            <a:ext cx="4302300" cy="37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grpSp>
        <p:nvGrpSpPr>
          <p:cNvPr id="11" name="Google Shape;11;p2"/>
          <p:cNvGrpSpPr/>
          <p:nvPr/>
        </p:nvGrpSpPr>
        <p:grpSpPr>
          <a:xfrm>
            <a:off x="-54375" y="-1943050"/>
            <a:ext cx="10033359" cy="8963675"/>
            <a:chOff x="-54375" y="-1943050"/>
            <a:chExt cx="10033359" cy="8963675"/>
          </a:xfrm>
        </p:grpSpPr>
        <p:sp>
          <p:nvSpPr>
            <p:cNvPr id="12" name="Google Shape;12;p2"/>
            <p:cNvSpPr/>
            <p:nvPr/>
          </p:nvSpPr>
          <p:spPr>
            <a:xfrm>
              <a:off x="54292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 name="Google Shape;13;p2"/>
            <p:cNvSpPr/>
            <p:nvPr/>
          </p:nvSpPr>
          <p:spPr>
            <a:xfrm rot="10800000">
              <a:off x="8227284" y="-108571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 name="Google Shape;14;p2"/>
            <p:cNvSpPr/>
            <p:nvPr/>
          </p:nvSpPr>
          <p:spPr>
            <a:xfrm>
              <a:off x="-54375" y="-19430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152393" y="-1972581"/>
            <a:ext cx="10285389" cy="9121169"/>
            <a:chOff x="-152393" y="-1972581"/>
            <a:chExt cx="10285389" cy="9121169"/>
          </a:xfrm>
        </p:grpSpPr>
        <p:grpSp>
          <p:nvGrpSpPr>
            <p:cNvPr id="16" name="Google Shape;16;p2"/>
            <p:cNvGrpSpPr/>
            <p:nvPr/>
          </p:nvGrpSpPr>
          <p:grpSpPr>
            <a:xfrm rot="5400000" flipH="1">
              <a:off x="5300447" y="4572099"/>
              <a:ext cx="2575817" cy="2577160"/>
              <a:chOff x="1550275" y="1493275"/>
              <a:chExt cx="1582100" cy="1582925"/>
            </a:xfrm>
          </p:grpSpPr>
          <p:sp>
            <p:nvSpPr>
              <p:cNvPr id="17" name="Google Shape;17;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 name="Google Shape;18;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 name="Google Shape;19;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 name="Google Shape;20;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 name="Google Shape;21;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 name="Google Shape;22;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 name="Google Shape;23;p2"/>
              <p:cNvSpPr/>
              <p:nvPr/>
            </p:nvSpPr>
            <p:spPr>
              <a:xfrm>
                <a:off x="1736066" y="1684329"/>
                <a:ext cx="1122388" cy="1100964"/>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 name="Google Shape;24;p2"/>
              <p:cNvSpPr/>
              <p:nvPr/>
            </p:nvSpPr>
            <p:spPr>
              <a:xfrm>
                <a:off x="1800052" y="1767251"/>
                <a:ext cx="1142033" cy="1118596"/>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 name="Google Shape;25;p2"/>
              <p:cNvSpPr/>
              <p:nvPr/>
            </p:nvSpPr>
            <p:spPr>
              <a:xfrm>
                <a:off x="1946313" y="1863204"/>
                <a:ext cx="1065738" cy="106835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 name="Google Shape;26;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 name="Google Shape;27;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 name="Google Shape;28;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 name="Google Shape;29;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 name="Google Shape;30;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1" name="Google Shape;31;p2"/>
            <p:cNvGrpSpPr/>
            <p:nvPr/>
          </p:nvGrpSpPr>
          <p:grpSpPr>
            <a:xfrm rot="-5400000" flipH="1">
              <a:off x="7556508" y="-1973253"/>
              <a:ext cx="2575817" cy="2577160"/>
              <a:chOff x="1550275" y="1493275"/>
              <a:chExt cx="1582100" cy="1582925"/>
            </a:xfrm>
          </p:grpSpPr>
          <p:sp>
            <p:nvSpPr>
              <p:cNvPr id="32" name="Google Shape;32;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 name="Google Shape;33;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 name="Google Shape;34;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 name="Google Shape;35;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 name="Google Shape;36;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 name="Google Shape;37;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 name="Google Shape;38;p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 name="Google Shape;39;p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 name="Google Shape;40;p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 name="Google Shape;41;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 name="Google Shape;42;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 name="Google Shape;43;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 name="Google Shape;44;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 name="Google Shape;45;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6" name="Google Shape;46;p2"/>
            <p:cNvGrpSpPr/>
            <p:nvPr/>
          </p:nvGrpSpPr>
          <p:grpSpPr>
            <a:xfrm rot="-5400000" flipH="1">
              <a:off x="-151721" y="-1777622"/>
              <a:ext cx="2575817" cy="2577160"/>
              <a:chOff x="1550275" y="1493275"/>
              <a:chExt cx="1582100" cy="1582925"/>
            </a:xfrm>
          </p:grpSpPr>
          <p:sp>
            <p:nvSpPr>
              <p:cNvPr id="47" name="Google Shape;47;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7"/>
        <p:cNvGrpSpPr/>
        <p:nvPr/>
      </p:nvGrpSpPr>
      <p:grpSpPr>
        <a:xfrm>
          <a:off x="0" y="0"/>
          <a:ext cx="0" cy="0"/>
          <a:chOff x="0" y="0"/>
          <a:chExt cx="0" cy="0"/>
        </a:xfrm>
      </p:grpSpPr>
      <p:sp>
        <p:nvSpPr>
          <p:cNvPr id="438" name="Google Shape;438;p11"/>
          <p:cNvSpPr txBox="1">
            <a:spLocks noGrp="1"/>
          </p:cNvSpPr>
          <p:nvPr>
            <p:ph type="title" hasCustomPrompt="1"/>
          </p:nvPr>
        </p:nvSpPr>
        <p:spPr>
          <a:xfrm>
            <a:off x="1078800" y="1282933"/>
            <a:ext cx="6986400" cy="1662300"/>
          </a:xfrm>
          <a:prstGeom prst="rect">
            <a:avLst/>
          </a:prstGeom>
        </p:spPr>
        <p:txBody>
          <a:bodyPr spcFirstLastPara="1" wrap="square" lIns="91425" tIns="91425" rIns="91425" bIns="91425" anchor="b" anchorCtr="0">
            <a:noAutofit/>
          </a:bodyPr>
          <a:lstStyle>
            <a:lvl1pPr lvl="0" algn="ctr">
              <a:spcBef>
                <a:spcPts val="0"/>
              </a:spcBef>
              <a:spcAft>
                <a:spcPts val="0"/>
              </a:spcAft>
              <a:buSzPts val="13000"/>
              <a:buNone/>
              <a:defRPr sz="9600"/>
            </a:lvl1pPr>
            <a:lvl2pPr lvl="1" algn="ctr">
              <a:spcBef>
                <a:spcPts val="0"/>
              </a:spcBef>
              <a:spcAft>
                <a:spcPts val="0"/>
              </a:spcAft>
              <a:buSzPts val="13000"/>
              <a:buNone/>
              <a:defRPr sz="13000"/>
            </a:lvl2pPr>
            <a:lvl3pPr lvl="2" algn="ctr">
              <a:spcBef>
                <a:spcPts val="0"/>
              </a:spcBef>
              <a:spcAft>
                <a:spcPts val="0"/>
              </a:spcAft>
              <a:buSzPts val="13000"/>
              <a:buNone/>
              <a:defRPr sz="13000"/>
            </a:lvl3pPr>
            <a:lvl4pPr lvl="3" algn="ctr">
              <a:spcBef>
                <a:spcPts val="0"/>
              </a:spcBef>
              <a:spcAft>
                <a:spcPts val="0"/>
              </a:spcAft>
              <a:buSzPts val="13000"/>
              <a:buNone/>
              <a:defRPr sz="13000"/>
            </a:lvl4pPr>
            <a:lvl5pPr lvl="4" algn="ctr">
              <a:spcBef>
                <a:spcPts val="0"/>
              </a:spcBef>
              <a:spcAft>
                <a:spcPts val="0"/>
              </a:spcAft>
              <a:buSzPts val="13000"/>
              <a:buNone/>
              <a:defRPr sz="13000"/>
            </a:lvl5pPr>
            <a:lvl6pPr lvl="5" algn="ctr">
              <a:spcBef>
                <a:spcPts val="0"/>
              </a:spcBef>
              <a:spcAft>
                <a:spcPts val="0"/>
              </a:spcAft>
              <a:buSzPts val="13000"/>
              <a:buNone/>
              <a:defRPr sz="13000"/>
            </a:lvl6pPr>
            <a:lvl7pPr lvl="6" algn="ctr">
              <a:spcBef>
                <a:spcPts val="0"/>
              </a:spcBef>
              <a:spcAft>
                <a:spcPts val="0"/>
              </a:spcAft>
              <a:buSzPts val="13000"/>
              <a:buNone/>
              <a:defRPr sz="13000"/>
            </a:lvl7pPr>
            <a:lvl8pPr lvl="7" algn="ctr">
              <a:spcBef>
                <a:spcPts val="0"/>
              </a:spcBef>
              <a:spcAft>
                <a:spcPts val="0"/>
              </a:spcAft>
              <a:buSzPts val="13000"/>
              <a:buNone/>
              <a:defRPr sz="13000"/>
            </a:lvl8pPr>
            <a:lvl9pPr lvl="8" algn="ctr">
              <a:spcBef>
                <a:spcPts val="0"/>
              </a:spcBef>
              <a:spcAft>
                <a:spcPts val="0"/>
              </a:spcAft>
              <a:buSzPts val="13000"/>
              <a:buNone/>
              <a:defRPr sz="13000"/>
            </a:lvl9pPr>
          </a:lstStyle>
          <a:p>
            <a:r>
              <a:t>xx%</a:t>
            </a:r>
          </a:p>
        </p:txBody>
      </p:sp>
      <p:sp>
        <p:nvSpPr>
          <p:cNvPr id="439" name="Google Shape;439;p11"/>
          <p:cNvSpPr txBox="1">
            <a:spLocks noGrp="1"/>
          </p:cNvSpPr>
          <p:nvPr>
            <p:ph type="subTitle" idx="1"/>
          </p:nvPr>
        </p:nvSpPr>
        <p:spPr>
          <a:xfrm>
            <a:off x="1078800" y="3130400"/>
            <a:ext cx="6986400" cy="43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grpSp>
        <p:nvGrpSpPr>
          <p:cNvPr id="440" name="Google Shape;440;p11"/>
          <p:cNvGrpSpPr/>
          <p:nvPr/>
        </p:nvGrpSpPr>
        <p:grpSpPr>
          <a:xfrm>
            <a:off x="-1362641" y="-2008234"/>
            <a:ext cx="12119966" cy="8360856"/>
            <a:chOff x="-1362641" y="-2008234"/>
            <a:chExt cx="12119966" cy="8360856"/>
          </a:xfrm>
        </p:grpSpPr>
        <p:sp>
          <p:nvSpPr>
            <p:cNvPr id="441" name="Google Shape;441;p11"/>
            <p:cNvSpPr/>
            <p:nvPr/>
          </p:nvSpPr>
          <p:spPr>
            <a:xfrm flipH="1">
              <a:off x="3871509" y="460092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2" name="Google Shape;442;p11"/>
            <p:cNvSpPr/>
            <p:nvPr/>
          </p:nvSpPr>
          <p:spPr>
            <a:xfrm>
              <a:off x="8104726" y="-2008234"/>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3" name="Google Shape;443;p11"/>
            <p:cNvSpPr/>
            <p:nvPr/>
          </p:nvSpPr>
          <p:spPr>
            <a:xfrm rot="5400000">
              <a:off x="-1370291" y="-1759317"/>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44" name="Google Shape;444;p11"/>
          <p:cNvGrpSpPr/>
          <p:nvPr/>
        </p:nvGrpSpPr>
        <p:grpSpPr>
          <a:xfrm>
            <a:off x="-1467257" y="-1864985"/>
            <a:ext cx="12051125" cy="9104475"/>
            <a:chOff x="-1467257" y="-1864985"/>
            <a:chExt cx="12051125" cy="9104475"/>
          </a:xfrm>
        </p:grpSpPr>
        <p:grpSp>
          <p:nvGrpSpPr>
            <p:cNvPr id="445" name="Google Shape;445;p11"/>
            <p:cNvGrpSpPr/>
            <p:nvPr/>
          </p:nvGrpSpPr>
          <p:grpSpPr>
            <a:xfrm rot="-5400000">
              <a:off x="3200733" y="4663002"/>
              <a:ext cx="2575817" cy="2577160"/>
              <a:chOff x="1550275" y="1493275"/>
              <a:chExt cx="1582100" cy="1582925"/>
            </a:xfrm>
          </p:grpSpPr>
          <p:sp>
            <p:nvSpPr>
              <p:cNvPr id="446" name="Google Shape;446;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7" name="Google Shape;447;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8" name="Google Shape;448;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9" name="Google Shape;449;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0" name="Google Shape;450;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1" name="Google Shape;451;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2" name="Google Shape;452;p11"/>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3" name="Google Shape;453;p11"/>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4" name="Google Shape;454;p11"/>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5" name="Google Shape;455;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6" name="Google Shape;456;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7" name="Google Shape;457;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8" name="Google Shape;458;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9" name="Google Shape;459;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60" name="Google Shape;460;p11"/>
            <p:cNvGrpSpPr/>
            <p:nvPr/>
          </p:nvGrpSpPr>
          <p:grpSpPr>
            <a:xfrm rot="-5400000" flipH="1">
              <a:off x="8007379" y="-1842806"/>
              <a:ext cx="2575817" cy="2577160"/>
              <a:chOff x="1550275" y="1493275"/>
              <a:chExt cx="1582100" cy="1582925"/>
            </a:xfrm>
          </p:grpSpPr>
          <p:sp>
            <p:nvSpPr>
              <p:cNvPr id="461" name="Google Shape;461;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2" name="Google Shape;462;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3" name="Google Shape;463;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4" name="Google Shape;464;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5" name="Google Shape;465;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6" name="Google Shape;466;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7" name="Google Shape;467;p11"/>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8" name="Google Shape;468;p11"/>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9" name="Google Shape;469;p11"/>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0" name="Google Shape;470;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1" name="Google Shape;471;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2" name="Google Shape;472;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3" name="Google Shape;473;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4" name="Google Shape;474;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75" name="Google Shape;475;p11"/>
            <p:cNvGrpSpPr/>
            <p:nvPr/>
          </p:nvGrpSpPr>
          <p:grpSpPr>
            <a:xfrm flipH="1">
              <a:off x="-1467257" y="-1864985"/>
              <a:ext cx="2575817" cy="2577160"/>
              <a:chOff x="1550275" y="1493275"/>
              <a:chExt cx="1582100" cy="1582925"/>
            </a:xfrm>
          </p:grpSpPr>
          <p:sp>
            <p:nvSpPr>
              <p:cNvPr id="476" name="Google Shape;476;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7" name="Google Shape;477;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8" name="Google Shape;478;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9" name="Google Shape;479;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0" name="Google Shape;480;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1" name="Google Shape;481;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2" name="Google Shape;482;p11"/>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3" name="Google Shape;483;p11"/>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4" name="Google Shape;484;p11"/>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5" name="Google Shape;485;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6" name="Google Shape;486;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7" name="Google Shape;487;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8" name="Google Shape;488;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9" name="Google Shape;489;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9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3"/>
          <p:cNvSpPr txBox="1">
            <a:spLocks noGrp="1"/>
          </p:cNvSpPr>
          <p:nvPr>
            <p:ph type="title"/>
          </p:nvPr>
        </p:nvSpPr>
        <p:spPr>
          <a:xfrm>
            <a:off x="1001225" y="2198225"/>
            <a:ext cx="2974500" cy="15699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45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endParaRPr/>
          </a:p>
        </p:txBody>
      </p:sp>
      <p:sp>
        <p:nvSpPr>
          <p:cNvPr id="63" name="Google Shape;63;p3"/>
          <p:cNvSpPr txBox="1">
            <a:spLocks noGrp="1"/>
          </p:cNvSpPr>
          <p:nvPr>
            <p:ph type="title" idx="2" hasCustomPrompt="1"/>
          </p:nvPr>
        </p:nvSpPr>
        <p:spPr>
          <a:xfrm>
            <a:off x="1001225" y="1131925"/>
            <a:ext cx="1076100" cy="1000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300"/>
              <a:buNone/>
              <a:defRPr sz="53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grpSp>
        <p:nvGrpSpPr>
          <p:cNvPr id="64" name="Google Shape;64;p3"/>
          <p:cNvGrpSpPr/>
          <p:nvPr/>
        </p:nvGrpSpPr>
        <p:grpSpPr>
          <a:xfrm>
            <a:off x="-961762" y="-2134584"/>
            <a:ext cx="11544238" cy="9061866"/>
            <a:chOff x="-961762" y="-2134584"/>
            <a:chExt cx="11544238" cy="9061866"/>
          </a:xfrm>
        </p:grpSpPr>
        <p:sp>
          <p:nvSpPr>
            <p:cNvPr id="65" name="Google Shape;65;p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6" name="Google Shape;66;p3"/>
            <p:cNvSpPr/>
            <p:nvPr/>
          </p:nvSpPr>
          <p:spPr>
            <a:xfrm flipH="1">
              <a:off x="7740943" y="4327483"/>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7" name="Google Shape;67;p3"/>
            <p:cNvSpPr/>
            <p:nvPr/>
          </p:nvSpPr>
          <p:spPr>
            <a:xfrm>
              <a:off x="7929876" y="-2134584"/>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68" name="Google Shape;68;p3"/>
          <p:cNvGrpSpPr/>
          <p:nvPr/>
        </p:nvGrpSpPr>
        <p:grpSpPr>
          <a:xfrm>
            <a:off x="-1115775" y="-1968485"/>
            <a:ext cx="11645043" cy="9074797"/>
            <a:chOff x="-1115775" y="-1968485"/>
            <a:chExt cx="11645043" cy="9074797"/>
          </a:xfrm>
        </p:grpSpPr>
        <p:grpSp>
          <p:nvGrpSpPr>
            <p:cNvPr id="69" name="Google Shape;69;p3"/>
            <p:cNvGrpSpPr/>
            <p:nvPr/>
          </p:nvGrpSpPr>
          <p:grpSpPr>
            <a:xfrm rot="5400000" flipH="1">
              <a:off x="-1115103" y="4529824"/>
              <a:ext cx="2575817" cy="2577160"/>
              <a:chOff x="1550275" y="1493275"/>
              <a:chExt cx="1582100" cy="1582925"/>
            </a:xfrm>
          </p:grpSpPr>
          <p:sp>
            <p:nvSpPr>
              <p:cNvPr id="70" name="Google Shape;70;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1" name="Google Shape;71;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2" name="Google Shape;72;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3" name="Google Shape;73;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4" name="Google Shape;74;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5" name="Google Shape;75;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6" name="Google Shape;76;p3"/>
              <p:cNvSpPr/>
              <p:nvPr/>
            </p:nvSpPr>
            <p:spPr>
              <a:xfrm>
                <a:off x="1719252" y="1684329"/>
                <a:ext cx="1139072" cy="11362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7" name="Google Shape;77;p3"/>
              <p:cNvSpPr/>
              <p:nvPr/>
            </p:nvSpPr>
            <p:spPr>
              <a:xfrm>
                <a:off x="1783238" y="1767251"/>
                <a:ext cx="1158914" cy="1162960"/>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8" name="Google Shape;78;p3"/>
              <p:cNvSpPr/>
              <p:nvPr/>
            </p:nvSpPr>
            <p:spPr>
              <a:xfrm>
                <a:off x="1911210" y="1863204"/>
                <a:ext cx="1100907" cy="1094359"/>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9" name="Google Shape;79;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 name="Google Shape;80;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 name="Google Shape;81;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 name="Google Shape;82;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3" name="Google Shape;83;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84" name="Google Shape;84;p3"/>
            <p:cNvGrpSpPr/>
            <p:nvPr/>
          </p:nvGrpSpPr>
          <p:grpSpPr>
            <a:xfrm rot="-5400000">
              <a:off x="7952779" y="4478757"/>
              <a:ext cx="2575817" cy="2577160"/>
              <a:chOff x="1550275" y="1493275"/>
              <a:chExt cx="1582100" cy="1582925"/>
            </a:xfrm>
          </p:grpSpPr>
          <p:sp>
            <p:nvSpPr>
              <p:cNvPr id="85" name="Google Shape;85;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 name="Google Shape;86;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 name="Google Shape;87;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 name="Google Shape;88;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 name="Google Shape;89;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 name="Google Shape;90;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 name="Google Shape;91;p3"/>
              <p:cNvSpPr/>
              <p:nvPr/>
            </p:nvSpPr>
            <p:spPr>
              <a:xfrm>
                <a:off x="1788430" y="1684323"/>
                <a:ext cx="1070060" cy="107669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 name="Google Shape;92;p3"/>
              <p:cNvSpPr/>
              <p:nvPr/>
            </p:nvSpPr>
            <p:spPr>
              <a:xfrm>
                <a:off x="1852417" y="1767253"/>
                <a:ext cx="1089683" cy="109432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 name="Google Shape;93;p3"/>
              <p:cNvSpPr/>
              <p:nvPr/>
            </p:nvSpPr>
            <p:spPr>
              <a:xfrm>
                <a:off x="1998677" y="1863197"/>
                <a:ext cx="1013358" cy="1007559"/>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 name="Google Shape;94;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 name="Google Shape;95;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 name="Google Shape;96;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 name="Google Shape;97;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8" name="Google Shape;98;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99" name="Google Shape;99;p3"/>
            <p:cNvGrpSpPr/>
            <p:nvPr/>
          </p:nvGrpSpPr>
          <p:grpSpPr>
            <a:xfrm rot="-5400000" flipH="1">
              <a:off x="7876579" y="-1969156"/>
              <a:ext cx="2575817" cy="2577160"/>
              <a:chOff x="1550275" y="1493275"/>
              <a:chExt cx="1582100" cy="1582925"/>
            </a:xfrm>
          </p:grpSpPr>
          <p:sp>
            <p:nvSpPr>
              <p:cNvPr id="100" name="Google Shape;100;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1" name="Google Shape;101;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2" name="Google Shape;102;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3" name="Google Shape;103;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4" name="Google Shape;104;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5" name="Google Shape;105;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6" name="Google Shape;106;p3"/>
              <p:cNvSpPr/>
              <p:nvPr/>
            </p:nvSpPr>
            <p:spPr>
              <a:xfrm>
                <a:off x="1717240" y="1684321"/>
                <a:ext cx="1141347" cy="115101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7" name="Google Shape;107;p3"/>
              <p:cNvSpPr/>
              <p:nvPr/>
            </p:nvSpPr>
            <p:spPr>
              <a:xfrm>
                <a:off x="1790377" y="1767255"/>
                <a:ext cx="1151707" cy="1177749"/>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8" name="Google Shape;108;p3"/>
              <p:cNvSpPr/>
              <p:nvPr/>
            </p:nvSpPr>
            <p:spPr>
              <a:xfrm>
                <a:off x="1890925" y="1863197"/>
                <a:ext cx="1121111" cy="11366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9" name="Google Shape;109;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0" name="Google Shape;110;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1" name="Google Shape;111;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2" name="Google Shape;112;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 name="Google Shape;113;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1326850" y="520925"/>
            <a:ext cx="6490200" cy="115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116" name="Google Shape;116;p4"/>
          <p:cNvGrpSpPr/>
          <p:nvPr/>
        </p:nvGrpSpPr>
        <p:grpSpPr>
          <a:xfrm>
            <a:off x="-1152089" y="-1962909"/>
            <a:ext cx="11423640" cy="9229864"/>
            <a:chOff x="-1152089" y="-1962909"/>
            <a:chExt cx="11423640" cy="9229864"/>
          </a:xfrm>
        </p:grpSpPr>
        <p:sp>
          <p:nvSpPr>
            <p:cNvPr id="117" name="Google Shape;117;p4"/>
            <p:cNvSpPr/>
            <p:nvPr/>
          </p:nvSpPr>
          <p:spPr>
            <a:xfrm rot="10800000">
              <a:off x="8519851" y="-1114809"/>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8" name="Google Shape;118;p4"/>
            <p:cNvSpPr/>
            <p:nvPr/>
          </p:nvSpPr>
          <p:spPr>
            <a:xfrm rot="10800000" flipH="1">
              <a:off x="-1152089" y="-1962909"/>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 name="Google Shape;119;p4"/>
            <p:cNvSpPr/>
            <p:nvPr/>
          </p:nvSpPr>
          <p:spPr>
            <a:xfrm rot="10800000">
              <a:off x="2973434" y="462965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20" name="Google Shape;120;p4"/>
          <p:cNvGrpSpPr/>
          <p:nvPr/>
        </p:nvGrpSpPr>
        <p:grpSpPr>
          <a:xfrm>
            <a:off x="-1281563" y="-2090871"/>
            <a:ext cx="11707127" cy="9191728"/>
            <a:chOff x="-1281563" y="-2090871"/>
            <a:chExt cx="11707127" cy="9191728"/>
          </a:xfrm>
        </p:grpSpPr>
        <p:grpSp>
          <p:nvGrpSpPr>
            <p:cNvPr id="121" name="Google Shape;121;p4"/>
            <p:cNvGrpSpPr/>
            <p:nvPr/>
          </p:nvGrpSpPr>
          <p:grpSpPr>
            <a:xfrm rot="-5400000" flipH="1">
              <a:off x="7849075" y="-2002349"/>
              <a:ext cx="2575817" cy="2577160"/>
              <a:chOff x="1550275" y="1493275"/>
              <a:chExt cx="1582100" cy="1582925"/>
            </a:xfrm>
          </p:grpSpPr>
          <p:sp>
            <p:nvSpPr>
              <p:cNvPr id="122" name="Google Shape;122;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3" name="Google Shape;123;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4" name="Google Shape;124;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5" name="Google Shape;125;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6" name="Google Shape;126;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7" name="Google Shape;127;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 name="Google Shape;128;p4"/>
              <p:cNvSpPr/>
              <p:nvPr/>
            </p:nvSpPr>
            <p:spPr>
              <a:xfrm>
                <a:off x="1710202" y="1684324"/>
                <a:ext cx="1148172" cy="113129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9" name="Google Shape;129;p4"/>
              <p:cNvSpPr/>
              <p:nvPr/>
            </p:nvSpPr>
            <p:spPr>
              <a:xfrm>
                <a:off x="1755915" y="1767243"/>
                <a:ext cx="1186227" cy="1158031"/>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 name="Google Shape;130;p4"/>
              <p:cNvSpPr/>
              <p:nvPr/>
            </p:nvSpPr>
            <p:spPr>
              <a:xfrm>
                <a:off x="1883883" y="1863199"/>
                <a:ext cx="1128219" cy="1116995"/>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1" name="Google Shape;131;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2" name="Google Shape;132;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3" name="Google Shape;133;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4" name="Google Shape;134;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5" name="Google Shape;135;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36" name="Google Shape;136;p4"/>
            <p:cNvGrpSpPr/>
            <p:nvPr/>
          </p:nvGrpSpPr>
          <p:grpSpPr>
            <a:xfrm rot="5400000">
              <a:off x="-1280892" y="-2091543"/>
              <a:ext cx="2575817" cy="2577160"/>
              <a:chOff x="1550275" y="1493275"/>
              <a:chExt cx="1582100" cy="1582925"/>
            </a:xfrm>
          </p:grpSpPr>
          <p:sp>
            <p:nvSpPr>
              <p:cNvPr id="137" name="Google Shape;137;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8" name="Google Shape;138;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9" name="Google Shape;139;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0" name="Google Shape;140;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1" name="Google Shape;141;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2" name="Google Shape;142;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3" name="Google Shape;143;p4"/>
              <p:cNvSpPr/>
              <p:nvPr/>
            </p:nvSpPr>
            <p:spPr>
              <a:xfrm>
                <a:off x="1710155" y="1684324"/>
                <a:ext cx="1148172" cy="1144001"/>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4" name="Google Shape;144;p4"/>
              <p:cNvSpPr/>
              <p:nvPr/>
            </p:nvSpPr>
            <p:spPr>
              <a:xfrm>
                <a:off x="1819833" y="1767246"/>
                <a:ext cx="1122307" cy="1143432"/>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 name="Google Shape;145;p4"/>
              <p:cNvSpPr/>
              <p:nvPr/>
            </p:nvSpPr>
            <p:spPr>
              <a:xfrm>
                <a:off x="1929532" y="1863199"/>
                <a:ext cx="1082574" cy="10932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 name="Google Shape;146;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 name="Google Shape;147;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 name="Google Shape;148;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 name="Google Shape;149;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 name="Google Shape;150;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51" name="Google Shape;151;p4"/>
            <p:cNvGrpSpPr/>
            <p:nvPr/>
          </p:nvGrpSpPr>
          <p:grpSpPr>
            <a:xfrm rot="5400000" flipH="1">
              <a:off x="3147563" y="4524368"/>
              <a:ext cx="2575817" cy="2577160"/>
              <a:chOff x="1550275" y="1493275"/>
              <a:chExt cx="1582100" cy="1582925"/>
            </a:xfrm>
          </p:grpSpPr>
          <p:sp>
            <p:nvSpPr>
              <p:cNvPr id="152" name="Google Shape;152;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 name="Google Shape;153;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 name="Google Shape;154;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 name="Google Shape;155;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 name="Google Shape;156;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 name="Google Shape;157;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 name="Google Shape;158;p4"/>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 name="Google Shape;159;p4"/>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 name="Google Shape;160;p4"/>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 name="Google Shape;161;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2" name="Google Shape;162;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3" name="Google Shape;163;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4" name="Google Shape;164;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5" name="Google Shape;165;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
        <p:nvSpPr>
          <p:cNvPr id="166" name="Google Shape;166;p4"/>
          <p:cNvSpPr txBox="1">
            <a:spLocks noGrp="1"/>
          </p:cNvSpPr>
          <p:nvPr>
            <p:ph type="body" idx="1"/>
          </p:nvPr>
        </p:nvSpPr>
        <p:spPr>
          <a:xfrm>
            <a:off x="941825" y="1796925"/>
            <a:ext cx="4346400" cy="2506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Anaheim"/>
              <a:buChar char="●"/>
              <a:defRPr sz="1200"/>
            </a:lvl1pPr>
            <a:lvl2pPr marL="914400" lvl="1" indent="-317500" rtl="0">
              <a:lnSpc>
                <a:spcPct val="100000"/>
              </a:lnSpc>
              <a:spcBef>
                <a:spcPts val="0"/>
              </a:spcBef>
              <a:spcAft>
                <a:spcPts val="0"/>
              </a:spcAft>
              <a:buSzPts val="1400"/>
              <a:buFont typeface="Roboto Condensed Light"/>
              <a:buChar char="○"/>
              <a:defRPr sz="1200"/>
            </a:lvl2pPr>
            <a:lvl3pPr marL="1371600" lvl="2" indent="-317500" rtl="0">
              <a:lnSpc>
                <a:spcPct val="100000"/>
              </a:lnSpc>
              <a:spcBef>
                <a:spcPts val="0"/>
              </a:spcBef>
              <a:spcAft>
                <a:spcPts val="0"/>
              </a:spcAft>
              <a:buSzPts val="1400"/>
              <a:buFont typeface="Roboto Condensed Light"/>
              <a:buChar char="■"/>
              <a:defRPr sz="1200"/>
            </a:lvl3pPr>
            <a:lvl4pPr marL="1828800" lvl="3" indent="-317500" rtl="0">
              <a:lnSpc>
                <a:spcPct val="100000"/>
              </a:lnSpc>
              <a:spcBef>
                <a:spcPts val="1600"/>
              </a:spcBef>
              <a:spcAft>
                <a:spcPts val="0"/>
              </a:spcAft>
              <a:buSzPts val="1400"/>
              <a:buFont typeface="Roboto Condensed Light"/>
              <a:buChar char="●"/>
              <a:defRPr sz="1200"/>
            </a:lvl4pPr>
            <a:lvl5pPr marL="2286000" lvl="4" indent="-317500" rtl="0">
              <a:lnSpc>
                <a:spcPct val="100000"/>
              </a:lnSpc>
              <a:spcBef>
                <a:spcPts val="1600"/>
              </a:spcBef>
              <a:spcAft>
                <a:spcPts val="0"/>
              </a:spcAft>
              <a:buSzPts val="1400"/>
              <a:buFont typeface="Roboto Condensed Light"/>
              <a:buChar char="○"/>
              <a:defRPr sz="1200"/>
            </a:lvl5pPr>
            <a:lvl6pPr marL="2743200" lvl="5" indent="-317500" rtl="0">
              <a:lnSpc>
                <a:spcPct val="100000"/>
              </a:lnSpc>
              <a:spcBef>
                <a:spcPts val="1600"/>
              </a:spcBef>
              <a:spcAft>
                <a:spcPts val="0"/>
              </a:spcAft>
              <a:buSzPts val="1400"/>
              <a:buFont typeface="Roboto Condensed Light"/>
              <a:buChar char="■"/>
              <a:defRPr sz="1200"/>
            </a:lvl6pPr>
            <a:lvl7pPr marL="3200400" lvl="6" indent="-317500" rtl="0">
              <a:lnSpc>
                <a:spcPct val="100000"/>
              </a:lnSpc>
              <a:spcBef>
                <a:spcPts val="1600"/>
              </a:spcBef>
              <a:spcAft>
                <a:spcPts val="0"/>
              </a:spcAft>
              <a:buSzPts val="1400"/>
              <a:buFont typeface="Roboto Condensed Light"/>
              <a:buChar char="●"/>
              <a:defRPr sz="1200"/>
            </a:lvl7pPr>
            <a:lvl8pPr marL="3657600" lvl="7" indent="-317500" rtl="0">
              <a:lnSpc>
                <a:spcPct val="100000"/>
              </a:lnSpc>
              <a:spcBef>
                <a:spcPts val="1600"/>
              </a:spcBef>
              <a:spcAft>
                <a:spcPts val="0"/>
              </a:spcAft>
              <a:buSzPts val="1400"/>
              <a:buFont typeface="Roboto Condensed Light"/>
              <a:buChar char="○"/>
              <a:defRPr sz="1200"/>
            </a:lvl8pPr>
            <a:lvl9pPr marL="4114800" lvl="8" indent="-317500" rtl="0">
              <a:lnSpc>
                <a:spcPct val="100000"/>
              </a:lnSpc>
              <a:spcBef>
                <a:spcPts val="1600"/>
              </a:spcBef>
              <a:spcAft>
                <a:spcPts val="1600"/>
              </a:spcAft>
              <a:buSzPts val="1400"/>
              <a:buFont typeface="Roboto Condensed Light"/>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7"/>
        <p:cNvGrpSpPr/>
        <p:nvPr/>
      </p:nvGrpSpPr>
      <p:grpSpPr>
        <a:xfrm>
          <a:off x="0" y="0"/>
          <a:ext cx="0" cy="0"/>
          <a:chOff x="0" y="0"/>
          <a:chExt cx="0" cy="0"/>
        </a:xfrm>
      </p:grpSpPr>
      <p:sp>
        <p:nvSpPr>
          <p:cNvPr id="168" name="Google Shape;168;p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69" name="Google Shape;169;p5"/>
          <p:cNvSpPr txBox="1">
            <a:spLocks noGrp="1"/>
          </p:cNvSpPr>
          <p:nvPr>
            <p:ph type="subTitle" idx="1"/>
          </p:nvPr>
        </p:nvSpPr>
        <p:spPr>
          <a:xfrm>
            <a:off x="1348875" y="3244753"/>
            <a:ext cx="26067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5"/>
          <p:cNvSpPr txBox="1">
            <a:spLocks noGrp="1"/>
          </p:cNvSpPr>
          <p:nvPr>
            <p:ph type="subTitle" idx="2"/>
          </p:nvPr>
        </p:nvSpPr>
        <p:spPr>
          <a:xfrm>
            <a:off x="1348875" y="2812600"/>
            <a:ext cx="2606700" cy="517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171" name="Google Shape;171;p5"/>
          <p:cNvSpPr txBox="1">
            <a:spLocks noGrp="1"/>
          </p:cNvSpPr>
          <p:nvPr>
            <p:ph type="subTitle" idx="3"/>
          </p:nvPr>
        </p:nvSpPr>
        <p:spPr>
          <a:xfrm>
            <a:off x="5188425" y="3244753"/>
            <a:ext cx="26067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5"/>
          <p:cNvSpPr txBox="1">
            <a:spLocks noGrp="1"/>
          </p:cNvSpPr>
          <p:nvPr>
            <p:ph type="subTitle" idx="4"/>
          </p:nvPr>
        </p:nvSpPr>
        <p:spPr>
          <a:xfrm>
            <a:off x="5188425" y="2812600"/>
            <a:ext cx="2606700" cy="517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grpSp>
        <p:nvGrpSpPr>
          <p:cNvPr id="173" name="Google Shape;173;p5"/>
          <p:cNvGrpSpPr/>
          <p:nvPr/>
        </p:nvGrpSpPr>
        <p:grpSpPr>
          <a:xfrm>
            <a:off x="-1631326" y="-2143285"/>
            <a:ext cx="11579600" cy="9116088"/>
            <a:chOff x="-1631326" y="-2143285"/>
            <a:chExt cx="11579600" cy="9116088"/>
          </a:xfrm>
        </p:grpSpPr>
        <p:sp>
          <p:nvSpPr>
            <p:cNvPr id="174" name="Google Shape;174;p5"/>
            <p:cNvSpPr/>
            <p:nvPr/>
          </p:nvSpPr>
          <p:spPr>
            <a:xfrm>
              <a:off x="-1452534" y="4335503"/>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5" name="Google Shape;175;p5"/>
            <p:cNvSpPr/>
            <p:nvPr/>
          </p:nvSpPr>
          <p:spPr>
            <a:xfrm rot="-5400000">
              <a:off x="-1638976" y="-213563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6" name="Google Shape;176;p5"/>
            <p:cNvSpPr/>
            <p:nvPr/>
          </p:nvSpPr>
          <p:spPr>
            <a:xfrm flipH="1">
              <a:off x="8196573" y="4466980"/>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77" name="Google Shape;177;p5"/>
          <p:cNvGrpSpPr/>
          <p:nvPr/>
        </p:nvGrpSpPr>
        <p:grpSpPr>
          <a:xfrm>
            <a:off x="-1550552" y="-1969827"/>
            <a:ext cx="11652838" cy="9075376"/>
            <a:chOff x="-1550552" y="-1969827"/>
            <a:chExt cx="11652838" cy="9075376"/>
          </a:xfrm>
        </p:grpSpPr>
        <p:grpSp>
          <p:nvGrpSpPr>
            <p:cNvPr id="178" name="Google Shape;178;p5"/>
            <p:cNvGrpSpPr/>
            <p:nvPr/>
          </p:nvGrpSpPr>
          <p:grpSpPr>
            <a:xfrm rot="-5400000" flipH="1">
              <a:off x="-1549881" y="4500931"/>
              <a:ext cx="2575817" cy="2577160"/>
              <a:chOff x="1550275" y="1493275"/>
              <a:chExt cx="1582100" cy="1582925"/>
            </a:xfrm>
          </p:grpSpPr>
          <p:sp>
            <p:nvSpPr>
              <p:cNvPr id="179" name="Google Shape;179;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0" name="Google Shape;180;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1" name="Google Shape;181;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2" name="Google Shape;182;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3" name="Google Shape;183;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4" name="Google Shape;184;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5" name="Google Shape;185;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6" name="Google Shape;186;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7" name="Google Shape;187;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8" name="Google Shape;188;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9" name="Google Shape;189;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0" name="Google Shape;190;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1" name="Google Shape;191;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2" name="Google Shape;192;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93" name="Google Shape;193;p5"/>
            <p:cNvGrpSpPr/>
            <p:nvPr/>
          </p:nvGrpSpPr>
          <p:grpSpPr>
            <a:xfrm rot="10800000" flipH="1">
              <a:off x="-1465227" y="-1969827"/>
              <a:ext cx="2575817" cy="2577160"/>
              <a:chOff x="1550275" y="1493275"/>
              <a:chExt cx="1582100" cy="1582925"/>
            </a:xfrm>
          </p:grpSpPr>
          <p:sp>
            <p:nvSpPr>
              <p:cNvPr id="194" name="Google Shape;194;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5" name="Google Shape;195;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6" name="Google Shape;196;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7" name="Google Shape;197;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8" name="Google Shape;198;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9" name="Google Shape;199;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0" name="Google Shape;200;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1" name="Google Shape;201;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2" name="Google Shape;202;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3" name="Google Shape;203;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4" name="Google Shape;204;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5" name="Google Shape;205;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6" name="Google Shape;206;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7" name="Google Shape;207;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08" name="Google Shape;208;p5"/>
            <p:cNvGrpSpPr/>
            <p:nvPr/>
          </p:nvGrpSpPr>
          <p:grpSpPr>
            <a:xfrm rot="-5400000">
              <a:off x="7525797" y="4529060"/>
              <a:ext cx="2575817" cy="2577160"/>
              <a:chOff x="1550275" y="1493275"/>
              <a:chExt cx="1582100" cy="1582925"/>
            </a:xfrm>
          </p:grpSpPr>
          <p:sp>
            <p:nvSpPr>
              <p:cNvPr id="209" name="Google Shape;209;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0" name="Google Shape;210;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1" name="Google Shape;211;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2" name="Google Shape;212;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3" name="Google Shape;213;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4" name="Google Shape;214;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5" name="Google Shape;215;p5"/>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6" name="Google Shape;216;p5"/>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7" name="Google Shape;217;p5"/>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8" name="Google Shape;218;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9" name="Google Shape;219;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0" name="Google Shape;220;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1" name="Google Shape;221;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2" name="Google Shape;222;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3"/>
        <p:cNvGrpSpPr/>
        <p:nvPr/>
      </p:nvGrpSpPr>
      <p:grpSpPr>
        <a:xfrm>
          <a:off x="0" y="0"/>
          <a:ext cx="0" cy="0"/>
          <a:chOff x="0" y="0"/>
          <a:chExt cx="0" cy="0"/>
        </a:xfrm>
      </p:grpSpPr>
      <p:sp>
        <p:nvSpPr>
          <p:cNvPr id="224" name="Google Shape;224;p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225" name="Google Shape;225;p6"/>
          <p:cNvGrpSpPr/>
          <p:nvPr/>
        </p:nvGrpSpPr>
        <p:grpSpPr>
          <a:xfrm>
            <a:off x="-1469391" y="-1053438"/>
            <a:ext cx="11819340" cy="8031813"/>
            <a:chOff x="-1469391" y="-1053438"/>
            <a:chExt cx="11819340" cy="8031813"/>
          </a:xfrm>
        </p:grpSpPr>
        <p:sp>
          <p:nvSpPr>
            <p:cNvPr id="226" name="Google Shape;226;p6"/>
            <p:cNvSpPr/>
            <p:nvPr/>
          </p:nvSpPr>
          <p:spPr>
            <a:xfrm rot="10800000">
              <a:off x="8598250" y="-1053438"/>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7" name="Google Shape;227;p6"/>
            <p:cNvSpPr/>
            <p:nvPr/>
          </p:nvSpPr>
          <p:spPr>
            <a:xfrm>
              <a:off x="-1469391" y="434107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28" name="Google Shape;228;p6"/>
          <p:cNvGrpSpPr/>
          <p:nvPr/>
        </p:nvGrpSpPr>
        <p:grpSpPr>
          <a:xfrm>
            <a:off x="-1567409" y="-1940307"/>
            <a:ext cx="12071371" cy="9023298"/>
            <a:chOff x="-1567409" y="-1940307"/>
            <a:chExt cx="12071371" cy="9023298"/>
          </a:xfrm>
        </p:grpSpPr>
        <p:grpSp>
          <p:nvGrpSpPr>
            <p:cNvPr id="229" name="Google Shape;229;p6"/>
            <p:cNvGrpSpPr/>
            <p:nvPr/>
          </p:nvGrpSpPr>
          <p:grpSpPr>
            <a:xfrm rot="-5400000" flipH="1">
              <a:off x="7927473" y="-1940978"/>
              <a:ext cx="2575817" cy="2577160"/>
              <a:chOff x="1550275" y="1493275"/>
              <a:chExt cx="1582100" cy="1582925"/>
            </a:xfrm>
          </p:grpSpPr>
          <p:sp>
            <p:nvSpPr>
              <p:cNvPr id="230" name="Google Shape;230;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1" name="Google Shape;231;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2" name="Google Shape;232;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3" name="Google Shape;233;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4" name="Google Shape;234;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5" name="Google Shape;235;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6" name="Google Shape;236;p6"/>
              <p:cNvSpPr/>
              <p:nvPr/>
            </p:nvSpPr>
            <p:spPr>
              <a:xfrm>
                <a:off x="1709084" y="1684325"/>
                <a:ext cx="1149310" cy="1165425"/>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7" name="Google Shape;237;p6"/>
              <p:cNvSpPr/>
              <p:nvPr/>
            </p:nvSpPr>
            <p:spPr>
              <a:xfrm>
                <a:off x="1773071" y="1767246"/>
                <a:ext cx="1169157" cy="1173957"/>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8" name="Google Shape;238;p6"/>
              <p:cNvSpPr/>
              <p:nvPr/>
            </p:nvSpPr>
            <p:spPr>
              <a:xfrm>
                <a:off x="1873618" y="1863199"/>
                <a:ext cx="1138508" cy="112354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9" name="Google Shape;239;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0" name="Google Shape;240;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1" name="Google Shape;241;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2" name="Google Shape;242;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3" name="Google Shape;243;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44" name="Google Shape;244;p6"/>
            <p:cNvGrpSpPr/>
            <p:nvPr/>
          </p:nvGrpSpPr>
          <p:grpSpPr>
            <a:xfrm rot="-5400000" flipH="1">
              <a:off x="-1566737" y="4506503"/>
              <a:ext cx="2575817" cy="2577160"/>
              <a:chOff x="1550275" y="1493275"/>
              <a:chExt cx="1582100" cy="1582925"/>
            </a:xfrm>
          </p:grpSpPr>
          <p:sp>
            <p:nvSpPr>
              <p:cNvPr id="245" name="Google Shape;245;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6" name="Google Shape;246;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7" name="Google Shape;247;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8" name="Google Shape;248;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9" name="Google Shape;249;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0" name="Google Shape;250;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1" name="Google Shape;251;p6"/>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2" name="Google Shape;252;p6"/>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3" name="Google Shape;253;p6"/>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4" name="Google Shape;254;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5" name="Google Shape;255;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6" name="Google Shape;256;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7" name="Google Shape;257;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8" name="Google Shape;258;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9"/>
        <p:cNvGrpSpPr/>
        <p:nvPr/>
      </p:nvGrpSpPr>
      <p:grpSpPr>
        <a:xfrm>
          <a:off x="0" y="0"/>
          <a:ext cx="0" cy="0"/>
          <a:chOff x="0" y="0"/>
          <a:chExt cx="0" cy="0"/>
        </a:xfrm>
      </p:grpSpPr>
      <p:sp>
        <p:nvSpPr>
          <p:cNvPr id="260" name="Google Shape;260;p7"/>
          <p:cNvSpPr txBox="1">
            <a:spLocks noGrp="1"/>
          </p:cNvSpPr>
          <p:nvPr>
            <p:ph type="title"/>
          </p:nvPr>
        </p:nvSpPr>
        <p:spPr>
          <a:xfrm>
            <a:off x="770463" y="1150300"/>
            <a:ext cx="3186600" cy="15978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200"/>
              <a:buNone/>
              <a:defRPr/>
            </a:lvl1pPr>
            <a:lvl2pPr lvl="1" rtl="0">
              <a:lnSpc>
                <a:spcPct val="90000"/>
              </a:lnSpc>
              <a:spcBef>
                <a:spcPts val="0"/>
              </a:spcBef>
              <a:spcAft>
                <a:spcPts val="0"/>
              </a:spcAft>
              <a:buSzPts val="3200"/>
              <a:buNone/>
              <a:defRPr/>
            </a:lvl2pPr>
            <a:lvl3pPr lvl="2" rtl="0">
              <a:lnSpc>
                <a:spcPct val="90000"/>
              </a:lnSpc>
              <a:spcBef>
                <a:spcPts val="0"/>
              </a:spcBef>
              <a:spcAft>
                <a:spcPts val="0"/>
              </a:spcAft>
              <a:buSzPts val="3200"/>
              <a:buNone/>
              <a:defRPr/>
            </a:lvl3pPr>
            <a:lvl4pPr lvl="3" rtl="0">
              <a:lnSpc>
                <a:spcPct val="90000"/>
              </a:lnSpc>
              <a:spcBef>
                <a:spcPts val="0"/>
              </a:spcBef>
              <a:spcAft>
                <a:spcPts val="0"/>
              </a:spcAft>
              <a:buSzPts val="3200"/>
              <a:buNone/>
              <a:defRPr/>
            </a:lvl4pPr>
            <a:lvl5pPr lvl="4" rtl="0">
              <a:lnSpc>
                <a:spcPct val="90000"/>
              </a:lnSpc>
              <a:spcBef>
                <a:spcPts val="0"/>
              </a:spcBef>
              <a:spcAft>
                <a:spcPts val="0"/>
              </a:spcAft>
              <a:buSzPts val="3200"/>
              <a:buNone/>
              <a:defRPr/>
            </a:lvl5pPr>
            <a:lvl6pPr lvl="5" rtl="0">
              <a:lnSpc>
                <a:spcPct val="90000"/>
              </a:lnSpc>
              <a:spcBef>
                <a:spcPts val="0"/>
              </a:spcBef>
              <a:spcAft>
                <a:spcPts val="0"/>
              </a:spcAft>
              <a:buSzPts val="3200"/>
              <a:buNone/>
              <a:defRPr/>
            </a:lvl6pPr>
            <a:lvl7pPr lvl="6" rtl="0">
              <a:lnSpc>
                <a:spcPct val="90000"/>
              </a:lnSpc>
              <a:spcBef>
                <a:spcPts val="0"/>
              </a:spcBef>
              <a:spcAft>
                <a:spcPts val="0"/>
              </a:spcAft>
              <a:buSzPts val="3200"/>
              <a:buNone/>
              <a:defRPr/>
            </a:lvl7pPr>
            <a:lvl8pPr lvl="7" rtl="0">
              <a:lnSpc>
                <a:spcPct val="90000"/>
              </a:lnSpc>
              <a:spcBef>
                <a:spcPts val="0"/>
              </a:spcBef>
              <a:spcAft>
                <a:spcPts val="0"/>
              </a:spcAft>
              <a:buSzPts val="3200"/>
              <a:buNone/>
              <a:defRPr/>
            </a:lvl8pPr>
            <a:lvl9pPr lvl="8" rtl="0">
              <a:lnSpc>
                <a:spcPct val="90000"/>
              </a:lnSpc>
              <a:spcBef>
                <a:spcPts val="0"/>
              </a:spcBef>
              <a:spcAft>
                <a:spcPts val="0"/>
              </a:spcAft>
              <a:buSzPts val="3200"/>
              <a:buNone/>
              <a:defRPr/>
            </a:lvl9pPr>
          </a:lstStyle>
          <a:p>
            <a:endParaRPr/>
          </a:p>
        </p:txBody>
      </p:sp>
      <p:sp>
        <p:nvSpPr>
          <p:cNvPr id="261" name="Google Shape;261;p7"/>
          <p:cNvSpPr txBox="1">
            <a:spLocks noGrp="1"/>
          </p:cNvSpPr>
          <p:nvPr>
            <p:ph type="subTitle" idx="1"/>
          </p:nvPr>
        </p:nvSpPr>
        <p:spPr>
          <a:xfrm>
            <a:off x="770463" y="2936600"/>
            <a:ext cx="31866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2" name="Google Shape;262;p7"/>
          <p:cNvSpPr>
            <a:spLocks noGrp="1"/>
          </p:cNvSpPr>
          <p:nvPr>
            <p:ph type="pic" idx="2"/>
          </p:nvPr>
        </p:nvSpPr>
        <p:spPr>
          <a:xfrm>
            <a:off x="4691300" y="681676"/>
            <a:ext cx="3780300" cy="3780300"/>
          </a:xfrm>
          <a:prstGeom prst="ellipse">
            <a:avLst/>
          </a:prstGeom>
          <a:noFill/>
          <a:ln>
            <a:noFill/>
          </a:ln>
        </p:spPr>
      </p:sp>
      <p:grpSp>
        <p:nvGrpSpPr>
          <p:cNvPr id="263" name="Google Shape;263;p7"/>
          <p:cNvGrpSpPr/>
          <p:nvPr/>
        </p:nvGrpSpPr>
        <p:grpSpPr>
          <a:xfrm>
            <a:off x="-1104162" y="-1854619"/>
            <a:ext cx="11376861" cy="9205100"/>
            <a:chOff x="-1104162" y="-1854619"/>
            <a:chExt cx="11376861" cy="9205100"/>
          </a:xfrm>
        </p:grpSpPr>
        <p:sp>
          <p:nvSpPr>
            <p:cNvPr id="264" name="Google Shape;264;p7"/>
            <p:cNvSpPr/>
            <p:nvPr/>
          </p:nvSpPr>
          <p:spPr>
            <a:xfrm rot="10800000" flipH="1">
              <a:off x="2425838" y="4713181"/>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5" name="Google Shape;265;p7"/>
            <p:cNvSpPr/>
            <p:nvPr/>
          </p:nvSpPr>
          <p:spPr>
            <a:xfrm rot="10800000" flipH="1">
              <a:off x="-1104162" y="-1053438"/>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6" name="Google Shape;266;p7"/>
            <p:cNvSpPr/>
            <p:nvPr/>
          </p:nvSpPr>
          <p:spPr>
            <a:xfrm rot="10800000">
              <a:off x="7657899" y="-1854619"/>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67" name="Google Shape;267;p7"/>
          <p:cNvGrpSpPr/>
          <p:nvPr/>
        </p:nvGrpSpPr>
        <p:grpSpPr>
          <a:xfrm>
            <a:off x="-1258174" y="-1982582"/>
            <a:ext cx="11660348" cy="9166963"/>
            <a:chOff x="-1258174" y="-1982582"/>
            <a:chExt cx="11660348" cy="9166963"/>
          </a:xfrm>
        </p:grpSpPr>
        <p:grpSp>
          <p:nvGrpSpPr>
            <p:cNvPr id="268" name="Google Shape;268;p7"/>
            <p:cNvGrpSpPr/>
            <p:nvPr/>
          </p:nvGrpSpPr>
          <p:grpSpPr>
            <a:xfrm rot="-5400000">
              <a:off x="2328492" y="4607893"/>
              <a:ext cx="2575817" cy="2577160"/>
              <a:chOff x="1550275" y="1493275"/>
              <a:chExt cx="1582100" cy="1582925"/>
            </a:xfrm>
          </p:grpSpPr>
          <p:sp>
            <p:nvSpPr>
              <p:cNvPr id="269" name="Google Shape;269;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0" name="Google Shape;270;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1" name="Google Shape;271;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2" name="Google Shape;272;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3" name="Google Shape;273;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4" name="Google Shape;274;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5" name="Google Shape;275;p7"/>
              <p:cNvSpPr/>
              <p:nvPr/>
            </p:nvSpPr>
            <p:spPr>
              <a:xfrm>
                <a:off x="1748916" y="1684327"/>
                <a:ext cx="1109495" cy="1112339"/>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6" name="Google Shape;276;p7"/>
              <p:cNvSpPr/>
              <p:nvPr/>
            </p:nvSpPr>
            <p:spPr>
              <a:xfrm>
                <a:off x="1831191" y="1767249"/>
                <a:ext cx="1110926" cy="1111770"/>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7" name="Google Shape;277;p7"/>
              <p:cNvSpPr/>
              <p:nvPr/>
            </p:nvSpPr>
            <p:spPr>
              <a:xfrm>
                <a:off x="1922602" y="1863202"/>
                <a:ext cx="1089496" cy="108893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8" name="Google Shape;278;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9" name="Google Shape;279;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0" name="Google Shape;280;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1" name="Google Shape;281;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2" name="Google Shape;282;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83" name="Google Shape;283;p7"/>
            <p:cNvGrpSpPr/>
            <p:nvPr/>
          </p:nvGrpSpPr>
          <p:grpSpPr>
            <a:xfrm rot="5400000">
              <a:off x="-1257503" y="-1940978"/>
              <a:ext cx="2575817" cy="2577160"/>
              <a:chOff x="1550275" y="1493275"/>
              <a:chExt cx="1582100" cy="1582925"/>
            </a:xfrm>
          </p:grpSpPr>
          <p:sp>
            <p:nvSpPr>
              <p:cNvPr id="284" name="Google Shape;284;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5" name="Google Shape;285;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6" name="Google Shape;286;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7" name="Google Shape;287;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8" name="Google Shape;288;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9" name="Google Shape;289;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0" name="Google Shape;290;p7"/>
              <p:cNvSpPr/>
              <p:nvPr/>
            </p:nvSpPr>
            <p:spPr>
              <a:xfrm>
                <a:off x="1718221" y="1684321"/>
                <a:ext cx="1140209" cy="111271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1" name="Google Shape;291;p7"/>
              <p:cNvSpPr/>
              <p:nvPr/>
            </p:nvSpPr>
            <p:spPr>
              <a:xfrm>
                <a:off x="1763934" y="1767251"/>
                <a:ext cx="1178261" cy="1148551"/>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2" name="Google Shape;292;p7"/>
              <p:cNvSpPr/>
              <p:nvPr/>
            </p:nvSpPr>
            <p:spPr>
              <a:xfrm>
                <a:off x="1928468" y="1863204"/>
                <a:ext cx="1083509" cy="1098288"/>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3" name="Google Shape;293;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4" name="Google Shape;294;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5" name="Google Shape;295;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6" name="Google Shape;296;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7" name="Google Shape;297;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98" name="Google Shape;298;p7"/>
            <p:cNvGrpSpPr/>
            <p:nvPr/>
          </p:nvGrpSpPr>
          <p:grpSpPr>
            <a:xfrm rot="-5400000" flipH="1">
              <a:off x="7825686" y="-1983253"/>
              <a:ext cx="2575817" cy="2577160"/>
              <a:chOff x="1550275" y="1493275"/>
              <a:chExt cx="1582100" cy="1582925"/>
            </a:xfrm>
          </p:grpSpPr>
          <p:sp>
            <p:nvSpPr>
              <p:cNvPr id="299" name="Google Shape;299;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0" name="Google Shape;300;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1" name="Google Shape;301;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2" name="Google Shape;302;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3" name="Google Shape;303;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4" name="Google Shape;304;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5" name="Google Shape;305;p7"/>
              <p:cNvSpPr/>
              <p:nvPr/>
            </p:nvSpPr>
            <p:spPr>
              <a:xfrm>
                <a:off x="1716762" y="1684320"/>
                <a:ext cx="1141726" cy="1127317"/>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6" name="Google Shape;306;p7"/>
              <p:cNvSpPr/>
              <p:nvPr/>
            </p:nvSpPr>
            <p:spPr>
              <a:xfrm>
                <a:off x="1789900" y="1767251"/>
                <a:ext cx="1152276" cy="112674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7" name="Google Shape;307;p7"/>
              <p:cNvSpPr/>
              <p:nvPr/>
            </p:nvSpPr>
            <p:spPr>
              <a:xfrm>
                <a:off x="1881311" y="1863204"/>
                <a:ext cx="1130651" cy="1122046"/>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8" name="Google Shape;308;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9" name="Google Shape;309;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0" name="Google Shape;310;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1" name="Google Shape;311;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2" name="Google Shape;312;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3"/>
        <p:cNvGrpSpPr/>
        <p:nvPr/>
      </p:nvGrpSpPr>
      <p:grpSpPr>
        <a:xfrm>
          <a:off x="0" y="0"/>
          <a:ext cx="0" cy="0"/>
          <a:chOff x="0" y="0"/>
          <a:chExt cx="0" cy="0"/>
        </a:xfrm>
      </p:grpSpPr>
      <p:grpSp>
        <p:nvGrpSpPr>
          <p:cNvPr id="314" name="Google Shape;314;p8"/>
          <p:cNvGrpSpPr/>
          <p:nvPr/>
        </p:nvGrpSpPr>
        <p:grpSpPr>
          <a:xfrm>
            <a:off x="-1492759" y="-2032508"/>
            <a:ext cx="12250075" cy="8325602"/>
            <a:chOff x="-1492759" y="-2032508"/>
            <a:chExt cx="12250075" cy="8325602"/>
          </a:xfrm>
        </p:grpSpPr>
        <p:sp>
          <p:nvSpPr>
            <p:cNvPr id="315" name="Google Shape;315;p8"/>
            <p:cNvSpPr/>
            <p:nvPr/>
          </p:nvSpPr>
          <p:spPr>
            <a:xfrm rot="10800000" flipH="1">
              <a:off x="-1492759" y="-1738446"/>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6" name="Google Shape;316;p8"/>
            <p:cNvSpPr/>
            <p:nvPr/>
          </p:nvSpPr>
          <p:spPr>
            <a:xfrm>
              <a:off x="8104716" y="-2032508"/>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7" name="Google Shape;317;p8"/>
            <p:cNvSpPr/>
            <p:nvPr/>
          </p:nvSpPr>
          <p:spPr>
            <a:xfrm flipH="1">
              <a:off x="8122159" y="454139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8" name="Google Shape;318;p8"/>
            <p:cNvSpPr/>
            <p:nvPr/>
          </p:nvSpPr>
          <p:spPr>
            <a:xfrm>
              <a:off x="-779552" y="454139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sp>
        <p:nvSpPr>
          <p:cNvPr id="319" name="Google Shape;319;p8"/>
          <p:cNvSpPr txBox="1">
            <a:spLocks noGrp="1"/>
          </p:cNvSpPr>
          <p:nvPr>
            <p:ph type="title"/>
          </p:nvPr>
        </p:nvSpPr>
        <p:spPr>
          <a:xfrm>
            <a:off x="1972800" y="1411500"/>
            <a:ext cx="5198400" cy="2031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nSpc>
                <a:spcPct val="90000"/>
              </a:lnSpc>
              <a:spcBef>
                <a:spcPts val="0"/>
              </a:spcBef>
              <a:spcAft>
                <a:spcPts val="0"/>
              </a:spcAft>
              <a:buSzPts val="6000"/>
              <a:buNone/>
              <a:defRPr sz="6000"/>
            </a:lvl2pPr>
            <a:lvl3pPr lvl="2">
              <a:lnSpc>
                <a:spcPct val="90000"/>
              </a:lnSpc>
              <a:spcBef>
                <a:spcPts val="0"/>
              </a:spcBef>
              <a:spcAft>
                <a:spcPts val="0"/>
              </a:spcAft>
              <a:buSzPts val="6000"/>
              <a:buNone/>
              <a:defRPr sz="6000"/>
            </a:lvl3pPr>
            <a:lvl4pPr lvl="3">
              <a:lnSpc>
                <a:spcPct val="90000"/>
              </a:lnSpc>
              <a:spcBef>
                <a:spcPts val="0"/>
              </a:spcBef>
              <a:spcAft>
                <a:spcPts val="0"/>
              </a:spcAft>
              <a:buSzPts val="6000"/>
              <a:buNone/>
              <a:defRPr sz="6000"/>
            </a:lvl4pPr>
            <a:lvl5pPr lvl="4">
              <a:lnSpc>
                <a:spcPct val="90000"/>
              </a:lnSpc>
              <a:spcBef>
                <a:spcPts val="0"/>
              </a:spcBef>
              <a:spcAft>
                <a:spcPts val="0"/>
              </a:spcAft>
              <a:buSzPts val="6000"/>
              <a:buNone/>
              <a:defRPr sz="6000"/>
            </a:lvl5pPr>
            <a:lvl6pPr lvl="5">
              <a:lnSpc>
                <a:spcPct val="90000"/>
              </a:lnSpc>
              <a:spcBef>
                <a:spcPts val="0"/>
              </a:spcBef>
              <a:spcAft>
                <a:spcPts val="0"/>
              </a:spcAft>
              <a:buSzPts val="6000"/>
              <a:buNone/>
              <a:defRPr sz="6000"/>
            </a:lvl6pPr>
            <a:lvl7pPr lvl="6">
              <a:lnSpc>
                <a:spcPct val="90000"/>
              </a:lnSpc>
              <a:spcBef>
                <a:spcPts val="0"/>
              </a:spcBef>
              <a:spcAft>
                <a:spcPts val="0"/>
              </a:spcAft>
              <a:buSzPts val="6000"/>
              <a:buNone/>
              <a:defRPr sz="6000"/>
            </a:lvl7pPr>
            <a:lvl8pPr lvl="7">
              <a:lnSpc>
                <a:spcPct val="90000"/>
              </a:lnSpc>
              <a:spcBef>
                <a:spcPts val="0"/>
              </a:spcBef>
              <a:spcAft>
                <a:spcPts val="0"/>
              </a:spcAft>
              <a:buSzPts val="6000"/>
              <a:buNone/>
              <a:defRPr sz="6000"/>
            </a:lvl8pPr>
            <a:lvl9pPr lvl="8">
              <a:lnSpc>
                <a:spcPct val="90000"/>
              </a:lnSpc>
              <a:spcBef>
                <a:spcPts val="0"/>
              </a:spcBef>
              <a:spcAft>
                <a:spcPts val="0"/>
              </a:spcAft>
              <a:buSzPts val="6000"/>
              <a:buNone/>
              <a:defRPr sz="6000"/>
            </a:lvl9pPr>
          </a:lstStyle>
          <a:p>
            <a:endParaRPr/>
          </a:p>
        </p:txBody>
      </p:sp>
      <p:grpSp>
        <p:nvGrpSpPr>
          <p:cNvPr id="320" name="Google Shape;320;p8"/>
          <p:cNvGrpSpPr/>
          <p:nvPr/>
        </p:nvGrpSpPr>
        <p:grpSpPr>
          <a:xfrm>
            <a:off x="-1622233" y="-1866409"/>
            <a:ext cx="12206092" cy="9046372"/>
            <a:chOff x="-1622233" y="-1866409"/>
            <a:chExt cx="12206092" cy="9046372"/>
          </a:xfrm>
        </p:grpSpPr>
        <p:grpSp>
          <p:nvGrpSpPr>
            <p:cNvPr id="321" name="Google Shape;321;p8"/>
            <p:cNvGrpSpPr/>
            <p:nvPr/>
          </p:nvGrpSpPr>
          <p:grpSpPr>
            <a:xfrm rot="5400000">
              <a:off x="-1621562" y="-1867081"/>
              <a:ext cx="2575817" cy="2577160"/>
              <a:chOff x="1550275" y="1493275"/>
              <a:chExt cx="1582100" cy="1582925"/>
            </a:xfrm>
          </p:grpSpPr>
          <p:sp>
            <p:nvSpPr>
              <p:cNvPr id="322" name="Google Shape;322;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3" name="Google Shape;323;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4" name="Google Shape;324;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5" name="Google Shape;325;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6" name="Google Shape;326;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7" name="Google Shape;327;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8" name="Google Shape;328;p8"/>
              <p:cNvSpPr/>
              <p:nvPr/>
            </p:nvSpPr>
            <p:spPr>
              <a:xfrm>
                <a:off x="1700256" y="1684326"/>
                <a:ext cx="1158221" cy="1117648"/>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9" name="Google Shape;329;p8"/>
              <p:cNvSpPr/>
              <p:nvPr/>
            </p:nvSpPr>
            <p:spPr>
              <a:xfrm>
                <a:off x="1791667" y="1767247"/>
                <a:ext cx="1150569" cy="1135280"/>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0" name="Google Shape;330;p8"/>
              <p:cNvSpPr/>
              <p:nvPr/>
            </p:nvSpPr>
            <p:spPr>
              <a:xfrm>
                <a:off x="1937927" y="1863201"/>
                <a:ext cx="1074156" cy="1085006"/>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1" name="Google Shape;331;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2" name="Google Shape;332;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3" name="Google Shape;333;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4" name="Google Shape;334;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5" name="Google Shape;335;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36" name="Google Shape;336;p8"/>
            <p:cNvGrpSpPr/>
            <p:nvPr/>
          </p:nvGrpSpPr>
          <p:grpSpPr>
            <a:xfrm rot="-5400000" flipH="1">
              <a:off x="8007370" y="-1867081"/>
              <a:ext cx="2575817" cy="2577160"/>
              <a:chOff x="1550275" y="1493275"/>
              <a:chExt cx="1582100" cy="1582925"/>
            </a:xfrm>
          </p:grpSpPr>
          <p:sp>
            <p:nvSpPr>
              <p:cNvPr id="337" name="Google Shape;337;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8" name="Google Shape;338;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9" name="Google Shape;339;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0" name="Google Shape;340;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1" name="Google Shape;341;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2" name="Google Shape;342;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3" name="Google Shape;343;p8"/>
              <p:cNvSpPr/>
              <p:nvPr/>
            </p:nvSpPr>
            <p:spPr>
              <a:xfrm>
                <a:off x="1718544" y="1684326"/>
                <a:ext cx="1139830" cy="1125421"/>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4" name="Google Shape;344;p8"/>
              <p:cNvSpPr/>
              <p:nvPr/>
            </p:nvSpPr>
            <p:spPr>
              <a:xfrm>
                <a:off x="1800803" y="1767246"/>
                <a:ext cx="1141274" cy="1143053"/>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5" name="Google Shape;345;p8"/>
              <p:cNvSpPr/>
              <p:nvPr/>
            </p:nvSpPr>
            <p:spPr>
              <a:xfrm>
                <a:off x="1883078" y="1863201"/>
                <a:ext cx="1128967" cy="1138508"/>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6" name="Google Shape;346;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7" name="Google Shape;347;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8" name="Google Shape;348;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9" name="Google Shape;349;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0" name="Google Shape;350;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51" name="Google Shape;351;p8"/>
            <p:cNvGrpSpPr/>
            <p:nvPr/>
          </p:nvGrpSpPr>
          <p:grpSpPr>
            <a:xfrm rot="-5400000">
              <a:off x="7451383" y="4603474"/>
              <a:ext cx="2575817" cy="2577160"/>
              <a:chOff x="1550275" y="1493275"/>
              <a:chExt cx="1582100" cy="1582925"/>
            </a:xfrm>
          </p:grpSpPr>
          <p:sp>
            <p:nvSpPr>
              <p:cNvPr id="352" name="Google Shape;352;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3" name="Google Shape;353;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4" name="Google Shape;354;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5" name="Google Shape;355;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6" name="Google Shape;356;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7" name="Google Shape;357;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8" name="Google Shape;358;p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9" name="Google Shape;359;p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0" name="Google Shape;360;p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1" name="Google Shape;361;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2" name="Google Shape;362;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3" name="Google Shape;363;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4" name="Google Shape;364;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5" name="Google Shape;365;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66" name="Google Shape;366;p8"/>
            <p:cNvGrpSpPr/>
            <p:nvPr/>
          </p:nvGrpSpPr>
          <p:grpSpPr>
            <a:xfrm rot="5400000" flipH="1">
              <a:off x="-932892" y="4603474"/>
              <a:ext cx="2575817" cy="2577160"/>
              <a:chOff x="1550275" y="1493275"/>
              <a:chExt cx="1582100" cy="1582925"/>
            </a:xfrm>
          </p:grpSpPr>
          <p:sp>
            <p:nvSpPr>
              <p:cNvPr id="367" name="Google Shape;367;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8" name="Google Shape;368;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9" name="Google Shape;369;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0" name="Google Shape;370;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1" name="Google Shape;371;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2" name="Google Shape;372;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3" name="Google Shape;373;p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4" name="Google Shape;374;p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5" name="Google Shape;375;p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6" name="Google Shape;376;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7" name="Google Shape;377;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8" name="Google Shape;378;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9" name="Google Shape;379;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0" name="Google Shape;380;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1"/>
        <p:cNvGrpSpPr/>
        <p:nvPr/>
      </p:nvGrpSpPr>
      <p:grpSpPr>
        <a:xfrm>
          <a:off x="0" y="0"/>
          <a:ext cx="0" cy="0"/>
          <a:chOff x="0" y="0"/>
          <a:chExt cx="0" cy="0"/>
        </a:xfrm>
      </p:grpSpPr>
      <p:grpSp>
        <p:nvGrpSpPr>
          <p:cNvPr id="382" name="Google Shape;382;p9"/>
          <p:cNvGrpSpPr/>
          <p:nvPr/>
        </p:nvGrpSpPr>
        <p:grpSpPr>
          <a:xfrm>
            <a:off x="-1140563" y="-1892252"/>
            <a:ext cx="11385547" cy="9159207"/>
            <a:chOff x="-1140563" y="-1892252"/>
            <a:chExt cx="11385547" cy="9159207"/>
          </a:xfrm>
        </p:grpSpPr>
        <p:sp>
          <p:nvSpPr>
            <p:cNvPr id="383" name="Google Shape;383;p9"/>
            <p:cNvSpPr/>
            <p:nvPr/>
          </p:nvSpPr>
          <p:spPr>
            <a:xfrm rot="5400000" flipH="1">
              <a:off x="8493284" y="-106775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4" name="Google Shape;384;p9"/>
            <p:cNvSpPr/>
            <p:nvPr/>
          </p:nvSpPr>
          <p:spPr>
            <a:xfrm rot="10800000">
              <a:off x="2973434" y="462965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5" name="Google Shape;385;p9"/>
            <p:cNvSpPr/>
            <p:nvPr/>
          </p:nvSpPr>
          <p:spPr>
            <a:xfrm rot="5400000">
              <a:off x="-1148213" y="-1884602"/>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86" name="Google Shape;386;p9"/>
          <p:cNvGrpSpPr/>
          <p:nvPr/>
        </p:nvGrpSpPr>
        <p:grpSpPr>
          <a:xfrm>
            <a:off x="-1245180" y="-1990269"/>
            <a:ext cx="11680419" cy="9091126"/>
            <a:chOff x="-1245180" y="-1990269"/>
            <a:chExt cx="11680419" cy="9091126"/>
          </a:xfrm>
        </p:grpSpPr>
        <p:grpSp>
          <p:nvGrpSpPr>
            <p:cNvPr id="387" name="Google Shape;387;p9"/>
            <p:cNvGrpSpPr/>
            <p:nvPr/>
          </p:nvGrpSpPr>
          <p:grpSpPr>
            <a:xfrm>
              <a:off x="7859423" y="-1977325"/>
              <a:ext cx="2575817" cy="2577160"/>
              <a:chOff x="1550275" y="1493275"/>
              <a:chExt cx="1582100" cy="1582925"/>
            </a:xfrm>
          </p:grpSpPr>
          <p:sp>
            <p:nvSpPr>
              <p:cNvPr id="388" name="Google Shape;388;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9" name="Google Shape;389;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0" name="Google Shape;390;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1" name="Google Shape;391;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2" name="Google Shape;392;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3" name="Google Shape;393;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4" name="Google Shape;394;p9"/>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5" name="Google Shape;395;p9"/>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6" name="Google Shape;396;p9"/>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7" name="Google Shape;397;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8" name="Google Shape;398;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9" name="Google Shape;399;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0" name="Google Shape;400;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1" name="Google Shape;401;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02" name="Google Shape;402;p9"/>
            <p:cNvGrpSpPr/>
            <p:nvPr/>
          </p:nvGrpSpPr>
          <p:grpSpPr>
            <a:xfrm flipH="1">
              <a:off x="-1245180" y="-1990269"/>
              <a:ext cx="2575817" cy="2577160"/>
              <a:chOff x="1550275" y="1493275"/>
              <a:chExt cx="1582100" cy="1582925"/>
            </a:xfrm>
          </p:grpSpPr>
          <p:sp>
            <p:nvSpPr>
              <p:cNvPr id="403" name="Google Shape;403;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4" name="Google Shape;404;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5" name="Google Shape;405;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6" name="Google Shape;406;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7" name="Google Shape;407;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8" name="Google Shape;408;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9" name="Google Shape;409;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0" name="Google Shape;410;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1" name="Google Shape;411;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2" name="Google Shape;412;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3" name="Google Shape;413;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4" name="Google Shape;414;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5" name="Google Shape;415;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6" name="Google Shape;416;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17" name="Google Shape;417;p9"/>
            <p:cNvGrpSpPr/>
            <p:nvPr/>
          </p:nvGrpSpPr>
          <p:grpSpPr>
            <a:xfrm rot="5400000" flipH="1">
              <a:off x="3147563" y="4524368"/>
              <a:ext cx="2575817" cy="2577160"/>
              <a:chOff x="1550275" y="1493275"/>
              <a:chExt cx="1582100" cy="1582925"/>
            </a:xfrm>
          </p:grpSpPr>
          <p:sp>
            <p:nvSpPr>
              <p:cNvPr id="418" name="Google Shape;418;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9" name="Google Shape;419;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0" name="Google Shape;420;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1" name="Google Shape;421;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2" name="Google Shape;422;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3" name="Google Shape;423;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4" name="Google Shape;424;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5" name="Google Shape;425;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6" name="Google Shape;426;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7" name="Google Shape;427;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8" name="Google Shape;428;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9" name="Google Shape;429;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0" name="Google Shape;430;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1" name="Google Shape;431;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
        <p:nvSpPr>
          <p:cNvPr id="432" name="Google Shape;432;p9"/>
          <p:cNvSpPr txBox="1">
            <a:spLocks noGrp="1"/>
          </p:cNvSpPr>
          <p:nvPr>
            <p:ph type="title"/>
          </p:nvPr>
        </p:nvSpPr>
        <p:spPr>
          <a:xfrm>
            <a:off x="4276925" y="1364150"/>
            <a:ext cx="4153800" cy="800400"/>
          </a:xfrm>
          <a:prstGeom prst="rect">
            <a:avLst/>
          </a:prstGeom>
        </p:spPr>
        <p:txBody>
          <a:bodyPr spcFirstLastPara="1" wrap="square" lIns="91425" tIns="91425" rIns="91425" bIns="91425" anchor="t" anchorCtr="0">
            <a:noAutofit/>
          </a:bodyPr>
          <a:lstStyle>
            <a:lvl1pPr lvl="0" algn="r">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433" name="Google Shape;433;p9"/>
          <p:cNvSpPr txBox="1">
            <a:spLocks noGrp="1"/>
          </p:cNvSpPr>
          <p:nvPr>
            <p:ph type="subTitle" idx="1"/>
          </p:nvPr>
        </p:nvSpPr>
        <p:spPr>
          <a:xfrm>
            <a:off x="4276925" y="2305368"/>
            <a:ext cx="4153800" cy="1416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4"/>
        <p:cNvGrpSpPr/>
        <p:nvPr/>
      </p:nvGrpSpPr>
      <p:grpSpPr>
        <a:xfrm>
          <a:off x="0" y="0"/>
          <a:ext cx="0" cy="0"/>
          <a:chOff x="0" y="0"/>
          <a:chExt cx="0" cy="0"/>
        </a:xfrm>
      </p:grpSpPr>
      <p:sp>
        <p:nvSpPr>
          <p:cNvPr id="435" name="Google Shape;435;p10"/>
          <p:cNvSpPr>
            <a:spLocks noGrp="1"/>
          </p:cNvSpPr>
          <p:nvPr>
            <p:ph type="pic" idx="2"/>
          </p:nvPr>
        </p:nvSpPr>
        <p:spPr>
          <a:xfrm>
            <a:off x="-100" y="0"/>
            <a:ext cx="9144000" cy="5143500"/>
          </a:xfrm>
          <a:prstGeom prst="rect">
            <a:avLst/>
          </a:prstGeom>
          <a:noFill/>
          <a:ln>
            <a:noFill/>
          </a:ln>
        </p:spPr>
      </p:sp>
      <p:sp>
        <p:nvSpPr>
          <p:cNvPr id="436" name="Google Shape;436;p10"/>
          <p:cNvSpPr txBox="1">
            <a:spLocks noGrp="1"/>
          </p:cNvSpPr>
          <p:nvPr>
            <p:ph type="title"/>
          </p:nvPr>
        </p:nvSpPr>
        <p:spPr>
          <a:xfrm>
            <a:off x="3762775" y="3377075"/>
            <a:ext cx="4668000" cy="12315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3200"/>
              <a:buNone/>
              <a:defRPr/>
            </a:lvl1pPr>
            <a:lvl2pPr lvl="1" algn="l" rtl="0">
              <a:spcBef>
                <a:spcPts val="0"/>
              </a:spcBef>
              <a:spcAft>
                <a:spcPts val="0"/>
              </a:spcAft>
              <a:buSzPts val="3200"/>
              <a:buNone/>
              <a:defRPr/>
            </a:lvl2pPr>
            <a:lvl3pPr lvl="2" algn="l" rtl="0">
              <a:spcBef>
                <a:spcPts val="0"/>
              </a:spcBef>
              <a:spcAft>
                <a:spcPts val="0"/>
              </a:spcAft>
              <a:buSzPts val="3200"/>
              <a:buNone/>
              <a:defRPr/>
            </a:lvl3pPr>
            <a:lvl4pPr lvl="3" algn="l" rtl="0">
              <a:spcBef>
                <a:spcPts val="0"/>
              </a:spcBef>
              <a:spcAft>
                <a:spcPts val="0"/>
              </a:spcAft>
              <a:buSzPts val="3200"/>
              <a:buNone/>
              <a:defRPr/>
            </a:lvl4pPr>
            <a:lvl5pPr lvl="4" algn="l" rtl="0">
              <a:spcBef>
                <a:spcPts val="0"/>
              </a:spcBef>
              <a:spcAft>
                <a:spcPts val="0"/>
              </a:spcAft>
              <a:buSzPts val="3200"/>
              <a:buNone/>
              <a:defRPr/>
            </a:lvl5pPr>
            <a:lvl6pPr lvl="5" algn="l" rtl="0">
              <a:spcBef>
                <a:spcPts val="0"/>
              </a:spcBef>
              <a:spcAft>
                <a:spcPts val="0"/>
              </a:spcAft>
              <a:buSzPts val="3200"/>
              <a:buNone/>
              <a:defRPr/>
            </a:lvl6pPr>
            <a:lvl7pPr lvl="6" algn="l" rtl="0">
              <a:spcBef>
                <a:spcPts val="0"/>
              </a:spcBef>
              <a:spcAft>
                <a:spcPts val="0"/>
              </a:spcAft>
              <a:buSzPts val="3200"/>
              <a:buNone/>
              <a:defRPr/>
            </a:lvl7pPr>
            <a:lvl8pPr lvl="7" algn="l" rtl="0">
              <a:spcBef>
                <a:spcPts val="0"/>
              </a:spcBef>
              <a:spcAft>
                <a:spcPts val="0"/>
              </a:spcAft>
              <a:buSzPts val="3200"/>
              <a:buNone/>
              <a:defRPr/>
            </a:lvl8pPr>
            <a:lvl9pPr lvl="8" algn="l" rtl="0">
              <a:spcBef>
                <a:spcPts val="0"/>
              </a:spcBef>
              <a:spcAft>
                <a:spcPts val="0"/>
              </a:spcAft>
              <a:buSzPts val="3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0925"/>
            <a:ext cx="7717500" cy="70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1pPr>
            <a:lvl2pPr lvl="1"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2pPr>
            <a:lvl3pPr lvl="2"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3pPr>
            <a:lvl4pPr lvl="3"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4pPr>
            <a:lvl5pPr lvl="4"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5pPr>
            <a:lvl6pPr lvl="5"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6pPr>
            <a:lvl7pPr lvl="6"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7pPr>
            <a:lvl8pPr lvl="7"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8pPr>
            <a:lvl9pPr lvl="8"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9pPr>
          </a:lstStyle>
          <a:p>
            <a:endParaRPr/>
          </a:p>
        </p:txBody>
      </p:sp>
      <p:sp>
        <p:nvSpPr>
          <p:cNvPr id="7" name="Google Shape;7;p1"/>
          <p:cNvSpPr txBox="1">
            <a:spLocks noGrp="1"/>
          </p:cNvSpPr>
          <p:nvPr>
            <p:ph type="body" idx="1"/>
          </p:nvPr>
        </p:nvSpPr>
        <p:spPr>
          <a:xfrm>
            <a:off x="713225" y="1297400"/>
            <a:ext cx="7717500" cy="3311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91"/>
        <p:cNvGrpSpPr/>
        <p:nvPr/>
      </p:nvGrpSpPr>
      <p:grpSpPr>
        <a:xfrm>
          <a:off x="0" y="0"/>
          <a:ext cx="0" cy="0"/>
          <a:chOff x="0" y="0"/>
          <a:chExt cx="0" cy="0"/>
        </a:xfrm>
      </p:grpSpPr>
      <p:sp>
        <p:nvSpPr>
          <p:cNvPr id="492" name="Google Shape;492;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93" name="Google Shape;493;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5"/>
          <p:cNvSpPr txBox="1">
            <a:spLocks noGrp="1"/>
          </p:cNvSpPr>
          <p:nvPr>
            <p:ph type="ctrTitle"/>
          </p:nvPr>
        </p:nvSpPr>
        <p:spPr>
          <a:xfrm>
            <a:off x="4128350" y="1248563"/>
            <a:ext cx="4302300" cy="2124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LA GESTION FINANCIÈRE </a:t>
            </a:r>
            <a:r>
              <a:rPr lang="en-US" dirty="0">
                <a:solidFill>
                  <a:schemeClr val="tx2"/>
                </a:solidFill>
              </a:rPr>
              <a:t>PERSONNELLE</a:t>
            </a:r>
          </a:p>
        </p:txBody>
      </p:sp>
      <p:sp>
        <p:nvSpPr>
          <p:cNvPr id="500" name="Google Shape;500;p15"/>
          <p:cNvSpPr txBox="1">
            <a:spLocks noGrp="1"/>
          </p:cNvSpPr>
          <p:nvPr>
            <p:ph type="subTitle" idx="1"/>
          </p:nvPr>
        </p:nvSpPr>
        <p:spPr>
          <a:xfrm>
            <a:off x="4128425" y="3517850"/>
            <a:ext cx="4302300" cy="37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dirty="0"/>
              <a:t>Maîtriser vos finances, c'est maîtriser votre vie</a:t>
            </a:r>
            <a:endParaRPr lang="en-US" dirty="0"/>
          </a:p>
        </p:txBody>
      </p:sp>
      <p:cxnSp>
        <p:nvCxnSpPr>
          <p:cNvPr id="501" name="Google Shape;501;p15"/>
          <p:cNvCxnSpPr/>
          <p:nvPr/>
        </p:nvCxnSpPr>
        <p:spPr>
          <a:xfrm>
            <a:off x="4566650" y="3427975"/>
            <a:ext cx="3864000" cy="0"/>
          </a:xfrm>
          <a:prstGeom prst="straightConnector1">
            <a:avLst/>
          </a:prstGeom>
          <a:noFill/>
          <a:ln w="28575" cap="flat" cmpd="sng">
            <a:solidFill>
              <a:schemeClr val="dk1"/>
            </a:solidFill>
            <a:prstDash val="solid"/>
            <a:round/>
            <a:headEnd type="none" w="med" len="med"/>
            <a:tailEnd type="none" w="med" len="med"/>
          </a:ln>
        </p:spPr>
      </p:cxnSp>
      <p:grpSp>
        <p:nvGrpSpPr>
          <p:cNvPr id="502" name="Google Shape;502;p15"/>
          <p:cNvGrpSpPr/>
          <p:nvPr/>
        </p:nvGrpSpPr>
        <p:grpSpPr>
          <a:xfrm>
            <a:off x="571367" y="1933574"/>
            <a:ext cx="3363014" cy="1880220"/>
            <a:chOff x="5322392" y="1681199"/>
            <a:chExt cx="3363014" cy="1880220"/>
          </a:xfrm>
        </p:grpSpPr>
        <p:sp>
          <p:nvSpPr>
            <p:cNvPr id="503" name="Google Shape;503;p15"/>
            <p:cNvSpPr/>
            <p:nvPr/>
          </p:nvSpPr>
          <p:spPr>
            <a:xfrm>
              <a:off x="5322392" y="1681199"/>
              <a:ext cx="3363014" cy="1880220"/>
            </a:xfrm>
            <a:custGeom>
              <a:avLst/>
              <a:gdLst/>
              <a:ahLst/>
              <a:cxnLst/>
              <a:rect l="l" t="t" r="r" b="b"/>
              <a:pathLst>
                <a:path w="52778" h="29511" extrusionOk="0">
                  <a:moveTo>
                    <a:pt x="51865" y="0"/>
                  </a:moveTo>
                  <a:cubicBezTo>
                    <a:pt x="51839" y="0"/>
                    <a:pt x="51812" y="2"/>
                    <a:pt x="51786" y="5"/>
                  </a:cubicBezTo>
                  <a:lnTo>
                    <a:pt x="48091" y="522"/>
                  </a:lnTo>
                  <a:cubicBezTo>
                    <a:pt x="47563" y="588"/>
                    <a:pt x="47376" y="1259"/>
                    <a:pt x="47794" y="1600"/>
                  </a:cubicBezTo>
                  <a:lnTo>
                    <a:pt x="48157" y="1897"/>
                  </a:lnTo>
                  <a:cubicBezTo>
                    <a:pt x="48245" y="1963"/>
                    <a:pt x="48256" y="2095"/>
                    <a:pt x="48190" y="2183"/>
                  </a:cubicBezTo>
                  <a:lnTo>
                    <a:pt x="29044" y="25892"/>
                  </a:lnTo>
                  <a:cubicBezTo>
                    <a:pt x="28923" y="26041"/>
                    <a:pt x="28747" y="26115"/>
                    <a:pt x="28571" y="26115"/>
                  </a:cubicBezTo>
                  <a:cubicBezTo>
                    <a:pt x="28395" y="26115"/>
                    <a:pt x="28219" y="26041"/>
                    <a:pt x="28098" y="25892"/>
                  </a:cubicBezTo>
                  <a:lnTo>
                    <a:pt x="16727" y="11816"/>
                  </a:lnTo>
                  <a:cubicBezTo>
                    <a:pt x="16413" y="11426"/>
                    <a:pt x="15960" y="11231"/>
                    <a:pt x="15506" y="11231"/>
                  </a:cubicBezTo>
                  <a:cubicBezTo>
                    <a:pt x="15052" y="11231"/>
                    <a:pt x="14599" y="11426"/>
                    <a:pt x="14285" y="11816"/>
                  </a:cubicBezTo>
                  <a:lnTo>
                    <a:pt x="0" y="29511"/>
                  </a:lnTo>
                  <a:lnTo>
                    <a:pt x="4894" y="29511"/>
                  </a:lnTo>
                  <a:lnTo>
                    <a:pt x="15033" y="16952"/>
                  </a:lnTo>
                  <a:cubicBezTo>
                    <a:pt x="15154" y="16803"/>
                    <a:pt x="15330" y="16729"/>
                    <a:pt x="15507" y="16729"/>
                  </a:cubicBezTo>
                  <a:cubicBezTo>
                    <a:pt x="15685" y="16729"/>
                    <a:pt x="15863" y="16803"/>
                    <a:pt x="15990" y="16952"/>
                  </a:cubicBezTo>
                  <a:lnTo>
                    <a:pt x="26129" y="29511"/>
                  </a:lnTo>
                  <a:lnTo>
                    <a:pt x="31023" y="29511"/>
                  </a:lnTo>
                  <a:lnTo>
                    <a:pt x="51159" y="4580"/>
                  </a:lnTo>
                  <a:cubicBezTo>
                    <a:pt x="51197" y="4530"/>
                    <a:pt x="51252" y="4505"/>
                    <a:pt x="51309" y="4505"/>
                  </a:cubicBezTo>
                  <a:cubicBezTo>
                    <a:pt x="51352" y="4505"/>
                    <a:pt x="51396" y="4519"/>
                    <a:pt x="51434" y="4547"/>
                  </a:cubicBezTo>
                  <a:lnTo>
                    <a:pt x="51753" y="4811"/>
                  </a:lnTo>
                  <a:cubicBezTo>
                    <a:pt x="51870" y="4904"/>
                    <a:pt x="52003" y="4945"/>
                    <a:pt x="52133" y="4945"/>
                  </a:cubicBezTo>
                  <a:cubicBezTo>
                    <a:pt x="52465" y="4945"/>
                    <a:pt x="52777" y="4674"/>
                    <a:pt x="52753" y="4294"/>
                  </a:cubicBezTo>
                  <a:lnTo>
                    <a:pt x="52478" y="566"/>
                  </a:lnTo>
                  <a:cubicBezTo>
                    <a:pt x="52458" y="241"/>
                    <a:pt x="52184" y="0"/>
                    <a:pt x="5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a:off x="5515082" y="2621929"/>
              <a:ext cx="641214" cy="775572"/>
            </a:xfrm>
            <a:custGeom>
              <a:avLst/>
              <a:gdLst/>
              <a:ahLst/>
              <a:cxnLst/>
              <a:rect l="l" t="t" r="r" b="b"/>
              <a:pathLst>
                <a:path w="10063" h="12173" extrusionOk="0">
                  <a:moveTo>
                    <a:pt x="9632" y="1"/>
                  </a:moveTo>
                  <a:cubicBezTo>
                    <a:pt x="9521" y="1"/>
                    <a:pt x="9411" y="48"/>
                    <a:pt x="9337" y="141"/>
                  </a:cubicBezTo>
                  <a:lnTo>
                    <a:pt x="132" y="11556"/>
                  </a:lnTo>
                  <a:cubicBezTo>
                    <a:pt x="0" y="11710"/>
                    <a:pt x="22" y="11952"/>
                    <a:pt x="187" y="12084"/>
                  </a:cubicBezTo>
                  <a:cubicBezTo>
                    <a:pt x="253" y="12150"/>
                    <a:pt x="341" y="12172"/>
                    <a:pt x="429" y="12172"/>
                  </a:cubicBezTo>
                  <a:cubicBezTo>
                    <a:pt x="539" y="12172"/>
                    <a:pt x="649" y="12128"/>
                    <a:pt x="726" y="12029"/>
                  </a:cubicBezTo>
                  <a:lnTo>
                    <a:pt x="9931" y="625"/>
                  </a:lnTo>
                  <a:cubicBezTo>
                    <a:pt x="10063" y="460"/>
                    <a:pt x="10041" y="218"/>
                    <a:pt x="9876" y="86"/>
                  </a:cubicBezTo>
                  <a:cubicBezTo>
                    <a:pt x="9804" y="29"/>
                    <a:pt x="9718" y="1"/>
                    <a:pt x="9632"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a:off x="7772886" y="1884445"/>
              <a:ext cx="641915" cy="775955"/>
            </a:xfrm>
            <a:custGeom>
              <a:avLst/>
              <a:gdLst/>
              <a:ahLst/>
              <a:cxnLst/>
              <a:rect l="l" t="t" r="r" b="b"/>
              <a:pathLst>
                <a:path w="10074" h="12179" extrusionOk="0">
                  <a:moveTo>
                    <a:pt x="9653" y="0"/>
                  </a:moveTo>
                  <a:cubicBezTo>
                    <a:pt x="9539" y="0"/>
                    <a:pt x="9425" y="51"/>
                    <a:pt x="9348" y="147"/>
                  </a:cubicBezTo>
                  <a:lnTo>
                    <a:pt x="132" y="11551"/>
                  </a:lnTo>
                  <a:cubicBezTo>
                    <a:pt x="0" y="11716"/>
                    <a:pt x="33" y="11958"/>
                    <a:pt x="198" y="12090"/>
                  </a:cubicBezTo>
                  <a:cubicBezTo>
                    <a:pt x="264" y="12145"/>
                    <a:pt x="352" y="12178"/>
                    <a:pt x="429" y="12178"/>
                  </a:cubicBezTo>
                  <a:cubicBezTo>
                    <a:pt x="539" y="12178"/>
                    <a:pt x="649" y="12123"/>
                    <a:pt x="726" y="12035"/>
                  </a:cubicBezTo>
                  <a:lnTo>
                    <a:pt x="9942" y="620"/>
                  </a:lnTo>
                  <a:cubicBezTo>
                    <a:pt x="10074" y="455"/>
                    <a:pt x="10041" y="213"/>
                    <a:pt x="9887" y="81"/>
                  </a:cubicBezTo>
                  <a:cubicBezTo>
                    <a:pt x="9818" y="26"/>
                    <a:pt x="9735" y="0"/>
                    <a:pt x="9653"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15"/>
          <p:cNvGrpSpPr/>
          <p:nvPr/>
        </p:nvGrpSpPr>
        <p:grpSpPr>
          <a:xfrm>
            <a:off x="1079313" y="1242733"/>
            <a:ext cx="2303815" cy="2658033"/>
            <a:chOff x="1598538" y="1762441"/>
            <a:chExt cx="2303815" cy="2658033"/>
          </a:xfrm>
        </p:grpSpPr>
        <p:sp>
          <p:nvSpPr>
            <p:cNvPr id="507" name="Google Shape;507;p15"/>
            <p:cNvSpPr/>
            <p:nvPr/>
          </p:nvSpPr>
          <p:spPr>
            <a:xfrm>
              <a:off x="1598538" y="4247675"/>
              <a:ext cx="2303815" cy="172799"/>
            </a:xfrm>
            <a:custGeom>
              <a:avLst/>
              <a:gdLst/>
              <a:ahLst/>
              <a:cxnLst/>
              <a:rect l="l" t="t" r="r" b="b"/>
              <a:pathLst>
                <a:path w="14022" h="1134" extrusionOk="0">
                  <a:moveTo>
                    <a:pt x="7006" y="0"/>
                  </a:moveTo>
                  <a:cubicBezTo>
                    <a:pt x="3135" y="0"/>
                    <a:pt x="0" y="253"/>
                    <a:pt x="0" y="572"/>
                  </a:cubicBezTo>
                  <a:cubicBezTo>
                    <a:pt x="0" y="880"/>
                    <a:pt x="3135" y="1133"/>
                    <a:pt x="7006" y="1133"/>
                  </a:cubicBezTo>
                  <a:cubicBezTo>
                    <a:pt x="10877" y="1133"/>
                    <a:pt x="14022" y="880"/>
                    <a:pt x="14022" y="572"/>
                  </a:cubicBezTo>
                  <a:cubicBezTo>
                    <a:pt x="14022" y="253"/>
                    <a:pt x="10877" y="0"/>
                    <a:pt x="7006" y="0"/>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a:off x="1828720" y="2898471"/>
              <a:ext cx="1843462" cy="1413043"/>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a:off x="1828720" y="2898471"/>
              <a:ext cx="1843462" cy="1413043"/>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a:off x="2081682" y="1762441"/>
              <a:ext cx="1364348" cy="1364281"/>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a:off x="2157113" y="1837871"/>
              <a:ext cx="1213482" cy="1213422"/>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2328091" y="1837871"/>
              <a:ext cx="871518" cy="227507"/>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2257689" y="2697628"/>
              <a:ext cx="1012327" cy="326860"/>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2514003" y="2050753"/>
              <a:ext cx="503039" cy="826218"/>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a:off x="2514003" y="2030638"/>
              <a:ext cx="503039" cy="827894"/>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a:off x="3241344" y="2208624"/>
              <a:ext cx="78938" cy="470710"/>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a:off x="2207401" y="2208624"/>
              <a:ext cx="78938" cy="470710"/>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a:off x="1833749" y="3029370"/>
              <a:ext cx="48765" cy="6857"/>
            </a:xfrm>
            <a:custGeom>
              <a:avLst/>
              <a:gdLst/>
              <a:ahLst/>
              <a:cxnLst/>
              <a:rect l="l" t="t" r="r" b="b"/>
              <a:pathLst>
                <a:path w="320" h="45" extrusionOk="0">
                  <a:moveTo>
                    <a:pt x="297" y="45"/>
                  </a:moveTo>
                  <a:lnTo>
                    <a:pt x="22" y="45"/>
                  </a:lnTo>
                  <a:cubicBezTo>
                    <a:pt x="11" y="45"/>
                    <a:pt x="0" y="45"/>
                    <a:pt x="0" y="23"/>
                  </a:cubicBezTo>
                  <a:cubicBezTo>
                    <a:pt x="0" y="12"/>
                    <a:pt x="11" y="1"/>
                    <a:pt x="22" y="1"/>
                  </a:cubicBezTo>
                  <a:lnTo>
                    <a:pt x="297" y="1"/>
                  </a:lnTo>
                  <a:cubicBezTo>
                    <a:pt x="308" y="1"/>
                    <a:pt x="319" y="12"/>
                    <a:pt x="319" y="23"/>
                  </a:cubicBezTo>
                  <a:cubicBezTo>
                    <a:pt x="319" y="45"/>
                    <a:pt x="308" y="45"/>
                    <a:pt x="297" y="45"/>
                  </a:cubicBezTo>
                  <a:close/>
                </a:path>
              </a:pathLst>
            </a:custGeom>
            <a:solidFill>
              <a:srgbClr val="00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a:off x="2939771" y="3540470"/>
              <a:ext cx="263178" cy="264993"/>
            </a:xfrm>
            <a:custGeom>
              <a:avLst/>
              <a:gdLst/>
              <a:ahLst/>
              <a:cxnLst/>
              <a:rect l="l" t="t" r="r" b="b"/>
              <a:pathLst>
                <a:path w="1727" h="1739" extrusionOk="0">
                  <a:moveTo>
                    <a:pt x="869" y="1"/>
                  </a:moveTo>
                  <a:cubicBezTo>
                    <a:pt x="385" y="1"/>
                    <a:pt x="0" y="386"/>
                    <a:pt x="0" y="869"/>
                  </a:cubicBezTo>
                  <a:cubicBezTo>
                    <a:pt x="0" y="1342"/>
                    <a:pt x="385" y="1738"/>
                    <a:pt x="869" y="1738"/>
                  </a:cubicBezTo>
                  <a:cubicBezTo>
                    <a:pt x="1342" y="1738"/>
                    <a:pt x="1727" y="1342"/>
                    <a:pt x="1727" y="869"/>
                  </a:cubicBezTo>
                  <a:cubicBezTo>
                    <a:pt x="1727" y="386"/>
                    <a:pt x="1342"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a:off x="1863922" y="2995845"/>
              <a:ext cx="1243502" cy="75582"/>
            </a:xfrm>
            <a:custGeom>
              <a:avLst/>
              <a:gdLst/>
              <a:ahLst/>
              <a:cxnLst/>
              <a:rect l="l" t="t" r="r" b="b"/>
              <a:pathLst>
                <a:path w="8160" h="496" extrusionOk="0">
                  <a:moveTo>
                    <a:pt x="242" y="1"/>
                  </a:moveTo>
                  <a:cubicBezTo>
                    <a:pt x="110" y="1"/>
                    <a:pt x="0" y="111"/>
                    <a:pt x="0" y="243"/>
                  </a:cubicBezTo>
                  <a:cubicBezTo>
                    <a:pt x="0" y="386"/>
                    <a:pt x="110" y="496"/>
                    <a:pt x="242" y="496"/>
                  </a:cubicBezTo>
                  <a:lnTo>
                    <a:pt x="7918" y="496"/>
                  </a:lnTo>
                  <a:cubicBezTo>
                    <a:pt x="8050" y="496"/>
                    <a:pt x="8160" y="386"/>
                    <a:pt x="8160" y="243"/>
                  </a:cubicBezTo>
                  <a:cubicBezTo>
                    <a:pt x="8160" y="111"/>
                    <a:pt x="8050" y="1"/>
                    <a:pt x="7918"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rot="194619">
              <a:off x="1803140" y="2947993"/>
              <a:ext cx="1843451" cy="1413058"/>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a:off x="1846150" y="3029375"/>
              <a:ext cx="1695942" cy="1213433"/>
            </a:xfrm>
            <a:custGeom>
              <a:avLst/>
              <a:gdLst/>
              <a:ahLst/>
              <a:cxnLst/>
              <a:rect l="l" t="t" r="r" b="b"/>
              <a:pathLst>
                <a:path w="11373" h="8447" extrusionOk="0">
                  <a:moveTo>
                    <a:pt x="10492" y="8446"/>
                  </a:moveTo>
                  <a:lnTo>
                    <a:pt x="10184" y="8446"/>
                  </a:lnTo>
                  <a:cubicBezTo>
                    <a:pt x="10173" y="8446"/>
                    <a:pt x="10162" y="8435"/>
                    <a:pt x="10162" y="8413"/>
                  </a:cubicBezTo>
                  <a:cubicBezTo>
                    <a:pt x="10162" y="8402"/>
                    <a:pt x="10173" y="8391"/>
                    <a:pt x="10184" y="8391"/>
                  </a:cubicBezTo>
                  <a:lnTo>
                    <a:pt x="10492" y="8391"/>
                  </a:lnTo>
                  <a:cubicBezTo>
                    <a:pt x="10569" y="8391"/>
                    <a:pt x="10646" y="8380"/>
                    <a:pt x="10712" y="8358"/>
                  </a:cubicBezTo>
                  <a:cubicBezTo>
                    <a:pt x="10734" y="8358"/>
                    <a:pt x="10745" y="8369"/>
                    <a:pt x="10745" y="8380"/>
                  </a:cubicBezTo>
                  <a:cubicBezTo>
                    <a:pt x="10745" y="8391"/>
                    <a:pt x="10745" y="8402"/>
                    <a:pt x="10734" y="8402"/>
                  </a:cubicBezTo>
                  <a:cubicBezTo>
                    <a:pt x="10646" y="8424"/>
                    <a:pt x="10569" y="8435"/>
                    <a:pt x="10481" y="8435"/>
                  </a:cubicBezTo>
                  <a:close/>
                  <a:moveTo>
                    <a:pt x="9997" y="8446"/>
                  </a:moveTo>
                  <a:lnTo>
                    <a:pt x="9459" y="8446"/>
                  </a:lnTo>
                  <a:cubicBezTo>
                    <a:pt x="9448" y="8446"/>
                    <a:pt x="9437" y="8435"/>
                    <a:pt x="9437" y="8413"/>
                  </a:cubicBezTo>
                  <a:cubicBezTo>
                    <a:pt x="9437" y="8402"/>
                    <a:pt x="9448" y="8391"/>
                    <a:pt x="9459" y="8391"/>
                  </a:cubicBezTo>
                  <a:lnTo>
                    <a:pt x="9997" y="8391"/>
                  </a:lnTo>
                  <a:cubicBezTo>
                    <a:pt x="10008" y="8391"/>
                    <a:pt x="10019" y="8402"/>
                    <a:pt x="10019" y="8413"/>
                  </a:cubicBezTo>
                  <a:cubicBezTo>
                    <a:pt x="10019" y="8435"/>
                    <a:pt x="10019" y="8446"/>
                    <a:pt x="9997" y="8446"/>
                  </a:cubicBezTo>
                  <a:close/>
                  <a:moveTo>
                    <a:pt x="9272" y="8446"/>
                  </a:moveTo>
                  <a:lnTo>
                    <a:pt x="8733" y="8446"/>
                  </a:lnTo>
                  <a:cubicBezTo>
                    <a:pt x="8722" y="8446"/>
                    <a:pt x="8711" y="8435"/>
                    <a:pt x="8711" y="8413"/>
                  </a:cubicBezTo>
                  <a:cubicBezTo>
                    <a:pt x="8711" y="8402"/>
                    <a:pt x="8722" y="8391"/>
                    <a:pt x="8733" y="8391"/>
                  </a:cubicBezTo>
                  <a:lnTo>
                    <a:pt x="9272" y="8391"/>
                  </a:lnTo>
                  <a:cubicBezTo>
                    <a:pt x="9283" y="8391"/>
                    <a:pt x="9294" y="8402"/>
                    <a:pt x="9294" y="8413"/>
                  </a:cubicBezTo>
                  <a:cubicBezTo>
                    <a:pt x="9294" y="8435"/>
                    <a:pt x="9294" y="8446"/>
                    <a:pt x="9272" y="8446"/>
                  </a:cubicBezTo>
                  <a:close/>
                  <a:moveTo>
                    <a:pt x="8546" y="8446"/>
                  </a:moveTo>
                  <a:lnTo>
                    <a:pt x="8007" y="8446"/>
                  </a:lnTo>
                  <a:cubicBezTo>
                    <a:pt x="7996" y="8446"/>
                    <a:pt x="7985" y="8435"/>
                    <a:pt x="7985" y="8413"/>
                  </a:cubicBezTo>
                  <a:cubicBezTo>
                    <a:pt x="7985" y="8402"/>
                    <a:pt x="7996" y="8391"/>
                    <a:pt x="8007" y="8391"/>
                  </a:cubicBezTo>
                  <a:lnTo>
                    <a:pt x="8546" y="8391"/>
                  </a:lnTo>
                  <a:cubicBezTo>
                    <a:pt x="8557" y="8391"/>
                    <a:pt x="8568" y="8402"/>
                    <a:pt x="8568" y="8413"/>
                  </a:cubicBezTo>
                  <a:cubicBezTo>
                    <a:pt x="8568" y="8435"/>
                    <a:pt x="8568" y="8446"/>
                    <a:pt x="8546" y="8446"/>
                  </a:cubicBezTo>
                  <a:close/>
                  <a:moveTo>
                    <a:pt x="7820" y="8446"/>
                  </a:moveTo>
                  <a:lnTo>
                    <a:pt x="7281" y="8446"/>
                  </a:lnTo>
                  <a:cubicBezTo>
                    <a:pt x="7270" y="8446"/>
                    <a:pt x="7259" y="8435"/>
                    <a:pt x="7259" y="8413"/>
                  </a:cubicBezTo>
                  <a:cubicBezTo>
                    <a:pt x="7259" y="8402"/>
                    <a:pt x="7270" y="8391"/>
                    <a:pt x="7281" y="8391"/>
                  </a:cubicBezTo>
                  <a:lnTo>
                    <a:pt x="7820" y="8391"/>
                  </a:lnTo>
                  <a:cubicBezTo>
                    <a:pt x="7831" y="8391"/>
                    <a:pt x="7842" y="8402"/>
                    <a:pt x="7842" y="8413"/>
                  </a:cubicBezTo>
                  <a:cubicBezTo>
                    <a:pt x="7842" y="8435"/>
                    <a:pt x="7842" y="8446"/>
                    <a:pt x="7820" y="8446"/>
                  </a:cubicBezTo>
                  <a:close/>
                  <a:moveTo>
                    <a:pt x="7094" y="8446"/>
                  </a:moveTo>
                  <a:lnTo>
                    <a:pt x="6555" y="8446"/>
                  </a:lnTo>
                  <a:cubicBezTo>
                    <a:pt x="6544" y="8446"/>
                    <a:pt x="6533" y="8435"/>
                    <a:pt x="6533" y="8413"/>
                  </a:cubicBezTo>
                  <a:cubicBezTo>
                    <a:pt x="6533" y="8402"/>
                    <a:pt x="6544" y="8391"/>
                    <a:pt x="6555" y="8391"/>
                  </a:cubicBezTo>
                  <a:lnTo>
                    <a:pt x="7094" y="8391"/>
                  </a:lnTo>
                  <a:cubicBezTo>
                    <a:pt x="7105" y="8391"/>
                    <a:pt x="7116" y="8402"/>
                    <a:pt x="7116" y="8413"/>
                  </a:cubicBezTo>
                  <a:cubicBezTo>
                    <a:pt x="7116" y="8435"/>
                    <a:pt x="7116" y="8446"/>
                    <a:pt x="7094" y="8446"/>
                  </a:cubicBezTo>
                  <a:close/>
                  <a:moveTo>
                    <a:pt x="6368" y="8446"/>
                  </a:moveTo>
                  <a:lnTo>
                    <a:pt x="5829" y="8446"/>
                  </a:lnTo>
                  <a:cubicBezTo>
                    <a:pt x="5818" y="8446"/>
                    <a:pt x="5807" y="8435"/>
                    <a:pt x="5807" y="8413"/>
                  </a:cubicBezTo>
                  <a:cubicBezTo>
                    <a:pt x="5807" y="8402"/>
                    <a:pt x="5818" y="8391"/>
                    <a:pt x="5829" y="8391"/>
                  </a:cubicBezTo>
                  <a:lnTo>
                    <a:pt x="6368" y="8391"/>
                  </a:lnTo>
                  <a:cubicBezTo>
                    <a:pt x="6379" y="8391"/>
                    <a:pt x="6390" y="8402"/>
                    <a:pt x="6390" y="8413"/>
                  </a:cubicBezTo>
                  <a:cubicBezTo>
                    <a:pt x="6390" y="8435"/>
                    <a:pt x="6390" y="8446"/>
                    <a:pt x="6368" y="8446"/>
                  </a:cubicBezTo>
                  <a:close/>
                  <a:moveTo>
                    <a:pt x="5643" y="8446"/>
                  </a:moveTo>
                  <a:lnTo>
                    <a:pt x="5104" y="8446"/>
                  </a:lnTo>
                  <a:cubicBezTo>
                    <a:pt x="5093" y="8446"/>
                    <a:pt x="5082" y="8435"/>
                    <a:pt x="5082" y="8413"/>
                  </a:cubicBezTo>
                  <a:cubicBezTo>
                    <a:pt x="5082" y="8402"/>
                    <a:pt x="5093" y="8391"/>
                    <a:pt x="5104" y="8391"/>
                  </a:cubicBezTo>
                  <a:lnTo>
                    <a:pt x="5643" y="8391"/>
                  </a:lnTo>
                  <a:cubicBezTo>
                    <a:pt x="5654" y="8391"/>
                    <a:pt x="5665" y="8402"/>
                    <a:pt x="5665" y="8413"/>
                  </a:cubicBezTo>
                  <a:cubicBezTo>
                    <a:pt x="5665" y="8435"/>
                    <a:pt x="5665" y="8446"/>
                    <a:pt x="5643" y="8446"/>
                  </a:cubicBezTo>
                  <a:close/>
                  <a:moveTo>
                    <a:pt x="4917" y="8446"/>
                  </a:moveTo>
                  <a:lnTo>
                    <a:pt x="4378" y="8446"/>
                  </a:lnTo>
                  <a:cubicBezTo>
                    <a:pt x="4367" y="8446"/>
                    <a:pt x="4356" y="8435"/>
                    <a:pt x="4356" y="8413"/>
                  </a:cubicBezTo>
                  <a:cubicBezTo>
                    <a:pt x="4356" y="8402"/>
                    <a:pt x="4367" y="8391"/>
                    <a:pt x="4378" y="8391"/>
                  </a:cubicBezTo>
                  <a:lnTo>
                    <a:pt x="4917" y="8391"/>
                  </a:lnTo>
                  <a:cubicBezTo>
                    <a:pt x="4928" y="8391"/>
                    <a:pt x="4939" y="8402"/>
                    <a:pt x="4939" y="8413"/>
                  </a:cubicBezTo>
                  <a:cubicBezTo>
                    <a:pt x="4939" y="8435"/>
                    <a:pt x="4939" y="8446"/>
                    <a:pt x="4917" y="8446"/>
                  </a:cubicBezTo>
                  <a:close/>
                  <a:moveTo>
                    <a:pt x="4191" y="8446"/>
                  </a:moveTo>
                  <a:lnTo>
                    <a:pt x="3652" y="8446"/>
                  </a:lnTo>
                  <a:cubicBezTo>
                    <a:pt x="3641" y="8446"/>
                    <a:pt x="3630" y="8435"/>
                    <a:pt x="3630" y="8413"/>
                  </a:cubicBezTo>
                  <a:cubicBezTo>
                    <a:pt x="3630" y="8402"/>
                    <a:pt x="3641" y="8391"/>
                    <a:pt x="3652" y="8391"/>
                  </a:cubicBezTo>
                  <a:lnTo>
                    <a:pt x="4191" y="8391"/>
                  </a:lnTo>
                  <a:cubicBezTo>
                    <a:pt x="4202" y="8391"/>
                    <a:pt x="4213" y="8402"/>
                    <a:pt x="4213" y="8413"/>
                  </a:cubicBezTo>
                  <a:cubicBezTo>
                    <a:pt x="4213" y="8435"/>
                    <a:pt x="4213" y="8446"/>
                    <a:pt x="4191" y="8446"/>
                  </a:cubicBezTo>
                  <a:close/>
                  <a:moveTo>
                    <a:pt x="3465" y="8446"/>
                  </a:moveTo>
                  <a:lnTo>
                    <a:pt x="2926" y="8446"/>
                  </a:lnTo>
                  <a:cubicBezTo>
                    <a:pt x="2915" y="8446"/>
                    <a:pt x="2904" y="8435"/>
                    <a:pt x="2904" y="8413"/>
                  </a:cubicBezTo>
                  <a:cubicBezTo>
                    <a:pt x="2904" y="8402"/>
                    <a:pt x="2915" y="8391"/>
                    <a:pt x="2926" y="8391"/>
                  </a:cubicBezTo>
                  <a:lnTo>
                    <a:pt x="3465" y="8391"/>
                  </a:lnTo>
                  <a:cubicBezTo>
                    <a:pt x="3476" y="8391"/>
                    <a:pt x="3487" y="8402"/>
                    <a:pt x="3487" y="8413"/>
                  </a:cubicBezTo>
                  <a:cubicBezTo>
                    <a:pt x="3487" y="8435"/>
                    <a:pt x="3487" y="8446"/>
                    <a:pt x="3465" y="8446"/>
                  </a:cubicBezTo>
                  <a:close/>
                  <a:moveTo>
                    <a:pt x="2739" y="8446"/>
                  </a:moveTo>
                  <a:lnTo>
                    <a:pt x="2200" y="8446"/>
                  </a:lnTo>
                  <a:cubicBezTo>
                    <a:pt x="2189" y="8446"/>
                    <a:pt x="2178" y="8435"/>
                    <a:pt x="2178" y="8413"/>
                  </a:cubicBezTo>
                  <a:cubicBezTo>
                    <a:pt x="2178" y="8402"/>
                    <a:pt x="2189" y="8391"/>
                    <a:pt x="2200" y="8391"/>
                  </a:cubicBezTo>
                  <a:lnTo>
                    <a:pt x="2739" y="8391"/>
                  </a:lnTo>
                  <a:cubicBezTo>
                    <a:pt x="2750" y="8391"/>
                    <a:pt x="2761" y="8402"/>
                    <a:pt x="2761" y="8413"/>
                  </a:cubicBezTo>
                  <a:cubicBezTo>
                    <a:pt x="2761" y="8435"/>
                    <a:pt x="2761" y="8446"/>
                    <a:pt x="2739" y="8446"/>
                  </a:cubicBezTo>
                  <a:close/>
                  <a:moveTo>
                    <a:pt x="2013" y="8446"/>
                  </a:moveTo>
                  <a:lnTo>
                    <a:pt x="1475" y="8446"/>
                  </a:lnTo>
                  <a:cubicBezTo>
                    <a:pt x="1464" y="8446"/>
                    <a:pt x="1453" y="8435"/>
                    <a:pt x="1453" y="8413"/>
                  </a:cubicBezTo>
                  <a:cubicBezTo>
                    <a:pt x="1453" y="8402"/>
                    <a:pt x="1464" y="8391"/>
                    <a:pt x="1475" y="8391"/>
                  </a:cubicBezTo>
                  <a:lnTo>
                    <a:pt x="2013" y="8391"/>
                  </a:lnTo>
                  <a:cubicBezTo>
                    <a:pt x="2024" y="8391"/>
                    <a:pt x="2035" y="8402"/>
                    <a:pt x="2035" y="8413"/>
                  </a:cubicBezTo>
                  <a:cubicBezTo>
                    <a:pt x="2035" y="8435"/>
                    <a:pt x="2035" y="8446"/>
                    <a:pt x="2013" y="8446"/>
                  </a:cubicBezTo>
                  <a:close/>
                  <a:moveTo>
                    <a:pt x="1288" y="8446"/>
                  </a:moveTo>
                  <a:lnTo>
                    <a:pt x="749" y="8446"/>
                  </a:lnTo>
                  <a:cubicBezTo>
                    <a:pt x="738" y="8446"/>
                    <a:pt x="727" y="8435"/>
                    <a:pt x="727" y="8413"/>
                  </a:cubicBezTo>
                  <a:cubicBezTo>
                    <a:pt x="727" y="8402"/>
                    <a:pt x="738" y="8391"/>
                    <a:pt x="749" y="8391"/>
                  </a:cubicBezTo>
                  <a:lnTo>
                    <a:pt x="1288" y="8391"/>
                  </a:lnTo>
                  <a:cubicBezTo>
                    <a:pt x="1299" y="8391"/>
                    <a:pt x="1310" y="8402"/>
                    <a:pt x="1310" y="8413"/>
                  </a:cubicBezTo>
                  <a:cubicBezTo>
                    <a:pt x="1310" y="8435"/>
                    <a:pt x="1310" y="8446"/>
                    <a:pt x="1288" y="8446"/>
                  </a:cubicBezTo>
                  <a:close/>
                  <a:moveTo>
                    <a:pt x="562" y="8446"/>
                  </a:moveTo>
                  <a:lnTo>
                    <a:pt x="23" y="8446"/>
                  </a:lnTo>
                  <a:cubicBezTo>
                    <a:pt x="12" y="8446"/>
                    <a:pt x="1" y="8435"/>
                    <a:pt x="1" y="8413"/>
                  </a:cubicBezTo>
                  <a:cubicBezTo>
                    <a:pt x="1" y="8402"/>
                    <a:pt x="12" y="8391"/>
                    <a:pt x="23" y="8391"/>
                  </a:cubicBezTo>
                  <a:lnTo>
                    <a:pt x="562" y="8391"/>
                  </a:lnTo>
                  <a:cubicBezTo>
                    <a:pt x="573" y="8391"/>
                    <a:pt x="584" y="8402"/>
                    <a:pt x="584" y="8413"/>
                  </a:cubicBezTo>
                  <a:cubicBezTo>
                    <a:pt x="584" y="8435"/>
                    <a:pt x="584" y="8446"/>
                    <a:pt x="562" y="8446"/>
                  </a:cubicBezTo>
                  <a:close/>
                  <a:moveTo>
                    <a:pt x="10899" y="8336"/>
                  </a:moveTo>
                  <a:cubicBezTo>
                    <a:pt x="10888" y="8336"/>
                    <a:pt x="10877" y="8336"/>
                    <a:pt x="10877" y="8325"/>
                  </a:cubicBezTo>
                  <a:cubicBezTo>
                    <a:pt x="10866" y="8314"/>
                    <a:pt x="10877" y="8303"/>
                    <a:pt x="10888" y="8292"/>
                  </a:cubicBezTo>
                  <a:cubicBezTo>
                    <a:pt x="11042" y="8215"/>
                    <a:pt x="11174" y="8083"/>
                    <a:pt x="11251" y="7919"/>
                  </a:cubicBezTo>
                  <a:cubicBezTo>
                    <a:pt x="11251" y="7908"/>
                    <a:pt x="11262" y="7897"/>
                    <a:pt x="11273" y="7908"/>
                  </a:cubicBezTo>
                  <a:cubicBezTo>
                    <a:pt x="11284" y="7908"/>
                    <a:pt x="11295" y="7930"/>
                    <a:pt x="11284" y="7941"/>
                  </a:cubicBezTo>
                  <a:cubicBezTo>
                    <a:pt x="11207" y="8105"/>
                    <a:pt x="11075" y="8248"/>
                    <a:pt x="10910" y="8336"/>
                  </a:cubicBezTo>
                  <a:cubicBezTo>
                    <a:pt x="10910" y="8336"/>
                    <a:pt x="10899" y="8336"/>
                    <a:pt x="10899" y="8336"/>
                  </a:cubicBezTo>
                  <a:close/>
                  <a:moveTo>
                    <a:pt x="11328" y="7787"/>
                  </a:moveTo>
                  <a:lnTo>
                    <a:pt x="11317" y="7787"/>
                  </a:lnTo>
                  <a:cubicBezTo>
                    <a:pt x="11306" y="7776"/>
                    <a:pt x="11306" y="7765"/>
                    <a:pt x="11306" y="7754"/>
                  </a:cubicBezTo>
                  <a:cubicBezTo>
                    <a:pt x="11317" y="7688"/>
                    <a:pt x="11328" y="7633"/>
                    <a:pt x="11328" y="7567"/>
                  </a:cubicBezTo>
                  <a:lnTo>
                    <a:pt x="11328" y="7215"/>
                  </a:lnTo>
                  <a:cubicBezTo>
                    <a:pt x="11328" y="7204"/>
                    <a:pt x="11339" y="7193"/>
                    <a:pt x="11350" y="7193"/>
                  </a:cubicBezTo>
                  <a:cubicBezTo>
                    <a:pt x="11361" y="7193"/>
                    <a:pt x="11372" y="7204"/>
                    <a:pt x="11372" y="7215"/>
                  </a:cubicBezTo>
                  <a:lnTo>
                    <a:pt x="11372" y="7567"/>
                  </a:lnTo>
                  <a:cubicBezTo>
                    <a:pt x="11372" y="7633"/>
                    <a:pt x="11361" y="7699"/>
                    <a:pt x="11350" y="7765"/>
                  </a:cubicBezTo>
                  <a:cubicBezTo>
                    <a:pt x="11350" y="7776"/>
                    <a:pt x="11339" y="7787"/>
                    <a:pt x="11328" y="7787"/>
                  </a:cubicBezTo>
                  <a:close/>
                  <a:moveTo>
                    <a:pt x="11350" y="7061"/>
                  </a:moveTo>
                  <a:cubicBezTo>
                    <a:pt x="11339" y="7061"/>
                    <a:pt x="11328" y="7050"/>
                    <a:pt x="11328" y="7039"/>
                  </a:cubicBezTo>
                  <a:lnTo>
                    <a:pt x="11328" y="6489"/>
                  </a:lnTo>
                  <a:cubicBezTo>
                    <a:pt x="11328" y="6478"/>
                    <a:pt x="11339" y="6467"/>
                    <a:pt x="11350" y="6467"/>
                  </a:cubicBezTo>
                  <a:cubicBezTo>
                    <a:pt x="11361" y="6467"/>
                    <a:pt x="11372" y="6478"/>
                    <a:pt x="11372" y="6489"/>
                  </a:cubicBezTo>
                  <a:lnTo>
                    <a:pt x="11372" y="7039"/>
                  </a:lnTo>
                  <a:cubicBezTo>
                    <a:pt x="11372" y="7050"/>
                    <a:pt x="11361" y="7061"/>
                    <a:pt x="11350" y="7061"/>
                  </a:cubicBezTo>
                  <a:close/>
                  <a:moveTo>
                    <a:pt x="11350" y="6335"/>
                  </a:moveTo>
                  <a:cubicBezTo>
                    <a:pt x="11339" y="6335"/>
                    <a:pt x="11328" y="6324"/>
                    <a:pt x="11328" y="6313"/>
                  </a:cubicBezTo>
                  <a:lnTo>
                    <a:pt x="11328" y="5763"/>
                  </a:lnTo>
                  <a:cubicBezTo>
                    <a:pt x="11328" y="5752"/>
                    <a:pt x="11339" y="5741"/>
                    <a:pt x="11350" y="5741"/>
                  </a:cubicBezTo>
                  <a:cubicBezTo>
                    <a:pt x="11361" y="5741"/>
                    <a:pt x="11372" y="5752"/>
                    <a:pt x="11372" y="5763"/>
                  </a:cubicBezTo>
                  <a:lnTo>
                    <a:pt x="11372" y="6313"/>
                  </a:lnTo>
                  <a:cubicBezTo>
                    <a:pt x="11372" y="6324"/>
                    <a:pt x="11361" y="6335"/>
                    <a:pt x="11350" y="6335"/>
                  </a:cubicBezTo>
                  <a:close/>
                  <a:moveTo>
                    <a:pt x="11350" y="5609"/>
                  </a:moveTo>
                  <a:cubicBezTo>
                    <a:pt x="11339" y="5609"/>
                    <a:pt x="11328" y="5598"/>
                    <a:pt x="11328" y="5587"/>
                  </a:cubicBezTo>
                  <a:lnTo>
                    <a:pt x="11328" y="5037"/>
                  </a:lnTo>
                  <a:cubicBezTo>
                    <a:pt x="11328" y="5026"/>
                    <a:pt x="11339" y="5015"/>
                    <a:pt x="11350" y="5015"/>
                  </a:cubicBezTo>
                  <a:cubicBezTo>
                    <a:pt x="11361" y="5015"/>
                    <a:pt x="11372" y="5026"/>
                    <a:pt x="11372" y="5037"/>
                  </a:cubicBezTo>
                  <a:lnTo>
                    <a:pt x="11372" y="5587"/>
                  </a:lnTo>
                  <a:cubicBezTo>
                    <a:pt x="11372" y="5598"/>
                    <a:pt x="11361" y="5609"/>
                    <a:pt x="11350" y="5609"/>
                  </a:cubicBezTo>
                  <a:close/>
                  <a:moveTo>
                    <a:pt x="11350" y="4883"/>
                  </a:moveTo>
                  <a:cubicBezTo>
                    <a:pt x="11339" y="4883"/>
                    <a:pt x="11328" y="4872"/>
                    <a:pt x="11328" y="4861"/>
                  </a:cubicBezTo>
                  <a:lnTo>
                    <a:pt x="11328" y="4311"/>
                  </a:lnTo>
                  <a:cubicBezTo>
                    <a:pt x="11328" y="4300"/>
                    <a:pt x="11339" y="4289"/>
                    <a:pt x="11350" y="4289"/>
                  </a:cubicBezTo>
                  <a:cubicBezTo>
                    <a:pt x="11361" y="4289"/>
                    <a:pt x="11372" y="4300"/>
                    <a:pt x="11372" y="4311"/>
                  </a:cubicBezTo>
                  <a:lnTo>
                    <a:pt x="11372" y="4861"/>
                  </a:lnTo>
                  <a:cubicBezTo>
                    <a:pt x="11372" y="4872"/>
                    <a:pt x="11361" y="4883"/>
                    <a:pt x="11350" y="4883"/>
                  </a:cubicBezTo>
                  <a:close/>
                  <a:moveTo>
                    <a:pt x="11350" y="4158"/>
                  </a:moveTo>
                  <a:cubicBezTo>
                    <a:pt x="11339" y="4158"/>
                    <a:pt x="11328" y="4147"/>
                    <a:pt x="11328" y="4136"/>
                  </a:cubicBezTo>
                  <a:lnTo>
                    <a:pt x="11328" y="3586"/>
                  </a:lnTo>
                  <a:cubicBezTo>
                    <a:pt x="11328" y="3575"/>
                    <a:pt x="11339" y="3564"/>
                    <a:pt x="11350" y="3564"/>
                  </a:cubicBezTo>
                  <a:cubicBezTo>
                    <a:pt x="11361" y="3564"/>
                    <a:pt x="11372" y="3575"/>
                    <a:pt x="11372" y="3586"/>
                  </a:cubicBezTo>
                  <a:lnTo>
                    <a:pt x="11372" y="4136"/>
                  </a:lnTo>
                  <a:cubicBezTo>
                    <a:pt x="11372" y="4147"/>
                    <a:pt x="11361" y="4158"/>
                    <a:pt x="11350" y="4158"/>
                  </a:cubicBezTo>
                  <a:close/>
                  <a:moveTo>
                    <a:pt x="11350" y="3432"/>
                  </a:moveTo>
                  <a:cubicBezTo>
                    <a:pt x="11339" y="3432"/>
                    <a:pt x="11328" y="3421"/>
                    <a:pt x="11328" y="3399"/>
                  </a:cubicBezTo>
                  <a:lnTo>
                    <a:pt x="11328" y="2860"/>
                  </a:lnTo>
                  <a:cubicBezTo>
                    <a:pt x="11328" y="2849"/>
                    <a:pt x="11339" y="2838"/>
                    <a:pt x="11350" y="2838"/>
                  </a:cubicBezTo>
                  <a:cubicBezTo>
                    <a:pt x="11361" y="2838"/>
                    <a:pt x="11372" y="2849"/>
                    <a:pt x="11372" y="2860"/>
                  </a:cubicBezTo>
                  <a:lnTo>
                    <a:pt x="11372" y="3399"/>
                  </a:lnTo>
                  <a:cubicBezTo>
                    <a:pt x="11372" y="3421"/>
                    <a:pt x="11361" y="3432"/>
                    <a:pt x="11350" y="3432"/>
                  </a:cubicBezTo>
                  <a:close/>
                  <a:moveTo>
                    <a:pt x="11350" y="2706"/>
                  </a:moveTo>
                  <a:cubicBezTo>
                    <a:pt x="11339" y="2706"/>
                    <a:pt x="11328" y="2695"/>
                    <a:pt x="11328" y="2673"/>
                  </a:cubicBezTo>
                  <a:lnTo>
                    <a:pt x="11328" y="2134"/>
                  </a:lnTo>
                  <a:cubicBezTo>
                    <a:pt x="11328" y="2123"/>
                    <a:pt x="11339" y="2112"/>
                    <a:pt x="11350" y="2112"/>
                  </a:cubicBezTo>
                  <a:cubicBezTo>
                    <a:pt x="11361" y="2112"/>
                    <a:pt x="11372" y="2123"/>
                    <a:pt x="11372" y="2134"/>
                  </a:cubicBezTo>
                  <a:lnTo>
                    <a:pt x="11372" y="2673"/>
                  </a:lnTo>
                  <a:cubicBezTo>
                    <a:pt x="11372" y="2695"/>
                    <a:pt x="11361" y="2706"/>
                    <a:pt x="11350" y="2706"/>
                  </a:cubicBezTo>
                  <a:close/>
                  <a:moveTo>
                    <a:pt x="11350" y="1980"/>
                  </a:moveTo>
                  <a:cubicBezTo>
                    <a:pt x="11339" y="1980"/>
                    <a:pt x="11328" y="1969"/>
                    <a:pt x="11328" y="1947"/>
                  </a:cubicBezTo>
                  <a:lnTo>
                    <a:pt x="11328" y="1408"/>
                  </a:lnTo>
                  <a:cubicBezTo>
                    <a:pt x="11328" y="1397"/>
                    <a:pt x="11339" y="1386"/>
                    <a:pt x="11350" y="1386"/>
                  </a:cubicBezTo>
                  <a:cubicBezTo>
                    <a:pt x="11361" y="1386"/>
                    <a:pt x="11372" y="1397"/>
                    <a:pt x="11372" y="1408"/>
                  </a:cubicBezTo>
                  <a:lnTo>
                    <a:pt x="11372" y="1947"/>
                  </a:lnTo>
                  <a:cubicBezTo>
                    <a:pt x="11372" y="1969"/>
                    <a:pt x="11361" y="1980"/>
                    <a:pt x="11350" y="1980"/>
                  </a:cubicBezTo>
                  <a:close/>
                  <a:moveTo>
                    <a:pt x="11350" y="1254"/>
                  </a:moveTo>
                  <a:cubicBezTo>
                    <a:pt x="11339" y="1254"/>
                    <a:pt x="11328" y="1243"/>
                    <a:pt x="11328" y="1221"/>
                  </a:cubicBezTo>
                  <a:lnTo>
                    <a:pt x="11328" y="880"/>
                  </a:lnTo>
                  <a:cubicBezTo>
                    <a:pt x="11328" y="814"/>
                    <a:pt x="11317" y="748"/>
                    <a:pt x="11306" y="693"/>
                  </a:cubicBezTo>
                  <a:cubicBezTo>
                    <a:pt x="11295" y="671"/>
                    <a:pt x="11306" y="660"/>
                    <a:pt x="11317" y="660"/>
                  </a:cubicBezTo>
                  <a:cubicBezTo>
                    <a:pt x="11328" y="660"/>
                    <a:pt x="11339" y="671"/>
                    <a:pt x="11350" y="682"/>
                  </a:cubicBezTo>
                  <a:cubicBezTo>
                    <a:pt x="11361" y="748"/>
                    <a:pt x="11372" y="814"/>
                    <a:pt x="11372" y="880"/>
                  </a:cubicBezTo>
                  <a:lnTo>
                    <a:pt x="11372" y="1232"/>
                  </a:lnTo>
                  <a:cubicBezTo>
                    <a:pt x="11372" y="1243"/>
                    <a:pt x="11361" y="1254"/>
                    <a:pt x="11350" y="1254"/>
                  </a:cubicBezTo>
                  <a:close/>
                  <a:moveTo>
                    <a:pt x="11262" y="539"/>
                  </a:moveTo>
                  <a:cubicBezTo>
                    <a:pt x="11251" y="539"/>
                    <a:pt x="11251" y="528"/>
                    <a:pt x="11240" y="528"/>
                  </a:cubicBezTo>
                  <a:cubicBezTo>
                    <a:pt x="11163" y="364"/>
                    <a:pt x="11042" y="232"/>
                    <a:pt x="10877" y="144"/>
                  </a:cubicBezTo>
                  <a:cubicBezTo>
                    <a:pt x="10866" y="144"/>
                    <a:pt x="10866" y="133"/>
                    <a:pt x="10866" y="122"/>
                  </a:cubicBezTo>
                  <a:cubicBezTo>
                    <a:pt x="10877" y="111"/>
                    <a:pt x="10888" y="100"/>
                    <a:pt x="10899" y="111"/>
                  </a:cubicBezTo>
                  <a:cubicBezTo>
                    <a:pt x="11064" y="199"/>
                    <a:pt x="11196" y="342"/>
                    <a:pt x="11284" y="506"/>
                  </a:cubicBezTo>
                  <a:cubicBezTo>
                    <a:pt x="11284" y="517"/>
                    <a:pt x="11284" y="528"/>
                    <a:pt x="11273" y="539"/>
                  </a:cubicBezTo>
                  <a:cubicBezTo>
                    <a:pt x="11273" y="539"/>
                    <a:pt x="11262" y="539"/>
                    <a:pt x="11262" y="539"/>
                  </a:cubicBezTo>
                  <a:close/>
                  <a:moveTo>
                    <a:pt x="10723" y="78"/>
                  </a:moveTo>
                  <a:lnTo>
                    <a:pt x="10712" y="78"/>
                  </a:lnTo>
                  <a:cubicBezTo>
                    <a:pt x="10646" y="67"/>
                    <a:pt x="10569" y="56"/>
                    <a:pt x="10492" y="56"/>
                  </a:cubicBezTo>
                  <a:lnTo>
                    <a:pt x="10184" y="56"/>
                  </a:lnTo>
                  <a:cubicBezTo>
                    <a:pt x="10162" y="56"/>
                    <a:pt x="10151" y="45"/>
                    <a:pt x="10151" y="23"/>
                  </a:cubicBezTo>
                  <a:cubicBezTo>
                    <a:pt x="10151" y="12"/>
                    <a:pt x="10162" y="1"/>
                    <a:pt x="10184" y="1"/>
                  </a:cubicBezTo>
                  <a:lnTo>
                    <a:pt x="10492" y="1"/>
                  </a:lnTo>
                  <a:cubicBezTo>
                    <a:pt x="10569" y="1"/>
                    <a:pt x="10646" y="12"/>
                    <a:pt x="10723" y="34"/>
                  </a:cubicBezTo>
                  <a:cubicBezTo>
                    <a:pt x="10745" y="45"/>
                    <a:pt x="10745" y="56"/>
                    <a:pt x="10745" y="67"/>
                  </a:cubicBezTo>
                  <a:cubicBezTo>
                    <a:pt x="10745" y="78"/>
                    <a:pt x="10734" y="78"/>
                    <a:pt x="10723" y="78"/>
                  </a:cubicBezTo>
                  <a:close/>
                  <a:moveTo>
                    <a:pt x="9997" y="56"/>
                  </a:moveTo>
                  <a:lnTo>
                    <a:pt x="9459" y="56"/>
                  </a:lnTo>
                  <a:cubicBezTo>
                    <a:pt x="9448" y="56"/>
                    <a:pt x="9437" y="45"/>
                    <a:pt x="9437" y="23"/>
                  </a:cubicBezTo>
                  <a:cubicBezTo>
                    <a:pt x="9437" y="12"/>
                    <a:pt x="9437" y="1"/>
                    <a:pt x="9459" y="1"/>
                  </a:cubicBezTo>
                  <a:lnTo>
                    <a:pt x="9997" y="1"/>
                  </a:lnTo>
                  <a:cubicBezTo>
                    <a:pt x="10008" y="1"/>
                    <a:pt x="10019" y="12"/>
                    <a:pt x="10019" y="23"/>
                  </a:cubicBezTo>
                  <a:cubicBezTo>
                    <a:pt x="10019" y="45"/>
                    <a:pt x="10008" y="56"/>
                    <a:pt x="9997" y="56"/>
                  </a:cubicBezTo>
                  <a:close/>
                  <a:moveTo>
                    <a:pt x="9272" y="56"/>
                  </a:moveTo>
                  <a:lnTo>
                    <a:pt x="8733" y="56"/>
                  </a:lnTo>
                  <a:cubicBezTo>
                    <a:pt x="8722" y="56"/>
                    <a:pt x="8711" y="45"/>
                    <a:pt x="8711" y="23"/>
                  </a:cubicBezTo>
                  <a:cubicBezTo>
                    <a:pt x="8711" y="12"/>
                    <a:pt x="8711" y="1"/>
                    <a:pt x="8733" y="1"/>
                  </a:cubicBezTo>
                  <a:lnTo>
                    <a:pt x="9272" y="1"/>
                  </a:lnTo>
                  <a:cubicBezTo>
                    <a:pt x="9283" y="1"/>
                    <a:pt x="9294" y="12"/>
                    <a:pt x="9294" y="23"/>
                  </a:cubicBezTo>
                  <a:cubicBezTo>
                    <a:pt x="9294" y="45"/>
                    <a:pt x="9283" y="56"/>
                    <a:pt x="9272" y="56"/>
                  </a:cubicBezTo>
                  <a:close/>
                  <a:moveTo>
                    <a:pt x="8546" y="56"/>
                  </a:moveTo>
                  <a:lnTo>
                    <a:pt x="8007" y="56"/>
                  </a:lnTo>
                  <a:cubicBezTo>
                    <a:pt x="7996" y="56"/>
                    <a:pt x="7985" y="45"/>
                    <a:pt x="7985" y="23"/>
                  </a:cubicBezTo>
                  <a:cubicBezTo>
                    <a:pt x="7985" y="12"/>
                    <a:pt x="7985" y="1"/>
                    <a:pt x="8007" y="1"/>
                  </a:cubicBezTo>
                  <a:lnTo>
                    <a:pt x="8546" y="1"/>
                  </a:lnTo>
                  <a:cubicBezTo>
                    <a:pt x="8557" y="1"/>
                    <a:pt x="8568" y="12"/>
                    <a:pt x="8568" y="23"/>
                  </a:cubicBezTo>
                  <a:cubicBezTo>
                    <a:pt x="8568" y="45"/>
                    <a:pt x="8557" y="56"/>
                    <a:pt x="8546" y="56"/>
                  </a:cubicBezTo>
                  <a:close/>
                  <a:moveTo>
                    <a:pt x="7820" y="56"/>
                  </a:moveTo>
                  <a:lnTo>
                    <a:pt x="7281" y="56"/>
                  </a:lnTo>
                  <a:cubicBezTo>
                    <a:pt x="7270" y="56"/>
                    <a:pt x="7259" y="45"/>
                    <a:pt x="7259" y="23"/>
                  </a:cubicBezTo>
                  <a:cubicBezTo>
                    <a:pt x="7259" y="12"/>
                    <a:pt x="7259" y="1"/>
                    <a:pt x="7281" y="1"/>
                  </a:cubicBezTo>
                  <a:lnTo>
                    <a:pt x="7820" y="1"/>
                  </a:lnTo>
                  <a:cubicBezTo>
                    <a:pt x="7831" y="1"/>
                    <a:pt x="7842" y="12"/>
                    <a:pt x="7842" y="23"/>
                  </a:cubicBezTo>
                  <a:cubicBezTo>
                    <a:pt x="7842" y="45"/>
                    <a:pt x="7831" y="56"/>
                    <a:pt x="7820" y="56"/>
                  </a:cubicBezTo>
                  <a:close/>
                  <a:moveTo>
                    <a:pt x="7094" y="56"/>
                  </a:moveTo>
                  <a:lnTo>
                    <a:pt x="6555" y="56"/>
                  </a:lnTo>
                  <a:cubicBezTo>
                    <a:pt x="6544" y="56"/>
                    <a:pt x="6533" y="45"/>
                    <a:pt x="6533" y="23"/>
                  </a:cubicBezTo>
                  <a:cubicBezTo>
                    <a:pt x="6533" y="12"/>
                    <a:pt x="6533" y="1"/>
                    <a:pt x="6555" y="1"/>
                  </a:cubicBezTo>
                  <a:lnTo>
                    <a:pt x="7094" y="1"/>
                  </a:lnTo>
                  <a:cubicBezTo>
                    <a:pt x="7105" y="1"/>
                    <a:pt x="7116" y="12"/>
                    <a:pt x="7116" y="23"/>
                  </a:cubicBezTo>
                  <a:cubicBezTo>
                    <a:pt x="7116" y="45"/>
                    <a:pt x="7105" y="56"/>
                    <a:pt x="7094" y="56"/>
                  </a:cubicBezTo>
                  <a:close/>
                  <a:moveTo>
                    <a:pt x="6368" y="56"/>
                  </a:moveTo>
                  <a:lnTo>
                    <a:pt x="5829" y="56"/>
                  </a:lnTo>
                  <a:cubicBezTo>
                    <a:pt x="5818" y="56"/>
                    <a:pt x="5807" y="45"/>
                    <a:pt x="5807" y="23"/>
                  </a:cubicBezTo>
                  <a:cubicBezTo>
                    <a:pt x="5807" y="12"/>
                    <a:pt x="5807" y="1"/>
                    <a:pt x="5829" y="1"/>
                  </a:cubicBezTo>
                  <a:lnTo>
                    <a:pt x="6368" y="1"/>
                  </a:lnTo>
                  <a:cubicBezTo>
                    <a:pt x="6379" y="1"/>
                    <a:pt x="6390" y="12"/>
                    <a:pt x="6390" y="23"/>
                  </a:cubicBezTo>
                  <a:cubicBezTo>
                    <a:pt x="6390" y="45"/>
                    <a:pt x="6379" y="56"/>
                    <a:pt x="6368" y="56"/>
                  </a:cubicBezTo>
                  <a:close/>
                  <a:moveTo>
                    <a:pt x="5643" y="56"/>
                  </a:moveTo>
                  <a:lnTo>
                    <a:pt x="5104" y="56"/>
                  </a:lnTo>
                  <a:cubicBezTo>
                    <a:pt x="5093" y="56"/>
                    <a:pt x="5082" y="45"/>
                    <a:pt x="5082" y="23"/>
                  </a:cubicBezTo>
                  <a:cubicBezTo>
                    <a:pt x="5082" y="12"/>
                    <a:pt x="5082" y="1"/>
                    <a:pt x="5104" y="1"/>
                  </a:cubicBezTo>
                  <a:lnTo>
                    <a:pt x="5643" y="1"/>
                  </a:lnTo>
                  <a:cubicBezTo>
                    <a:pt x="5654" y="1"/>
                    <a:pt x="5665" y="12"/>
                    <a:pt x="5665" y="23"/>
                  </a:cubicBezTo>
                  <a:cubicBezTo>
                    <a:pt x="5665" y="45"/>
                    <a:pt x="5654" y="56"/>
                    <a:pt x="5643" y="56"/>
                  </a:cubicBezTo>
                  <a:close/>
                  <a:moveTo>
                    <a:pt x="4917" y="56"/>
                  </a:moveTo>
                  <a:lnTo>
                    <a:pt x="4378" y="56"/>
                  </a:lnTo>
                  <a:cubicBezTo>
                    <a:pt x="4367" y="56"/>
                    <a:pt x="4356" y="45"/>
                    <a:pt x="4356" y="23"/>
                  </a:cubicBezTo>
                  <a:cubicBezTo>
                    <a:pt x="4356" y="12"/>
                    <a:pt x="4356" y="1"/>
                    <a:pt x="4378" y="1"/>
                  </a:cubicBezTo>
                  <a:lnTo>
                    <a:pt x="4917" y="1"/>
                  </a:lnTo>
                  <a:cubicBezTo>
                    <a:pt x="4928" y="1"/>
                    <a:pt x="4939" y="12"/>
                    <a:pt x="4939" y="23"/>
                  </a:cubicBezTo>
                  <a:cubicBezTo>
                    <a:pt x="4939" y="45"/>
                    <a:pt x="4928" y="56"/>
                    <a:pt x="4917" y="56"/>
                  </a:cubicBezTo>
                  <a:close/>
                  <a:moveTo>
                    <a:pt x="4191" y="56"/>
                  </a:moveTo>
                  <a:lnTo>
                    <a:pt x="3652" y="56"/>
                  </a:lnTo>
                  <a:cubicBezTo>
                    <a:pt x="3641" y="56"/>
                    <a:pt x="3630" y="45"/>
                    <a:pt x="3630" y="23"/>
                  </a:cubicBezTo>
                  <a:cubicBezTo>
                    <a:pt x="3630" y="12"/>
                    <a:pt x="3630" y="1"/>
                    <a:pt x="3652" y="1"/>
                  </a:cubicBezTo>
                  <a:lnTo>
                    <a:pt x="4191" y="1"/>
                  </a:lnTo>
                  <a:cubicBezTo>
                    <a:pt x="4202" y="1"/>
                    <a:pt x="4213" y="12"/>
                    <a:pt x="4213" y="23"/>
                  </a:cubicBezTo>
                  <a:cubicBezTo>
                    <a:pt x="4213" y="45"/>
                    <a:pt x="4202" y="56"/>
                    <a:pt x="4191" y="56"/>
                  </a:cubicBezTo>
                  <a:close/>
                  <a:moveTo>
                    <a:pt x="3465" y="56"/>
                  </a:moveTo>
                  <a:lnTo>
                    <a:pt x="2926" y="56"/>
                  </a:lnTo>
                  <a:cubicBezTo>
                    <a:pt x="2915" y="56"/>
                    <a:pt x="2904" y="45"/>
                    <a:pt x="2904" y="23"/>
                  </a:cubicBezTo>
                  <a:cubicBezTo>
                    <a:pt x="2904" y="12"/>
                    <a:pt x="2904" y="1"/>
                    <a:pt x="2926" y="1"/>
                  </a:cubicBezTo>
                  <a:lnTo>
                    <a:pt x="3465" y="1"/>
                  </a:lnTo>
                  <a:cubicBezTo>
                    <a:pt x="3476" y="1"/>
                    <a:pt x="3487" y="12"/>
                    <a:pt x="3487" y="23"/>
                  </a:cubicBezTo>
                  <a:cubicBezTo>
                    <a:pt x="3487" y="45"/>
                    <a:pt x="3476" y="56"/>
                    <a:pt x="3465" y="56"/>
                  </a:cubicBezTo>
                  <a:close/>
                  <a:moveTo>
                    <a:pt x="2739" y="56"/>
                  </a:moveTo>
                  <a:lnTo>
                    <a:pt x="2200" y="56"/>
                  </a:lnTo>
                  <a:cubicBezTo>
                    <a:pt x="2189" y="56"/>
                    <a:pt x="2178" y="45"/>
                    <a:pt x="2178" y="23"/>
                  </a:cubicBezTo>
                  <a:cubicBezTo>
                    <a:pt x="2178" y="12"/>
                    <a:pt x="2178" y="1"/>
                    <a:pt x="2200" y="1"/>
                  </a:cubicBezTo>
                  <a:lnTo>
                    <a:pt x="2739" y="1"/>
                  </a:lnTo>
                  <a:cubicBezTo>
                    <a:pt x="2750" y="1"/>
                    <a:pt x="2761" y="12"/>
                    <a:pt x="2761" y="23"/>
                  </a:cubicBezTo>
                  <a:cubicBezTo>
                    <a:pt x="2761" y="45"/>
                    <a:pt x="2750" y="56"/>
                    <a:pt x="2739" y="56"/>
                  </a:cubicBezTo>
                  <a:close/>
                  <a:moveTo>
                    <a:pt x="2013" y="56"/>
                  </a:moveTo>
                  <a:lnTo>
                    <a:pt x="1475" y="56"/>
                  </a:lnTo>
                  <a:cubicBezTo>
                    <a:pt x="1464" y="56"/>
                    <a:pt x="1453" y="45"/>
                    <a:pt x="1453" y="23"/>
                  </a:cubicBezTo>
                  <a:cubicBezTo>
                    <a:pt x="1453" y="12"/>
                    <a:pt x="1453" y="1"/>
                    <a:pt x="1475" y="1"/>
                  </a:cubicBezTo>
                  <a:lnTo>
                    <a:pt x="2013" y="1"/>
                  </a:lnTo>
                  <a:cubicBezTo>
                    <a:pt x="2024" y="1"/>
                    <a:pt x="2035" y="12"/>
                    <a:pt x="2035" y="23"/>
                  </a:cubicBezTo>
                  <a:cubicBezTo>
                    <a:pt x="2035" y="45"/>
                    <a:pt x="2024" y="56"/>
                    <a:pt x="2013" y="56"/>
                  </a:cubicBezTo>
                  <a:close/>
                  <a:moveTo>
                    <a:pt x="1288" y="56"/>
                  </a:moveTo>
                  <a:lnTo>
                    <a:pt x="749" y="56"/>
                  </a:lnTo>
                  <a:cubicBezTo>
                    <a:pt x="738" y="56"/>
                    <a:pt x="727" y="45"/>
                    <a:pt x="727" y="23"/>
                  </a:cubicBezTo>
                  <a:cubicBezTo>
                    <a:pt x="727" y="12"/>
                    <a:pt x="727" y="1"/>
                    <a:pt x="749" y="1"/>
                  </a:cubicBezTo>
                  <a:lnTo>
                    <a:pt x="1288" y="1"/>
                  </a:lnTo>
                  <a:cubicBezTo>
                    <a:pt x="1299" y="1"/>
                    <a:pt x="1310" y="12"/>
                    <a:pt x="1310" y="23"/>
                  </a:cubicBezTo>
                  <a:cubicBezTo>
                    <a:pt x="1310" y="45"/>
                    <a:pt x="1299" y="56"/>
                    <a:pt x="1288" y="56"/>
                  </a:cubicBezTo>
                  <a:close/>
                  <a:moveTo>
                    <a:pt x="562" y="56"/>
                  </a:moveTo>
                  <a:lnTo>
                    <a:pt x="23" y="56"/>
                  </a:lnTo>
                  <a:cubicBezTo>
                    <a:pt x="12" y="56"/>
                    <a:pt x="1" y="45"/>
                    <a:pt x="1" y="23"/>
                  </a:cubicBezTo>
                  <a:cubicBezTo>
                    <a:pt x="1" y="12"/>
                    <a:pt x="1" y="1"/>
                    <a:pt x="23" y="1"/>
                  </a:cubicBezTo>
                  <a:lnTo>
                    <a:pt x="562" y="1"/>
                  </a:lnTo>
                  <a:cubicBezTo>
                    <a:pt x="573" y="1"/>
                    <a:pt x="584" y="12"/>
                    <a:pt x="584" y="23"/>
                  </a:cubicBezTo>
                  <a:cubicBezTo>
                    <a:pt x="584" y="45"/>
                    <a:pt x="573" y="56"/>
                    <a:pt x="562" y="5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a:off x="2864340" y="3465039"/>
              <a:ext cx="824582" cy="415852"/>
            </a:xfrm>
            <a:custGeom>
              <a:avLst/>
              <a:gdLst/>
              <a:ahLst/>
              <a:cxnLst/>
              <a:rect l="l" t="t" r="r" b="b"/>
              <a:pathLst>
                <a:path w="5411" h="2729" extrusionOk="0">
                  <a:moveTo>
                    <a:pt x="1364" y="1"/>
                  </a:moveTo>
                  <a:cubicBezTo>
                    <a:pt x="605" y="1"/>
                    <a:pt x="0" y="606"/>
                    <a:pt x="0" y="1364"/>
                  </a:cubicBezTo>
                  <a:cubicBezTo>
                    <a:pt x="0" y="2112"/>
                    <a:pt x="605" y="2728"/>
                    <a:pt x="1364" y="2728"/>
                  </a:cubicBezTo>
                  <a:lnTo>
                    <a:pt x="5411" y="2728"/>
                  </a:lnTo>
                  <a:lnTo>
                    <a:pt x="5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a:off x="2956533" y="3754113"/>
              <a:ext cx="227975" cy="64763"/>
            </a:xfrm>
            <a:custGeom>
              <a:avLst/>
              <a:gdLst/>
              <a:ahLst/>
              <a:cxnLst/>
              <a:rect l="l" t="t" r="r" b="b"/>
              <a:pathLst>
                <a:path w="1496" h="425" extrusionOk="0">
                  <a:moveTo>
                    <a:pt x="55" y="1"/>
                  </a:moveTo>
                  <a:cubicBezTo>
                    <a:pt x="44" y="1"/>
                    <a:pt x="33" y="6"/>
                    <a:pt x="22" y="17"/>
                  </a:cubicBezTo>
                  <a:cubicBezTo>
                    <a:pt x="0" y="28"/>
                    <a:pt x="0" y="61"/>
                    <a:pt x="11" y="72"/>
                  </a:cubicBezTo>
                  <a:cubicBezTo>
                    <a:pt x="198" y="292"/>
                    <a:pt x="473" y="424"/>
                    <a:pt x="759" y="424"/>
                  </a:cubicBezTo>
                  <a:cubicBezTo>
                    <a:pt x="1034" y="424"/>
                    <a:pt x="1298" y="303"/>
                    <a:pt x="1485" y="83"/>
                  </a:cubicBezTo>
                  <a:cubicBezTo>
                    <a:pt x="1496" y="72"/>
                    <a:pt x="1496" y="39"/>
                    <a:pt x="1474" y="28"/>
                  </a:cubicBezTo>
                  <a:cubicBezTo>
                    <a:pt x="1468" y="17"/>
                    <a:pt x="1457" y="12"/>
                    <a:pt x="1446" y="12"/>
                  </a:cubicBezTo>
                  <a:cubicBezTo>
                    <a:pt x="1435" y="12"/>
                    <a:pt x="1424" y="17"/>
                    <a:pt x="1419" y="28"/>
                  </a:cubicBezTo>
                  <a:cubicBezTo>
                    <a:pt x="1254" y="226"/>
                    <a:pt x="1012" y="336"/>
                    <a:pt x="759" y="336"/>
                  </a:cubicBezTo>
                  <a:cubicBezTo>
                    <a:pt x="495" y="336"/>
                    <a:pt x="253" y="215"/>
                    <a:pt x="88" y="17"/>
                  </a:cubicBezTo>
                  <a:cubicBezTo>
                    <a:pt x="77" y="6"/>
                    <a:pt x="66" y="1"/>
                    <a:pt x="55"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a:off x="2948152" y="3559822"/>
              <a:ext cx="248091" cy="225983"/>
            </a:xfrm>
            <a:custGeom>
              <a:avLst/>
              <a:gdLst/>
              <a:ahLst/>
              <a:cxnLst/>
              <a:rect l="l" t="t" r="r" b="b"/>
              <a:pathLst>
                <a:path w="1628" h="1483" extrusionOk="0">
                  <a:moveTo>
                    <a:pt x="809" y="0"/>
                  </a:moveTo>
                  <a:cubicBezTo>
                    <a:pt x="619" y="0"/>
                    <a:pt x="429" y="72"/>
                    <a:pt x="286" y="215"/>
                  </a:cubicBezTo>
                  <a:cubicBezTo>
                    <a:pt x="0" y="512"/>
                    <a:pt x="0" y="973"/>
                    <a:pt x="286" y="1259"/>
                  </a:cubicBezTo>
                  <a:cubicBezTo>
                    <a:pt x="429" y="1408"/>
                    <a:pt x="619" y="1482"/>
                    <a:pt x="809" y="1482"/>
                  </a:cubicBezTo>
                  <a:cubicBezTo>
                    <a:pt x="998" y="1482"/>
                    <a:pt x="1188" y="1408"/>
                    <a:pt x="1331" y="1259"/>
                  </a:cubicBezTo>
                  <a:cubicBezTo>
                    <a:pt x="1628" y="973"/>
                    <a:pt x="1628" y="512"/>
                    <a:pt x="1331" y="215"/>
                  </a:cubicBezTo>
                  <a:cubicBezTo>
                    <a:pt x="1188" y="72"/>
                    <a:pt x="998" y="0"/>
                    <a:pt x="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a:off x="2884455" y="3485154"/>
              <a:ext cx="464332" cy="208002"/>
            </a:xfrm>
            <a:custGeom>
              <a:avLst/>
              <a:gdLst/>
              <a:ahLst/>
              <a:cxnLst/>
              <a:rect l="l" t="t" r="r" b="b"/>
              <a:pathLst>
                <a:path w="3047" h="1365" extrusionOk="0">
                  <a:moveTo>
                    <a:pt x="1232" y="1"/>
                  </a:moveTo>
                  <a:cubicBezTo>
                    <a:pt x="550" y="1"/>
                    <a:pt x="0" y="551"/>
                    <a:pt x="0" y="1232"/>
                  </a:cubicBezTo>
                  <a:cubicBezTo>
                    <a:pt x="0" y="1309"/>
                    <a:pt x="66" y="1364"/>
                    <a:pt x="132" y="1364"/>
                  </a:cubicBezTo>
                  <a:lnTo>
                    <a:pt x="143" y="1364"/>
                  </a:lnTo>
                  <a:cubicBezTo>
                    <a:pt x="209" y="1364"/>
                    <a:pt x="275" y="1309"/>
                    <a:pt x="275" y="1232"/>
                  </a:cubicBezTo>
                  <a:cubicBezTo>
                    <a:pt x="275" y="705"/>
                    <a:pt x="704" y="276"/>
                    <a:pt x="1232" y="276"/>
                  </a:cubicBezTo>
                  <a:lnTo>
                    <a:pt x="2915" y="276"/>
                  </a:lnTo>
                  <a:cubicBezTo>
                    <a:pt x="2992" y="276"/>
                    <a:pt x="3047" y="210"/>
                    <a:pt x="3047" y="144"/>
                  </a:cubicBezTo>
                  <a:cubicBezTo>
                    <a:pt x="3047" y="67"/>
                    <a:pt x="2992" y="1"/>
                    <a:pt x="2915"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a:off x="3078747" y="3880745"/>
              <a:ext cx="586701" cy="25295"/>
            </a:xfrm>
            <a:custGeom>
              <a:avLst/>
              <a:gdLst/>
              <a:ahLst/>
              <a:cxnLst/>
              <a:rect l="l" t="t" r="r" b="b"/>
              <a:pathLst>
                <a:path w="3850" h="166" extrusionOk="0">
                  <a:moveTo>
                    <a:pt x="78" y="0"/>
                  </a:moveTo>
                  <a:cubicBezTo>
                    <a:pt x="34" y="0"/>
                    <a:pt x="1" y="33"/>
                    <a:pt x="1" y="77"/>
                  </a:cubicBezTo>
                  <a:cubicBezTo>
                    <a:pt x="1" y="132"/>
                    <a:pt x="34" y="165"/>
                    <a:pt x="78" y="165"/>
                  </a:cubicBezTo>
                  <a:lnTo>
                    <a:pt x="3773" y="165"/>
                  </a:lnTo>
                  <a:cubicBezTo>
                    <a:pt x="3817" y="165"/>
                    <a:pt x="3850" y="132"/>
                    <a:pt x="3850" y="77"/>
                  </a:cubicBezTo>
                  <a:cubicBezTo>
                    <a:pt x="3850" y="33"/>
                    <a:pt x="3817" y="0"/>
                    <a:pt x="3773"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a:off x="2986706" y="3573994"/>
              <a:ext cx="170982" cy="60648"/>
            </a:xfrm>
            <a:custGeom>
              <a:avLst/>
              <a:gdLst/>
              <a:ahLst/>
              <a:cxnLst/>
              <a:rect l="l" t="t" r="r" b="b"/>
              <a:pathLst>
                <a:path w="1122" h="398" extrusionOk="0">
                  <a:moveTo>
                    <a:pt x="561" y="1"/>
                  </a:moveTo>
                  <a:cubicBezTo>
                    <a:pt x="330" y="1"/>
                    <a:pt x="132" y="122"/>
                    <a:pt x="11" y="309"/>
                  </a:cubicBezTo>
                  <a:cubicBezTo>
                    <a:pt x="0" y="342"/>
                    <a:pt x="0" y="375"/>
                    <a:pt x="33" y="386"/>
                  </a:cubicBezTo>
                  <a:cubicBezTo>
                    <a:pt x="42" y="394"/>
                    <a:pt x="52" y="398"/>
                    <a:pt x="62" y="398"/>
                  </a:cubicBezTo>
                  <a:cubicBezTo>
                    <a:pt x="79" y="398"/>
                    <a:pt x="97" y="388"/>
                    <a:pt x="110" y="375"/>
                  </a:cubicBezTo>
                  <a:cubicBezTo>
                    <a:pt x="198" y="210"/>
                    <a:pt x="374" y="111"/>
                    <a:pt x="561" y="111"/>
                  </a:cubicBezTo>
                  <a:cubicBezTo>
                    <a:pt x="737" y="111"/>
                    <a:pt x="913" y="210"/>
                    <a:pt x="1012" y="375"/>
                  </a:cubicBezTo>
                  <a:cubicBezTo>
                    <a:pt x="1023" y="386"/>
                    <a:pt x="1034" y="397"/>
                    <a:pt x="1056" y="397"/>
                  </a:cubicBezTo>
                  <a:cubicBezTo>
                    <a:pt x="1067" y="397"/>
                    <a:pt x="1078" y="397"/>
                    <a:pt x="1089" y="386"/>
                  </a:cubicBezTo>
                  <a:cubicBezTo>
                    <a:pt x="1111" y="375"/>
                    <a:pt x="1122" y="342"/>
                    <a:pt x="1100" y="309"/>
                  </a:cubicBezTo>
                  <a:cubicBezTo>
                    <a:pt x="990" y="122"/>
                    <a:pt x="781" y="1"/>
                    <a:pt x="56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2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r>
              <a:rPr lang="fr-FR" sz="2800" dirty="0">
                <a:solidFill>
                  <a:srgbClr val="000000"/>
                </a:solidFill>
                <a:latin typeface="Times New Roman"/>
                <a:cs typeface="Times New Roman"/>
              </a:rPr>
              <a:t>Comment ce modèle peut aider à mieux comprendre la gestion des finances</a:t>
            </a:r>
            <a:r>
              <a:rPr lang="fr-FR" dirty="0"/>
              <a:t> :</a:t>
            </a:r>
            <a:br>
              <a:rPr lang="fr-FR" dirty="0"/>
            </a:br>
            <a:endParaRPr lang="en">
              <a:solidFill>
                <a:srgbClr val="000000"/>
              </a:solidFill>
            </a:endParaRPr>
          </a:p>
        </p:txBody>
      </p:sp>
      <p:grpSp>
        <p:nvGrpSpPr>
          <p:cNvPr id="696" name="Google Shape;696;p21"/>
          <p:cNvGrpSpPr/>
          <p:nvPr/>
        </p:nvGrpSpPr>
        <p:grpSpPr>
          <a:xfrm>
            <a:off x="775570" y="1460812"/>
            <a:ext cx="2122800" cy="1566890"/>
            <a:chOff x="713225" y="3019448"/>
            <a:chExt cx="2122800" cy="1566890"/>
          </a:xfrm>
        </p:grpSpPr>
        <p:sp>
          <p:nvSpPr>
            <p:cNvPr id="697" name="Google Shape;697;p21"/>
            <p:cNvSpPr txBox="1"/>
            <p:nvPr/>
          </p:nvSpPr>
          <p:spPr>
            <a:xfrm>
              <a:off x="71322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lang="en" sz="3200" dirty="0">
                <a:solidFill>
                  <a:schemeClr val="lt2"/>
                </a:solidFill>
                <a:latin typeface="Manrope SemiBold"/>
                <a:ea typeface="Manrope SemiBold"/>
                <a:cs typeface="Manrope SemiBold"/>
              </a:endParaRPr>
            </a:p>
          </p:txBody>
        </p:sp>
        <p:sp>
          <p:nvSpPr>
            <p:cNvPr id="699" name="Google Shape;699;p21"/>
            <p:cNvSpPr txBox="1"/>
            <p:nvPr/>
          </p:nvSpPr>
          <p:spPr>
            <a:xfrm>
              <a:off x="713225" y="4246438"/>
              <a:ext cx="2122800" cy="339900"/>
            </a:xfrm>
            <a:prstGeom prst="rect">
              <a:avLst/>
            </a:prstGeom>
            <a:noFill/>
            <a:ln>
              <a:noFill/>
            </a:ln>
          </p:spPr>
          <p:txBody>
            <a:bodyPr spcFirstLastPara="1" wrap="square" lIns="91425" tIns="91425" rIns="91425" bIns="91425" anchor="t" anchorCtr="0">
              <a:noAutofit/>
            </a:bodyPr>
            <a:lstStyle/>
            <a:p>
              <a:pPr algn="ctr"/>
              <a:r>
                <a:rPr lang="fr-FR" sz="1500" dirty="0">
                  <a:ea typeface="Inter"/>
                </a:rPr>
                <a:t>Comprendre où vous vous situez </a:t>
              </a:r>
              <a:r>
                <a:rPr lang="fr-FR" sz="1500" b="1" dirty="0">
                  <a:solidFill>
                    <a:schemeClr val="accent1">
                      <a:lumMod val="90000"/>
                      <a:lumOff val="10000"/>
                    </a:schemeClr>
                  </a:solidFill>
                  <a:ea typeface="Inter"/>
                </a:rPr>
                <a:t>dans le quadrant</a:t>
              </a:r>
              <a:r>
                <a:rPr lang="fr-FR" sz="1500" dirty="0">
                  <a:solidFill>
                    <a:schemeClr val="accent1">
                      <a:lumMod val="90000"/>
                      <a:lumOff val="10000"/>
                    </a:schemeClr>
                  </a:solidFill>
                  <a:ea typeface="Inter"/>
                </a:rPr>
                <a:t>.</a:t>
              </a:r>
              <a:endParaRPr lang="en-US" sz="1500" dirty="0">
                <a:solidFill>
                  <a:schemeClr val="accent1">
                    <a:lumMod val="90000"/>
                    <a:lumOff val="10000"/>
                  </a:schemeClr>
                </a:solidFill>
                <a:ea typeface="Inter"/>
              </a:endParaRPr>
            </a:p>
            <a:p>
              <a:pPr marL="0" lvl="0" indent="0" algn="ctr">
                <a:spcBef>
                  <a:spcPts val="0"/>
                </a:spcBef>
                <a:spcAft>
                  <a:spcPts val="0"/>
                </a:spcAft>
                <a:buNone/>
              </a:pPr>
              <a:endParaRPr lang="en" sz="1200" dirty="0">
                <a:solidFill>
                  <a:schemeClr val="dk1"/>
                </a:solidFill>
                <a:latin typeface="Inter"/>
                <a:ea typeface="Inter"/>
                <a:cs typeface="Inter"/>
              </a:endParaRPr>
            </a:p>
          </p:txBody>
        </p:sp>
      </p:grpSp>
      <p:grpSp>
        <p:nvGrpSpPr>
          <p:cNvPr id="709" name="Google Shape;709;p21"/>
          <p:cNvGrpSpPr/>
          <p:nvPr/>
        </p:nvGrpSpPr>
        <p:grpSpPr>
          <a:xfrm>
            <a:off x="3510575" y="1298000"/>
            <a:ext cx="2122800" cy="1227086"/>
            <a:chOff x="3510575" y="1298000"/>
            <a:chExt cx="2122800" cy="1227086"/>
          </a:xfrm>
        </p:grpSpPr>
        <p:sp>
          <p:nvSpPr>
            <p:cNvPr id="710" name="Google Shape;710;p21"/>
            <p:cNvSpPr txBox="1"/>
            <p:nvPr/>
          </p:nvSpPr>
          <p:spPr>
            <a:xfrm>
              <a:off x="3510575" y="1298000"/>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lang="en" sz="3200" dirty="0">
                <a:solidFill>
                  <a:schemeClr val="lt2"/>
                </a:solidFill>
                <a:latin typeface="Manrope SemiBold"/>
                <a:ea typeface="Manrope SemiBold"/>
                <a:cs typeface="Manrope SemiBold"/>
              </a:endParaRPr>
            </a:p>
          </p:txBody>
        </p:sp>
        <p:sp>
          <p:nvSpPr>
            <p:cNvPr id="711" name="Google Shape;711;p21"/>
            <p:cNvSpPr txBox="1"/>
            <p:nvPr/>
          </p:nvSpPr>
          <p:spPr>
            <a:xfrm>
              <a:off x="3510575" y="1953886"/>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lang="en" sz="2200" dirty="0">
                <a:solidFill>
                  <a:schemeClr val="dk1"/>
                </a:solidFill>
                <a:latin typeface="Manrope SemiBold"/>
                <a:ea typeface="Manrope SemiBold"/>
                <a:cs typeface="Manrope SemiBold"/>
              </a:endParaRPr>
            </a:p>
          </p:txBody>
        </p:sp>
      </p:grpSp>
      <p:cxnSp>
        <p:nvCxnSpPr>
          <p:cNvPr id="713" name="Google Shape;713;p21"/>
          <p:cNvCxnSpPr>
            <a:cxnSpLocks/>
          </p:cNvCxnSpPr>
          <p:nvPr/>
        </p:nvCxnSpPr>
        <p:spPr>
          <a:xfrm rot="5400000">
            <a:off x="2936566" y="874922"/>
            <a:ext cx="494400" cy="27972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4" name="Google Shape;714;p21"/>
          <p:cNvCxnSpPr>
            <a:cxnSpLocks/>
          </p:cNvCxnSpPr>
          <p:nvPr/>
        </p:nvCxnSpPr>
        <p:spPr>
          <a:xfrm rot="16200000" flipH="1">
            <a:off x="5733916" y="874772"/>
            <a:ext cx="494400" cy="27975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5" name="Google Shape;715;p21"/>
          <p:cNvCxnSpPr>
            <a:cxnSpLocks/>
          </p:cNvCxnSpPr>
          <p:nvPr/>
        </p:nvCxnSpPr>
        <p:spPr>
          <a:xfrm>
            <a:off x="4571975" y="1662641"/>
            <a:ext cx="0" cy="494400"/>
          </a:xfrm>
          <a:prstGeom prst="straightConnector1">
            <a:avLst/>
          </a:prstGeom>
          <a:noFill/>
          <a:ln w="28575" cap="flat" cmpd="sng">
            <a:solidFill>
              <a:schemeClr val="dk1"/>
            </a:solidFill>
            <a:prstDash val="solid"/>
            <a:round/>
            <a:headEnd type="none" w="med" len="med"/>
            <a:tailEnd type="none" w="med" len="med"/>
          </a:ln>
        </p:spPr>
      </p:cxnSp>
      <p:sp>
        <p:nvSpPr>
          <p:cNvPr id="3" name="Google Shape;699;p21">
            <a:extLst>
              <a:ext uri="{FF2B5EF4-FFF2-40B4-BE49-F238E27FC236}">
                <a16:creationId xmlns:a16="http://schemas.microsoft.com/office/drawing/2014/main" id="{8DAA6423-DDC2-5778-E94E-C285ADD2DB3C}"/>
              </a:ext>
            </a:extLst>
          </p:cNvPr>
          <p:cNvSpPr txBox="1"/>
          <p:nvPr/>
        </p:nvSpPr>
        <p:spPr>
          <a:xfrm>
            <a:off x="3515306" y="2673948"/>
            <a:ext cx="2122800" cy="339900"/>
          </a:xfrm>
          <a:prstGeom prst="rect">
            <a:avLst/>
          </a:prstGeom>
          <a:noFill/>
          <a:ln>
            <a:noFill/>
          </a:ln>
        </p:spPr>
        <p:txBody>
          <a:bodyPr spcFirstLastPara="1" wrap="square" lIns="91425" tIns="91425" rIns="91425" bIns="91425" anchor="t" anchorCtr="0">
            <a:noAutofit/>
          </a:bodyPr>
          <a:lstStyle/>
          <a:p>
            <a:pPr algn="ctr"/>
            <a:r>
              <a:rPr lang="fr-FR" sz="1500" dirty="0">
                <a:ea typeface="Inter"/>
              </a:rPr>
              <a:t>Passer du côté gauche </a:t>
            </a:r>
            <a:r>
              <a:rPr lang="fr-FR" sz="1500" dirty="0">
                <a:solidFill>
                  <a:schemeClr val="accent1">
                    <a:lumMod val="90000"/>
                    <a:lumOff val="10000"/>
                  </a:schemeClr>
                </a:solidFill>
                <a:ea typeface="Inter"/>
              </a:rPr>
              <a:t>(</a:t>
            </a:r>
            <a:r>
              <a:rPr lang="fr-FR" sz="1500" b="1" dirty="0">
                <a:solidFill>
                  <a:schemeClr val="accent1">
                    <a:lumMod val="90000"/>
                    <a:lumOff val="10000"/>
                  </a:schemeClr>
                </a:solidFill>
                <a:ea typeface="Inter"/>
              </a:rPr>
              <a:t>E &amp; S</a:t>
            </a:r>
            <a:r>
              <a:rPr lang="fr-FR" sz="1500" dirty="0">
                <a:solidFill>
                  <a:schemeClr val="accent1">
                    <a:lumMod val="90000"/>
                    <a:lumOff val="10000"/>
                  </a:schemeClr>
                </a:solidFill>
                <a:ea typeface="Inter"/>
              </a:rPr>
              <a:t>)</a:t>
            </a:r>
            <a:r>
              <a:rPr lang="fr-FR" sz="1500" dirty="0">
                <a:ea typeface="Inter"/>
              </a:rPr>
              <a:t> vers le côté droit</a:t>
            </a:r>
            <a:r>
              <a:rPr lang="fr-FR" sz="1500" dirty="0">
                <a:solidFill>
                  <a:schemeClr val="accent1">
                    <a:lumMod val="90000"/>
                    <a:lumOff val="10000"/>
                  </a:schemeClr>
                </a:solidFill>
                <a:ea typeface="Inter"/>
              </a:rPr>
              <a:t> (</a:t>
            </a:r>
            <a:r>
              <a:rPr lang="fr-FR" sz="1500" b="1" dirty="0">
                <a:solidFill>
                  <a:schemeClr val="accent1">
                    <a:lumMod val="90000"/>
                    <a:lumOff val="10000"/>
                  </a:schemeClr>
                </a:solidFill>
                <a:ea typeface="Inter"/>
              </a:rPr>
              <a:t>B &amp; I</a:t>
            </a:r>
            <a:r>
              <a:rPr lang="fr-FR" sz="1500" dirty="0">
                <a:solidFill>
                  <a:schemeClr val="accent1">
                    <a:lumMod val="90000"/>
                    <a:lumOff val="10000"/>
                  </a:schemeClr>
                </a:solidFill>
                <a:ea typeface="Inter"/>
              </a:rPr>
              <a:t>)</a:t>
            </a:r>
            <a:r>
              <a:rPr lang="fr-FR" sz="1500" dirty="0">
                <a:ea typeface="Inter"/>
              </a:rPr>
              <a:t> pour </a:t>
            </a:r>
            <a:r>
              <a:rPr lang="fr-FR" sz="1500" b="1" dirty="0">
                <a:solidFill>
                  <a:schemeClr val="accent1">
                    <a:lumMod val="90000"/>
                    <a:lumOff val="10000"/>
                  </a:schemeClr>
                </a:solidFill>
                <a:ea typeface="Inter"/>
              </a:rPr>
              <a:t>gagner en liberté financière</a:t>
            </a:r>
            <a:r>
              <a:rPr lang="fr-FR" sz="1500" dirty="0">
                <a:solidFill>
                  <a:schemeClr val="accent1">
                    <a:lumMod val="90000"/>
                    <a:lumOff val="10000"/>
                  </a:schemeClr>
                </a:solidFill>
                <a:ea typeface="Inter"/>
              </a:rPr>
              <a:t>.</a:t>
            </a:r>
            <a:endParaRPr lang="en-US" sz="1500" dirty="0">
              <a:solidFill>
                <a:schemeClr val="dk1"/>
              </a:solidFill>
              <a:ea typeface="Inter"/>
            </a:endParaRPr>
          </a:p>
          <a:p>
            <a:pPr marL="0" lvl="0" indent="0" algn="ctr">
              <a:spcBef>
                <a:spcPts val="0"/>
              </a:spcBef>
              <a:spcAft>
                <a:spcPts val="0"/>
              </a:spcAft>
              <a:buNone/>
            </a:pPr>
            <a:endParaRPr lang="en" sz="1200" dirty="0">
              <a:solidFill>
                <a:schemeClr val="dk1"/>
              </a:solidFill>
              <a:latin typeface="Inter"/>
              <a:ea typeface="Inter"/>
              <a:cs typeface="Inter"/>
            </a:endParaRPr>
          </a:p>
        </p:txBody>
      </p:sp>
      <p:sp>
        <p:nvSpPr>
          <p:cNvPr id="5" name="Google Shape;699;p21">
            <a:extLst>
              <a:ext uri="{FF2B5EF4-FFF2-40B4-BE49-F238E27FC236}">
                <a16:creationId xmlns:a16="http://schemas.microsoft.com/office/drawing/2014/main" id="{021E0C8B-9750-FF02-6C14-9C061CDA6585}"/>
              </a:ext>
            </a:extLst>
          </p:cNvPr>
          <p:cNvSpPr txBox="1"/>
          <p:nvPr/>
        </p:nvSpPr>
        <p:spPr>
          <a:xfrm>
            <a:off x="6289679" y="2673948"/>
            <a:ext cx="2122800" cy="339900"/>
          </a:xfrm>
          <a:prstGeom prst="rect">
            <a:avLst/>
          </a:prstGeom>
          <a:noFill/>
          <a:ln>
            <a:noFill/>
          </a:ln>
        </p:spPr>
        <p:txBody>
          <a:bodyPr spcFirstLastPara="1" wrap="square" lIns="91425" tIns="91425" rIns="91425" bIns="91425" anchor="t" anchorCtr="0">
            <a:noAutofit/>
          </a:bodyPr>
          <a:lstStyle/>
          <a:p>
            <a:pPr algn="ctr"/>
            <a:r>
              <a:rPr lang="fr-FR" sz="1500" dirty="0">
                <a:ea typeface="Inter"/>
              </a:rPr>
              <a:t>Apprendre à investir dans des</a:t>
            </a:r>
            <a:r>
              <a:rPr lang="fr-FR" sz="1500" dirty="0">
                <a:solidFill>
                  <a:schemeClr val="accent1">
                    <a:lumMod val="90000"/>
                    <a:lumOff val="10000"/>
                  </a:schemeClr>
                </a:solidFill>
                <a:ea typeface="Inter"/>
              </a:rPr>
              <a:t> </a:t>
            </a:r>
            <a:r>
              <a:rPr lang="fr-FR" sz="1500" b="1" dirty="0">
                <a:solidFill>
                  <a:schemeClr val="accent1">
                    <a:lumMod val="90000"/>
                    <a:lumOff val="10000"/>
                  </a:schemeClr>
                </a:solidFill>
                <a:ea typeface="Inter"/>
              </a:rPr>
              <a:t>actifs</a:t>
            </a:r>
            <a:r>
              <a:rPr lang="fr-FR" sz="1500" dirty="0">
                <a:solidFill>
                  <a:schemeClr val="accent1">
                    <a:lumMod val="90000"/>
                    <a:lumOff val="10000"/>
                  </a:schemeClr>
                </a:solidFill>
                <a:ea typeface="Inter"/>
              </a:rPr>
              <a:t> </a:t>
            </a:r>
            <a:r>
              <a:rPr lang="fr-FR" sz="1500" dirty="0">
                <a:ea typeface="Inter"/>
              </a:rPr>
              <a:t>plutôt que d’accumuler des dettes et des passifs.</a:t>
            </a:r>
            <a:br>
              <a:rPr lang="fr-FR" sz="1500" dirty="0">
                <a:ea typeface="Inter"/>
              </a:rPr>
            </a:br>
            <a:endParaRPr lang="fr-FR" sz="1500">
              <a:solidFill>
                <a:schemeClr val="dk1"/>
              </a:solidFill>
              <a:ea typeface="Inter"/>
            </a:endParaRPr>
          </a:p>
          <a:p>
            <a:pPr marL="0" lvl="0" indent="0" algn="ctr">
              <a:spcBef>
                <a:spcPts val="0"/>
              </a:spcBef>
              <a:spcAft>
                <a:spcPts val="0"/>
              </a:spcAft>
              <a:buNone/>
            </a:pPr>
            <a:endParaRPr lang="en" sz="1200" dirty="0">
              <a:solidFill>
                <a:schemeClr val="dk1"/>
              </a:solidFill>
              <a:latin typeface="Inter"/>
              <a:ea typeface="Inter"/>
              <a:cs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B4ACEFDA-BB01-4E84-5BCF-75F714428D31}"/>
            </a:ext>
          </a:extLst>
        </p:cNvPr>
        <p:cNvGrpSpPr/>
        <p:nvPr/>
      </p:nvGrpSpPr>
      <p:grpSpPr>
        <a:xfrm>
          <a:off x="0" y="0"/>
          <a:ext cx="0" cy="0"/>
          <a:chOff x="0" y="0"/>
          <a:chExt cx="0" cy="0"/>
        </a:xfrm>
      </p:grpSpPr>
      <p:sp>
        <p:nvSpPr>
          <p:cNvPr id="592" name="Google Shape;592;p18">
            <a:extLst>
              <a:ext uri="{FF2B5EF4-FFF2-40B4-BE49-F238E27FC236}">
                <a16:creationId xmlns:a16="http://schemas.microsoft.com/office/drawing/2014/main" id="{ACFD8DE4-B311-2562-F9B4-158DEE1515CF}"/>
              </a:ext>
            </a:extLst>
          </p:cNvPr>
          <p:cNvSpPr txBox="1">
            <a:spLocks noGrp="1"/>
          </p:cNvSpPr>
          <p:nvPr>
            <p:ph type="title"/>
          </p:nvPr>
        </p:nvSpPr>
        <p:spPr>
          <a:xfrm>
            <a:off x="713250" y="178624"/>
            <a:ext cx="7717500" cy="1113245"/>
          </a:xfrm>
          <a:prstGeom prst="rect">
            <a:avLst/>
          </a:prstGeom>
        </p:spPr>
        <p:txBody>
          <a:bodyPr spcFirstLastPara="1" wrap="square" lIns="91425" tIns="91425" rIns="91425" bIns="91425" anchor="t" anchorCtr="0">
            <a:noAutofit/>
          </a:bodyPr>
          <a:lstStyle/>
          <a:p>
            <a:r>
              <a:rPr lang="fr-FR" sz="2800" dirty="0"/>
              <a:t>Les Différences Clés dans la Mentalité des Riches et des Pauvres</a:t>
            </a:r>
            <a:r>
              <a:rPr lang="fr-FR" dirty="0"/>
              <a:t>:</a:t>
            </a:r>
            <a:br>
              <a:rPr lang="fr-FR" dirty="0"/>
            </a:br>
            <a:endParaRPr lang="fr-FR"/>
          </a:p>
        </p:txBody>
      </p:sp>
      <p:sp>
        <p:nvSpPr>
          <p:cNvPr id="2" name="ZoneTexte 1">
            <a:extLst>
              <a:ext uri="{FF2B5EF4-FFF2-40B4-BE49-F238E27FC236}">
                <a16:creationId xmlns:a16="http://schemas.microsoft.com/office/drawing/2014/main" id="{28E6A8BF-EA73-FFAD-E351-16815307266A}"/>
              </a:ext>
            </a:extLst>
          </p:cNvPr>
          <p:cNvSpPr txBox="1"/>
          <p:nvPr/>
        </p:nvSpPr>
        <p:spPr>
          <a:xfrm>
            <a:off x="376656" y="1474853"/>
            <a:ext cx="8044874" cy="35548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fr-FR" sz="1500" b="1" dirty="0">
                <a:solidFill>
                  <a:schemeClr val="accent1">
                    <a:lumMod val="90000"/>
                    <a:lumOff val="10000"/>
                  </a:schemeClr>
                </a:solidFill>
              </a:rPr>
              <a:t>Les riches pensent en termes d’actifs</a:t>
            </a:r>
            <a:r>
              <a:rPr lang="fr-FR" sz="1500" dirty="0">
                <a:solidFill>
                  <a:schemeClr val="accent1">
                    <a:lumMod val="90000"/>
                    <a:lumOff val="10000"/>
                  </a:schemeClr>
                </a:solidFill>
              </a:rPr>
              <a:t> :</a:t>
            </a:r>
            <a:r>
              <a:rPr lang="fr-FR" sz="1500" dirty="0">
                <a:solidFill>
                  <a:schemeClr val="tx1"/>
                </a:solidFill>
              </a:rPr>
              <a:t> Ils investissent dans des actifs qui leur rapportent de l’argent (immobilier, entreprises, actions). </a:t>
            </a:r>
            <a:endParaRPr lang="fr-FR" dirty="0">
              <a:solidFill>
                <a:schemeClr val="tx1"/>
              </a:solidFill>
            </a:endParaRPr>
          </a:p>
          <a:p>
            <a:pPr marL="285750" indent="-285750">
              <a:buFont typeface="Wingdings"/>
              <a:buChar char="Ø"/>
            </a:pPr>
            <a:r>
              <a:rPr lang="fr-FR" sz="1500" b="1" dirty="0">
                <a:solidFill>
                  <a:schemeClr val="tx1"/>
                </a:solidFill>
              </a:rPr>
              <a:t>Les pauvres et la classe moyenne achètent des passifs</a:t>
            </a:r>
            <a:r>
              <a:rPr lang="fr-FR" sz="1500" dirty="0">
                <a:solidFill>
                  <a:schemeClr val="tx1"/>
                </a:solidFill>
              </a:rPr>
              <a:t> : Ils dépensent leur argent dans des biens qui ne génèrent pas de revenus (voitures, gadgets, crédits).</a:t>
            </a:r>
            <a:endParaRPr lang="fr-FR">
              <a:solidFill>
                <a:schemeClr val="tx1"/>
              </a:solidFill>
            </a:endParaRPr>
          </a:p>
          <a:p>
            <a:pPr marL="285750" indent="-285750">
              <a:buFont typeface="Wingdings"/>
              <a:buChar char="Ø"/>
            </a:pPr>
            <a:endParaRPr lang="fr-FR" sz="1500" dirty="0">
              <a:solidFill>
                <a:schemeClr val="tx1"/>
              </a:solidFill>
            </a:endParaRPr>
          </a:p>
          <a:p>
            <a:pPr marL="285750" indent="-285750">
              <a:buFont typeface="Wingdings"/>
              <a:buChar char="Ø"/>
            </a:pPr>
            <a:r>
              <a:rPr lang="fr-FR" sz="1500" b="1" dirty="0">
                <a:solidFill>
                  <a:schemeClr val="accent1">
                    <a:lumMod val="90000"/>
                    <a:lumOff val="10000"/>
                  </a:schemeClr>
                </a:solidFill>
              </a:rPr>
              <a:t>Les riches cherchent à faire travailler leur argent</a:t>
            </a:r>
            <a:r>
              <a:rPr lang="fr-FR" sz="1500" dirty="0">
                <a:solidFill>
                  <a:schemeClr val="accent1">
                    <a:lumMod val="90000"/>
                    <a:lumOff val="10000"/>
                  </a:schemeClr>
                </a:solidFill>
              </a:rPr>
              <a:t> :</a:t>
            </a:r>
            <a:r>
              <a:rPr lang="fr-FR" sz="1500" dirty="0">
                <a:solidFill>
                  <a:schemeClr val="tx1"/>
                </a:solidFill>
              </a:rPr>
              <a:t> Ils construisent des sources de revenus passifs.</a:t>
            </a:r>
          </a:p>
          <a:p>
            <a:pPr marL="285750" indent="-285750">
              <a:buFont typeface="Wingdings"/>
              <a:buChar char="Ø"/>
            </a:pPr>
            <a:r>
              <a:rPr lang="fr-FR" sz="1500" b="1" dirty="0">
                <a:solidFill>
                  <a:schemeClr val="tx1"/>
                </a:solidFill>
              </a:rPr>
              <a:t>Les pauvres travaillent pour de l'argent</a:t>
            </a:r>
            <a:r>
              <a:rPr lang="fr-FR" sz="1500" dirty="0">
                <a:solidFill>
                  <a:schemeClr val="tx1"/>
                </a:solidFill>
              </a:rPr>
              <a:t> : Ils échangent leur temps contre un salaire sans chercher à développer d'autres sources de revenus.</a:t>
            </a:r>
            <a:endParaRPr lang="fr-FR">
              <a:solidFill>
                <a:schemeClr val="tx1"/>
              </a:solidFill>
            </a:endParaRPr>
          </a:p>
          <a:p>
            <a:pPr marL="285750" indent="-285750">
              <a:buFont typeface="Wingdings"/>
              <a:buChar char="Ø"/>
            </a:pPr>
            <a:endParaRPr lang="fr-FR" sz="1500" b="1" dirty="0">
              <a:solidFill>
                <a:schemeClr val="accent1">
                  <a:lumMod val="90000"/>
                  <a:lumOff val="10000"/>
                </a:schemeClr>
              </a:solidFill>
            </a:endParaRPr>
          </a:p>
          <a:p>
            <a:pPr marL="285750" indent="-285750">
              <a:buFont typeface="Wingdings"/>
              <a:buChar char="Ø"/>
            </a:pPr>
            <a:r>
              <a:rPr lang="fr-FR" sz="1500" b="1" dirty="0">
                <a:solidFill>
                  <a:schemeClr val="accent1">
                    <a:lumMod val="90000"/>
                    <a:lumOff val="10000"/>
                  </a:schemeClr>
                </a:solidFill>
              </a:rPr>
              <a:t>Les riches prennent des risques</a:t>
            </a:r>
            <a:r>
              <a:rPr lang="fr-FR" sz="1500" b="1" dirty="0">
                <a:solidFill>
                  <a:schemeClr val="tx1"/>
                </a:solidFill>
              </a:rPr>
              <a:t> calculés et investissent dans leur éducation financière</a:t>
            </a:r>
            <a:r>
              <a:rPr lang="fr-FR" sz="1500" dirty="0">
                <a:solidFill>
                  <a:schemeClr val="tx1"/>
                </a:solidFill>
              </a:rPr>
              <a:t>.</a:t>
            </a:r>
            <a:endParaRPr lang="fr-FR">
              <a:solidFill>
                <a:schemeClr val="tx1"/>
              </a:solidFill>
            </a:endParaRPr>
          </a:p>
          <a:p>
            <a:pPr marL="285750" indent="-285750">
              <a:buFont typeface="Wingdings"/>
              <a:buChar char="Ø"/>
            </a:pPr>
            <a:r>
              <a:rPr lang="fr-FR" sz="1500" b="1" dirty="0">
                <a:solidFill>
                  <a:schemeClr val="tx1"/>
                </a:solidFill>
              </a:rPr>
              <a:t>Les pauvres ont peur des risques financiers et évitent d'investir</a:t>
            </a:r>
            <a:r>
              <a:rPr lang="fr-FR" sz="1500" dirty="0">
                <a:solidFill>
                  <a:schemeClr val="tx1"/>
                </a:solidFill>
              </a:rPr>
              <a:t>, préférant la "sécurité" d'un emploi fixe.</a:t>
            </a:r>
            <a:endParaRPr lang="fr-FR">
              <a:solidFill>
                <a:schemeClr val="tx1"/>
              </a:solidFill>
            </a:endParaRPr>
          </a:p>
          <a:p>
            <a:endParaRPr lang="fr-FR" sz="1500" dirty="0">
              <a:solidFill>
                <a:schemeClr val="accent1">
                  <a:lumMod val="90000"/>
                  <a:lumOff val="10000"/>
                </a:schemeClr>
              </a:solidFill>
            </a:endParaRPr>
          </a:p>
        </p:txBody>
      </p:sp>
    </p:spTree>
    <p:extLst>
      <p:ext uri="{BB962C8B-B14F-4D97-AF65-F5344CB8AC3E}">
        <p14:creationId xmlns:p14="http://schemas.microsoft.com/office/powerpoint/2010/main" val="120094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4">
          <a:extLst>
            <a:ext uri="{FF2B5EF4-FFF2-40B4-BE49-F238E27FC236}">
              <a16:creationId xmlns:a16="http://schemas.microsoft.com/office/drawing/2014/main" id="{AFC30B04-1A0F-A493-29FB-E3C40503B17E}"/>
            </a:ext>
          </a:extLst>
        </p:cNvPr>
        <p:cNvGrpSpPr/>
        <p:nvPr/>
      </p:nvGrpSpPr>
      <p:grpSpPr>
        <a:xfrm>
          <a:off x="0" y="0"/>
          <a:ext cx="0" cy="0"/>
          <a:chOff x="0" y="0"/>
          <a:chExt cx="0" cy="0"/>
        </a:xfrm>
      </p:grpSpPr>
      <p:sp>
        <p:nvSpPr>
          <p:cNvPr id="695" name="Google Shape;695;p21">
            <a:extLst>
              <a:ext uri="{FF2B5EF4-FFF2-40B4-BE49-F238E27FC236}">
                <a16:creationId xmlns:a16="http://schemas.microsoft.com/office/drawing/2014/main" id="{8E86461B-03DA-6293-817F-B171B0365D17}"/>
              </a:ext>
            </a:extLst>
          </p:cNvPr>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r>
              <a:rPr lang="fr-FR" sz="2800" dirty="0">
                <a:solidFill>
                  <a:srgbClr val="000000"/>
                </a:solidFill>
                <a:latin typeface="Times New Roman"/>
                <a:cs typeface="Times New Roman"/>
              </a:rPr>
              <a:t>Comment ce modèle peut aider à mieux comprendre la gestion des finances</a:t>
            </a:r>
            <a:r>
              <a:rPr lang="fr-FR" dirty="0"/>
              <a:t> :</a:t>
            </a:r>
            <a:br>
              <a:rPr lang="fr-FR" dirty="0"/>
            </a:br>
            <a:endParaRPr lang="en">
              <a:solidFill>
                <a:srgbClr val="000000"/>
              </a:solidFill>
            </a:endParaRPr>
          </a:p>
        </p:txBody>
      </p:sp>
      <p:grpSp>
        <p:nvGrpSpPr>
          <p:cNvPr id="696" name="Google Shape;696;p21">
            <a:extLst>
              <a:ext uri="{FF2B5EF4-FFF2-40B4-BE49-F238E27FC236}">
                <a16:creationId xmlns:a16="http://schemas.microsoft.com/office/drawing/2014/main" id="{A48B9BB2-EBE7-E2DD-3808-A95356052F99}"/>
              </a:ext>
            </a:extLst>
          </p:cNvPr>
          <p:cNvGrpSpPr/>
          <p:nvPr/>
        </p:nvGrpSpPr>
        <p:grpSpPr>
          <a:xfrm>
            <a:off x="775570" y="1460812"/>
            <a:ext cx="2122800" cy="1566890"/>
            <a:chOff x="713225" y="3019448"/>
            <a:chExt cx="2122800" cy="1566890"/>
          </a:xfrm>
        </p:grpSpPr>
        <p:sp>
          <p:nvSpPr>
            <p:cNvPr id="697" name="Google Shape;697;p21">
              <a:extLst>
                <a:ext uri="{FF2B5EF4-FFF2-40B4-BE49-F238E27FC236}">
                  <a16:creationId xmlns:a16="http://schemas.microsoft.com/office/drawing/2014/main" id="{A43C712B-7838-03AF-12DF-5B44A032BD45}"/>
                </a:ext>
              </a:extLst>
            </p:cNvPr>
            <p:cNvSpPr txBox="1"/>
            <p:nvPr/>
          </p:nvSpPr>
          <p:spPr>
            <a:xfrm>
              <a:off x="71322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lang="en" sz="3200" dirty="0">
                <a:solidFill>
                  <a:schemeClr val="lt2"/>
                </a:solidFill>
                <a:latin typeface="Manrope SemiBold"/>
                <a:ea typeface="Manrope SemiBold"/>
                <a:cs typeface="Manrope SemiBold"/>
              </a:endParaRPr>
            </a:p>
          </p:txBody>
        </p:sp>
        <p:sp>
          <p:nvSpPr>
            <p:cNvPr id="699" name="Google Shape;699;p21">
              <a:extLst>
                <a:ext uri="{FF2B5EF4-FFF2-40B4-BE49-F238E27FC236}">
                  <a16:creationId xmlns:a16="http://schemas.microsoft.com/office/drawing/2014/main" id="{1AFC4B22-5137-97FF-7805-B383B75BD083}"/>
                </a:ext>
              </a:extLst>
            </p:cNvPr>
            <p:cNvSpPr txBox="1"/>
            <p:nvPr/>
          </p:nvSpPr>
          <p:spPr>
            <a:xfrm>
              <a:off x="713225" y="4246438"/>
              <a:ext cx="2122800" cy="339900"/>
            </a:xfrm>
            <a:prstGeom prst="rect">
              <a:avLst/>
            </a:prstGeom>
            <a:noFill/>
            <a:ln>
              <a:noFill/>
            </a:ln>
          </p:spPr>
          <p:txBody>
            <a:bodyPr spcFirstLastPara="1" wrap="square" lIns="91425" tIns="91425" rIns="91425" bIns="91425" anchor="t" anchorCtr="0">
              <a:noAutofit/>
            </a:bodyPr>
            <a:lstStyle/>
            <a:p>
              <a:pPr algn="ctr"/>
              <a:r>
                <a:rPr lang="fr-FR" sz="1500" dirty="0">
                  <a:ea typeface="Inter"/>
                </a:rPr>
                <a:t>Comprendre où vous vous situez </a:t>
              </a:r>
              <a:r>
                <a:rPr lang="fr-FR" sz="1500" b="1" dirty="0">
                  <a:solidFill>
                    <a:schemeClr val="accent1">
                      <a:lumMod val="90000"/>
                      <a:lumOff val="10000"/>
                    </a:schemeClr>
                  </a:solidFill>
                  <a:ea typeface="Inter"/>
                </a:rPr>
                <a:t>dans le quadrant</a:t>
              </a:r>
              <a:r>
                <a:rPr lang="fr-FR" sz="1500" dirty="0">
                  <a:solidFill>
                    <a:schemeClr val="accent1">
                      <a:lumMod val="90000"/>
                      <a:lumOff val="10000"/>
                    </a:schemeClr>
                  </a:solidFill>
                  <a:ea typeface="Inter"/>
                </a:rPr>
                <a:t>.</a:t>
              </a:r>
              <a:endParaRPr lang="en-US" sz="1500" dirty="0">
                <a:solidFill>
                  <a:schemeClr val="accent1">
                    <a:lumMod val="90000"/>
                    <a:lumOff val="10000"/>
                  </a:schemeClr>
                </a:solidFill>
                <a:ea typeface="Inter"/>
              </a:endParaRPr>
            </a:p>
            <a:p>
              <a:pPr marL="0" lvl="0" indent="0" algn="ctr">
                <a:spcBef>
                  <a:spcPts val="0"/>
                </a:spcBef>
                <a:spcAft>
                  <a:spcPts val="0"/>
                </a:spcAft>
                <a:buNone/>
              </a:pPr>
              <a:endParaRPr lang="en" sz="1200" dirty="0">
                <a:solidFill>
                  <a:schemeClr val="dk1"/>
                </a:solidFill>
                <a:latin typeface="Inter"/>
                <a:ea typeface="Inter"/>
                <a:cs typeface="Inter"/>
              </a:endParaRPr>
            </a:p>
          </p:txBody>
        </p:sp>
      </p:grpSp>
      <p:grpSp>
        <p:nvGrpSpPr>
          <p:cNvPr id="709" name="Google Shape;709;p21">
            <a:extLst>
              <a:ext uri="{FF2B5EF4-FFF2-40B4-BE49-F238E27FC236}">
                <a16:creationId xmlns:a16="http://schemas.microsoft.com/office/drawing/2014/main" id="{BE74B410-45A5-75CB-E7EE-DBA860734385}"/>
              </a:ext>
            </a:extLst>
          </p:cNvPr>
          <p:cNvGrpSpPr/>
          <p:nvPr/>
        </p:nvGrpSpPr>
        <p:grpSpPr>
          <a:xfrm>
            <a:off x="3510575" y="1298000"/>
            <a:ext cx="2122800" cy="1227086"/>
            <a:chOff x="3510575" y="1298000"/>
            <a:chExt cx="2122800" cy="1227086"/>
          </a:xfrm>
        </p:grpSpPr>
        <p:sp>
          <p:nvSpPr>
            <p:cNvPr id="710" name="Google Shape;710;p21">
              <a:extLst>
                <a:ext uri="{FF2B5EF4-FFF2-40B4-BE49-F238E27FC236}">
                  <a16:creationId xmlns:a16="http://schemas.microsoft.com/office/drawing/2014/main" id="{A4E800F9-96C6-8514-8D54-0E3CA5BF047A}"/>
                </a:ext>
              </a:extLst>
            </p:cNvPr>
            <p:cNvSpPr txBox="1"/>
            <p:nvPr/>
          </p:nvSpPr>
          <p:spPr>
            <a:xfrm>
              <a:off x="3510575" y="1298000"/>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lang="en" sz="3200" dirty="0">
                <a:solidFill>
                  <a:schemeClr val="lt2"/>
                </a:solidFill>
                <a:latin typeface="Manrope SemiBold"/>
                <a:ea typeface="Manrope SemiBold"/>
                <a:cs typeface="Manrope SemiBold"/>
              </a:endParaRPr>
            </a:p>
          </p:txBody>
        </p:sp>
        <p:sp>
          <p:nvSpPr>
            <p:cNvPr id="711" name="Google Shape;711;p21">
              <a:extLst>
                <a:ext uri="{FF2B5EF4-FFF2-40B4-BE49-F238E27FC236}">
                  <a16:creationId xmlns:a16="http://schemas.microsoft.com/office/drawing/2014/main" id="{9AD5277C-FB93-1CD9-73EB-D291915BFAD3}"/>
                </a:ext>
              </a:extLst>
            </p:cNvPr>
            <p:cNvSpPr txBox="1"/>
            <p:nvPr/>
          </p:nvSpPr>
          <p:spPr>
            <a:xfrm>
              <a:off x="3510575" y="1953886"/>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lang="en" sz="2200" dirty="0">
                <a:solidFill>
                  <a:schemeClr val="dk1"/>
                </a:solidFill>
                <a:latin typeface="Manrope SemiBold"/>
                <a:ea typeface="Manrope SemiBold"/>
                <a:cs typeface="Manrope SemiBold"/>
              </a:endParaRPr>
            </a:p>
          </p:txBody>
        </p:sp>
      </p:grpSp>
      <p:cxnSp>
        <p:nvCxnSpPr>
          <p:cNvPr id="713" name="Google Shape;713;p21">
            <a:extLst>
              <a:ext uri="{FF2B5EF4-FFF2-40B4-BE49-F238E27FC236}">
                <a16:creationId xmlns:a16="http://schemas.microsoft.com/office/drawing/2014/main" id="{D2124D58-CB01-B5F8-0FA5-09FBF5651277}"/>
              </a:ext>
            </a:extLst>
          </p:cNvPr>
          <p:cNvCxnSpPr>
            <a:cxnSpLocks/>
          </p:cNvCxnSpPr>
          <p:nvPr/>
        </p:nvCxnSpPr>
        <p:spPr>
          <a:xfrm rot="5400000">
            <a:off x="2936566" y="874922"/>
            <a:ext cx="494400" cy="27972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4" name="Google Shape;714;p21">
            <a:extLst>
              <a:ext uri="{FF2B5EF4-FFF2-40B4-BE49-F238E27FC236}">
                <a16:creationId xmlns:a16="http://schemas.microsoft.com/office/drawing/2014/main" id="{0DD12CBD-7C3A-5C3C-E90C-75CD9092BB98}"/>
              </a:ext>
            </a:extLst>
          </p:cNvPr>
          <p:cNvCxnSpPr>
            <a:cxnSpLocks/>
          </p:cNvCxnSpPr>
          <p:nvPr/>
        </p:nvCxnSpPr>
        <p:spPr>
          <a:xfrm rot="16200000" flipH="1">
            <a:off x="5733916" y="874772"/>
            <a:ext cx="494400" cy="27975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5" name="Google Shape;715;p21">
            <a:extLst>
              <a:ext uri="{FF2B5EF4-FFF2-40B4-BE49-F238E27FC236}">
                <a16:creationId xmlns:a16="http://schemas.microsoft.com/office/drawing/2014/main" id="{F88971BA-D40C-5AF1-ABFA-9AF6550CA087}"/>
              </a:ext>
            </a:extLst>
          </p:cNvPr>
          <p:cNvCxnSpPr>
            <a:cxnSpLocks/>
          </p:cNvCxnSpPr>
          <p:nvPr/>
        </p:nvCxnSpPr>
        <p:spPr>
          <a:xfrm>
            <a:off x="4571975" y="1662641"/>
            <a:ext cx="0" cy="494400"/>
          </a:xfrm>
          <a:prstGeom prst="straightConnector1">
            <a:avLst/>
          </a:prstGeom>
          <a:noFill/>
          <a:ln w="28575" cap="flat" cmpd="sng">
            <a:solidFill>
              <a:schemeClr val="dk1"/>
            </a:solidFill>
            <a:prstDash val="solid"/>
            <a:round/>
            <a:headEnd type="none" w="med" len="med"/>
            <a:tailEnd type="none" w="med" len="med"/>
          </a:ln>
        </p:spPr>
      </p:cxnSp>
      <p:sp>
        <p:nvSpPr>
          <p:cNvPr id="3" name="Google Shape;699;p21">
            <a:extLst>
              <a:ext uri="{FF2B5EF4-FFF2-40B4-BE49-F238E27FC236}">
                <a16:creationId xmlns:a16="http://schemas.microsoft.com/office/drawing/2014/main" id="{C0165796-F179-38BB-2F2A-E0F4B9DD0640}"/>
              </a:ext>
            </a:extLst>
          </p:cNvPr>
          <p:cNvSpPr txBox="1"/>
          <p:nvPr/>
        </p:nvSpPr>
        <p:spPr>
          <a:xfrm>
            <a:off x="3515306" y="2673948"/>
            <a:ext cx="2122800" cy="339900"/>
          </a:xfrm>
          <a:prstGeom prst="rect">
            <a:avLst/>
          </a:prstGeom>
          <a:noFill/>
          <a:ln>
            <a:noFill/>
          </a:ln>
        </p:spPr>
        <p:txBody>
          <a:bodyPr spcFirstLastPara="1" wrap="square" lIns="91425" tIns="91425" rIns="91425" bIns="91425" anchor="t" anchorCtr="0">
            <a:noAutofit/>
          </a:bodyPr>
          <a:lstStyle/>
          <a:p>
            <a:pPr algn="ctr"/>
            <a:r>
              <a:rPr lang="fr-FR" sz="1500" dirty="0">
                <a:ea typeface="Inter"/>
              </a:rPr>
              <a:t>Passer du côté gauche </a:t>
            </a:r>
            <a:r>
              <a:rPr lang="fr-FR" sz="1500" dirty="0">
                <a:solidFill>
                  <a:schemeClr val="accent1">
                    <a:lumMod val="90000"/>
                    <a:lumOff val="10000"/>
                  </a:schemeClr>
                </a:solidFill>
                <a:ea typeface="Inter"/>
              </a:rPr>
              <a:t>(</a:t>
            </a:r>
            <a:r>
              <a:rPr lang="fr-FR" sz="1500" b="1" dirty="0">
                <a:solidFill>
                  <a:schemeClr val="accent1">
                    <a:lumMod val="90000"/>
                    <a:lumOff val="10000"/>
                  </a:schemeClr>
                </a:solidFill>
                <a:ea typeface="Inter"/>
              </a:rPr>
              <a:t>E &amp; S</a:t>
            </a:r>
            <a:r>
              <a:rPr lang="fr-FR" sz="1500" dirty="0">
                <a:solidFill>
                  <a:schemeClr val="accent1">
                    <a:lumMod val="90000"/>
                    <a:lumOff val="10000"/>
                  </a:schemeClr>
                </a:solidFill>
                <a:ea typeface="Inter"/>
              </a:rPr>
              <a:t>)</a:t>
            </a:r>
            <a:r>
              <a:rPr lang="fr-FR" sz="1500" dirty="0">
                <a:ea typeface="Inter"/>
              </a:rPr>
              <a:t> vers le côté droit</a:t>
            </a:r>
            <a:r>
              <a:rPr lang="fr-FR" sz="1500" dirty="0">
                <a:solidFill>
                  <a:schemeClr val="accent1">
                    <a:lumMod val="90000"/>
                    <a:lumOff val="10000"/>
                  </a:schemeClr>
                </a:solidFill>
                <a:ea typeface="Inter"/>
              </a:rPr>
              <a:t> (</a:t>
            </a:r>
            <a:r>
              <a:rPr lang="fr-FR" sz="1500" b="1" dirty="0">
                <a:solidFill>
                  <a:schemeClr val="accent1">
                    <a:lumMod val="90000"/>
                    <a:lumOff val="10000"/>
                  </a:schemeClr>
                </a:solidFill>
                <a:ea typeface="Inter"/>
              </a:rPr>
              <a:t>B &amp; I</a:t>
            </a:r>
            <a:r>
              <a:rPr lang="fr-FR" sz="1500" dirty="0">
                <a:solidFill>
                  <a:schemeClr val="accent1">
                    <a:lumMod val="90000"/>
                    <a:lumOff val="10000"/>
                  </a:schemeClr>
                </a:solidFill>
                <a:ea typeface="Inter"/>
              </a:rPr>
              <a:t>)</a:t>
            </a:r>
            <a:r>
              <a:rPr lang="fr-FR" sz="1500" dirty="0">
                <a:ea typeface="Inter"/>
              </a:rPr>
              <a:t> pour </a:t>
            </a:r>
            <a:r>
              <a:rPr lang="fr-FR" sz="1500" b="1" dirty="0">
                <a:solidFill>
                  <a:schemeClr val="accent1">
                    <a:lumMod val="90000"/>
                    <a:lumOff val="10000"/>
                  </a:schemeClr>
                </a:solidFill>
                <a:ea typeface="Inter"/>
              </a:rPr>
              <a:t>gagner en liberté financière</a:t>
            </a:r>
            <a:r>
              <a:rPr lang="fr-FR" sz="1500" dirty="0">
                <a:solidFill>
                  <a:schemeClr val="accent1">
                    <a:lumMod val="90000"/>
                    <a:lumOff val="10000"/>
                  </a:schemeClr>
                </a:solidFill>
                <a:ea typeface="Inter"/>
              </a:rPr>
              <a:t>.</a:t>
            </a:r>
            <a:endParaRPr lang="en-US" sz="1500" dirty="0">
              <a:solidFill>
                <a:schemeClr val="dk1"/>
              </a:solidFill>
              <a:ea typeface="Inter"/>
            </a:endParaRPr>
          </a:p>
          <a:p>
            <a:pPr marL="0" lvl="0" indent="0" algn="ctr">
              <a:spcBef>
                <a:spcPts val="0"/>
              </a:spcBef>
              <a:spcAft>
                <a:spcPts val="0"/>
              </a:spcAft>
              <a:buNone/>
            </a:pPr>
            <a:endParaRPr lang="en" sz="1200" dirty="0">
              <a:solidFill>
                <a:schemeClr val="dk1"/>
              </a:solidFill>
              <a:latin typeface="Inter"/>
              <a:ea typeface="Inter"/>
              <a:cs typeface="Inter"/>
            </a:endParaRPr>
          </a:p>
        </p:txBody>
      </p:sp>
      <p:sp>
        <p:nvSpPr>
          <p:cNvPr id="5" name="Google Shape;699;p21">
            <a:extLst>
              <a:ext uri="{FF2B5EF4-FFF2-40B4-BE49-F238E27FC236}">
                <a16:creationId xmlns:a16="http://schemas.microsoft.com/office/drawing/2014/main" id="{6B699128-87E6-5F51-B776-447EB2FD50ED}"/>
              </a:ext>
            </a:extLst>
          </p:cNvPr>
          <p:cNvSpPr txBox="1"/>
          <p:nvPr/>
        </p:nvSpPr>
        <p:spPr>
          <a:xfrm>
            <a:off x="6289679" y="2673948"/>
            <a:ext cx="2122800" cy="339900"/>
          </a:xfrm>
          <a:prstGeom prst="rect">
            <a:avLst/>
          </a:prstGeom>
          <a:noFill/>
          <a:ln>
            <a:noFill/>
          </a:ln>
        </p:spPr>
        <p:txBody>
          <a:bodyPr spcFirstLastPara="1" wrap="square" lIns="91425" tIns="91425" rIns="91425" bIns="91425" anchor="t" anchorCtr="0">
            <a:noAutofit/>
          </a:bodyPr>
          <a:lstStyle/>
          <a:p>
            <a:pPr algn="ctr"/>
            <a:r>
              <a:rPr lang="fr-FR" sz="1500" dirty="0">
                <a:ea typeface="Inter"/>
              </a:rPr>
              <a:t>Apprendre à investir dans des</a:t>
            </a:r>
            <a:r>
              <a:rPr lang="fr-FR" sz="1500" dirty="0">
                <a:solidFill>
                  <a:schemeClr val="accent1">
                    <a:lumMod val="90000"/>
                    <a:lumOff val="10000"/>
                  </a:schemeClr>
                </a:solidFill>
                <a:ea typeface="Inter"/>
              </a:rPr>
              <a:t> </a:t>
            </a:r>
            <a:r>
              <a:rPr lang="fr-FR" sz="1500" b="1" dirty="0">
                <a:solidFill>
                  <a:schemeClr val="accent1">
                    <a:lumMod val="90000"/>
                    <a:lumOff val="10000"/>
                  </a:schemeClr>
                </a:solidFill>
                <a:ea typeface="Inter"/>
              </a:rPr>
              <a:t>actifs</a:t>
            </a:r>
            <a:r>
              <a:rPr lang="fr-FR" sz="1500" dirty="0">
                <a:solidFill>
                  <a:schemeClr val="accent1">
                    <a:lumMod val="90000"/>
                    <a:lumOff val="10000"/>
                  </a:schemeClr>
                </a:solidFill>
                <a:ea typeface="Inter"/>
              </a:rPr>
              <a:t> </a:t>
            </a:r>
            <a:r>
              <a:rPr lang="fr-FR" sz="1500" dirty="0">
                <a:ea typeface="Inter"/>
              </a:rPr>
              <a:t>plutôt que d’accumuler des dettes et des passifs.</a:t>
            </a:r>
            <a:br>
              <a:rPr lang="fr-FR" sz="1500" dirty="0">
                <a:ea typeface="Inter"/>
              </a:rPr>
            </a:br>
            <a:endParaRPr lang="fr-FR" sz="1500">
              <a:solidFill>
                <a:schemeClr val="dk1"/>
              </a:solidFill>
              <a:ea typeface="Inter"/>
            </a:endParaRPr>
          </a:p>
          <a:p>
            <a:pPr marL="0" lvl="0" indent="0" algn="ctr">
              <a:spcBef>
                <a:spcPts val="0"/>
              </a:spcBef>
              <a:spcAft>
                <a:spcPts val="0"/>
              </a:spcAft>
              <a:buNone/>
            </a:pPr>
            <a:endParaRPr lang="en" sz="1200" dirty="0">
              <a:solidFill>
                <a:schemeClr val="dk1"/>
              </a:solidFill>
              <a:latin typeface="Inter"/>
              <a:ea typeface="Inter"/>
              <a:cs typeface="Inter"/>
            </a:endParaRPr>
          </a:p>
        </p:txBody>
      </p:sp>
    </p:spTree>
    <p:extLst>
      <p:ext uri="{BB962C8B-B14F-4D97-AF65-F5344CB8AC3E}">
        <p14:creationId xmlns:p14="http://schemas.microsoft.com/office/powerpoint/2010/main" val="2728621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16"/>
          <p:cNvSpPr txBox="1">
            <a:spLocks noGrp="1"/>
          </p:cNvSpPr>
          <p:nvPr>
            <p:ph type="title"/>
          </p:nvPr>
        </p:nvSpPr>
        <p:spPr>
          <a:xfrm>
            <a:off x="1326850" y="520925"/>
            <a:ext cx="6490200" cy="115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Définition de la gestion financière personnelle </a:t>
            </a:r>
            <a:endParaRPr lang="en-US" dirty="0"/>
          </a:p>
        </p:txBody>
      </p:sp>
      <p:sp>
        <p:nvSpPr>
          <p:cNvPr id="534" name="Google Shape;534;p16"/>
          <p:cNvSpPr txBox="1">
            <a:spLocks noGrp="1"/>
          </p:cNvSpPr>
          <p:nvPr>
            <p:ph type="body" idx="1"/>
          </p:nvPr>
        </p:nvSpPr>
        <p:spPr>
          <a:xfrm>
            <a:off x="941825" y="1796925"/>
            <a:ext cx="4346400" cy="2506800"/>
          </a:xfrm>
          <a:prstGeom prst="rect">
            <a:avLst/>
          </a:prstGeom>
        </p:spPr>
        <p:txBody>
          <a:bodyPr spcFirstLastPara="1" wrap="square" lIns="91425" tIns="91425" rIns="91425" bIns="91425" anchor="t" anchorCtr="0">
            <a:noAutofit/>
          </a:bodyPr>
          <a:lstStyle/>
          <a:p>
            <a:pPr marL="152400" lvl="0" indent="0" rtl="0">
              <a:spcBef>
                <a:spcPts val="0"/>
              </a:spcBef>
              <a:spcAft>
                <a:spcPts val="0"/>
              </a:spcAft>
              <a:buClr>
                <a:schemeClr val="dk1"/>
              </a:buClr>
              <a:buSzPts val="1200"/>
              <a:buNone/>
            </a:pPr>
            <a:r>
              <a:rPr lang="fr-FR" sz="1400" dirty="0"/>
              <a:t>La gestion financière personnelle est le processus qui consiste à planifier, organiser et contrôler ses finances personnelles ou familiales afin d'atteindre des objectifs financiers spécifiques. Cela inclut l'élaboration d'un budget, la gestion des revenus et des dépenses, l'épargne, l'investissement, la gestion des dettes et la planification de la retraite.</a:t>
            </a:r>
            <a:endParaRPr sz="1400" dirty="0"/>
          </a:p>
        </p:txBody>
      </p:sp>
      <p:grpSp>
        <p:nvGrpSpPr>
          <p:cNvPr id="535" name="Google Shape;535;p16"/>
          <p:cNvGrpSpPr/>
          <p:nvPr/>
        </p:nvGrpSpPr>
        <p:grpSpPr>
          <a:xfrm>
            <a:off x="5614698" y="1831267"/>
            <a:ext cx="2591477" cy="2320650"/>
            <a:chOff x="3584548" y="2500787"/>
            <a:chExt cx="2228269" cy="1995400"/>
          </a:xfrm>
        </p:grpSpPr>
        <p:grpSp>
          <p:nvGrpSpPr>
            <p:cNvPr id="536" name="Google Shape;536;p16"/>
            <p:cNvGrpSpPr/>
            <p:nvPr/>
          </p:nvGrpSpPr>
          <p:grpSpPr>
            <a:xfrm>
              <a:off x="3584548" y="2500787"/>
              <a:ext cx="2228269" cy="1995400"/>
              <a:chOff x="4568463" y="2108962"/>
              <a:chExt cx="2666031" cy="2387414"/>
            </a:xfrm>
          </p:grpSpPr>
          <p:sp>
            <p:nvSpPr>
              <p:cNvPr id="537" name="Google Shape;537;p16"/>
              <p:cNvSpPr/>
              <p:nvPr/>
            </p:nvSpPr>
            <p:spPr>
              <a:xfrm>
                <a:off x="4568463" y="4358250"/>
                <a:ext cx="2444245" cy="138126"/>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6"/>
              <p:cNvSpPr/>
              <p:nvPr/>
            </p:nvSpPr>
            <p:spPr>
              <a:xfrm>
                <a:off x="4762486" y="2832778"/>
                <a:ext cx="2056222" cy="1590512"/>
              </a:xfrm>
              <a:custGeom>
                <a:avLst/>
                <a:gdLst/>
                <a:ahLst/>
                <a:cxnLst/>
                <a:rect l="l" t="t" r="r" b="b"/>
                <a:pathLst>
                  <a:path w="15086" h="11663" extrusionOk="0">
                    <a:moveTo>
                      <a:pt x="1" y="0"/>
                    </a:moveTo>
                    <a:lnTo>
                      <a:pt x="15085" y="0"/>
                    </a:lnTo>
                    <a:lnTo>
                      <a:pt x="15085" y="11663"/>
                    </a:lnTo>
                    <a:lnTo>
                      <a:pt x="1" y="1166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4762486" y="2832778"/>
                <a:ext cx="2056222" cy="277382"/>
              </a:xfrm>
              <a:custGeom>
                <a:avLst/>
                <a:gdLst/>
                <a:ahLst/>
                <a:cxnLst/>
                <a:rect l="l" t="t" r="r" b="b"/>
                <a:pathLst>
                  <a:path w="15086" h="2034" extrusionOk="0">
                    <a:moveTo>
                      <a:pt x="1" y="0"/>
                    </a:moveTo>
                    <a:lnTo>
                      <a:pt x="1" y="2034"/>
                    </a:lnTo>
                    <a:lnTo>
                      <a:pt x="15085" y="2034"/>
                    </a:lnTo>
                    <a:lnTo>
                      <a:pt x="150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5002238"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35" y="1674"/>
                      <a:pt x="572" y="1547"/>
                      <a:pt x="572" y="1399"/>
                    </a:cubicBezTo>
                    <a:lnTo>
                      <a:pt x="572" y="276"/>
                    </a:lnTo>
                    <a:cubicBezTo>
                      <a:pt x="572" y="127"/>
                      <a:pt x="43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5377608" y="2718634"/>
                <a:ext cx="76601" cy="228288"/>
              </a:xfrm>
              <a:custGeom>
                <a:avLst/>
                <a:gdLst/>
                <a:ahLst/>
                <a:cxnLst/>
                <a:rect l="l" t="t" r="r" b="b"/>
                <a:pathLst>
                  <a:path w="562" h="1674" extrusionOk="0">
                    <a:moveTo>
                      <a:pt x="276" y="0"/>
                    </a:moveTo>
                    <a:cubicBezTo>
                      <a:pt x="128" y="0"/>
                      <a:pt x="0" y="127"/>
                      <a:pt x="0" y="276"/>
                    </a:cubicBezTo>
                    <a:lnTo>
                      <a:pt x="0" y="1399"/>
                    </a:lnTo>
                    <a:cubicBezTo>
                      <a:pt x="0" y="1547"/>
                      <a:pt x="128" y="1674"/>
                      <a:pt x="276" y="1674"/>
                    </a:cubicBezTo>
                    <a:cubicBezTo>
                      <a:pt x="435" y="1674"/>
                      <a:pt x="562" y="1547"/>
                      <a:pt x="562" y="1399"/>
                    </a:cubicBezTo>
                    <a:lnTo>
                      <a:pt x="562" y="276"/>
                    </a:lnTo>
                    <a:cubicBezTo>
                      <a:pt x="562" y="127"/>
                      <a:pt x="435"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5751616"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45" y="1674"/>
                      <a:pt x="572" y="1547"/>
                      <a:pt x="572" y="1399"/>
                    </a:cubicBezTo>
                    <a:lnTo>
                      <a:pt x="572" y="276"/>
                    </a:lnTo>
                    <a:cubicBezTo>
                      <a:pt x="572" y="127"/>
                      <a:pt x="44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6126986"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45" y="1674"/>
                      <a:pt x="572" y="1547"/>
                      <a:pt x="572" y="1399"/>
                    </a:cubicBezTo>
                    <a:lnTo>
                      <a:pt x="572" y="276"/>
                    </a:lnTo>
                    <a:cubicBezTo>
                      <a:pt x="572" y="127"/>
                      <a:pt x="44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6502357" y="2718634"/>
                <a:ext cx="76601" cy="228288"/>
              </a:xfrm>
              <a:custGeom>
                <a:avLst/>
                <a:gdLst/>
                <a:ahLst/>
                <a:cxnLst/>
                <a:rect l="l" t="t" r="r" b="b"/>
                <a:pathLst>
                  <a:path w="562" h="1674" extrusionOk="0">
                    <a:moveTo>
                      <a:pt x="286" y="0"/>
                    </a:moveTo>
                    <a:cubicBezTo>
                      <a:pt x="127" y="0"/>
                      <a:pt x="0" y="127"/>
                      <a:pt x="0" y="276"/>
                    </a:cubicBezTo>
                    <a:lnTo>
                      <a:pt x="0" y="1399"/>
                    </a:lnTo>
                    <a:cubicBezTo>
                      <a:pt x="0" y="1547"/>
                      <a:pt x="127" y="1674"/>
                      <a:pt x="286" y="1674"/>
                    </a:cubicBezTo>
                    <a:cubicBezTo>
                      <a:pt x="435" y="1674"/>
                      <a:pt x="562" y="1547"/>
                      <a:pt x="562" y="1399"/>
                    </a:cubicBezTo>
                    <a:lnTo>
                      <a:pt x="562" y="276"/>
                    </a:lnTo>
                    <a:cubicBezTo>
                      <a:pt x="562" y="127"/>
                      <a:pt x="43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4945946" y="3292082"/>
                <a:ext cx="236889" cy="237015"/>
              </a:xfrm>
              <a:custGeom>
                <a:avLst/>
                <a:gdLst/>
                <a:ahLst/>
                <a:cxnLst/>
                <a:rect l="l" t="t" r="r" b="b"/>
                <a:pathLst>
                  <a:path w="1738" h="1738" extrusionOk="0">
                    <a:moveTo>
                      <a:pt x="0" y="1"/>
                    </a:moveTo>
                    <a:lnTo>
                      <a:pt x="0" y="1738"/>
                    </a:lnTo>
                    <a:lnTo>
                      <a:pt x="1737" y="1738"/>
                    </a:lnTo>
                    <a:lnTo>
                      <a:pt x="1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5308368" y="3292082"/>
                <a:ext cx="236889" cy="237015"/>
              </a:xfrm>
              <a:custGeom>
                <a:avLst/>
                <a:gdLst/>
                <a:ahLst/>
                <a:cxnLst/>
                <a:rect l="l" t="t" r="r" b="b"/>
                <a:pathLst>
                  <a:path w="1738" h="1738" extrusionOk="0">
                    <a:moveTo>
                      <a:pt x="0" y="1"/>
                    </a:moveTo>
                    <a:lnTo>
                      <a:pt x="0" y="1738"/>
                    </a:lnTo>
                    <a:lnTo>
                      <a:pt x="1737" y="1738"/>
                    </a:lnTo>
                    <a:lnTo>
                      <a:pt x="1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5672153" y="3292082"/>
                <a:ext cx="236889" cy="237015"/>
              </a:xfrm>
              <a:custGeom>
                <a:avLst/>
                <a:gdLst/>
                <a:ahLst/>
                <a:cxnLst/>
                <a:rect l="l" t="t" r="r" b="b"/>
                <a:pathLst>
                  <a:path w="1738" h="1738" extrusionOk="0">
                    <a:moveTo>
                      <a:pt x="0" y="1"/>
                    </a:moveTo>
                    <a:lnTo>
                      <a:pt x="0"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6035938" y="3292082"/>
                <a:ext cx="236889" cy="237015"/>
              </a:xfrm>
              <a:custGeom>
                <a:avLst/>
                <a:gdLst/>
                <a:ahLst/>
                <a:cxnLst/>
                <a:rect l="l" t="t" r="r" b="b"/>
                <a:pathLst>
                  <a:path w="1738" h="1738" extrusionOk="0">
                    <a:moveTo>
                      <a:pt x="1" y="1"/>
                    </a:moveTo>
                    <a:lnTo>
                      <a:pt x="1"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6398360" y="3292082"/>
                <a:ext cx="236889" cy="237015"/>
              </a:xfrm>
              <a:custGeom>
                <a:avLst/>
                <a:gdLst/>
                <a:ahLst/>
                <a:cxnLst/>
                <a:rect l="l" t="t" r="r" b="b"/>
                <a:pathLst>
                  <a:path w="1738" h="1738" extrusionOk="0">
                    <a:moveTo>
                      <a:pt x="1" y="1"/>
                    </a:moveTo>
                    <a:lnTo>
                      <a:pt x="1"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4945946" y="3647470"/>
                <a:ext cx="236889" cy="237015"/>
              </a:xfrm>
              <a:custGeom>
                <a:avLst/>
                <a:gdLst/>
                <a:ahLst/>
                <a:cxnLst/>
                <a:rect l="l" t="t" r="r" b="b"/>
                <a:pathLst>
                  <a:path w="1738" h="1738" extrusionOk="0">
                    <a:moveTo>
                      <a:pt x="0" y="0"/>
                    </a:moveTo>
                    <a:lnTo>
                      <a:pt x="0" y="1738"/>
                    </a:lnTo>
                    <a:lnTo>
                      <a:pt x="1737" y="1738"/>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5308368" y="3647470"/>
                <a:ext cx="236889" cy="237015"/>
              </a:xfrm>
              <a:custGeom>
                <a:avLst/>
                <a:gdLst/>
                <a:ahLst/>
                <a:cxnLst/>
                <a:rect l="l" t="t" r="r" b="b"/>
                <a:pathLst>
                  <a:path w="1738" h="1738" extrusionOk="0">
                    <a:moveTo>
                      <a:pt x="0" y="0"/>
                    </a:moveTo>
                    <a:lnTo>
                      <a:pt x="0" y="1738"/>
                    </a:lnTo>
                    <a:lnTo>
                      <a:pt x="1737" y="1738"/>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a:off x="5672153" y="3647470"/>
                <a:ext cx="236889" cy="237015"/>
              </a:xfrm>
              <a:custGeom>
                <a:avLst/>
                <a:gdLst/>
                <a:ahLst/>
                <a:cxnLst/>
                <a:rect l="l" t="t" r="r" b="b"/>
                <a:pathLst>
                  <a:path w="1738" h="1738" extrusionOk="0">
                    <a:moveTo>
                      <a:pt x="0" y="0"/>
                    </a:moveTo>
                    <a:lnTo>
                      <a:pt x="0" y="1738"/>
                    </a:lnTo>
                    <a:lnTo>
                      <a:pt x="1738" y="1738"/>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a:off x="6035938" y="3647470"/>
                <a:ext cx="236889" cy="237015"/>
              </a:xfrm>
              <a:custGeom>
                <a:avLst/>
                <a:gdLst/>
                <a:ahLst/>
                <a:cxnLst/>
                <a:rect l="l" t="t" r="r" b="b"/>
                <a:pathLst>
                  <a:path w="1738" h="1738" extrusionOk="0">
                    <a:moveTo>
                      <a:pt x="1" y="0"/>
                    </a:moveTo>
                    <a:lnTo>
                      <a:pt x="1" y="1738"/>
                    </a:lnTo>
                    <a:lnTo>
                      <a:pt x="1738" y="1738"/>
                    </a:lnTo>
                    <a:lnTo>
                      <a:pt x="17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6077782" y="3706656"/>
                <a:ext cx="153201" cy="118644"/>
              </a:xfrm>
              <a:custGeom>
                <a:avLst/>
                <a:gdLst/>
                <a:ahLst/>
                <a:cxnLst/>
                <a:rect l="l" t="t" r="r" b="b"/>
                <a:pathLst>
                  <a:path w="1124" h="870" extrusionOk="0">
                    <a:moveTo>
                      <a:pt x="923" y="1"/>
                    </a:moveTo>
                    <a:lnTo>
                      <a:pt x="456" y="467"/>
                    </a:lnTo>
                    <a:lnTo>
                      <a:pt x="202" y="223"/>
                    </a:lnTo>
                    <a:lnTo>
                      <a:pt x="1" y="424"/>
                    </a:lnTo>
                    <a:lnTo>
                      <a:pt x="456" y="869"/>
                    </a:lnTo>
                    <a:lnTo>
                      <a:pt x="1124" y="202"/>
                    </a:lnTo>
                    <a:lnTo>
                      <a:pt x="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6398360" y="3647470"/>
                <a:ext cx="236889" cy="237015"/>
              </a:xfrm>
              <a:custGeom>
                <a:avLst/>
                <a:gdLst/>
                <a:ahLst/>
                <a:cxnLst/>
                <a:rect l="l" t="t" r="r" b="b"/>
                <a:pathLst>
                  <a:path w="1738" h="1738" extrusionOk="0">
                    <a:moveTo>
                      <a:pt x="1" y="0"/>
                    </a:moveTo>
                    <a:lnTo>
                      <a:pt x="1" y="1738"/>
                    </a:lnTo>
                    <a:lnTo>
                      <a:pt x="1738" y="1738"/>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4945946" y="4002858"/>
                <a:ext cx="236889" cy="237015"/>
              </a:xfrm>
              <a:custGeom>
                <a:avLst/>
                <a:gdLst/>
                <a:ahLst/>
                <a:cxnLst/>
                <a:rect l="l" t="t" r="r" b="b"/>
                <a:pathLst>
                  <a:path w="1738" h="1738" extrusionOk="0">
                    <a:moveTo>
                      <a:pt x="0" y="0"/>
                    </a:moveTo>
                    <a:lnTo>
                      <a:pt x="0" y="1737"/>
                    </a:lnTo>
                    <a:lnTo>
                      <a:pt x="1737" y="1737"/>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5308368" y="4002858"/>
                <a:ext cx="236889" cy="237015"/>
              </a:xfrm>
              <a:custGeom>
                <a:avLst/>
                <a:gdLst/>
                <a:ahLst/>
                <a:cxnLst/>
                <a:rect l="l" t="t" r="r" b="b"/>
                <a:pathLst>
                  <a:path w="1738" h="1738" extrusionOk="0">
                    <a:moveTo>
                      <a:pt x="0" y="0"/>
                    </a:moveTo>
                    <a:lnTo>
                      <a:pt x="0" y="1737"/>
                    </a:lnTo>
                    <a:lnTo>
                      <a:pt x="1737" y="1737"/>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5672153" y="4002858"/>
                <a:ext cx="236889" cy="237015"/>
              </a:xfrm>
              <a:custGeom>
                <a:avLst/>
                <a:gdLst/>
                <a:ahLst/>
                <a:cxnLst/>
                <a:rect l="l" t="t" r="r" b="b"/>
                <a:pathLst>
                  <a:path w="1738" h="1738" extrusionOk="0">
                    <a:moveTo>
                      <a:pt x="0" y="0"/>
                    </a:moveTo>
                    <a:lnTo>
                      <a:pt x="0"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6035938" y="4002858"/>
                <a:ext cx="236889" cy="237015"/>
              </a:xfrm>
              <a:custGeom>
                <a:avLst/>
                <a:gdLst/>
                <a:ahLst/>
                <a:cxnLst/>
                <a:rect l="l" t="t" r="r" b="b"/>
                <a:pathLst>
                  <a:path w="1738" h="1738" extrusionOk="0">
                    <a:moveTo>
                      <a:pt x="1" y="0"/>
                    </a:moveTo>
                    <a:lnTo>
                      <a:pt x="1"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6398360" y="4002858"/>
                <a:ext cx="236889" cy="237015"/>
              </a:xfrm>
              <a:custGeom>
                <a:avLst/>
                <a:gdLst/>
                <a:ahLst/>
                <a:cxnLst/>
                <a:rect l="l" t="t" r="r" b="b"/>
                <a:pathLst>
                  <a:path w="1738" h="1738" extrusionOk="0">
                    <a:moveTo>
                      <a:pt x="1" y="0"/>
                    </a:moveTo>
                    <a:lnTo>
                      <a:pt x="1"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16"/>
              <p:cNvGrpSpPr/>
              <p:nvPr/>
            </p:nvGrpSpPr>
            <p:grpSpPr>
              <a:xfrm>
                <a:off x="6592590" y="2732173"/>
                <a:ext cx="641904" cy="641866"/>
                <a:chOff x="7021088" y="2783855"/>
                <a:chExt cx="593696" cy="593606"/>
              </a:xfrm>
            </p:grpSpPr>
            <p:sp>
              <p:nvSpPr>
                <p:cNvPr id="562" name="Google Shape;562;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rot="1299116">
                  <a:off x="7114606" y="2877342"/>
                  <a:ext cx="406656" cy="406634"/>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rot="1299116">
                  <a:off x="7232874" y="2889005"/>
                  <a:ext cx="292059" cy="76241"/>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rot="1299116">
                  <a:off x="7096799" y="3155614"/>
                  <a:ext cx="339246" cy="109535"/>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rot="1299116">
                  <a:off x="7231780" y="2948434"/>
                  <a:ext cx="168576" cy="276877"/>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rot="1299116">
                  <a:off x="7234164" y="2942149"/>
                  <a:ext cx="168576" cy="277439"/>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rot="1299116">
                  <a:off x="7465795" y="3065524"/>
                  <a:ext cx="26453" cy="15774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rot="1299116">
                  <a:off x="7143757" y="2937681"/>
                  <a:ext cx="26453" cy="15774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16"/>
              <p:cNvGrpSpPr/>
              <p:nvPr/>
            </p:nvGrpSpPr>
            <p:grpSpPr>
              <a:xfrm rot="-2056678">
                <a:off x="6549176" y="2195545"/>
                <a:ext cx="444527" cy="444460"/>
                <a:chOff x="7021088" y="2783855"/>
                <a:chExt cx="593696" cy="593606"/>
              </a:xfrm>
            </p:grpSpPr>
            <p:sp>
              <p:nvSpPr>
                <p:cNvPr id="572" name="Google Shape;572;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rot="1299116">
                  <a:off x="7114606" y="2877342"/>
                  <a:ext cx="406656" cy="406634"/>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rot="1299116">
                  <a:off x="7232874" y="2889005"/>
                  <a:ext cx="292059" cy="76241"/>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rot="1299116">
                  <a:off x="7096799" y="3155614"/>
                  <a:ext cx="339246" cy="109535"/>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rot="1299116">
                  <a:off x="7231780" y="2948434"/>
                  <a:ext cx="168576" cy="276877"/>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rot="1299116">
                  <a:off x="7234164" y="2942149"/>
                  <a:ext cx="168576" cy="277439"/>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rot="1299116">
                  <a:off x="7465795" y="3065524"/>
                  <a:ext cx="26453" cy="15774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rot="1299116">
                  <a:off x="7143757" y="2937681"/>
                  <a:ext cx="26453" cy="15774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1" name="Google Shape;581;p16"/>
            <p:cNvSpPr/>
            <p:nvPr/>
          </p:nvSpPr>
          <p:spPr>
            <a:xfrm rot="5400000">
              <a:off x="3310125" y="3877375"/>
              <a:ext cx="958800" cy="27000"/>
            </a:xfrm>
            <a:prstGeom prst="roundRect">
              <a:avLst>
                <a:gd name="adj" fmla="val 50000"/>
              </a:avLst>
            </a:pr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17"/>
          <p:cNvSpPr txBox="1">
            <a:spLocks noGrp="1"/>
          </p:cNvSpPr>
          <p:nvPr>
            <p:ph type="title"/>
          </p:nvPr>
        </p:nvSpPr>
        <p:spPr>
          <a:xfrm>
            <a:off x="421778" y="456032"/>
            <a:ext cx="8300392"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dirty="0"/>
              <a:t>L'impact psychologique de la gestion financière</a:t>
            </a:r>
            <a:endParaRPr sz="2800" dirty="0"/>
          </a:p>
        </p:txBody>
      </p:sp>
      <p:pic>
        <p:nvPicPr>
          <p:cNvPr id="1026" name="Picture 2">
            <a:extLst>
              <a:ext uri="{FF2B5EF4-FFF2-40B4-BE49-F238E27FC236}">
                <a16:creationId xmlns:a16="http://schemas.microsoft.com/office/drawing/2014/main" id="{AFBC227C-2EB3-4C30-A195-474F350DF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402" y="2615319"/>
            <a:ext cx="2281145" cy="22811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1973707-FA68-4244-8F24-8AD801F7E123}"/>
              </a:ext>
            </a:extLst>
          </p:cNvPr>
          <p:cNvSpPr txBox="1"/>
          <p:nvPr/>
        </p:nvSpPr>
        <p:spPr>
          <a:xfrm>
            <a:off x="250723" y="1724822"/>
            <a:ext cx="3926020" cy="1021883"/>
          </a:xfrm>
          <a:prstGeom prst="rect">
            <a:avLst/>
          </a:prstGeom>
          <a:noFill/>
        </p:spPr>
        <p:txBody>
          <a:bodyPr wrap="square">
            <a:spAutoFit/>
          </a:bodyPr>
          <a:lstStyle/>
          <a:p>
            <a:pPr lvl="1">
              <a:lnSpc>
                <a:spcPct val="150000"/>
              </a:lnSpc>
            </a:pPr>
            <a:r>
              <a:rPr lang="fr-FR" dirty="0"/>
              <a:t>L'argent influence directement notre bien-être mental. Une gestion financière désorganisée peut provoquer du stress, de l'anxiété et un</a:t>
            </a:r>
            <a:endParaRPr lang="en-US" dirty="0"/>
          </a:p>
        </p:txBody>
      </p:sp>
      <p:sp>
        <p:nvSpPr>
          <p:cNvPr id="8" name="TextBox 7">
            <a:extLst>
              <a:ext uri="{FF2B5EF4-FFF2-40B4-BE49-F238E27FC236}">
                <a16:creationId xmlns:a16="http://schemas.microsoft.com/office/drawing/2014/main" id="{2A99F024-B746-427E-92C4-1C4E3A51F1DB}"/>
              </a:ext>
            </a:extLst>
          </p:cNvPr>
          <p:cNvSpPr txBox="1"/>
          <p:nvPr/>
        </p:nvSpPr>
        <p:spPr>
          <a:xfrm>
            <a:off x="250723" y="2670329"/>
            <a:ext cx="3288890" cy="1668214"/>
          </a:xfrm>
          <a:prstGeom prst="rect">
            <a:avLst/>
          </a:prstGeom>
          <a:noFill/>
        </p:spPr>
        <p:txBody>
          <a:bodyPr wrap="square">
            <a:spAutoFit/>
          </a:bodyPr>
          <a:lstStyle/>
          <a:p>
            <a:pPr>
              <a:lnSpc>
                <a:spcPct val="150000"/>
              </a:lnSpc>
            </a:pPr>
            <a:r>
              <a:rPr lang="fr-FR" dirty="0"/>
              <a:t>sentiment d'insécurité face aux dettes et aux imprévus. Cette pression constante peut affecter la concentration, le sommeil et même les relations personnelles.</a:t>
            </a:r>
            <a:endParaRPr lang="en-US" dirty="0"/>
          </a:p>
        </p:txBody>
      </p:sp>
      <p:sp>
        <p:nvSpPr>
          <p:cNvPr id="10" name="TextBox 9">
            <a:extLst>
              <a:ext uri="{FF2B5EF4-FFF2-40B4-BE49-F238E27FC236}">
                <a16:creationId xmlns:a16="http://schemas.microsoft.com/office/drawing/2014/main" id="{181A55ED-026F-42F2-8101-C029D2BF2959}"/>
              </a:ext>
            </a:extLst>
          </p:cNvPr>
          <p:cNvSpPr txBox="1"/>
          <p:nvPr/>
        </p:nvSpPr>
        <p:spPr>
          <a:xfrm>
            <a:off x="4496783" y="1724822"/>
            <a:ext cx="4129547" cy="1021883"/>
          </a:xfrm>
          <a:prstGeom prst="rect">
            <a:avLst/>
          </a:prstGeom>
          <a:noFill/>
        </p:spPr>
        <p:txBody>
          <a:bodyPr wrap="square">
            <a:spAutoFit/>
          </a:bodyPr>
          <a:lstStyle/>
          <a:p>
            <a:pPr algn="r">
              <a:lnSpc>
                <a:spcPct val="150000"/>
              </a:lnSpc>
            </a:pPr>
            <a:r>
              <a:rPr lang="fr-FR" dirty="0"/>
              <a:t>À l’inverse, une bonne gestion financière apporte une sensation de contrôle et de tranquillité. Savoir équilibrer ses revenus et ses </a:t>
            </a:r>
            <a:r>
              <a:rPr kumimoji="0" lang="fr-FR" sz="1400" b="0" i="0" u="none" strike="noStrike" kern="0" cap="none" spc="0" normalizeH="0" baseline="0" noProof="0" dirty="0">
                <a:ln>
                  <a:noFill/>
                </a:ln>
                <a:solidFill>
                  <a:srgbClr val="000000"/>
                </a:solidFill>
                <a:effectLst/>
                <a:uLnTx/>
                <a:uFillTx/>
                <a:latin typeface="Arial"/>
                <a:cs typeface="Arial"/>
                <a:sym typeface="Arial"/>
              </a:rPr>
              <a:t>dépenses, épargner</a:t>
            </a:r>
            <a:endParaRPr lang="en-US" dirty="0"/>
          </a:p>
        </p:txBody>
      </p:sp>
      <p:sp>
        <p:nvSpPr>
          <p:cNvPr id="16" name="TextBox 15">
            <a:extLst>
              <a:ext uri="{FF2B5EF4-FFF2-40B4-BE49-F238E27FC236}">
                <a16:creationId xmlns:a16="http://schemas.microsoft.com/office/drawing/2014/main" id="{1380A299-D713-4B64-B9D2-806A1C63E279}"/>
              </a:ext>
            </a:extLst>
          </p:cNvPr>
          <p:cNvSpPr txBox="1"/>
          <p:nvPr/>
        </p:nvSpPr>
        <p:spPr>
          <a:xfrm>
            <a:off x="5130963" y="2679733"/>
            <a:ext cx="3495367" cy="1668214"/>
          </a:xfrm>
          <a:prstGeom prst="rect">
            <a:avLst/>
          </a:prstGeom>
          <a:noFill/>
        </p:spPr>
        <p:txBody>
          <a:bodyPr wrap="square">
            <a:spAutoFit/>
          </a:bodyPr>
          <a:lstStyle/>
          <a:p>
            <a:pPr marL="0" marR="0" lvl="0" indent="0" algn="r" defTabSz="914400" rtl="0" eaLnBrk="1" fontAlgn="auto" latinLnBrk="0" hangingPunct="1">
              <a:lnSpc>
                <a:spcPct val="15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000000"/>
                </a:solidFill>
                <a:effectLst/>
                <a:uLnTx/>
                <a:uFillTx/>
                <a:latin typeface="Arial"/>
                <a:cs typeface="Arial"/>
                <a:sym typeface="Arial"/>
              </a:rPr>
              <a:t>pour l'avenir et éviter les dettes excessives permet de vivre plus sereinement. La stabilité financière renforce la confiance en soi et réduit les préoccupations du quotidien.</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18"/>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Mes croyances sur l’argent : </a:t>
            </a:r>
            <a:br>
              <a:rPr lang="fr-FR" dirty="0"/>
            </a:br>
            <a:r>
              <a:rPr lang="fr-FR" dirty="0"/>
              <a:t>forces et </a:t>
            </a:r>
            <a:r>
              <a:rPr lang="fr-FR" b="1" dirty="0"/>
              <a:t>limites</a:t>
            </a:r>
            <a:endParaRPr b="1" dirty="0"/>
          </a:p>
        </p:txBody>
      </p:sp>
      <p:sp>
        <p:nvSpPr>
          <p:cNvPr id="14" name="TextBox 13">
            <a:extLst>
              <a:ext uri="{FF2B5EF4-FFF2-40B4-BE49-F238E27FC236}">
                <a16:creationId xmlns:a16="http://schemas.microsoft.com/office/drawing/2014/main" id="{78371C03-E2DC-4FD3-8553-F774B20976FA}"/>
              </a:ext>
            </a:extLst>
          </p:cNvPr>
          <p:cNvSpPr txBox="1"/>
          <p:nvPr/>
        </p:nvSpPr>
        <p:spPr>
          <a:xfrm>
            <a:off x="905551" y="1480667"/>
            <a:ext cx="6046838" cy="3284041"/>
          </a:xfrm>
          <a:prstGeom prst="rect">
            <a:avLst/>
          </a:prstGeom>
          <a:noFill/>
        </p:spPr>
        <p:txBody>
          <a:bodyPr wrap="square">
            <a:spAutoFit/>
          </a:bodyPr>
          <a:lstStyle/>
          <a:p>
            <a:pPr>
              <a:lnSpc>
                <a:spcPct val="150000"/>
              </a:lnSpc>
            </a:pPr>
            <a:r>
              <a:rPr lang="en-US" sz="2000" dirty="0"/>
              <a:t>"</a:t>
            </a:r>
            <a:r>
              <a:rPr lang="ar-MA" sz="2000" b="1" dirty="0"/>
              <a:t>الفلوس وسخ الدنيا</a:t>
            </a:r>
            <a:r>
              <a:rPr lang="en-US" sz="2000" dirty="0"/>
              <a:t>" </a:t>
            </a:r>
            <a:r>
              <a:rPr lang="en-US" dirty="0"/>
              <a:t>:</a:t>
            </a:r>
            <a:r>
              <a:rPr lang="en-US" dirty="0" err="1"/>
              <a:t>Cette</a:t>
            </a:r>
            <a:r>
              <a:rPr lang="en-US" dirty="0"/>
              <a:t> vision </a:t>
            </a:r>
            <a:r>
              <a:rPr lang="en-US" dirty="0" err="1"/>
              <a:t>peut</a:t>
            </a:r>
            <a:r>
              <a:rPr lang="en-US" dirty="0"/>
              <a:t> </a:t>
            </a:r>
            <a:r>
              <a:rPr lang="en-US" dirty="0" err="1"/>
              <a:t>engendrer</a:t>
            </a:r>
            <a:r>
              <a:rPr lang="en-US" dirty="0"/>
              <a:t> un </a:t>
            </a:r>
            <a:r>
              <a:rPr lang="en-US" dirty="0" err="1"/>
              <a:t>rejet</a:t>
            </a:r>
            <a:r>
              <a:rPr lang="en-US" dirty="0"/>
              <a:t> inconscient de la </a:t>
            </a:r>
            <a:r>
              <a:rPr lang="en-US" dirty="0" err="1"/>
              <a:t>réussite</a:t>
            </a:r>
            <a:r>
              <a:rPr lang="en-US" dirty="0"/>
              <a:t> financière, </a:t>
            </a:r>
            <a:r>
              <a:rPr lang="en-US" dirty="0" err="1"/>
              <a:t>freinant</a:t>
            </a:r>
            <a:r>
              <a:rPr lang="en-US" dirty="0"/>
              <a:t> les </a:t>
            </a:r>
            <a:r>
              <a:rPr lang="en-US" dirty="0" err="1"/>
              <a:t>opportunités</a:t>
            </a:r>
            <a:r>
              <a:rPr lang="en-US" dirty="0"/>
              <a:t> de </a:t>
            </a:r>
            <a:r>
              <a:rPr lang="en-US" dirty="0" err="1"/>
              <a:t>croissance</a:t>
            </a:r>
            <a:r>
              <a:rPr lang="en-US" dirty="0"/>
              <a:t> </a:t>
            </a:r>
            <a:r>
              <a:rPr lang="en-US" dirty="0" err="1"/>
              <a:t>personnelle</a:t>
            </a:r>
            <a:r>
              <a:rPr lang="en-US" dirty="0"/>
              <a:t> et </a:t>
            </a:r>
            <a:r>
              <a:rPr lang="en-US" dirty="0" err="1"/>
              <a:t>professionnelle</a:t>
            </a:r>
            <a:r>
              <a:rPr lang="en-US" dirty="0"/>
              <a:t>.</a:t>
            </a:r>
          </a:p>
          <a:p>
            <a:pPr>
              <a:lnSpc>
                <a:spcPct val="150000"/>
              </a:lnSpc>
            </a:pPr>
            <a:r>
              <a:rPr lang="en-US" sz="1800" b="1" dirty="0"/>
              <a:t>"Je ne </a:t>
            </a:r>
            <a:r>
              <a:rPr lang="en-US" sz="1800" b="1" dirty="0" err="1"/>
              <a:t>mérite</a:t>
            </a:r>
            <a:r>
              <a:rPr lang="en-US" sz="1800" b="1" dirty="0"/>
              <a:t> pas d’être riche" </a:t>
            </a:r>
            <a:r>
              <a:rPr lang="en-US" dirty="0"/>
              <a:t>:Une </a:t>
            </a:r>
            <a:r>
              <a:rPr lang="en-US" dirty="0" err="1"/>
              <a:t>croyance</a:t>
            </a:r>
            <a:r>
              <a:rPr lang="en-US" dirty="0"/>
              <a:t> </a:t>
            </a:r>
            <a:r>
              <a:rPr lang="en-US" dirty="0" err="1"/>
              <a:t>limitante</a:t>
            </a:r>
            <a:r>
              <a:rPr lang="en-US" dirty="0"/>
              <a:t> qui </a:t>
            </a:r>
            <a:r>
              <a:rPr lang="en-US" dirty="0" err="1"/>
              <a:t>peut</a:t>
            </a:r>
            <a:r>
              <a:rPr lang="en-US" dirty="0"/>
              <a:t> </a:t>
            </a:r>
            <a:r>
              <a:rPr lang="en-US" dirty="0" err="1"/>
              <a:t>saboter</a:t>
            </a:r>
            <a:r>
              <a:rPr lang="en-US" dirty="0"/>
              <a:t> les efforts financiers, </a:t>
            </a:r>
            <a:r>
              <a:rPr lang="en-US" dirty="0" err="1"/>
              <a:t>empêchant</a:t>
            </a:r>
            <a:r>
              <a:rPr lang="en-US" dirty="0"/>
              <a:t> de </a:t>
            </a:r>
            <a:r>
              <a:rPr lang="en-US" dirty="0" err="1"/>
              <a:t>viser</a:t>
            </a:r>
            <a:r>
              <a:rPr lang="en-US" dirty="0"/>
              <a:t> des </a:t>
            </a:r>
            <a:r>
              <a:rPr lang="en-US" dirty="0" err="1"/>
              <a:t>objectifs</a:t>
            </a:r>
            <a:r>
              <a:rPr lang="en-US" dirty="0"/>
              <a:t> </a:t>
            </a:r>
            <a:r>
              <a:rPr lang="en-US" dirty="0" err="1"/>
              <a:t>ambitieux</a:t>
            </a:r>
            <a:r>
              <a:rPr lang="en-US" dirty="0"/>
              <a:t>.</a:t>
            </a:r>
          </a:p>
          <a:p>
            <a:pPr>
              <a:lnSpc>
                <a:spcPct val="150000"/>
              </a:lnSpc>
            </a:pPr>
            <a:r>
              <a:rPr lang="en-US" sz="1800" b="1" dirty="0"/>
              <a:t>"</a:t>
            </a:r>
            <a:r>
              <a:rPr lang="en-US" sz="1800" b="1" dirty="0" err="1"/>
              <a:t>L’argent</a:t>
            </a:r>
            <a:r>
              <a:rPr lang="en-US" sz="1800" b="1" dirty="0"/>
              <a:t> </a:t>
            </a:r>
            <a:r>
              <a:rPr lang="en-US" sz="1800" b="1" dirty="0" err="1"/>
              <a:t>est</a:t>
            </a:r>
            <a:r>
              <a:rPr lang="en-US" sz="1800" b="1" dirty="0"/>
              <a:t> rare et difficile à </a:t>
            </a:r>
            <a:r>
              <a:rPr lang="en-US" sz="1800" b="1" dirty="0" err="1"/>
              <a:t>obtenir</a:t>
            </a:r>
            <a:r>
              <a:rPr lang="en-US" sz="1800" b="1" dirty="0"/>
              <a:t>" </a:t>
            </a:r>
            <a:r>
              <a:rPr lang="en-US" dirty="0"/>
              <a:t>:</a:t>
            </a:r>
            <a:r>
              <a:rPr lang="en-US" dirty="0" err="1"/>
              <a:t>Penser</a:t>
            </a:r>
            <a:r>
              <a:rPr lang="en-US" dirty="0"/>
              <a:t> que </a:t>
            </a:r>
            <a:r>
              <a:rPr lang="en-US" dirty="0" err="1"/>
              <a:t>l’argent</a:t>
            </a:r>
            <a:r>
              <a:rPr lang="en-US" dirty="0"/>
              <a:t> </a:t>
            </a:r>
            <a:r>
              <a:rPr lang="en-US" dirty="0" err="1"/>
              <a:t>est</a:t>
            </a:r>
            <a:r>
              <a:rPr lang="en-US" dirty="0"/>
              <a:t> inaccessible </a:t>
            </a:r>
            <a:r>
              <a:rPr lang="en-US" dirty="0" err="1"/>
              <a:t>peut</a:t>
            </a:r>
            <a:r>
              <a:rPr lang="en-US" dirty="0"/>
              <a:t> </a:t>
            </a:r>
            <a:r>
              <a:rPr lang="en-US" dirty="0" err="1"/>
              <a:t>créer</a:t>
            </a:r>
            <a:r>
              <a:rPr lang="en-US" dirty="0"/>
              <a:t> un </a:t>
            </a:r>
            <a:r>
              <a:rPr lang="en-US" dirty="0" err="1"/>
              <a:t>état</a:t>
            </a:r>
            <a:r>
              <a:rPr lang="en-US" dirty="0"/>
              <a:t> d’esprit de </a:t>
            </a:r>
            <a:r>
              <a:rPr lang="en-US" dirty="0" err="1"/>
              <a:t>pénurie</a:t>
            </a:r>
            <a:r>
              <a:rPr lang="en-US" dirty="0"/>
              <a:t>, </a:t>
            </a:r>
            <a:r>
              <a:rPr lang="en-US" dirty="0" err="1"/>
              <a:t>bloquant</a:t>
            </a:r>
            <a:r>
              <a:rPr lang="en-US" dirty="0"/>
              <a:t> la </a:t>
            </a:r>
            <a:r>
              <a:rPr lang="en-US" dirty="0" err="1"/>
              <a:t>prise</a:t>
            </a:r>
            <a:r>
              <a:rPr lang="en-US" dirty="0"/>
              <a:t> </a:t>
            </a:r>
            <a:r>
              <a:rPr lang="en-US" dirty="0" err="1"/>
              <a:t>d’initiatives</a:t>
            </a:r>
            <a:r>
              <a:rPr lang="en-US" dirty="0"/>
              <a:t> pour </a:t>
            </a:r>
            <a:r>
              <a:rPr lang="en-US" dirty="0" err="1"/>
              <a:t>améliorer</a:t>
            </a:r>
            <a:r>
              <a:rPr lang="en-US" dirty="0"/>
              <a:t> </a:t>
            </a:r>
            <a:r>
              <a:rPr lang="en-US" dirty="0" err="1"/>
              <a:t>ses</a:t>
            </a:r>
            <a:r>
              <a:rPr lang="en-US" dirty="0"/>
              <a:t> finances.</a:t>
            </a:r>
          </a:p>
        </p:txBody>
      </p:sp>
      <p:pic>
        <p:nvPicPr>
          <p:cNvPr id="4" name="Picture 3">
            <a:extLst>
              <a:ext uri="{FF2B5EF4-FFF2-40B4-BE49-F238E27FC236}">
                <a16:creationId xmlns:a16="http://schemas.microsoft.com/office/drawing/2014/main" id="{670C5898-E049-4BF5-8034-318CF6FFF14C}"/>
              </a:ext>
            </a:extLst>
          </p:cNvPr>
          <p:cNvPicPr>
            <a:picLocks noChangeAspect="1"/>
          </p:cNvPicPr>
          <p:nvPr/>
        </p:nvPicPr>
        <p:blipFill>
          <a:blip r:embed="rId3"/>
          <a:stretch>
            <a:fillRect/>
          </a:stretch>
        </p:blipFill>
        <p:spPr>
          <a:xfrm>
            <a:off x="6660372" y="2327728"/>
            <a:ext cx="2436980" cy="24369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pic>
        <p:nvPicPr>
          <p:cNvPr id="3" name="Picture 2">
            <a:extLst>
              <a:ext uri="{FF2B5EF4-FFF2-40B4-BE49-F238E27FC236}">
                <a16:creationId xmlns:a16="http://schemas.microsoft.com/office/drawing/2014/main" id="{28BBE65B-FEA4-4A73-B311-263913A1F6E4}"/>
              </a:ext>
            </a:extLst>
          </p:cNvPr>
          <p:cNvPicPr>
            <a:picLocks noChangeAspect="1"/>
          </p:cNvPicPr>
          <p:nvPr/>
        </p:nvPicPr>
        <p:blipFill>
          <a:blip r:embed="rId3"/>
          <a:stretch>
            <a:fillRect/>
          </a:stretch>
        </p:blipFill>
        <p:spPr>
          <a:xfrm>
            <a:off x="6604642" y="2392621"/>
            <a:ext cx="2436980" cy="2436980"/>
          </a:xfrm>
          <a:prstGeom prst="rect">
            <a:avLst/>
          </a:prstGeom>
        </p:spPr>
      </p:pic>
      <p:sp>
        <p:nvSpPr>
          <p:cNvPr id="592" name="Google Shape;592;p18"/>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Mes croyances sur l’argent : </a:t>
            </a:r>
            <a:br>
              <a:rPr lang="fr-FR" dirty="0"/>
            </a:br>
            <a:r>
              <a:rPr lang="fr-FR" b="1" dirty="0"/>
              <a:t>forces</a:t>
            </a:r>
            <a:r>
              <a:rPr lang="fr-FR" dirty="0"/>
              <a:t> et limites</a:t>
            </a:r>
            <a:endParaRPr dirty="0"/>
          </a:p>
        </p:txBody>
      </p:sp>
      <p:sp>
        <p:nvSpPr>
          <p:cNvPr id="14" name="TextBox 13">
            <a:extLst>
              <a:ext uri="{FF2B5EF4-FFF2-40B4-BE49-F238E27FC236}">
                <a16:creationId xmlns:a16="http://schemas.microsoft.com/office/drawing/2014/main" id="{78371C03-E2DC-4FD3-8553-F774B20976FA}"/>
              </a:ext>
            </a:extLst>
          </p:cNvPr>
          <p:cNvSpPr txBox="1"/>
          <p:nvPr/>
        </p:nvSpPr>
        <p:spPr>
          <a:xfrm>
            <a:off x="905551" y="1480667"/>
            <a:ext cx="6046838" cy="3376374"/>
          </a:xfrm>
          <a:prstGeom prst="rect">
            <a:avLst/>
          </a:prstGeom>
          <a:noFill/>
        </p:spPr>
        <p:txBody>
          <a:bodyPr wrap="square">
            <a:spAutoFit/>
          </a:bodyPr>
          <a:lstStyle/>
          <a:p>
            <a:pPr>
              <a:lnSpc>
                <a:spcPct val="150000"/>
              </a:lnSpc>
            </a:pPr>
            <a:r>
              <a:rPr lang="ar-MA" sz="1800" b="1" dirty="0"/>
              <a:t>و</a:t>
            </a:r>
            <a:r>
              <a:rPr lang="ar-MA" sz="2000" b="1" dirty="0"/>
              <a:t>لَا تَنسَ نَصِيبَكَ مِنَ الدُّنْيَا ۖ</a:t>
            </a:r>
            <a:r>
              <a:rPr lang="fr-FR" sz="2000" b="1" dirty="0"/>
              <a:t>💡</a:t>
            </a:r>
            <a:r>
              <a:rPr lang="fr-FR" sz="2000" dirty="0"/>
              <a:t>: </a:t>
            </a:r>
            <a:r>
              <a:rPr lang="fr-FR" dirty="0"/>
              <a:t>Cette croyance encourage une gestion proactive des finances, favorisant l’épargne et l’investissement pour atteindre ses objectifs dans cette vie.</a:t>
            </a:r>
          </a:p>
          <a:p>
            <a:pPr>
              <a:lnSpc>
                <a:spcPct val="150000"/>
              </a:lnSpc>
            </a:pPr>
            <a:r>
              <a:rPr lang="fr-FR" sz="1800" b="1" dirty="0"/>
              <a:t>L’argent se mérite par le travail et la discipline 💪</a:t>
            </a:r>
            <a:r>
              <a:rPr lang="fr-FR" dirty="0"/>
              <a:t>:</a:t>
            </a:r>
          </a:p>
          <a:p>
            <a:pPr>
              <a:lnSpc>
                <a:spcPct val="150000"/>
              </a:lnSpc>
            </a:pPr>
            <a:r>
              <a:rPr lang="fr-FR" dirty="0"/>
              <a:t> Elle pousse à l’effort, à l’éducation financière et au développement de compétences pour améliorer sa situation économique.</a:t>
            </a:r>
          </a:p>
          <a:p>
            <a:pPr>
              <a:lnSpc>
                <a:spcPct val="150000"/>
              </a:lnSpc>
            </a:pPr>
            <a:r>
              <a:rPr lang="fr-FR" sz="1800" b="1" dirty="0"/>
              <a:t>L’argent peut être un moyen d’aider les autres ❤️:</a:t>
            </a:r>
          </a:p>
          <a:p>
            <a:pPr>
              <a:lnSpc>
                <a:spcPct val="150000"/>
              </a:lnSpc>
            </a:pPr>
            <a:r>
              <a:rPr lang="fr-FR" sz="1800" b="1" dirty="0"/>
              <a:t> </a:t>
            </a:r>
            <a:r>
              <a:rPr lang="fr-FR" dirty="0"/>
              <a:t>Voir l’argent comme un moyen de contribuer au bien-être des proches ou à des causes sociales renforce des valeurs d’entraide et de générosité.</a:t>
            </a:r>
            <a:endParaRPr lang="en-US" dirty="0"/>
          </a:p>
        </p:txBody>
      </p:sp>
    </p:spTree>
    <p:extLst>
      <p:ext uri="{BB962C8B-B14F-4D97-AF65-F5344CB8AC3E}">
        <p14:creationId xmlns:p14="http://schemas.microsoft.com/office/powerpoint/2010/main" val="700679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B03F9BCD-1B0D-9C2A-475C-8AEDEE55B067}"/>
            </a:ext>
          </a:extLst>
        </p:cNvPr>
        <p:cNvGrpSpPr/>
        <p:nvPr/>
      </p:nvGrpSpPr>
      <p:grpSpPr>
        <a:xfrm>
          <a:off x="0" y="0"/>
          <a:ext cx="0" cy="0"/>
          <a:chOff x="0" y="0"/>
          <a:chExt cx="0" cy="0"/>
        </a:xfrm>
      </p:grpSpPr>
      <p:sp>
        <p:nvSpPr>
          <p:cNvPr id="592" name="Google Shape;592;p18">
            <a:extLst>
              <a:ext uri="{FF2B5EF4-FFF2-40B4-BE49-F238E27FC236}">
                <a16:creationId xmlns:a16="http://schemas.microsoft.com/office/drawing/2014/main" id="{6A5A0A85-7DC9-7016-8805-56A856B419B4}"/>
              </a:ext>
            </a:extLst>
          </p:cNvPr>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r>
              <a:rPr lang="fr-FR" dirty="0">
                <a:solidFill>
                  <a:srgbClr val="000000"/>
                </a:solidFill>
                <a:latin typeface="Times New Roman"/>
                <a:cs typeface="Times New Roman"/>
              </a:rPr>
              <a:t>Les quatre piliers de la gestion financière </a:t>
            </a:r>
            <a:r>
              <a:rPr lang="fr-FR" dirty="0"/>
              <a:t> </a:t>
            </a:r>
            <a:br>
              <a:rPr lang="fr-FR" dirty="0"/>
            </a:br>
            <a:endParaRPr lang="fr-FR"/>
          </a:p>
        </p:txBody>
      </p:sp>
      <p:sp>
        <p:nvSpPr>
          <p:cNvPr id="14" name="TextBox 13">
            <a:extLst>
              <a:ext uri="{FF2B5EF4-FFF2-40B4-BE49-F238E27FC236}">
                <a16:creationId xmlns:a16="http://schemas.microsoft.com/office/drawing/2014/main" id="{E3CFD468-361B-F5B4-E404-322A3E4ADE97}"/>
              </a:ext>
            </a:extLst>
          </p:cNvPr>
          <p:cNvSpPr txBox="1"/>
          <p:nvPr/>
        </p:nvSpPr>
        <p:spPr>
          <a:xfrm>
            <a:off x="556301" y="1015000"/>
            <a:ext cx="7221588" cy="3877985"/>
          </a:xfrm>
          <a:prstGeom prst="rect">
            <a:avLst/>
          </a:prstGeom>
          <a:noFill/>
        </p:spPr>
        <p:txBody>
          <a:bodyPr wrap="square" lIns="91440" tIns="45720" rIns="91440" bIns="45720" anchor="t">
            <a:spAutoFit/>
          </a:bodyPr>
          <a:lstStyle/>
          <a:p>
            <a:endParaRPr lang="ar-MA" sz="1800" dirty="0">
              <a:solidFill>
                <a:schemeClr val="accent1">
                  <a:lumMod val="90000"/>
                  <a:lumOff val="10000"/>
                </a:schemeClr>
              </a:solidFill>
            </a:endParaRPr>
          </a:p>
          <a:p>
            <a:r>
              <a:rPr lang="ar-MA" sz="1800" dirty="0">
                <a:solidFill>
                  <a:schemeClr val="accent1">
                    <a:lumMod val="90000"/>
                    <a:lumOff val="10000"/>
                  </a:schemeClr>
                </a:solidFill>
              </a:rPr>
              <a:t>1-Les </a:t>
            </a:r>
            <a:r>
              <a:rPr lang="ar-MA" sz="1800" err="1">
                <a:solidFill>
                  <a:schemeClr val="accent1">
                    <a:lumMod val="90000"/>
                    <a:lumOff val="10000"/>
                  </a:schemeClr>
                </a:solidFill>
              </a:rPr>
              <a:t>Revenus</a:t>
            </a:r>
            <a:r>
              <a:rPr lang="ar-MA" sz="1800" dirty="0">
                <a:solidFill>
                  <a:schemeClr val="accent1">
                    <a:lumMod val="90000"/>
                    <a:lumOff val="10000"/>
                  </a:schemeClr>
                </a:solidFill>
              </a:rPr>
              <a:t> :</a:t>
            </a:r>
            <a:r>
              <a:rPr lang="ar-MA" sz="1800" b="1" dirty="0">
                <a:solidFill>
                  <a:schemeClr val="accent1">
                    <a:lumMod val="90000"/>
                    <a:lumOff val="10000"/>
                  </a:schemeClr>
                </a:solidFill>
              </a:rPr>
              <a:t> </a:t>
            </a:r>
            <a:r>
              <a:rPr lang="ar-MA" sz="1600" err="1"/>
              <a:t>Ce</a:t>
            </a:r>
            <a:r>
              <a:rPr lang="ar-MA" sz="1600" dirty="0"/>
              <a:t> </a:t>
            </a:r>
            <a:r>
              <a:rPr lang="ar-MA" sz="1600" err="1"/>
              <a:t>sont</a:t>
            </a:r>
            <a:r>
              <a:rPr lang="ar-MA" sz="1600" dirty="0"/>
              <a:t> </a:t>
            </a:r>
            <a:r>
              <a:rPr lang="ar-MA" sz="1600" err="1"/>
              <a:t>toutes</a:t>
            </a:r>
            <a:r>
              <a:rPr lang="ar-MA" sz="1600" dirty="0"/>
              <a:t> </a:t>
            </a:r>
            <a:r>
              <a:rPr lang="ar-MA" sz="1600" err="1"/>
              <a:t>les</a:t>
            </a:r>
            <a:r>
              <a:rPr lang="ar-MA" sz="1600" dirty="0"/>
              <a:t> </a:t>
            </a:r>
            <a:r>
              <a:rPr lang="ar-MA" sz="1600" err="1"/>
              <a:t>entrées</a:t>
            </a:r>
            <a:r>
              <a:rPr lang="ar-MA" sz="1600" dirty="0"/>
              <a:t> </a:t>
            </a:r>
            <a:r>
              <a:rPr lang="ar-MA" sz="1600" err="1"/>
              <a:t>d'argent</a:t>
            </a:r>
            <a:r>
              <a:rPr lang="ar-MA" sz="1600" dirty="0"/>
              <a:t>, </a:t>
            </a:r>
            <a:r>
              <a:rPr lang="ar-MA" sz="1600" err="1"/>
              <a:t>provenant</a:t>
            </a:r>
            <a:r>
              <a:rPr lang="ar-MA" sz="1600" dirty="0"/>
              <a:t> </a:t>
            </a:r>
            <a:r>
              <a:rPr lang="ar-MA" sz="1600" err="1"/>
              <a:t>de</a:t>
            </a:r>
            <a:r>
              <a:rPr lang="ar-MA" sz="1600" dirty="0"/>
              <a:t> </a:t>
            </a:r>
            <a:r>
              <a:rPr lang="ar-MA" sz="1600" err="1"/>
              <a:t>différentes</a:t>
            </a:r>
            <a:r>
              <a:rPr lang="ar-MA" sz="1600" dirty="0"/>
              <a:t> </a:t>
            </a:r>
            <a:r>
              <a:rPr lang="ar-MA" sz="1600" err="1"/>
              <a:t>sources</a:t>
            </a:r>
            <a:r>
              <a:rPr lang="ar-MA" sz="1600" dirty="0"/>
              <a:t> </a:t>
            </a:r>
            <a:r>
              <a:rPr lang="ar-MA" sz="1600" err="1"/>
              <a:t>comme</a:t>
            </a:r>
            <a:r>
              <a:rPr lang="ar-MA" sz="1600" dirty="0"/>
              <a:t> :</a:t>
            </a:r>
            <a:endParaRPr lang="ar-MA"/>
          </a:p>
          <a:p>
            <a:pPr marL="285750" indent="-285750">
              <a:buChar char="•"/>
            </a:pPr>
            <a:r>
              <a:rPr lang="ar-MA" sz="1600" err="1"/>
              <a:t>Salaire</a:t>
            </a:r>
            <a:endParaRPr lang="ar-MA" sz="1600"/>
          </a:p>
          <a:p>
            <a:pPr marL="285750" indent="-285750">
              <a:buChar char="•"/>
            </a:pPr>
            <a:r>
              <a:rPr lang="ar-MA" sz="1600" err="1"/>
              <a:t>Revenus</a:t>
            </a:r>
            <a:r>
              <a:rPr lang="ar-MA" sz="1600" dirty="0"/>
              <a:t> </a:t>
            </a:r>
            <a:r>
              <a:rPr lang="ar-MA" sz="1600" err="1"/>
              <a:t>d'entreprise</a:t>
            </a:r>
            <a:endParaRPr lang="ar-MA" sz="1600"/>
          </a:p>
          <a:p>
            <a:pPr marL="285750" indent="-285750">
              <a:buChar char="•"/>
            </a:pPr>
            <a:r>
              <a:rPr lang="ar-MA" sz="1600" err="1"/>
              <a:t>Revenus</a:t>
            </a:r>
            <a:r>
              <a:rPr lang="ar-MA" sz="1600" dirty="0"/>
              <a:t> </a:t>
            </a:r>
            <a:r>
              <a:rPr lang="ar-MA" sz="1600" err="1"/>
              <a:t>passifs</a:t>
            </a:r>
            <a:r>
              <a:rPr lang="ar-MA" sz="1600" dirty="0"/>
              <a:t> (</a:t>
            </a:r>
            <a:r>
              <a:rPr lang="ar-MA" sz="1600" err="1"/>
              <a:t>investissements</a:t>
            </a:r>
            <a:r>
              <a:rPr lang="ar-MA" sz="1600" dirty="0"/>
              <a:t>, </a:t>
            </a:r>
            <a:r>
              <a:rPr lang="ar-MA" sz="1600" err="1"/>
              <a:t>location</a:t>
            </a:r>
            <a:r>
              <a:rPr lang="ar-MA" sz="1600" dirty="0"/>
              <a:t>, </a:t>
            </a:r>
            <a:r>
              <a:rPr lang="ar-MA" sz="1600" err="1"/>
              <a:t>etc</a:t>
            </a:r>
            <a:r>
              <a:rPr lang="ar-MA" sz="1600" dirty="0"/>
              <a:t>.)</a:t>
            </a:r>
          </a:p>
          <a:p>
            <a:endParaRPr lang="ar-MA" sz="1600" dirty="0"/>
          </a:p>
          <a:p>
            <a:endParaRPr lang="ar-MA" sz="1600" dirty="0"/>
          </a:p>
          <a:p>
            <a:r>
              <a:rPr lang="ar-MA" sz="1800" dirty="0">
                <a:solidFill>
                  <a:schemeClr val="accent1">
                    <a:lumMod val="90000"/>
                    <a:lumOff val="10000"/>
                  </a:schemeClr>
                </a:solidFill>
              </a:rPr>
              <a:t>2-Les </a:t>
            </a:r>
            <a:r>
              <a:rPr lang="ar-MA" sz="1800" err="1">
                <a:solidFill>
                  <a:schemeClr val="accent1">
                    <a:lumMod val="90000"/>
                    <a:lumOff val="10000"/>
                  </a:schemeClr>
                </a:solidFill>
              </a:rPr>
              <a:t>Besoins</a:t>
            </a:r>
            <a:r>
              <a:rPr lang="ar-MA" sz="1800" dirty="0">
                <a:solidFill>
                  <a:schemeClr val="accent1">
                    <a:lumMod val="90000"/>
                    <a:lumOff val="10000"/>
                  </a:schemeClr>
                </a:solidFill>
              </a:rPr>
              <a:t>:</a:t>
            </a:r>
            <a:r>
              <a:rPr lang="ar-MA" sz="1800" dirty="0"/>
              <a:t> </a:t>
            </a:r>
            <a:r>
              <a:rPr lang="ar-MA" sz="1600" err="1"/>
              <a:t>Ce</a:t>
            </a:r>
            <a:r>
              <a:rPr lang="ar-MA" sz="1600" dirty="0"/>
              <a:t> </a:t>
            </a:r>
            <a:r>
              <a:rPr lang="ar-MA" sz="1600" err="1"/>
              <a:t>sont</a:t>
            </a:r>
            <a:r>
              <a:rPr lang="ar-MA" sz="1600" dirty="0"/>
              <a:t> </a:t>
            </a:r>
            <a:r>
              <a:rPr lang="ar-MA" sz="1600" err="1"/>
              <a:t>les</a:t>
            </a:r>
            <a:r>
              <a:rPr lang="ar-MA" sz="1600" dirty="0"/>
              <a:t> </a:t>
            </a:r>
            <a:r>
              <a:rPr lang="ar-MA" sz="1600" err="1"/>
              <a:t>dépenses</a:t>
            </a:r>
            <a:r>
              <a:rPr lang="ar-MA" sz="1600" dirty="0"/>
              <a:t> </a:t>
            </a:r>
            <a:r>
              <a:rPr lang="ar-MA" sz="1600" err="1"/>
              <a:t>essentielles</a:t>
            </a:r>
            <a:r>
              <a:rPr lang="ar-MA" sz="1600" dirty="0"/>
              <a:t> </a:t>
            </a:r>
            <a:r>
              <a:rPr lang="ar-MA" sz="1600" err="1"/>
              <a:t>qui</a:t>
            </a:r>
            <a:r>
              <a:rPr lang="ar-MA" sz="1600" dirty="0"/>
              <a:t> </a:t>
            </a:r>
            <a:r>
              <a:rPr lang="ar-MA" sz="1600" err="1"/>
              <a:t>permettent</a:t>
            </a:r>
            <a:r>
              <a:rPr lang="ar-MA" sz="1600" dirty="0"/>
              <a:t> </a:t>
            </a:r>
            <a:r>
              <a:rPr lang="ar-MA" sz="1600" err="1"/>
              <a:t>de</a:t>
            </a:r>
            <a:r>
              <a:rPr lang="ar-MA" sz="1600" dirty="0"/>
              <a:t> </a:t>
            </a:r>
            <a:r>
              <a:rPr lang="ar-MA" sz="1600" err="1"/>
              <a:t>vivre</a:t>
            </a:r>
            <a:r>
              <a:rPr lang="ar-MA" sz="1600" dirty="0"/>
              <a:t> </a:t>
            </a:r>
            <a:r>
              <a:rPr lang="ar-MA" sz="1600" err="1"/>
              <a:t>et</a:t>
            </a:r>
            <a:r>
              <a:rPr lang="ar-MA" sz="1600" dirty="0"/>
              <a:t> </a:t>
            </a:r>
            <a:r>
              <a:rPr lang="ar-MA" sz="1600" err="1"/>
              <a:t>de</a:t>
            </a:r>
            <a:r>
              <a:rPr lang="ar-MA" sz="1600" dirty="0"/>
              <a:t> </a:t>
            </a:r>
            <a:r>
              <a:rPr lang="ar-MA" sz="1600" err="1"/>
              <a:t>fonctionner</a:t>
            </a:r>
            <a:r>
              <a:rPr lang="ar-MA" sz="1600" dirty="0"/>
              <a:t> </a:t>
            </a:r>
            <a:r>
              <a:rPr lang="ar-MA" sz="1600" err="1"/>
              <a:t>correctement</a:t>
            </a:r>
            <a:r>
              <a:rPr lang="ar-MA" sz="1600" dirty="0"/>
              <a:t>, </a:t>
            </a:r>
            <a:r>
              <a:rPr lang="ar-MA" sz="1600" err="1"/>
              <a:t>notamment</a:t>
            </a:r>
            <a:r>
              <a:rPr lang="ar-MA" sz="1600" dirty="0"/>
              <a:t> :</a:t>
            </a:r>
          </a:p>
          <a:p>
            <a:pPr marL="285750" indent="-285750">
              <a:buChar char="•"/>
            </a:pPr>
            <a:r>
              <a:rPr lang="ar-MA" sz="1600" err="1"/>
              <a:t>Logement</a:t>
            </a:r>
            <a:endParaRPr lang="ar-MA" sz="1600"/>
          </a:p>
          <a:p>
            <a:pPr marL="285750" indent="-285750">
              <a:buChar char="•"/>
            </a:pPr>
            <a:r>
              <a:rPr lang="ar-MA" sz="1600" err="1"/>
              <a:t>Nourriture</a:t>
            </a:r>
            <a:endParaRPr lang="ar-MA" sz="1600"/>
          </a:p>
          <a:p>
            <a:pPr marL="285750" indent="-285750">
              <a:buChar char="•"/>
            </a:pPr>
            <a:r>
              <a:rPr lang="ar-MA" sz="1600" err="1"/>
              <a:t>Santé</a:t>
            </a:r>
            <a:endParaRPr lang="ar-MA" sz="1600"/>
          </a:p>
          <a:p>
            <a:pPr marL="285750" indent="-285750">
              <a:buChar char="•"/>
            </a:pPr>
            <a:r>
              <a:rPr lang="ar-MA" sz="1600" err="1"/>
              <a:t>Éducation</a:t>
            </a:r>
            <a:endParaRPr lang="ar-MA" sz="1600"/>
          </a:p>
          <a:p>
            <a:pPr marL="285750" indent="-285750">
              <a:buChar char="•"/>
            </a:pPr>
            <a:endParaRPr lang="ar-MA" sz="1600" dirty="0"/>
          </a:p>
        </p:txBody>
      </p:sp>
    </p:spTree>
    <p:extLst>
      <p:ext uri="{BB962C8B-B14F-4D97-AF65-F5344CB8AC3E}">
        <p14:creationId xmlns:p14="http://schemas.microsoft.com/office/powerpoint/2010/main" val="2364444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D88665C5-8079-41A7-029B-293B71A928FB}"/>
            </a:ext>
          </a:extLst>
        </p:cNvPr>
        <p:cNvGrpSpPr/>
        <p:nvPr/>
      </p:nvGrpSpPr>
      <p:grpSpPr>
        <a:xfrm>
          <a:off x="0" y="0"/>
          <a:ext cx="0" cy="0"/>
          <a:chOff x="0" y="0"/>
          <a:chExt cx="0" cy="0"/>
        </a:xfrm>
      </p:grpSpPr>
      <p:sp>
        <p:nvSpPr>
          <p:cNvPr id="592" name="Google Shape;592;p18">
            <a:extLst>
              <a:ext uri="{FF2B5EF4-FFF2-40B4-BE49-F238E27FC236}">
                <a16:creationId xmlns:a16="http://schemas.microsoft.com/office/drawing/2014/main" id="{2633ACCE-A4A4-446B-7643-987BCF427908}"/>
              </a:ext>
            </a:extLst>
          </p:cNvPr>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r>
              <a:rPr lang="fr-FR" dirty="0">
                <a:solidFill>
                  <a:srgbClr val="000000"/>
                </a:solidFill>
                <a:latin typeface="Times New Roman"/>
                <a:cs typeface="Times New Roman"/>
              </a:rPr>
              <a:t>Les quatre piliers de la gestion financière </a:t>
            </a:r>
            <a:r>
              <a:rPr lang="fr-FR" dirty="0"/>
              <a:t> </a:t>
            </a:r>
            <a:br>
              <a:rPr lang="fr-FR" dirty="0"/>
            </a:br>
            <a:endParaRPr lang="fr-FR"/>
          </a:p>
        </p:txBody>
      </p:sp>
      <p:sp>
        <p:nvSpPr>
          <p:cNvPr id="14" name="TextBox 13">
            <a:extLst>
              <a:ext uri="{FF2B5EF4-FFF2-40B4-BE49-F238E27FC236}">
                <a16:creationId xmlns:a16="http://schemas.microsoft.com/office/drawing/2014/main" id="{64556117-6BF0-997B-29D0-3031CE430A0D}"/>
              </a:ext>
            </a:extLst>
          </p:cNvPr>
          <p:cNvSpPr txBox="1"/>
          <p:nvPr/>
        </p:nvSpPr>
        <p:spPr>
          <a:xfrm>
            <a:off x="556301" y="1015000"/>
            <a:ext cx="7221588" cy="3323987"/>
          </a:xfrm>
          <a:prstGeom prst="rect">
            <a:avLst/>
          </a:prstGeom>
          <a:noFill/>
        </p:spPr>
        <p:txBody>
          <a:bodyPr wrap="square" lIns="91440" tIns="45720" rIns="91440" bIns="45720" anchor="t">
            <a:spAutoFit/>
          </a:bodyPr>
          <a:lstStyle/>
          <a:p>
            <a:endParaRPr lang="ar-MA" sz="1800" dirty="0">
              <a:solidFill>
                <a:schemeClr val="accent1">
                  <a:lumMod val="90000"/>
                  <a:lumOff val="10000"/>
                </a:schemeClr>
              </a:solidFill>
            </a:endParaRPr>
          </a:p>
          <a:p>
            <a:r>
              <a:rPr lang="ar-MA" sz="1800" dirty="0">
                <a:solidFill>
                  <a:schemeClr val="accent1">
                    <a:lumMod val="90000"/>
                    <a:lumOff val="10000"/>
                  </a:schemeClr>
                </a:solidFill>
              </a:rPr>
              <a:t>3-Les </a:t>
            </a:r>
            <a:r>
              <a:rPr lang="ar-MA" sz="1800" err="1">
                <a:solidFill>
                  <a:schemeClr val="accent1">
                    <a:lumMod val="90000"/>
                    <a:lumOff val="10000"/>
                  </a:schemeClr>
                </a:solidFill>
              </a:rPr>
              <a:t>Passifs</a:t>
            </a:r>
            <a:r>
              <a:rPr lang="ar-MA" sz="1800" dirty="0">
                <a:solidFill>
                  <a:schemeClr val="accent1">
                    <a:lumMod val="90000"/>
                    <a:lumOff val="10000"/>
                  </a:schemeClr>
                </a:solidFill>
              </a:rPr>
              <a:t> :</a:t>
            </a:r>
            <a:r>
              <a:rPr lang="ar-MA" sz="1800" dirty="0"/>
              <a:t> </a:t>
            </a:r>
            <a:r>
              <a:rPr lang="ar-MA" sz="1600" err="1"/>
              <a:t>Ce</a:t>
            </a:r>
            <a:r>
              <a:rPr lang="ar-MA" sz="1600" dirty="0"/>
              <a:t> </a:t>
            </a:r>
            <a:r>
              <a:rPr lang="ar-MA" sz="1600" err="1"/>
              <a:t>sont</a:t>
            </a:r>
            <a:r>
              <a:rPr lang="ar-MA" sz="1600" dirty="0"/>
              <a:t> </a:t>
            </a:r>
            <a:r>
              <a:rPr lang="ar-MA" sz="1600" err="1"/>
              <a:t>les</a:t>
            </a:r>
            <a:r>
              <a:rPr lang="ar-MA" sz="1600" dirty="0"/>
              <a:t> </a:t>
            </a:r>
            <a:r>
              <a:rPr lang="ar-MA" sz="1600" err="1"/>
              <a:t>obligations</a:t>
            </a:r>
            <a:r>
              <a:rPr lang="ar-MA" sz="1600" dirty="0"/>
              <a:t> </a:t>
            </a:r>
            <a:r>
              <a:rPr lang="ar-MA" sz="1600" err="1"/>
              <a:t>financières</a:t>
            </a:r>
            <a:r>
              <a:rPr lang="ar-MA" sz="1600" dirty="0"/>
              <a:t> </a:t>
            </a:r>
            <a:r>
              <a:rPr lang="ar-MA" sz="1600" err="1"/>
              <a:t>et</a:t>
            </a:r>
            <a:r>
              <a:rPr lang="ar-MA" sz="1600" dirty="0"/>
              <a:t> </a:t>
            </a:r>
            <a:r>
              <a:rPr lang="ar-MA" sz="1600" err="1"/>
              <a:t>les</a:t>
            </a:r>
            <a:r>
              <a:rPr lang="ar-MA" sz="1600" dirty="0"/>
              <a:t> </a:t>
            </a:r>
            <a:r>
              <a:rPr lang="ar-MA" sz="1600" err="1"/>
              <a:t>dettes</a:t>
            </a:r>
            <a:r>
              <a:rPr lang="ar-MA" sz="1600" dirty="0"/>
              <a:t> </a:t>
            </a:r>
            <a:r>
              <a:rPr lang="ar-MA" sz="1600" err="1"/>
              <a:t>qui</a:t>
            </a:r>
            <a:r>
              <a:rPr lang="ar-MA" sz="1600" dirty="0"/>
              <a:t> </a:t>
            </a:r>
            <a:r>
              <a:rPr lang="ar-MA" sz="1600" err="1"/>
              <a:t>diminuent</a:t>
            </a:r>
            <a:r>
              <a:rPr lang="ar-MA" sz="1600" dirty="0"/>
              <a:t> </a:t>
            </a:r>
            <a:r>
              <a:rPr lang="ar-MA" sz="1600" err="1"/>
              <a:t>le</a:t>
            </a:r>
            <a:r>
              <a:rPr lang="ar-MA" sz="1600" dirty="0"/>
              <a:t> </a:t>
            </a:r>
            <a:r>
              <a:rPr lang="ar-MA" sz="1600" err="1"/>
              <a:t>capital</a:t>
            </a:r>
            <a:r>
              <a:rPr lang="ar-MA" sz="1600" dirty="0"/>
              <a:t>, </a:t>
            </a:r>
            <a:r>
              <a:rPr lang="ar-MA" sz="1600" err="1"/>
              <a:t>comme</a:t>
            </a:r>
            <a:r>
              <a:rPr lang="ar-MA" sz="1600" dirty="0"/>
              <a:t> :</a:t>
            </a:r>
          </a:p>
          <a:p>
            <a:endParaRPr lang="ar-MA" sz="1600" dirty="0"/>
          </a:p>
          <a:p>
            <a:pPr marL="285750" indent="-285750">
              <a:buChar char="•"/>
            </a:pPr>
            <a:r>
              <a:rPr lang="ar-MA" sz="1600" dirty="0" err="1"/>
              <a:t>Prêts</a:t>
            </a:r>
            <a:r>
              <a:rPr lang="ar-MA" sz="1600" dirty="0"/>
              <a:t> </a:t>
            </a:r>
            <a:r>
              <a:rPr lang="ar-MA" sz="1600" dirty="0" err="1"/>
              <a:t>bancaires</a:t>
            </a:r>
            <a:endParaRPr lang="ar-MA" sz="1600" dirty="0"/>
          </a:p>
          <a:p>
            <a:pPr marL="285750" indent="-285750">
              <a:buChar char="•"/>
            </a:pPr>
            <a:r>
              <a:rPr lang="ar-MA" sz="1600" dirty="0" err="1"/>
              <a:t>Cartes</a:t>
            </a:r>
            <a:r>
              <a:rPr lang="ar-MA" sz="1600" dirty="0"/>
              <a:t> </a:t>
            </a:r>
            <a:r>
              <a:rPr lang="ar-MA" sz="1600" dirty="0" err="1"/>
              <a:t>de</a:t>
            </a:r>
            <a:r>
              <a:rPr lang="ar-MA" sz="1600" dirty="0"/>
              <a:t> </a:t>
            </a:r>
            <a:r>
              <a:rPr lang="ar-MA" sz="1600" dirty="0" err="1"/>
              <a:t>crédit</a:t>
            </a:r>
            <a:endParaRPr lang="ar-MA" sz="1600" dirty="0"/>
          </a:p>
          <a:p>
            <a:pPr marL="285750" indent="-285750">
              <a:buChar char="•"/>
            </a:pPr>
            <a:r>
              <a:rPr lang="ar-MA" sz="1600" dirty="0" err="1"/>
              <a:t>Charges</a:t>
            </a:r>
            <a:r>
              <a:rPr lang="ar-MA" sz="1600" dirty="0"/>
              <a:t> </a:t>
            </a:r>
            <a:r>
              <a:rPr lang="ar-MA" sz="1600" dirty="0" err="1"/>
              <a:t>fixes</a:t>
            </a:r>
            <a:r>
              <a:rPr lang="ar-MA" sz="1600" dirty="0"/>
              <a:t> (</a:t>
            </a:r>
            <a:r>
              <a:rPr lang="ar-MA" sz="1600" dirty="0" err="1"/>
              <a:t>loyer</a:t>
            </a:r>
            <a:r>
              <a:rPr lang="ar-MA" sz="1600" dirty="0"/>
              <a:t>, </a:t>
            </a:r>
            <a:r>
              <a:rPr lang="ar-MA" sz="1600" dirty="0" err="1"/>
              <a:t>factures</a:t>
            </a:r>
            <a:r>
              <a:rPr lang="ar-MA" sz="1600" dirty="0"/>
              <a:t>, </a:t>
            </a:r>
            <a:r>
              <a:rPr lang="ar-MA" sz="1600" dirty="0" err="1"/>
              <a:t>assurances</a:t>
            </a:r>
            <a:r>
              <a:rPr lang="ar-MA" sz="1600" dirty="0"/>
              <a:t>)</a:t>
            </a:r>
          </a:p>
          <a:p>
            <a:endParaRPr lang="ar-MA"/>
          </a:p>
          <a:p>
            <a:r>
              <a:rPr lang="ar-MA" sz="1800" dirty="0">
                <a:solidFill>
                  <a:schemeClr val="accent1">
                    <a:lumMod val="90000"/>
                    <a:lumOff val="10000"/>
                  </a:schemeClr>
                </a:solidFill>
              </a:rPr>
              <a:t>4-Les </a:t>
            </a:r>
            <a:r>
              <a:rPr lang="ar-MA" sz="1800" err="1">
                <a:solidFill>
                  <a:schemeClr val="accent1">
                    <a:lumMod val="90000"/>
                    <a:lumOff val="10000"/>
                  </a:schemeClr>
                </a:solidFill>
              </a:rPr>
              <a:t>Actifs</a:t>
            </a:r>
            <a:r>
              <a:rPr lang="ar-MA" sz="1800" dirty="0">
                <a:solidFill>
                  <a:schemeClr val="accent1">
                    <a:lumMod val="90000"/>
                    <a:lumOff val="10000"/>
                  </a:schemeClr>
                </a:solidFill>
              </a:rPr>
              <a:t>:</a:t>
            </a:r>
            <a:r>
              <a:rPr lang="ar-MA" sz="1600" dirty="0"/>
              <a:t> </a:t>
            </a:r>
            <a:r>
              <a:rPr lang="ar-MA" sz="1600" err="1"/>
              <a:t>Ce</a:t>
            </a:r>
            <a:r>
              <a:rPr lang="ar-MA" sz="1600" dirty="0"/>
              <a:t> </a:t>
            </a:r>
            <a:r>
              <a:rPr lang="ar-MA" sz="1600" err="1"/>
              <a:t>sont</a:t>
            </a:r>
            <a:r>
              <a:rPr lang="ar-MA" sz="1600" dirty="0"/>
              <a:t> </a:t>
            </a:r>
            <a:r>
              <a:rPr lang="ar-MA" sz="1600" err="1"/>
              <a:t>les</a:t>
            </a:r>
            <a:r>
              <a:rPr lang="ar-MA" sz="1600" dirty="0"/>
              <a:t> </a:t>
            </a:r>
            <a:r>
              <a:rPr lang="ar-MA" sz="1600" err="1"/>
              <a:t>biens</a:t>
            </a:r>
            <a:r>
              <a:rPr lang="ar-MA" sz="1600" dirty="0"/>
              <a:t> </a:t>
            </a:r>
            <a:r>
              <a:rPr lang="ar-MA" sz="1600" err="1"/>
              <a:t>et</a:t>
            </a:r>
            <a:r>
              <a:rPr lang="ar-MA" sz="1600" dirty="0"/>
              <a:t> </a:t>
            </a:r>
            <a:r>
              <a:rPr lang="ar-MA" sz="1600" err="1"/>
              <a:t>investissements</a:t>
            </a:r>
            <a:r>
              <a:rPr lang="ar-MA" sz="1600" dirty="0"/>
              <a:t> </a:t>
            </a:r>
            <a:r>
              <a:rPr lang="ar-MA" sz="1600" err="1"/>
              <a:t>qui</a:t>
            </a:r>
            <a:r>
              <a:rPr lang="ar-MA" sz="1600" dirty="0"/>
              <a:t> </a:t>
            </a:r>
            <a:r>
              <a:rPr lang="ar-MA" sz="1600" err="1"/>
              <a:t>prennent</a:t>
            </a:r>
            <a:r>
              <a:rPr lang="ar-MA" sz="1600" dirty="0"/>
              <a:t> </a:t>
            </a:r>
            <a:r>
              <a:rPr lang="ar-MA" sz="1600" err="1"/>
              <a:t>de</a:t>
            </a:r>
            <a:r>
              <a:rPr lang="ar-MA" sz="1600" dirty="0"/>
              <a:t> </a:t>
            </a:r>
            <a:r>
              <a:rPr lang="ar-MA" sz="1600" err="1"/>
              <a:t>la</a:t>
            </a:r>
            <a:r>
              <a:rPr lang="ar-MA" sz="1600" dirty="0"/>
              <a:t> </a:t>
            </a:r>
            <a:r>
              <a:rPr lang="ar-MA" sz="1600" err="1"/>
              <a:t>valeur</a:t>
            </a:r>
            <a:r>
              <a:rPr lang="ar-MA" sz="1600" dirty="0"/>
              <a:t> </a:t>
            </a:r>
            <a:r>
              <a:rPr lang="ar-MA" sz="1600" err="1"/>
              <a:t>avec</a:t>
            </a:r>
            <a:r>
              <a:rPr lang="ar-MA" sz="1600" dirty="0"/>
              <a:t> </a:t>
            </a:r>
            <a:r>
              <a:rPr lang="ar-MA" sz="1600" err="1"/>
              <a:t>le</a:t>
            </a:r>
            <a:r>
              <a:rPr lang="ar-MA" sz="1600" dirty="0"/>
              <a:t> </a:t>
            </a:r>
            <a:r>
              <a:rPr lang="ar-MA" sz="1600" err="1"/>
              <a:t>temps</a:t>
            </a:r>
            <a:r>
              <a:rPr lang="ar-MA" sz="1600" dirty="0"/>
              <a:t> </a:t>
            </a:r>
            <a:r>
              <a:rPr lang="ar-MA" sz="1600" err="1"/>
              <a:t>et</a:t>
            </a:r>
            <a:r>
              <a:rPr lang="ar-MA" sz="1600" dirty="0"/>
              <a:t> </a:t>
            </a:r>
            <a:r>
              <a:rPr lang="ar-MA" sz="1600" err="1"/>
              <a:t>génèrent</a:t>
            </a:r>
            <a:r>
              <a:rPr lang="ar-MA" sz="1600" dirty="0"/>
              <a:t> </a:t>
            </a:r>
            <a:r>
              <a:rPr lang="ar-MA" sz="1600" err="1"/>
              <a:t>des</a:t>
            </a:r>
            <a:r>
              <a:rPr lang="ar-MA" sz="1600" dirty="0"/>
              <a:t> </a:t>
            </a:r>
            <a:r>
              <a:rPr lang="ar-MA" sz="1600" err="1"/>
              <a:t>revenus</a:t>
            </a:r>
            <a:r>
              <a:rPr lang="ar-MA" sz="1600" dirty="0"/>
              <a:t> :</a:t>
            </a:r>
            <a:endParaRPr lang="ar-MA" sz="1600"/>
          </a:p>
          <a:p>
            <a:pPr marL="285750" indent="-285750">
              <a:buChar char="•"/>
            </a:pPr>
            <a:r>
              <a:rPr lang="ar-MA" sz="1600" dirty="0" err="1"/>
              <a:t>Épargne</a:t>
            </a:r>
            <a:r>
              <a:rPr lang="ar-MA" sz="1600" dirty="0"/>
              <a:t> </a:t>
            </a:r>
            <a:r>
              <a:rPr lang="ar-MA" sz="1600" dirty="0" err="1"/>
              <a:t>et</a:t>
            </a:r>
            <a:r>
              <a:rPr lang="ar-MA" sz="1600" dirty="0"/>
              <a:t> </a:t>
            </a:r>
            <a:r>
              <a:rPr lang="ar-MA" sz="1600" dirty="0" err="1"/>
              <a:t>placements</a:t>
            </a:r>
            <a:endParaRPr lang="ar-MA" sz="1600" dirty="0"/>
          </a:p>
          <a:p>
            <a:pPr marL="285750" indent="-285750">
              <a:buChar char="•"/>
            </a:pPr>
            <a:r>
              <a:rPr lang="ar-MA" sz="1600" dirty="0" err="1"/>
              <a:t>Immobilier</a:t>
            </a:r>
          </a:p>
          <a:p>
            <a:pPr marL="285750" indent="-285750">
              <a:buChar char="•"/>
            </a:pPr>
            <a:r>
              <a:rPr lang="ar-MA" sz="1600" dirty="0" err="1"/>
              <a:t>Actions</a:t>
            </a:r>
            <a:r>
              <a:rPr lang="ar-MA" sz="1600" dirty="0"/>
              <a:t> </a:t>
            </a:r>
            <a:r>
              <a:rPr lang="ar-MA" sz="1600" dirty="0" err="1"/>
              <a:t>et</a:t>
            </a:r>
            <a:r>
              <a:rPr lang="ar-MA" sz="1600" dirty="0"/>
              <a:t> </a:t>
            </a:r>
            <a:r>
              <a:rPr lang="ar-MA" sz="1600" dirty="0" err="1"/>
              <a:t>entreprises</a:t>
            </a:r>
            <a:endParaRPr lang="ar-MA" sz="1600" dirty="0"/>
          </a:p>
        </p:txBody>
      </p:sp>
    </p:spTree>
    <p:extLst>
      <p:ext uri="{BB962C8B-B14F-4D97-AF65-F5344CB8AC3E}">
        <p14:creationId xmlns:p14="http://schemas.microsoft.com/office/powerpoint/2010/main" val="82037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6F5F8DFB-D717-7210-2E4F-51E4FF8C4C77}"/>
            </a:ext>
          </a:extLst>
        </p:cNvPr>
        <p:cNvGrpSpPr/>
        <p:nvPr/>
      </p:nvGrpSpPr>
      <p:grpSpPr>
        <a:xfrm>
          <a:off x="0" y="0"/>
          <a:ext cx="0" cy="0"/>
          <a:chOff x="0" y="0"/>
          <a:chExt cx="0" cy="0"/>
        </a:xfrm>
      </p:grpSpPr>
      <p:sp>
        <p:nvSpPr>
          <p:cNvPr id="592" name="Google Shape;592;p18">
            <a:extLst>
              <a:ext uri="{FF2B5EF4-FFF2-40B4-BE49-F238E27FC236}">
                <a16:creationId xmlns:a16="http://schemas.microsoft.com/office/drawing/2014/main" id="{506CFFBF-2328-75EC-2532-C22C0218CCBF}"/>
              </a:ext>
            </a:extLst>
          </p:cNvPr>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r>
              <a:rPr lang="fr-FR" sz="3000" dirty="0">
                <a:solidFill>
                  <a:srgbClr val="000000"/>
                </a:solidFill>
                <a:cs typeface="Times New Roman"/>
              </a:rPr>
              <a:t>Quadrant du Cashflow selon </a:t>
            </a:r>
            <a:r>
              <a:rPr lang="fr-FR" sz="3000" dirty="0" err="1">
                <a:solidFill>
                  <a:srgbClr val="000000"/>
                </a:solidFill>
                <a:cs typeface="Times New Roman"/>
              </a:rPr>
              <a:t>Kiyosaki</a:t>
            </a:r>
            <a:r>
              <a:rPr lang="fr-FR" sz="3000" dirty="0">
                <a:solidFill>
                  <a:srgbClr val="000000"/>
                </a:solidFill>
                <a:latin typeface="Times New Roman"/>
                <a:cs typeface="Times New Roman"/>
              </a:rPr>
              <a:t> </a:t>
            </a:r>
            <a:r>
              <a:rPr lang="fr-FR" dirty="0"/>
              <a:t> :</a:t>
            </a:r>
            <a:br>
              <a:rPr lang="fr-FR" dirty="0"/>
            </a:br>
            <a:endParaRPr lang="fr-FR"/>
          </a:p>
        </p:txBody>
      </p:sp>
      <p:sp>
        <p:nvSpPr>
          <p:cNvPr id="14" name="TextBox 13">
            <a:extLst>
              <a:ext uri="{FF2B5EF4-FFF2-40B4-BE49-F238E27FC236}">
                <a16:creationId xmlns:a16="http://schemas.microsoft.com/office/drawing/2014/main" id="{E0724BB5-A625-06BE-E807-2227DB3935B5}"/>
              </a:ext>
            </a:extLst>
          </p:cNvPr>
          <p:cNvSpPr txBox="1"/>
          <p:nvPr/>
        </p:nvSpPr>
        <p:spPr>
          <a:xfrm>
            <a:off x="140665" y="1170864"/>
            <a:ext cx="4571907" cy="3754874"/>
          </a:xfrm>
          <a:prstGeom prst="rect">
            <a:avLst/>
          </a:prstGeom>
          <a:noFill/>
        </p:spPr>
        <p:txBody>
          <a:bodyPr wrap="square" lIns="91440" tIns="45720" rIns="91440" bIns="45720" anchor="t">
            <a:spAutoFit/>
          </a:bodyPr>
          <a:lstStyle/>
          <a:p>
            <a:r>
              <a:rPr lang="ar-MA" sz="1600" b="1" dirty="0">
                <a:solidFill>
                  <a:schemeClr val="accent1">
                    <a:lumMod val="90000"/>
                    <a:lumOff val="10000"/>
                  </a:schemeClr>
                </a:solidFill>
              </a:rPr>
              <a:t>E -</a:t>
            </a:r>
            <a:r>
              <a:rPr lang="ar-MA" sz="1600" dirty="0">
                <a:solidFill>
                  <a:schemeClr val="accent1">
                    <a:lumMod val="90000"/>
                    <a:lumOff val="10000"/>
                  </a:schemeClr>
                </a:solidFill>
              </a:rPr>
              <a:t> </a:t>
            </a:r>
            <a:r>
              <a:rPr lang="ar-MA" sz="1600" err="1">
                <a:solidFill>
                  <a:schemeClr val="accent1">
                    <a:lumMod val="90000"/>
                    <a:lumOff val="10000"/>
                  </a:schemeClr>
                </a:solidFill>
              </a:rPr>
              <a:t>Employé</a:t>
            </a:r>
            <a:r>
              <a:rPr lang="ar-MA" sz="1600" dirty="0">
                <a:solidFill>
                  <a:schemeClr val="accent1">
                    <a:lumMod val="90000"/>
                    <a:lumOff val="10000"/>
                  </a:schemeClr>
                </a:solidFill>
              </a:rPr>
              <a:t> (</a:t>
            </a:r>
            <a:r>
              <a:rPr lang="ar-MA" sz="1600" err="1">
                <a:solidFill>
                  <a:schemeClr val="accent1">
                    <a:lumMod val="90000"/>
                    <a:lumOff val="10000"/>
                  </a:schemeClr>
                </a:solidFill>
              </a:rPr>
              <a:t>Employee</a:t>
            </a:r>
            <a:r>
              <a:rPr lang="ar-MA" sz="1600" dirty="0">
                <a:solidFill>
                  <a:schemeClr val="accent1">
                    <a:lumMod val="90000"/>
                    <a:lumOff val="10000"/>
                  </a:schemeClr>
                </a:solidFill>
              </a:rPr>
              <a:t>)‍</a:t>
            </a:r>
            <a:endParaRPr lang="fr-FR" dirty="0">
              <a:solidFill>
                <a:schemeClr val="accent1">
                  <a:lumMod val="90000"/>
                  <a:lumOff val="10000"/>
                </a:schemeClr>
              </a:solidFill>
            </a:endParaRPr>
          </a:p>
          <a:p>
            <a:endParaRPr lang="ar-MA" sz="1600" dirty="0"/>
          </a:p>
          <a:p>
            <a:pPr marL="342900" indent="-342900">
              <a:buChar char="•"/>
            </a:pPr>
            <a:r>
              <a:rPr lang="ar-MA" err="1"/>
              <a:t>Travaille</a:t>
            </a:r>
            <a:r>
              <a:rPr lang="ar-MA" dirty="0"/>
              <a:t> </a:t>
            </a:r>
            <a:r>
              <a:rPr lang="ar-MA" err="1"/>
              <a:t>pour</a:t>
            </a:r>
            <a:r>
              <a:rPr lang="ar-MA" dirty="0"/>
              <a:t> </a:t>
            </a:r>
            <a:r>
              <a:rPr lang="ar-MA" err="1"/>
              <a:t>un</a:t>
            </a:r>
            <a:r>
              <a:rPr lang="ar-MA" dirty="0"/>
              <a:t> </a:t>
            </a:r>
            <a:r>
              <a:rPr lang="ar-MA" b="1" err="1"/>
              <a:t>salaire</a:t>
            </a:r>
            <a:r>
              <a:rPr lang="ar-MA" b="1" dirty="0"/>
              <a:t> </a:t>
            </a:r>
            <a:r>
              <a:rPr lang="ar-MA" b="1" err="1"/>
              <a:t>fixe</a:t>
            </a:r>
            <a:r>
              <a:rPr lang="ar-MA" dirty="0"/>
              <a:t>.</a:t>
            </a:r>
          </a:p>
          <a:p>
            <a:pPr marL="342900" indent="-342900">
              <a:buChar char="•"/>
            </a:pPr>
            <a:r>
              <a:rPr lang="ar-MA" err="1"/>
              <a:t>Dépend</a:t>
            </a:r>
            <a:r>
              <a:rPr lang="ar-MA" dirty="0"/>
              <a:t> </a:t>
            </a:r>
            <a:r>
              <a:rPr lang="ar-MA" err="1"/>
              <a:t>d'un</a:t>
            </a:r>
            <a:r>
              <a:rPr lang="ar-MA" dirty="0"/>
              <a:t> </a:t>
            </a:r>
            <a:r>
              <a:rPr lang="ar-MA" err="1"/>
              <a:t>employeur</a:t>
            </a:r>
            <a:r>
              <a:rPr lang="ar-MA" dirty="0"/>
              <a:t> </a:t>
            </a:r>
            <a:r>
              <a:rPr lang="ar-MA" err="1"/>
              <a:t>pour</a:t>
            </a:r>
            <a:r>
              <a:rPr lang="ar-MA" dirty="0"/>
              <a:t> </a:t>
            </a:r>
            <a:r>
              <a:rPr lang="ar-MA" err="1"/>
              <a:t>son</a:t>
            </a:r>
            <a:r>
              <a:rPr lang="ar-MA" dirty="0"/>
              <a:t> </a:t>
            </a:r>
            <a:r>
              <a:rPr lang="ar-MA" err="1"/>
              <a:t>revenu</a:t>
            </a:r>
            <a:r>
              <a:rPr lang="ar-MA" dirty="0"/>
              <a:t>.</a:t>
            </a:r>
          </a:p>
          <a:p>
            <a:pPr marL="342900" indent="-342900">
              <a:buChar char="•"/>
            </a:pPr>
            <a:r>
              <a:rPr lang="ar-MA" err="1"/>
              <a:t>Échange</a:t>
            </a:r>
            <a:r>
              <a:rPr lang="ar-MA" dirty="0"/>
              <a:t> </a:t>
            </a:r>
            <a:r>
              <a:rPr lang="ar-MA" err="1"/>
              <a:t>du</a:t>
            </a:r>
            <a:r>
              <a:rPr lang="ar-MA" dirty="0"/>
              <a:t> </a:t>
            </a:r>
            <a:r>
              <a:rPr lang="ar-MA" err="1"/>
              <a:t>temps</a:t>
            </a:r>
            <a:r>
              <a:rPr lang="ar-MA" dirty="0"/>
              <a:t> </a:t>
            </a:r>
            <a:r>
              <a:rPr lang="ar-MA" err="1"/>
              <a:t>contre</a:t>
            </a:r>
            <a:r>
              <a:rPr lang="ar-MA" dirty="0"/>
              <a:t> </a:t>
            </a:r>
            <a:r>
              <a:rPr lang="ar-MA" err="1"/>
              <a:t>de</a:t>
            </a:r>
            <a:r>
              <a:rPr lang="ar-MA" dirty="0"/>
              <a:t> </a:t>
            </a:r>
            <a:r>
              <a:rPr lang="ar-MA" err="1"/>
              <a:t>l'argent</a:t>
            </a:r>
            <a:r>
              <a:rPr lang="ar-MA" dirty="0"/>
              <a:t> </a:t>
            </a:r>
            <a:r>
              <a:rPr lang="ar-MA" err="1"/>
              <a:t>sans</a:t>
            </a:r>
            <a:r>
              <a:rPr lang="ar-MA" dirty="0"/>
              <a:t> </a:t>
            </a:r>
          </a:p>
          <a:p>
            <a:pPr marL="342900" indent="-342900">
              <a:buChar char="•"/>
            </a:pPr>
            <a:r>
              <a:rPr lang="ar-MA" dirty="0" err="1"/>
              <a:t>contrôle</a:t>
            </a:r>
            <a:r>
              <a:rPr lang="ar-MA" dirty="0"/>
              <a:t> </a:t>
            </a:r>
            <a:r>
              <a:rPr lang="ar-MA" dirty="0" err="1"/>
              <a:t>sur</a:t>
            </a:r>
            <a:r>
              <a:rPr lang="ar-MA" dirty="0"/>
              <a:t> </a:t>
            </a:r>
            <a:r>
              <a:rPr lang="ar-MA" dirty="0" err="1"/>
              <a:t>ses</a:t>
            </a:r>
            <a:r>
              <a:rPr lang="ar-MA" dirty="0"/>
              <a:t> </a:t>
            </a:r>
            <a:r>
              <a:rPr lang="ar-MA" dirty="0" err="1"/>
              <a:t>finances</a:t>
            </a:r>
            <a:r>
              <a:rPr lang="ar-MA" dirty="0"/>
              <a:t>.</a:t>
            </a:r>
            <a:endParaRPr lang="ar-MA"/>
          </a:p>
          <a:p>
            <a:pPr marL="342900" indent="-342900">
              <a:buChar char="•"/>
            </a:pPr>
            <a:endParaRPr lang="ar-MA" sz="1600" b="1" dirty="0"/>
          </a:p>
          <a:p>
            <a:r>
              <a:rPr lang="ar-MA" sz="1600" b="1" dirty="0">
                <a:solidFill>
                  <a:schemeClr val="accent1">
                    <a:lumMod val="90000"/>
                    <a:lumOff val="10000"/>
                  </a:schemeClr>
                </a:solidFill>
              </a:rPr>
              <a:t>S - </a:t>
            </a:r>
            <a:r>
              <a:rPr lang="ar-MA" sz="1600" err="1">
                <a:solidFill>
                  <a:schemeClr val="accent1">
                    <a:lumMod val="90000"/>
                    <a:lumOff val="10000"/>
                  </a:schemeClr>
                </a:solidFill>
              </a:rPr>
              <a:t>Travailleur</a:t>
            </a:r>
            <a:r>
              <a:rPr lang="ar-MA" sz="1600" dirty="0">
                <a:solidFill>
                  <a:schemeClr val="accent1">
                    <a:lumMod val="90000"/>
                    <a:lumOff val="10000"/>
                  </a:schemeClr>
                </a:solidFill>
              </a:rPr>
              <a:t> </a:t>
            </a:r>
            <a:r>
              <a:rPr lang="ar-MA" sz="1600" err="1">
                <a:solidFill>
                  <a:schemeClr val="accent1">
                    <a:lumMod val="90000"/>
                    <a:lumOff val="10000"/>
                  </a:schemeClr>
                </a:solidFill>
              </a:rPr>
              <a:t>Indépendant</a:t>
            </a:r>
            <a:r>
              <a:rPr lang="ar-MA" sz="1600" dirty="0">
                <a:solidFill>
                  <a:schemeClr val="accent1">
                    <a:lumMod val="90000"/>
                    <a:lumOff val="10000"/>
                  </a:schemeClr>
                </a:solidFill>
              </a:rPr>
              <a:t> (</a:t>
            </a:r>
            <a:r>
              <a:rPr lang="ar-MA" sz="1600" err="1">
                <a:solidFill>
                  <a:schemeClr val="accent1">
                    <a:lumMod val="90000"/>
                    <a:lumOff val="10000"/>
                  </a:schemeClr>
                </a:solidFill>
              </a:rPr>
              <a:t>Self-Employed</a:t>
            </a:r>
            <a:r>
              <a:rPr lang="ar-MA" sz="1600" dirty="0">
                <a:solidFill>
                  <a:schemeClr val="accent1">
                    <a:lumMod val="90000"/>
                    <a:lumOff val="10000"/>
                  </a:schemeClr>
                </a:solidFill>
              </a:rPr>
              <a:t>) </a:t>
            </a:r>
            <a:endParaRPr lang="ar-MA" dirty="0">
              <a:solidFill>
                <a:schemeClr val="accent1">
                  <a:lumMod val="90000"/>
                  <a:lumOff val="10000"/>
                </a:schemeClr>
              </a:solidFill>
            </a:endParaRPr>
          </a:p>
          <a:p>
            <a:endParaRPr lang="ar-MA" sz="1600" dirty="0"/>
          </a:p>
          <a:p>
            <a:pPr marL="285750" indent="-285750">
              <a:buChar char="•"/>
            </a:pPr>
            <a:r>
              <a:rPr lang="ar-MA" err="1"/>
              <a:t>Possède</a:t>
            </a:r>
            <a:r>
              <a:rPr lang="ar-MA" dirty="0"/>
              <a:t> </a:t>
            </a:r>
            <a:r>
              <a:rPr lang="ar-MA" err="1"/>
              <a:t>son</a:t>
            </a:r>
            <a:r>
              <a:rPr lang="ar-MA" dirty="0"/>
              <a:t> </a:t>
            </a:r>
            <a:r>
              <a:rPr lang="ar-MA" err="1"/>
              <a:t>propre</a:t>
            </a:r>
            <a:r>
              <a:rPr lang="ar-MA" dirty="0"/>
              <a:t> </a:t>
            </a:r>
            <a:r>
              <a:rPr lang="ar-MA" err="1"/>
              <a:t>emploi</a:t>
            </a:r>
            <a:r>
              <a:rPr lang="ar-MA" dirty="0"/>
              <a:t> </a:t>
            </a:r>
          </a:p>
          <a:p>
            <a:r>
              <a:rPr lang="ar-MA" dirty="0"/>
              <a:t>       (</a:t>
            </a:r>
            <a:r>
              <a:rPr lang="ar-MA" dirty="0" err="1"/>
              <a:t>ex</a:t>
            </a:r>
            <a:r>
              <a:rPr lang="ar-MA" dirty="0"/>
              <a:t>: </a:t>
            </a:r>
            <a:r>
              <a:rPr lang="ar-MA" dirty="0" err="1"/>
              <a:t>médecin</a:t>
            </a:r>
            <a:r>
              <a:rPr lang="ar-MA" dirty="0"/>
              <a:t>, </a:t>
            </a:r>
            <a:r>
              <a:rPr lang="ar-MA" dirty="0" err="1"/>
              <a:t>avocat</a:t>
            </a:r>
            <a:r>
              <a:rPr lang="ar-MA" dirty="0"/>
              <a:t>).</a:t>
            </a:r>
            <a:endParaRPr lang="ar-MA"/>
          </a:p>
          <a:p>
            <a:pPr marL="285750" indent="-285750">
              <a:buChar char="•"/>
            </a:pPr>
            <a:r>
              <a:rPr lang="ar-MA" dirty="0"/>
              <a:t>A </a:t>
            </a:r>
            <a:r>
              <a:rPr lang="ar-MA" err="1"/>
              <a:t>plus</a:t>
            </a:r>
            <a:r>
              <a:rPr lang="ar-MA" dirty="0"/>
              <a:t> </a:t>
            </a:r>
            <a:r>
              <a:rPr lang="ar-MA" err="1"/>
              <a:t>de</a:t>
            </a:r>
            <a:r>
              <a:rPr lang="ar-MA" dirty="0"/>
              <a:t> </a:t>
            </a:r>
            <a:r>
              <a:rPr lang="ar-MA" err="1"/>
              <a:t>contrôle</a:t>
            </a:r>
            <a:r>
              <a:rPr lang="ar-MA" dirty="0"/>
              <a:t>, </a:t>
            </a:r>
            <a:r>
              <a:rPr lang="ar-MA" err="1"/>
              <a:t>mais</a:t>
            </a:r>
            <a:r>
              <a:rPr lang="ar-MA" dirty="0"/>
              <a:t> </a:t>
            </a:r>
            <a:r>
              <a:rPr lang="ar-MA" err="1"/>
              <a:t>doit</a:t>
            </a:r>
            <a:r>
              <a:rPr lang="ar-MA" dirty="0"/>
              <a:t> </a:t>
            </a:r>
            <a:r>
              <a:rPr lang="ar-MA" b="1" err="1"/>
              <a:t>travailler</a:t>
            </a:r>
            <a:r>
              <a:rPr lang="ar-MA" b="1" dirty="0"/>
              <a:t> </a:t>
            </a:r>
            <a:r>
              <a:rPr lang="ar-MA" b="1" err="1"/>
              <a:t>pour</a:t>
            </a:r>
            <a:r>
              <a:rPr lang="ar-MA" b="1" dirty="0"/>
              <a:t> </a:t>
            </a:r>
            <a:r>
              <a:rPr lang="ar-MA" b="1" err="1"/>
              <a:t>gagner</a:t>
            </a:r>
            <a:r>
              <a:rPr lang="ar-MA" dirty="0"/>
              <a:t>.</a:t>
            </a:r>
          </a:p>
          <a:p>
            <a:pPr marL="285750" indent="-285750">
              <a:buChar char="•"/>
            </a:pPr>
            <a:r>
              <a:rPr lang="ar-MA" err="1"/>
              <a:t>Si</a:t>
            </a:r>
            <a:r>
              <a:rPr lang="ar-MA" dirty="0"/>
              <a:t> </a:t>
            </a:r>
            <a:r>
              <a:rPr lang="ar-MA" err="1"/>
              <a:t>l’activité</a:t>
            </a:r>
            <a:r>
              <a:rPr lang="ar-MA" dirty="0"/>
              <a:t> </a:t>
            </a:r>
            <a:r>
              <a:rPr lang="ar-MA" err="1"/>
              <a:t>s’arrête</a:t>
            </a:r>
            <a:r>
              <a:rPr lang="ar-MA" dirty="0"/>
              <a:t>, </a:t>
            </a:r>
            <a:r>
              <a:rPr lang="ar-MA" err="1"/>
              <a:t>le</a:t>
            </a:r>
            <a:r>
              <a:rPr lang="ar-MA" dirty="0"/>
              <a:t> </a:t>
            </a:r>
            <a:r>
              <a:rPr lang="ar-MA" err="1"/>
              <a:t>revenu</a:t>
            </a:r>
            <a:r>
              <a:rPr lang="ar-MA" dirty="0"/>
              <a:t> </a:t>
            </a:r>
            <a:r>
              <a:rPr lang="ar-MA" err="1"/>
              <a:t>s’arrête</a:t>
            </a:r>
            <a:r>
              <a:rPr lang="ar-MA" dirty="0"/>
              <a:t> </a:t>
            </a:r>
            <a:r>
              <a:rPr lang="ar-MA" err="1"/>
              <a:t>aussi</a:t>
            </a:r>
            <a:r>
              <a:rPr lang="ar-MA" dirty="0"/>
              <a:t>.</a:t>
            </a:r>
          </a:p>
          <a:p>
            <a:pPr marL="285750" indent="-285750">
              <a:buChar char="•"/>
            </a:pPr>
            <a:endParaRPr lang="ar-MA" sz="1600" dirty="0"/>
          </a:p>
          <a:p>
            <a:endParaRPr lang="ar-MA" sz="1600" dirty="0"/>
          </a:p>
        </p:txBody>
      </p:sp>
      <p:sp>
        <p:nvSpPr>
          <p:cNvPr id="2" name="TextBox 13">
            <a:extLst>
              <a:ext uri="{FF2B5EF4-FFF2-40B4-BE49-F238E27FC236}">
                <a16:creationId xmlns:a16="http://schemas.microsoft.com/office/drawing/2014/main" id="{5F4FBF7F-56B4-9FE0-2DED-F367C981D833}"/>
              </a:ext>
            </a:extLst>
          </p:cNvPr>
          <p:cNvSpPr txBox="1"/>
          <p:nvPr/>
        </p:nvSpPr>
        <p:spPr>
          <a:xfrm>
            <a:off x="4567193" y="1170863"/>
            <a:ext cx="4571907" cy="3262432"/>
          </a:xfrm>
          <a:prstGeom prst="rect">
            <a:avLst/>
          </a:prstGeom>
          <a:noFill/>
        </p:spPr>
        <p:txBody>
          <a:bodyPr wrap="square" lIns="91440" tIns="45720" rIns="91440" bIns="45720" anchor="t">
            <a:spAutoFit/>
          </a:bodyPr>
          <a:lstStyle/>
          <a:p>
            <a:r>
              <a:rPr lang="ar-MA" sz="1600" b="1" dirty="0">
                <a:solidFill>
                  <a:schemeClr val="accent1">
                    <a:lumMod val="90000"/>
                    <a:lumOff val="10000"/>
                  </a:schemeClr>
                </a:solidFill>
              </a:rPr>
              <a:t>B -</a:t>
            </a:r>
            <a:r>
              <a:rPr lang="ar-MA" sz="1600" dirty="0">
                <a:solidFill>
                  <a:schemeClr val="accent1">
                    <a:lumMod val="90000"/>
                    <a:lumOff val="10000"/>
                  </a:schemeClr>
                </a:solidFill>
              </a:rPr>
              <a:t> </a:t>
            </a:r>
            <a:r>
              <a:rPr lang="ar-MA" sz="1600" dirty="0" err="1">
                <a:solidFill>
                  <a:schemeClr val="accent1">
                    <a:lumMod val="90000"/>
                    <a:lumOff val="10000"/>
                  </a:schemeClr>
                </a:solidFill>
              </a:rPr>
              <a:t>Entrepreneur</a:t>
            </a:r>
            <a:r>
              <a:rPr lang="ar-MA" sz="1600" dirty="0">
                <a:solidFill>
                  <a:schemeClr val="accent1">
                    <a:lumMod val="90000"/>
                    <a:lumOff val="10000"/>
                  </a:schemeClr>
                </a:solidFill>
              </a:rPr>
              <a:t> (</a:t>
            </a:r>
            <a:r>
              <a:rPr lang="ar-MA" sz="1600" dirty="0" err="1">
                <a:solidFill>
                  <a:schemeClr val="accent1">
                    <a:lumMod val="90000"/>
                    <a:lumOff val="10000"/>
                  </a:schemeClr>
                </a:solidFill>
              </a:rPr>
              <a:t>Business</a:t>
            </a:r>
            <a:r>
              <a:rPr lang="ar-MA" sz="1600" dirty="0">
                <a:solidFill>
                  <a:schemeClr val="accent1">
                    <a:lumMod val="90000"/>
                    <a:lumOff val="10000"/>
                  </a:schemeClr>
                </a:solidFill>
              </a:rPr>
              <a:t> </a:t>
            </a:r>
            <a:r>
              <a:rPr lang="ar-MA" sz="1600" dirty="0" err="1">
                <a:solidFill>
                  <a:schemeClr val="accent1">
                    <a:lumMod val="90000"/>
                    <a:lumOff val="10000"/>
                  </a:schemeClr>
                </a:solidFill>
              </a:rPr>
              <a:t>Owner</a:t>
            </a:r>
            <a:r>
              <a:rPr lang="ar-MA" sz="1600" dirty="0">
                <a:solidFill>
                  <a:schemeClr val="accent1">
                    <a:lumMod val="90000"/>
                    <a:lumOff val="10000"/>
                  </a:schemeClr>
                </a:solidFill>
              </a:rPr>
              <a:t>) </a:t>
            </a:r>
            <a:endParaRPr lang="fr-FR" dirty="0">
              <a:solidFill>
                <a:schemeClr val="accent1">
                  <a:lumMod val="90000"/>
                  <a:lumOff val="10000"/>
                </a:schemeClr>
              </a:solidFill>
            </a:endParaRPr>
          </a:p>
          <a:p>
            <a:endParaRPr lang="ar-MA" sz="1600" dirty="0"/>
          </a:p>
          <a:p>
            <a:pPr marL="285750" lvl="1" indent="-285750">
              <a:buChar char="•"/>
            </a:pPr>
            <a:r>
              <a:rPr lang="ar-MA" dirty="0" err="1"/>
              <a:t>Possède</a:t>
            </a:r>
            <a:r>
              <a:rPr lang="ar-MA" dirty="0"/>
              <a:t> </a:t>
            </a:r>
            <a:r>
              <a:rPr lang="ar-MA" dirty="0" err="1"/>
              <a:t>une</a:t>
            </a:r>
            <a:r>
              <a:rPr lang="ar-MA" dirty="0"/>
              <a:t> </a:t>
            </a:r>
            <a:r>
              <a:rPr lang="ar-MA" dirty="0" err="1"/>
              <a:t>entreprise</a:t>
            </a:r>
            <a:r>
              <a:rPr lang="ar-MA" dirty="0"/>
              <a:t> </a:t>
            </a:r>
            <a:r>
              <a:rPr lang="ar-MA" dirty="0" err="1"/>
              <a:t>qui</a:t>
            </a:r>
            <a:r>
              <a:rPr lang="ar-MA" dirty="0"/>
              <a:t> </a:t>
            </a:r>
            <a:r>
              <a:rPr lang="ar-MA" dirty="0" err="1"/>
              <a:t>fonctionne</a:t>
            </a:r>
            <a:r>
              <a:rPr lang="ar-MA" dirty="0"/>
              <a:t> </a:t>
            </a:r>
            <a:r>
              <a:rPr lang="ar-MA" dirty="0" err="1"/>
              <a:t>sans</a:t>
            </a:r>
            <a:r>
              <a:rPr lang="ar-MA" dirty="0"/>
              <a:t> </a:t>
            </a:r>
            <a:r>
              <a:rPr lang="ar-MA" dirty="0" err="1"/>
              <a:t>son</a:t>
            </a:r>
            <a:r>
              <a:rPr lang="ar-MA" dirty="0"/>
              <a:t> </a:t>
            </a:r>
            <a:r>
              <a:rPr lang="ar-MA" dirty="0" err="1"/>
              <a:t>implication</a:t>
            </a:r>
            <a:r>
              <a:rPr lang="ar-MA" dirty="0"/>
              <a:t> </a:t>
            </a:r>
            <a:r>
              <a:rPr lang="ar-MA" dirty="0" err="1"/>
              <a:t>directe</a:t>
            </a:r>
            <a:r>
              <a:rPr lang="ar-MA" dirty="0"/>
              <a:t>.</a:t>
            </a:r>
          </a:p>
          <a:p>
            <a:pPr marL="285750" lvl="1" indent="-285750">
              <a:buChar char="•"/>
            </a:pPr>
            <a:r>
              <a:rPr lang="ar-MA" b="1" dirty="0" err="1"/>
              <a:t>Délègue</a:t>
            </a:r>
            <a:r>
              <a:rPr lang="ar-MA" b="1" dirty="0"/>
              <a:t> </a:t>
            </a:r>
            <a:r>
              <a:rPr lang="ar-MA" b="1" dirty="0" err="1"/>
              <a:t>le</a:t>
            </a:r>
            <a:r>
              <a:rPr lang="ar-MA" b="1" dirty="0"/>
              <a:t> </a:t>
            </a:r>
            <a:r>
              <a:rPr lang="ar-MA" b="1" dirty="0" err="1"/>
              <a:t>travail</a:t>
            </a:r>
            <a:r>
              <a:rPr lang="ar-MA" dirty="0"/>
              <a:t> </a:t>
            </a:r>
            <a:r>
              <a:rPr lang="ar-MA" dirty="0" err="1"/>
              <a:t>pour</a:t>
            </a:r>
            <a:r>
              <a:rPr lang="ar-MA" dirty="0"/>
              <a:t> </a:t>
            </a:r>
            <a:r>
              <a:rPr lang="ar-MA" dirty="0" err="1"/>
              <a:t>générer</a:t>
            </a:r>
            <a:r>
              <a:rPr lang="ar-MA" dirty="0"/>
              <a:t> </a:t>
            </a:r>
            <a:r>
              <a:rPr lang="ar-MA" dirty="0" err="1"/>
              <a:t>des</a:t>
            </a:r>
            <a:r>
              <a:rPr lang="ar-MA" dirty="0"/>
              <a:t> </a:t>
            </a:r>
            <a:r>
              <a:rPr lang="ar-MA" dirty="0" err="1"/>
              <a:t>revenus</a:t>
            </a:r>
            <a:r>
              <a:rPr lang="ar-MA" dirty="0"/>
              <a:t>.</a:t>
            </a:r>
          </a:p>
          <a:p>
            <a:pPr marL="285750" lvl="1" indent="-285750">
              <a:buChar char="•"/>
            </a:pPr>
            <a:r>
              <a:rPr lang="ar-MA" dirty="0" err="1"/>
              <a:t>Peut</a:t>
            </a:r>
            <a:r>
              <a:rPr lang="ar-MA" dirty="0"/>
              <a:t> </a:t>
            </a:r>
            <a:r>
              <a:rPr lang="ar-MA" dirty="0" err="1"/>
              <a:t>atteindre</a:t>
            </a:r>
            <a:r>
              <a:rPr lang="ar-MA" dirty="0"/>
              <a:t> </a:t>
            </a:r>
            <a:r>
              <a:rPr lang="ar-MA" dirty="0" err="1"/>
              <a:t>un</a:t>
            </a:r>
            <a:r>
              <a:rPr lang="ar-MA" dirty="0"/>
              <a:t> </a:t>
            </a:r>
            <a:r>
              <a:rPr lang="ar-MA" dirty="0" err="1"/>
              <a:t>cashflow</a:t>
            </a:r>
            <a:r>
              <a:rPr lang="ar-MA" dirty="0"/>
              <a:t> </a:t>
            </a:r>
            <a:r>
              <a:rPr lang="ar-MA" dirty="0" err="1"/>
              <a:t>positif</a:t>
            </a:r>
            <a:r>
              <a:rPr lang="ar-MA" dirty="0"/>
              <a:t> </a:t>
            </a:r>
            <a:r>
              <a:rPr lang="ar-MA" dirty="0" err="1"/>
              <a:t>important</a:t>
            </a:r>
            <a:r>
              <a:rPr lang="ar-MA" dirty="0"/>
              <a:t>.</a:t>
            </a:r>
          </a:p>
          <a:p>
            <a:pPr marL="285750" lvl="1" indent="-285750">
              <a:buChar char="•"/>
            </a:pPr>
            <a:endParaRPr lang="ar-MA" sz="1600" dirty="0">
              <a:solidFill>
                <a:schemeClr val="accent1">
                  <a:lumMod val="90000"/>
                  <a:lumOff val="10000"/>
                </a:schemeClr>
              </a:solidFill>
            </a:endParaRPr>
          </a:p>
          <a:p>
            <a:r>
              <a:rPr lang="ar-MA" sz="1600" b="1" dirty="0">
                <a:solidFill>
                  <a:schemeClr val="accent1">
                    <a:lumMod val="90000"/>
                    <a:lumOff val="10000"/>
                  </a:schemeClr>
                </a:solidFill>
              </a:rPr>
              <a:t>I -</a:t>
            </a:r>
            <a:r>
              <a:rPr lang="ar-MA" sz="1600" dirty="0">
                <a:solidFill>
                  <a:schemeClr val="accent1">
                    <a:lumMod val="90000"/>
                    <a:lumOff val="10000"/>
                  </a:schemeClr>
                </a:solidFill>
              </a:rPr>
              <a:t> </a:t>
            </a:r>
            <a:r>
              <a:rPr lang="ar-MA" sz="1600" dirty="0" err="1">
                <a:solidFill>
                  <a:schemeClr val="accent1">
                    <a:lumMod val="90000"/>
                    <a:lumOff val="10000"/>
                  </a:schemeClr>
                </a:solidFill>
              </a:rPr>
              <a:t>Investisseur</a:t>
            </a:r>
            <a:r>
              <a:rPr lang="ar-MA" sz="1600" dirty="0">
                <a:solidFill>
                  <a:schemeClr val="accent1">
                    <a:lumMod val="90000"/>
                    <a:lumOff val="10000"/>
                  </a:schemeClr>
                </a:solidFill>
              </a:rPr>
              <a:t> (</a:t>
            </a:r>
            <a:r>
              <a:rPr lang="ar-MA" sz="1600" dirty="0" err="1">
                <a:solidFill>
                  <a:schemeClr val="accent1">
                    <a:lumMod val="90000"/>
                    <a:lumOff val="10000"/>
                  </a:schemeClr>
                </a:solidFill>
              </a:rPr>
              <a:t>Investor</a:t>
            </a:r>
            <a:r>
              <a:rPr lang="ar-MA" sz="1600" dirty="0">
                <a:solidFill>
                  <a:schemeClr val="accent1">
                    <a:lumMod val="90000"/>
                    <a:lumOff val="10000"/>
                  </a:schemeClr>
                </a:solidFill>
              </a:rPr>
              <a:t>) </a:t>
            </a:r>
            <a:endParaRPr lang="ar-MA" dirty="0">
              <a:solidFill>
                <a:schemeClr val="accent1">
                  <a:lumMod val="90000"/>
                  <a:lumOff val="10000"/>
                </a:schemeClr>
              </a:solidFill>
            </a:endParaRPr>
          </a:p>
          <a:p>
            <a:endParaRPr lang="ar-MA" sz="1600" dirty="0"/>
          </a:p>
          <a:p>
            <a:pPr marL="285750" lvl="1" indent="-285750">
              <a:buChar char="•"/>
            </a:pPr>
            <a:r>
              <a:rPr lang="ar-MA" err="1"/>
              <a:t>Investit</a:t>
            </a:r>
            <a:r>
              <a:rPr lang="ar-MA" dirty="0"/>
              <a:t> </a:t>
            </a:r>
            <a:r>
              <a:rPr lang="ar-MA" err="1"/>
              <a:t>dans</a:t>
            </a:r>
            <a:r>
              <a:rPr lang="ar-MA" dirty="0"/>
              <a:t> </a:t>
            </a:r>
            <a:r>
              <a:rPr lang="ar-MA" err="1"/>
              <a:t>des</a:t>
            </a:r>
            <a:r>
              <a:rPr lang="ar-MA" dirty="0"/>
              <a:t> </a:t>
            </a:r>
            <a:r>
              <a:rPr lang="ar-MA" err="1"/>
              <a:t>actifs</a:t>
            </a:r>
            <a:r>
              <a:rPr lang="ar-MA" dirty="0"/>
              <a:t> (</a:t>
            </a:r>
            <a:r>
              <a:rPr lang="ar-MA" err="1"/>
              <a:t>immobilier</a:t>
            </a:r>
            <a:r>
              <a:rPr lang="ar-MA" dirty="0"/>
              <a:t>, </a:t>
            </a:r>
            <a:r>
              <a:rPr lang="ar-MA" err="1"/>
              <a:t>bourse</a:t>
            </a:r>
            <a:r>
              <a:rPr lang="ar-MA" dirty="0"/>
              <a:t>, </a:t>
            </a:r>
            <a:r>
              <a:rPr lang="ar-MA" err="1"/>
              <a:t>entreprises</a:t>
            </a:r>
            <a:r>
              <a:rPr lang="ar-MA" dirty="0"/>
              <a:t>) </a:t>
            </a:r>
            <a:r>
              <a:rPr lang="ar-MA" err="1"/>
              <a:t>qui</a:t>
            </a:r>
            <a:r>
              <a:rPr lang="ar-MA" dirty="0"/>
              <a:t> </a:t>
            </a:r>
            <a:r>
              <a:rPr lang="ar-MA" err="1"/>
              <a:t>génèrent</a:t>
            </a:r>
            <a:r>
              <a:rPr lang="ar-MA" dirty="0"/>
              <a:t> </a:t>
            </a:r>
            <a:r>
              <a:rPr lang="ar-MA" err="1"/>
              <a:t>un</a:t>
            </a:r>
            <a:r>
              <a:rPr lang="ar-MA" dirty="0"/>
              <a:t> </a:t>
            </a:r>
            <a:r>
              <a:rPr lang="ar-MA" b="1" err="1"/>
              <a:t>revenu</a:t>
            </a:r>
            <a:r>
              <a:rPr lang="ar-MA" b="1" dirty="0"/>
              <a:t> </a:t>
            </a:r>
            <a:r>
              <a:rPr lang="ar-MA" b="1" err="1"/>
              <a:t>passif</a:t>
            </a:r>
            <a:r>
              <a:rPr lang="ar-MA" dirty="0"/>
              <a:t>.</a:t>
            </a:r>
          </a:p>
          <a:p>
            <a:pPr marL="285750" lvl="1" indent="-285750">
              <a:buChar char="•"/>
            </a:pPr>
            <a:r>
              <a:rPr lang="ar-MA" err="1"/>
              <a:t>Son</a:t>
            </a:r>
            <a:r>
              <a:rPr lang="ar-MA" dirty="0"/>
              <a:t> </a:t>
            </a:r>
            <a:r>
              <a:rPr lang="ar-MA" err="1"/>
              <a:t>argent</a:t>
            </a:r>
            <a:r>
              <a:rPr lang="ar-MA" dirty="0"/>
              <a:t> </a:t>
            </a:r>
            <a:r>
              <a:rPr lang="ar-MA" err="1"/>
              <a:t>travaille</a:t>
            </a:r>
            <a:r>
              <a:rPr lang="ar-MA" dirty="0"/>
              <a:t> </a:t>
            </a:r>
            <a:r>
              <a:rPr lang="ar-MA" err="1"/>
              <a:t>pour</a:t>
            </a:r>
            <a:r>
              <a:rPr lang="ar-MA" dirty="0"/>
              <a:t> </a:t>
            </a:r>
            <a:r>
              <a:rPr lang="ar-MA" err="1"/>
              <a:t>lui</a:t>
            </a:r>
            <a:r>
              <a:rPr lang="ar-MA" dirty="0"/>
              <a:t>.</a:t>
            </a:r>
          </a:p>
          <a:p>
            <a:pPr marL="285750" lvl="1" indent="-285750">
              <a:buChar char="•"/>
            </a:pPr>
            <a:r>
              <a:rPr lang="ar-MA" err="1"/>
              <a:t>Objectif</a:t>
            </a:r>
            <a:r>
              <a:rPr lang="ar-MA" dirty="0"/>
              <a:t> </a:t>
            </a:r>
            <a:r>
              <a:rPr lang="ar-MA" err="1"/>
              <a:t>ultime</a:t>
            </a:r>
            <a:r>
              <a:rPr lang="ar-MA" dirty="0"/>
              <a:t> : </a:t>
            </a:r>
            <a:r>
              <a:rPr lang="ar-MA" b="1" err="1"/>
              <a:t>Indépendance</a:t>
            </a:r>
            <a:r>
              <a:rPr lang="ar-MA" b="1" dirty="0"/>
              <a:t> </a:t>
            </a:r>
            <a:r>
              <a:rPr lang="ar-MA" b="1" err="1"/>
              <a:t>financière</a:t>
            </a:r>
            <a:r>
              <a:rPr lang="ar-MA" dirty="0"/>
              <a:t>.</a:t>
            </a:r>
          </a:p>
          <a:p>
            <a:endParaRPr lang="ar-MA" dirty="0"/>
          </a:p>
        </p:txBody>
      </p:sp>
    </p:spTree>
    <p:extLst>
      <p:ext uri="{BB962C8B-B14F-4D97-AF65-F5344CB8AC3E}">
        <p14:creationId xmlns:p14="http://schemas.microsoft.com/office/powerpoint/2010/main" val="425544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81F4AB83-64D5-49D2-DF7A-8CA59896A46C}"/>
            </a:ext>
          </a:extLst>
        </p:cNvPr>
        <p:cNvGrpSpPr/>
        <p:nvPr/>
      </p:nvGrpSpPr>
      <p:grpSpPr>
        <a:xfrm>
          <a:off x="0" y="0"/>
          <a:ext cx="0" cy="0"/>
          <a:chOff x="0" y="0"/>
          <a:chExt cx="0" cy="0"/>
        </a:xfrm>
      </p:grpSpPr>
      <p:sp>
        <p:nvSpPr>
          <p:cNvPr id="592" name="Google Shape;592;p18">
            <a:extLst>
              <a:ext uri="{FF2B5EF4-FFF2-40B4-BE49-F238E27FC236}">
                <a16:creationId xmlns:a16="http://schemas.microsoft.com/office/drawing/2014/main" id="{6E73418F-C9AC-653C-01C3-0E3366D41212}"/>
              </a:ext>
            </a:extLst>
          </p:cNvPr>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r>
              <a:rPr lang="fr-FR" sz="3000" dirty="0">
                <a:solidFill>
                  <a:srgbClr val="000000"/>
                </a:solidFill>
                <a:cs typeface="Times New Roman"/>
              </a:rPr>
              <a:t>Quadrant du Cashflow selon </a:t>
            </a:r>
            <a:r>
              <a:rPr lang="fr-FR" sz="3000" dirty="0" err="1">
                <a:solidFill>
                  <a:srgbClr val="000000"/>
                </a:solidFill>
                <a:cs typeface="Times New Roman"/>
              </a:rPr>
              <a:t>Kiyosaki</a:t>
            </a:r>
            <a:r>
              <a:rPr lang="fr-FR" sz="3000" dirty="0">
                <a:solidFill>
                  <a:srgbClr val="000000"/>
                </a:solidFill>
                <a:cs typeface="Times New Roman"/>
              </a:rPr>
              <a:t> :</a:t>
            </a:r>
            <a:r>
              <a:rPr lang="fr-FR" sz="3000" dirty="0">
                <a:solidFill>
                  <a:srgbClr val="000000"/>
                </a:solidFill>
                <a:latin typeface="Times New Roman"/>
                <a:cs typeface="Times New Roman"/>
              </a:rPr>
              <a:t> </a:t>
            </a:r>
            <a:r>
              <a:rPr lang="fr-FR" dirty="0"/>
              <a:t> </a:t>
            </a:r>
            <a:br>
              <a:rPr lang="fr-FR" dirty="0"/>
            </a:br>
            <a:endParaRPr lang="fr-FR"/>
          </a:p>
        </p:txBody>
      </p:sp>
      <p:pic>
        <p:nvPicPr>
          <p:cNvPr id="3" name="Image 2" descr="Une image contenant texte, capture d’écran, Police, graphisme&#10;&#10;Le contenu généré par l’IA peut être incorrect.">
            <a:extLst>
              <a:ext uri="{FF2B5EF4-FFF2-40B4-BE49-F238E27FC236}">
                <a16:creationId xmlns:a16="http://schemas.microsoft.com/office/drawing/2014/main" id="{FC30B245-DC43-2B98-2575-018AA4DF787B}"/>
              </a:ext>
            </a:extLst>
          </p:cNvPr>
          <p:cNvPicPr>
            <a:picLocks noChangeAspect="1"/>
          </p:cNvPicPr>
          <p:nvPr/>
        </p:nvPicPr>
        <p:blipFill>
          <a:blip r:embed="rId3"/>
          <a:stretch>
            <a:fillRect/>
          </a:stretch>
        </p:blipFill>
        <p:spPr>
          <a:xfrm>
            <a:off x="1785937" y="956396"/>
            <a:ext cx="5260397" cy="3978853"/>
          </a:xfrm>
          <a:prstGeom prst="rect">
            <a:avLst/>
          </a:prstGeom>
        </p:spPr>
      </p:pic>
    </p:spTree>
    <p:extLst>
      <p:ext uri="{BB962C8B-B14F-4D97-AF65-F5344CB8AC3E}">
        <p14:creationId xmlns:p14="http://schemas.microsoft.com/office/powerpoint/2010/main" val="912882700"/>
      </p:ext>
    </p:extLst>
  </p:cSld>
  <p:clrMapOvr>
    <a:masterClrMapping/>
  </p:clrMapOvr>
</p:sld>
</file>

<file path=ppt/theme/theme1.xml><?xml version="1.0" encoding="utf-8"?>
<a:theme xmlns:a="http://schemas.openxmlformats.org/drawingml/2006/main" name="Business Cost Analysis Infographics by Slidesgo">
  <a:themeElements>
    <a:clrScheme name="Simple Light">
      <a:dk1>
        <a:srgbClr val="261E17"/>
      </a:dk1>
      <a:lt1>
        <a:srgbClr val="F2EDE4"/>
      </a:lt1>
      <a:dk2>
        <a:srgbClr val="BFAD8A"/>
      </a:dk2>
      <a:lt2>
        <a:srgbClr val="8C7B23"/>
      </a:lt2>
      <a:accent1>
        <a:srgbClr val="154001"/>
      </a:accent1>
      <a:accent2>
        <a:srgbClr val="FFFFFF"/>
      </a:accent2>
      <a:accent3>
        <a:srgbClr val="FFFFFF"/>
      </a:accent3>
      <a:accent4>
        <a:srgbClr val="FFFFFF"/>
      </a:accent4>
      <a:accent5>
        <a:srgbClr val="FFFFFF"/>
      </a:accent5>
      <a:accent6>
        <a:srgbClr val="FFFFFF"/>
      </a:accent6>
      <a:hlink>
        <a:srgbClr val="261E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TotalTime>
  <Words>2376</Words>
  <Application>Microsoft Office PowerPoint</Application>
  <PresentationFormat>Affichage à l'écran (16:9)</PresentationFormat>
  <Paragraphs>441</Paragraphs>
  <Slides>12</Slides>
  <Notes>12</Notes>
  <HiddenSlides>0</HiddenSlides>
  <MMClips>0</MMClips>
  <ScaleCrop>false</ScaleCrop>
  <HeadingPairs>
    <vt:vector size="4" baseType="variant">
      <vt:variant>
        <vt:lpstr>Thème</vt:lpstr>
      </vt:variant>
      <vt:variant>
        <vt:i4>2</vt:i4>
      </vt:variant>
      <vt:variant>
        <vt:lpstr>Titres des diapositives</vt:lpstr>
      </vt:variant>
      <vt:variant>
        <vt:i4>12</vt:i4>
      </vt:variant>
    </vt:vector>
  </HeadingPairs>
  <TitlesOfParts>
    <vt:vector size="14" baseType="lpstr">
      <vt:lpstr>Business Cost Analysis Infographics by Slidesgo</vt:lpstr>
      <vt:lpstr>Slidesgo Final Pages</vt:lpstr>
      <vt:lpstr>LA GESTION FINANCIÈRE PERSONNELLE</vt:lpstr>
      <vt:lpstr>Définition de la gestion financière personnelle </vt:lpstr>
      <vt:lpstr>L'impact psychologique de la gestion financière</vt:lpstr>
      <vt:lpstr>Mes croyances sur l’argent :  forces et limites</vt:lpstr>
      <vt:lpstr>Mes croyances sur l’argent :  forces et limites</vt:lpstr>
      <vt:lpstr>Les quatre piliers de la gestion financière   </vt:lpstr>
      <vt:lpstr>Les quatre piliers de la gestion financière   </vt:lpstr>
      <vt:lpstr>Quadrant du Cashflow selon Kiyosaki  : </vt:lpstr>
      <vt:lpstr>Quadrant du Cashflow selon Kiyosaki :   </vt:lpstr>
      <vt:lpstr>Comment ce modèle peut aider à mieux comprendre la gestion des finances : </vt:lpstr>
      <vt:lpstr>Les Différences Clés dans la Mentalité des Riches et des Pauvres: </vt:lpstr>
      <vt:lpstr>Comment ce modèle peut aider à mieux comprendre la gestion des finances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GESTION FINANCIÈRE PERSONNELLE</dc:title>
  <cp:lastModifiedBy>Kuro</cp:lastModifiedBy>
  <cp:revision>250</cp:revision>
  <dcterms:modified xsi:type="dcterms:W3CDTF">2025-04-03T22:31:06Z</dcterms:modified>
</cp:coreProperties>
</file>