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1"/>
  </p:notesMasterIdLst>
  <p:sldIdLst>
    <p:sldId id="256" r:id="rId3"/>
    <p:sldId id="257" r:id="rId4"/>
    <p:sldId id="258" r:id="rId5"/>
    <p:sldId id="259" r:id="rId6"/>
    <p:sldId id="291" r:id="rId7"/>
    <p:sldId id="292" r:id="rId8"/>
    <p:sldId id="293" r:id="rId9"/>
    <p:sldId id="294" r:id="rId10"/>
    <p:sldId id="295" r:id="rId11"/>
    <p:sldId id="262" r:id="rId12"/>
    <p:sldId id="297" r:id="rId13"/>
    <p:sldId id="298" r:id="rId14"/>
    <p:sldId id="260" r:id="rId15"/>
    <p:sldId id="301" r:id="rId16"/>
    <p:sldId id="302" r:id="rId17"/>
    <p:sldId id="279" r:id="rId18"/>
    <p:sldId id="299" r:id="rId19"/>
    <p:sldId id="300" r:id="rId20"/>
  </p:sldIdLst>
  <p:sldSz cx="9144000" cy="5143500" type="screen16x9"/>
  <p:notesSz cx="6858000" cy="9144000"/>
  <p:embeddedFontLst>
    <p:embeddedFont>
      <p:font typeface="Anaheim" panose="02000503000000000000" pitchFamily="2" charset="0"/>
      <p:regular r:id="rId22"/>
    </p:embeddedFont>
    <p:embeddedFont>
      <p:font typeface="Inter" panose="020B0604020202020204" charset="0"/>
      <p:regular r:id="rId23"/>
      <p:bold r:id="rId24"/>
      <p:italic r:id="rId25"/>
      <p:boldItalic r:id="rId26"/>
    </p:embeddedFont>
    <p:embeddedFont>
      <p:font typeface="Manrope Medium" panose="020B0604020202020204" charset="0"/>
      <p:regular r:id="rId27"/>
      <p:bold r:id="rId28"/>
    </p:embeddedFont>
    <p:embeddedFont>
      <p:font typeface="Manrope SemiBold" panose="020B0604020202020204" charset="0"/>
      <p:regular r:id="rId29"/>
      <p:bold r:id="rId30"/>
    </p:embeddedFont>
    <p:embeddedFont>
      <p:font typeface="Proxima Nova" panose="020B0604020202020204" charset="0"/>
      <p:regular r:id="rId31"/>
      <p:bold r:id="rId32"/>
      <p:italic r:id="rId33"/>
      <p:boldItalic r:id="rId34"/>
    </p:embeddedFont>
    <p:embeddedFont>
      <p:font typeface="Proxima Nova Semibold" panose="020B0604020202020204" charset="0"/>
      <p:regular r:id="rId35"/>
      <p:bold r:id="rId36"/>
      <p:boldItalic r:id="rId37"/>
    </p:embeddedFont>
    <p:embeddedFont>
      <p:font typeface="Roboto Condensed Light" panose="02000000000000000000"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80"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654BE8BE-39AC-6223-09CA-DA440CAEFE45}"/>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AB9C7EB-3F5A-EABE-95FA-ADEF6D64D2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DFE58AA7-0687-2ECF-D638-ED74F22D72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0607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F3A3A2B-571A-4E70-7A88-4FCD95611D97}"/>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14CB99DB-E5DA-DAFA-74DB-E06E15CBF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4F492FC3-E99C-6E6D-2A51-F8F3160789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29619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BFE571E-DC8F-8A65-CE17-C42B3AC46175}"/>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FAB7DAB8-07FB-28B3-E906-2F392D056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7D70F5AF-DB2F-049D-07EB-3B2EF77E02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77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7125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415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EAD5B9-534F-CAC6-13CB-EC9C1CAAFA82}"/>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8E6095DC-C4D3-1BB5-6A64-586CC6F65A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8B5E53AD-FE8B-F72C-6547-D1D4182B7D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0011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3C06DA6-A69C-70E6-B132-9F280A058B36}"/>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65350D35-C0ED-EBA4-6EF1-511D19321C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C263667B-9617-5083-CED0-E3B2DC8401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2672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B0AD8A75-F24F-AAD1-1830-C12F799AD3E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25B6EBDE-991E-57CF-EC55-457994D5E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7A1AD1A3-FC93-324F-1330-61EE9C3657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8481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a:extLst>
            <a:ext uri="{FF2B5EF4-FFF2-40B4-BE49-F238E27FC236}">
              <a16:creationId xmlns:a16="http://schemas.microsoft.com/office/drawing/2014/main" id="{1FD5ED9D-E0FF-796C-99B6-436F14CC988F}"/>
            </a:ext>
          </a:extLst>
        </p:cNvPr>
        <p:cNvGrpSpPr/>
        <p:nvPr/>
      </p:nvGrpSpPr>
      <p:grpSpPr>
        <a:xfrm>
          <a:off x="0" y="0"/>
          <a:ext cx="0" cy="0"/>
          <a:chOff x="0" y="0"/>
          <a:chExt cx="0" cy="0"/>
        </a:xfrm>
      </p:grpSpPr>
      <p:sp>
        <p:nvSpPr>
          <p:cNvPr id="589" name="Google Shape;589;g29a7acb6325_0_402:notes">
            <a:extLst>
              <a:ext uri="{FF2B5EF4-FFF2-40B4-BE49-F238E27FC236}">
                <a16:creationId xmlns:a16="http://schemas.microsoft.com/office/drawing/2014/main" id="{B2B3A101-1910-82A9-484E-FDB6CD8100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a:extLst>
              <a:ext uri="{FF2B5EF4-FFF2-40B4-BE49-F238E27FC236}">
                <a16:creationId xmlns:a16="http://schemas.microsoft.com/office/drawing/2014/main" id="{6973E2FE-DA8E-9A0A-2CBC-6004A0D7A9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9261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Anaheim" panose="02000503000000000000" pitchFamily="2" charset="0"/>
              </a:rPr>
              <a:t>LA GESTION FINANCIÈRE </a:t>
            </a:r>
            <a:r>
              <a:rPr lang="en-US" dirty="0">
                <a:solidFill>
                  <a:schemeClr val="tx2"/>
                </a:solidFill>
                <a:latin typeface="Anaheim" panose="02000503000000000000" pitchFamily="2" charset="0"/>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r>
              <a:rPr lang="fr-FR" sz="2800" dirty="0">
                <a:solidFill>
                  <a:srgbClr val="000000"/>
                </a:solidFill>
                <a:latin typeface="Anaheim" panose="02000503000000000000" pitchFamily="2" charset="0"/>
                <a:cs typeface="Times New Roman"/>
              </a:rPr>
              <a:t>Comment ce modèle peut aider à mieux comprendre la gestion des finances</a:t>
            </a:r>
            <a:r>
              <a:rPr lang="fr-FR" dirty="0">
                <a:latin typeface="Anaheim" panose="02000503000000000000" pitchFamily="2" charset="0"/>
              </a:rPr>
              <a:t> :</a:t>
            </a:r>
            <a:br>
              <a:rPr lang="fr-FR" dirty="0">
                <a:latin typeface="Anaheim" panose="02000503000000000000" pitchFamily="2" charset="0"/>
              </a:rPr>
            </a:br>
            <a:endParaRPr lang="en" dirty="0">
              <a:solidFill>
                <a:srgbClr val="000000"/>
              </a:solidFill>
              <a:latin typeface="Anaheim" panose="02000503000000000000" pitchFamily="2" charset="0"/>
            </a:endParaRPr>
          </a:p>
        </p:txBody>
      </p:sp>
      <p:grpSp>
        <p:nvGrpSpPr>
          <p:cNvPr id="696" name="Google Shape;696;p21"/>
          <p:cNvGrpSpPr/>
          <p:nvPr/>
        </p:nvGrpSpPr>
        <p:grpSpPr>
          <a:xfrm>
            <a:off x="775570" y="1460812"/>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Comprendre où vous vous situez </a:t>
              </a:r>
              <a:r>
                <a:rPr lang="fr-FR" sz="1500" b="1" dirty="0">
                  <a:solidFill>
                    <a:schemeClr val="accent1">
                      <a:lumMod val="90000"/>
                      <a:lumOff val="10000"/>
                    </a:schemeClr>
                  </a:solidFill>
                  <a:ea typeface="Inter"/>
                </a:rPr>
                <a:t>dans le quadrant</a:t>
              </a:r>
              <a:r>
                <a:rPr lang="fr-FR" sz="1500" dirty="0">
                  <a:solidFill>
                    <a:schemeClr val="accent1">
                      <a:lumMod val="90000"/>
                      <a:lumOff val="10000"/>
                    </a:schemeClr>
                  </a:solidFill>
                  <a:ea typeface="Inter"/>
                </a:rPr>
                <a:t>.</a:t>
              </a:r>
              <a:endParaRPr lang="en-US" sz="1500" dirty="0">
                <a:solidFill>
                  <a:schemeClr val="accent1">
                    <a:lumMod val="90000"/>
                    <a:lumOff val="10000"/>
                  </a:schemeClr>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3200" dirty="0">
                <a:solidFill>
                  <a:schemeClr val="lt2"/>
                </a:solidFill>
                <a:latin typeface="Manrope SemiBold"/>
                <a:ea typeface="Manrope SemiBold"/>
                <a:cs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endParaRPr lang="en" sz="2200" dirty="0">
                <a:solidFill>
                  <a:schemeClr val="dk1"/>
                </a:solidFill>
                <a:latin typeface="Manrope SemiBold"/>
                <a:ea typeface="Manrope SemiBold"/>
                <a:cs typeface="Manrope SemiBold"/>
              </a:endParaRPr>
            </a:p>
          </p:txBody>
        </p:sp>
      </p:grpSp>
      <p:cxnSp>
        <p:nvCxnSpPr>
          <p:cNvPr id="713" name="Google Shape;713;p21"/>
          <p:cNvCxnSpPr>
            <a:cxnSpLocks/>
          </p:cNvCxnSpPr>
          <p:nvPr/>
        </p:nvCxnSpPr>
        <p:spPr>
          <a:xfrm rot="5400000">
            <a:off x="2936566" y="874922"/>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p:cNvCxnSpPr>
          <p:nvPr/>
        </p:nvCxnSpPr>
        <p:spPr>
          <a:xfrm rot="16200000" flipH="1">
            <a:off x="5733916" y="874772"/>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p:cNvCxnSpPr>
          <p:nvPr/>
        </p:nvCxnSpPr>
        <p:spPr>
          <a:xfrm>
            <a:off x="4582366" y="1622000"/>
            <a:ext cx="0" cy="494400"/>
          </a:xfrm>
          <a:prstGeom prst="straightConnector1">
            <a:avLst/>
          </a:prstGeom>
          <a:noFill/>
          <a:ln w="28575" cap="flat" cmpd="sng">
            <a:solidFill>
              <a:schemeClr val="dk1"/>
            </a:solidFill>
            <a:prstDash val="solid"/>
            <a:round/>
            <a:headEnd type="none" w="med" len="med"/>
            <a:tailEnd type="none" w="med" len="med"/>
          </a:ln>
        </p:spPr>
      </p:cxnSp>
      <p:sp>
        <p:nvSpPr>
          <p:cNvPr id="3" name="Google Shape;699;p21">
            <a:extLst>
              <a:ext uri="{FF2B5EF4-FFF2-40B4-BE49-F238E27FC236}">
                <a16:creationId xmlns:a16="http://schemas.microsoft.com/office/drawing/2014/main" id="{8DAA6423-DDC2-5778-E94E-C285ADD2DB3C}"/>
              </a:ext>
            </a:extLst>
          </p:cNvPr>
          <p:cNvSpPr txBox="1"/>
          <p:nvPr/>
        </p:nvSpPr>
        <p:spPr>
          <a:xfrm>
            <a:off x="3515306"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Passer du côté gauche </a:t>
            </a:r>
            <a:r>
              <a:rPr lang="fr-FR" sz="1500" dirty="0">
                <a:solidFill>
                  <a:schemeClr val="accent1">
                    <a:lumMod val="90000"/>
                    <a:lumOff val="10000"/>
                  </a:schemeClr>
                </a:solidFill>
                <a:ea typeface="Inter"/>
              </a:rPr>
              <a:t>(</a:t>
            </a:r>
            <a:r>
              <a:rPr lang="fr-FR" sz="1500" b="1" dirty="0">
                <a:solidFill>
                  <a:schemeClr val="accent1">
                    <a:lumMod val="90000"/>
                    <a:lumOff val="10000"/>
                  </a:schemeClr>
                </a:solidFill>
                <a:ea typeface="Inter"/>
              </a:rPr>
              <a:t>E &amp; S</a:t>
            </a:r>
            <a:r>
              <a:rPr lang="fr-FR" sz="1500" dirty="0">
                <a:solidFill>
                  <a:schemeClr val="accent1">
                    <a:lumMod val="90000"/>
                    <a:lumOff val="10000"/>
                  </a:schemeClr>
                </a:solidFill>
                <a:ea typeface="Inter"/>
              </a:rPr>
              <a:t>)</a:t>
            </a:r>
            <a:r>
              <a:rPr lang="fr-FR" sz="1500" dirty="0">
                <a:ea typeface="Inter"/>
              </a:rPr>
              <a:t> vers le côté droit</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B &amp; I</a:t>
            </a:r>
            <a:r>
              <a:rPr lang="fr-FR" sz="1500" dirty="0">
                <a:solidFill>
                  <a:schemeClr val="accent1">
                    <a:lumMod val="90000"/>
                    <a:lumOff val="10000"/>
                  </a:schemeClr>
                </a:solidFill>
                <a:ea typeface="Inter"/>
              </a:rPr>
              <a:t>)</a:t>
            </a:r>
            <a:r>
              <a:rPr lang="fr-FR" sz="1500" dirty="0">
                <a:ea typeface="Inter"/>
              </a:rPr>
              <a:t> pour </a:t>
            </a:r>
            <a:r>
              <a:rPr lang="fr-FR" sz="1500" b="1" dirty="0">
                <a:solidFill>
                  <a:schemeClr val="accent1">
                    <a:lumMod val="90000"/>
                    <a:lumOff val="10000"/>
                  </a:schemeClr>
                </a:solidFill>
                <a:ea typeface="Inter"/>
              </a:rPr>
              <a:t>gagner en liberté financière</a:t>
            </a:r>
            <a:r>
              <a:rPr lang="fr-FR" sz="1500" dirty="0">
                <a:solidFill>
                  <a:schemeClr val="accent1">
                    <a:lumMod val="90000"/>
                    <a:lumOff val="10000"/>
                  </a:schemeClr>
                </a:solidFill>
                <a:ea typeface="Inter"/>
              </a:rPr>
              <a:t>.</a:t>
            </a:r>
            <a:endParaRPr lang="en-US" sz="1500" dirty="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
        <p:nvSpPr>
          <p:cNvPr id="5" name="Google Shape;699;p21">
            <a:extLst>
              <a:ext uri="{FF2B5EF4-FFF2-40B4-BE49-F238E27FC236}">
                <a16:creationId xmlns:a16="http://schemas.microsoft.com/office/drawing/2014/main" id="{021E0C8B-9750-FF02-6C14-9C061CDA6585}"/>
              </a:ext>
            </a:extLst>
          </p:cNvPr>
          <p:cNvSpPr txBox="1"/>
          <p:nvPr/>
        </p:nvSpPr>
        <p:spPr>
          <a:xfrm>
            <a:off x="6289679" y="2673948"/>
            <a:ext cx="2122800" cy="339900"/>
          </a:xfrm>
          <a:prstGeom prst="rect">
            <a:avLst/>
          </a:prstGeom>
          <a:noFill/>
          <a:ln>
            <a:noFill/>
          </a:ln>
        </p:spPr>
        <p:txBody>
          <a:bodyPr spcFirstLastPara="1" wrap="square" lIns="91425" tIns="91425" rIns="91425" bIns="91425" anchor="t" anchorCtr="0">
            <a:noAutofit/>
          </a:bodyPr>
          <a:lstStyle/>
          <a:p>
            <a:pPr algn="ctr"/>
            <a:r>
              <a:rPr lang="fr-FR" sz="1500" dirty="0">
                <a:ea typeface="Inter"/>
              </a:rPr>
              <a:t>Apprendre à investir dans des</a:t>
            </a:r>
            <a:r>
              <a:rPr lang="fr-FR" sz="1500" dirty="0">
                <a:solidFill>
                  <a:schemeClr val="accent1">
                    <a:lumMod val="90000"/>
                    <a:lumOff val="10000"/>
                  </a:schemeClr>
                </a:solidFill>
                <a:ea typeface="Inter"/>
              </a:rPr>
              <a:t> </a:t>
            </a:r>
            <a:r>
              <a:rPr lang="fr-FR" sz="1500" b="1" dirty="0">
                <a:solidFill>
                  <a:schemeClr val="accent1">
                    <a:lumMod val="90000"/>
                    <a:lumOff val="10000"/>
                  </a:schemeClr>
                </a:solidFill>
                <a:ea typeface="Inter"/>
              </a:rPr>
              <a:t>actifs</a:t>
            </a:r>
            <a:r>
              <a:rPr lang="fr-FR" sz="1500" dirty="0">
                <a:solidFill>
                  <a:schemeClr val="accent1">
                    <a:lumMod val="90000"/>
                    <a:lumOff val="10000"/>
                  </a:schemeClr>
                </a:solidFill>
                <a:ea typeface="Inter"/>
              </a:rPr>
              <a:t> </a:t>
            </a:r>
            <a:r>
              <a:rPr lang="fr-FR" sz="1500" dirty="0">
                <a:ea typeface="Inter"/>
              </a:rPr>
              <a:t>plutôt que d’accumuler des dettes et des passifs.</a:t>
            </a:r>
            <a:br>
              <a:rPr lang="fr-FR" sz="1500" dirty="0">
                <a:ea typeface="Inter"/>
              </a:rPr>
            </a:br>
            <a:endParaRPr lang="fr-FR" sz="1500">
              <a:solidFill>
                <a:schemeClr val="dk1"/>
              </a:solidFill>
              <a:ea typeface="Inter"/>
            </a:endParaRPr>
          </a:p>
          <a:p>
            <a:pPr marL="0" lvl="0" indent="0" algn="ctr">
              <a:spcBef>
                <a:spcPts val="0"/>
              </a:spcBef>
              <a:spcAft>
                <a:spcPts val="0"/>
              </a:spcAft>
              <a:buNone/>
            </a:pPr>
            <a:endParaRPr lang="en" sz="1200" dirty="0">
              <a:solidFill>
                <a:schemeClr val="dk1"/>
              </a:solidFill>
              <a:latin typeface="Inter"/>
              <a:ea typeface="Inter"/>
              <a:cs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4ACEFDA-BB01-4E84-5BCF-75F714428D31}"/>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ACFD8DE4-B311-2562-F9B4-158DEE1515CF}"/>
              </a:ext>
            </a:extLst>
          </p:cNvPr>
          <p:cNvSpPr txBox="1">
            <a:spLocks noGrp="1"/>
          </p:cNvSpPr>
          <p:nvPr>
            <p:ph type="title"/>
          </p:nvPr>
        </p:nvSpPr>
        <p:spPr>
          <a:xfrm>
            <a:off x="713250" y="178624"/>
            <a:ext cx="7717500" cy="1113245"/>
          </a:xfrm>
          <a:prstGeom prst="rect">
            <a:avLst/>
          </a:prstGeom>
        </p:spPr>
        <p:txBody>
          <a:bodyPr spcFirstLastPara="1" wrap="square" lIns="91425" tIns="91425" rIns="91425" bIns="91425" anchor="t" anchorCtr="0">
            <a:noAutofit/>
          </a:bodyPr>
          <a:lstStyle/>
          <a:p>
            <a:r>
              <a:rPr lang="fr-FR" sz="2800" dirty="0">
                <a:latin typeface="Anaheim" panose="02000503000000000000" pitchFamily="2" charset="0"/>
              </a:rPr>
              <a:t>Les Différences Clés dans la Mentalité des Riches et des Pauvres</a:t>
            </a:r>
            <a:r>
              <a:rPr lang="fr-FR" dirty="0">
                <a:latin typeface="Anaheim" panose="02000503000000000000" pitchFamily="2" charset="0"/>
              </a:rPr>
              <a:t>:</a:t>
            </a:r>
            <a:br>
              <a:rPr lang="fr-FR" dirty="0">
                <a:latin typeface="Anaheim" panose="02000503000000000000" pitchFamily="2" charset="0"/>
              </a:rPr>
            </a:br>
            <a:endParaRPr lang="fr-FR" dirty="0">
              <a:latin typeface="Anaheim" panose="02000503000000000000" pitchFamily="2" charset="0"/>
            </a:endParaRPr>
          </a:p>
        </p:txBody>
      </p:sp>
      <p:sp>
        <p:nvSpPr>
          <p:cNvPr id="2" name="ZoneTexte 1">
            <a:extLst>
              <a:ext uri="{FF2B5EF4-FFF2-40B4-BE49-F238E27FC236}">
                <a16:creationId xmlns:a16="http://schemas.microsoft.com/office/drawing/2014/main" id="{28E6A8BF-EA73-FFAD-E351-16815307266A}"/>
              </a:ext>
            </a:extLst>
          </p:cNvPr>
          <p:cNvSpPr txBox="1"/>
          <p:nvPr/>
        </p:nvSpPr>
        <p:spPr>
          <a:xfrm>
            <a:off x="376656" y="1474853"/>
            <a:ext cx="8044874" cy="35548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Ø"/>
            </a:pPr>
            <a:r>
              <a:rPr lang="fr-FR" sz="1500" b="1" dirty="0">
                <a:solidFill>
                  <a:schemeClr val="accent1">
                    <a:lumMod val="90000"/>
                    <a:lumOff val="10000"/>
                  </a:schemeClr>
                </a:solidFill>
              </a:rPr>
              <a:t>Les riches pensent en termes d’actifs</a:t>
            </a:r>
            <a:r>
              <a:rPr lang="fr-FR" sz="1500" dirty="0">
                <a:solidFill>
                  <a:schemeClr val="accent1">
                    <a:lumMod val="90000"/>
                    <a:lumOff val="10000"/>
                  </a:schemeClr>
                </a:solidFill>
              </a:rPr>
              <a:t> :</a:t>
            </a:r>
            <a:r>
              <a:rPr lang="fr-FR" sz="1500" dirty="0">
                <a:solidFill>
                  <a:schemeClr val="tx1"/>
                </a:solidFill>
              </a:rPr>
              <a:t> Ils investissent dans des actifs qui leur rapportent de l’argent (immobilier, entreprises, actions). </a:t>
            </a:r>
            <a:endParaRPr lang="fr-FR" dirty="0">
              <a:solidFill>
                <a:schemeClr val="tx1"/>
              </a:solidFill>
            </a:endParaRPr>
          </a:p>
          <a:p>
            <a:pPr marL="285750" indent="-285750">
              <a:buFont typeface="Wingdings"/>
              <a:buChar char="Ø"/>
            </a:pPr>
            <a:r>
              <a:rPr lang="fr-FR" sz="1500" b="1" dirty="0">
                <a:solidFill>
                  <a:schemeClr val="tx1"/>
                </a:solidFill>
              </a:rPr>
              <a:t>Les pauvres et la classe moyenne achètent des passifs</a:t>
            </a:r>
            <a:r>
              <a:rPr lang="fr-FR" sz="1500" dirty="0">
                <a:solidFill>
                  <a:schemeClr val="tx1"/>
                </a:solidFill>
              </a:rPr>
              <a:t> : Ils dépensent leur argent dans des biens qui ne génèrent pas de revenus (voitures, gadgets, crédits).</a:t>
            </a:r>
            <a:endParaRPr lang="fr-FR">
              <a:solidFill>
                <a:schemeClr val="tx1"/>
              </a:solidFill>
            </a:endParaRPr>
          </a:p>
          <a:p>
            <a:pPr marL="285750" indent="-285750">
              <a:buFont typeface="Wingdings"/>
              <a:buChar char="Ø"/>
            </a:pPr>
            <a:endParaRPr lang="fr-FR" sz="1500" dirty="0">
              <a:solidFill>
                <a:schemeClr val="tx1"/>
              </a:solidFill>
            </a:endParaRPr>
          </a:p>
          <a:p>
            <a:pPr marL="285750" indent="-285750">
              <a:buFont typeface="Wingdings"/>
              <a:buChar char="Ø"/>
            </a:pPr>
            <a:r>
              <a:rPr lang="fr-FR" sz="1500" b="1" dirty="0">
                <a:solidFill>
                  <a:schemeClr val="accent1">
                    <a:lumMod val="90000"/>
                    <a:lumOff val="10000"/>
                  </a:schemeClr>
                </a:solidFill>
              </a:rPr>
              <a:t>Les riches cherchent à faire travailler leur argent</a:t>
            </a:r>
            <a:r>
              <a:rPr lang="fr-FR" sz="1500" dirty="0">
                <a:solidFill>
                  <a:schemeClr val="accent1">
                    <a:lumMod val="90000"/>
                    <a:lumOff val="10000"/>
                  </a:schemeClr>
                </a:solidFill>
              </a:rPr>
              <a:t> :</a:t>
            </a:r>
            <a:r>
              <a:rPr lang="fr-FR" sz="1500" dirty="0">
                <a:solidFill>
                  <a:schemeClr val="tx1"/>
                </a:solidFill>
              </a:rPr>
              <a:t> Ils construisent des sources de revenus passifs.</a:t>
            </a:r>
          </a:p>
          <a:p>
            <a:pPr marL="285750" indent="-285750">
              <a:buFont typeface="Wingdings"/>
              <a:buChar char="Ø"/>
            </a:pPr>
            <a:r>
              <a:rPr lang="fr-FR" sz="1500" b="1" dirty="0">
                <a:solidFill>
                  <a:schemeClr val="tx1"/>
                </a:solidFill>
              </a:rPr>
              <a:t>Les pauvres travaillent pour de l'argent</a:t>
            </a:r>
            <a:r>
              <a:rPr lang="fr-FR" sz="1500" dirty="0">
                <a:solidFill>
                  <a:schemeClr val="tx1"/>
                </a:solidFill>
              </a:rPr>
              <a:t> : Ils échangent leur temps contre un salaire sans chercher à développer d'autres sources de revenus.</a:t>
            </a:r>
            <a:endParaRPr lang="fr-FR">
              <a:solidFill>
                <a:schemeClr val="tx1"/>
              </a:solidFill>
            </a:endParaRPr>
          </a:p>
          <a:p>
            <a:pPr marL="285750" indent="-285750">
              <a:buFont typeface="Wingdings"/>
              <a:buChar char="Ø"/>
            </a:pPr>
            <a:endParaRPr lang="fr-FR" sz="1500" b="1" dirty="0">
              <a:solidFill>
                <a:schemeClr val="accent1">
                  <a:lumMod val="90000"/>
                  <a:lumOff val="10000"/>
                </a:schemeClr>
              </a:solidFill>
            </a:endParaRPr>
          </a:p>
          <a:p>
            <a:pPr marL="285750" indent="-285750">
              <a:buFont typeface="Wingdings"/>
              <a:buChar char="Ø"/>
            </a:pPr>
            <a:r>
              <a:rPr lang="fr-FR" sz="1500" b="1" dirty="0">
                <a:solidFill>
                  <a:schemeClr val="accent1">
                    <a:lumMod val="90000"/>
                    <a:lumOff val="10000"/>
                  </a:schemeClr>
                </a:solidFill>
              </a:rPr>
              <a:t>Les riches prennent des risques</a:t>
            </a:r>
            <a:r>
              <a:rPr lang="fr-FR" sz="1500" b="1" dirty="0">
                <a:solidFill>
                  <a:schemeClr val="tx1"/>
                </a:solidFill>
              </a:rPr>
              <a:t> calculés et investissent dans leur éducation financière</a:t>
            </a:r>
            <a:r>
              <a:rPr lang="fr-FR" sz="1500" dirty="0">
                <a:solidFill>
                  <a:schemeClr val="tx1"/>
                </a:solidFill>
              </a:rPr>
              <a:t>.</a:t>
            </a:r>
            <a:endParaRPr lang="fr-FR">
              <a:solidFill>
                <a:schemeClr val="tx1"/>
              </a:solidFill>
            </a:endParaRPr>
          </a:p>
          <a:p>
            <a:pPr marL="285750" indent="-285750">
              <a:buFont typeface="Wingdings"/>
              <a:buChar char="Ø"/>
            </a:pPr>
            <a:r>
              <a:rPr lang="fr-FR" sz="1500" b="1" dirty="0">
                <a:solidFill>
                  <a:schemeClr val="tx1"/>
                </a:solidFill>
              </a:rPr>
              <a:t>Les pauvres ont peur des risques financiers et évitent d'investir</a:t>
            </a:r>
            <a:r>
              <a:rPr lang="fr-FR" sz="1500" dirty="0">
                <a:solidFill>
                  <a:schemeClr val="tx1"/>
                </a:solidFill>
              </a:rPr>
              <a:t>, préférant la "sécurité" d'un emploi fixe.</a:t>
            </a:r>
            <a:endParaRPr lang="fr-FR">
              <a:solidFill>
                <a:schemeClr val="tx1"/>
              </a:solidFill>
            </a:endParaRPr>
          </a:p>
          <a:p>
            <a:endParaRPr lang="fr-FR" sz="1500" dirty="0">
              <a:solidFill>
                <a:schemeClr val="accent1">
                  <a:lumMod val="90000"/>
                  <a:lumOff val="10000"/>
                </a:schemeClr>
              </a:solidFill>
            </a:endParaRPr>
          </a:p>
        </p:txBody>
      </p:sp>
    </p:spTree>
    <p:extLst>
      <p:ext uri="{BB962C8B-B14F-4D97-AF65-F5344CB8AC3E}">
        <p14:creationId xmlns:p14="http://schemas.microsoft.com/office/powerpoint/2010/main" val="120094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9406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Les bonnes pratiques de gestion financière pour un étudiant</a:t>
            </a:r>
            <a:endParaRPr lang="en-US" dirty="0">
              <a:latin typeface="Anaheim" panose="02000503000000000000" pitchFamily="2" charset="0"/>
            </a:endParaRPr>
          </a:p>
        </p:txBody>
      </p:sp>
      <p:grpSp>
        <p:nvGrpSpPr>
          <p:cNvPr id="696" name="Google Shape;696;p21"/>
          <p:cNvGrpSpPr/>
          <p:nvPr/>
        </p:nvGrpSpPr>
        <p:grpSpPr>
          <a:xfrm>
            <a:off x="289908" y="2884061"/>
            <a:ext cx="2606633" cy="886574"/>
            <a:chOff x="471309" y="3019448"/>
            <a:chExt cx="2606633" cy="886574"/>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dirty="0">
                  <a:solidFill>
                    <a:schemeClr val="lt2"/>
                  </a:solidFill>
                  <a:latin typeface="Manrope SemiBold"/>
                  <a:ea typeface="Manrope SemiBold"/>
                  <a:cs typeface="Manrope SemiBold"/>
                  <a:sym typeface="Manrope SemiBold"/>
                </a:rPr>
                <a:t> Éviter le crédit à la consommation</a:t>
              </a:r>
              <a:endParaRPr lang="en" dirty="0">
                <a:solidFill>
                  <a:schemeClr val="lt2"/>
                </a:solidFill>
                <a:latin typeface="Manrope SemiBold"/>
                <a:ea typeface="Manrope SemiBold"/>
                <a:cs typeface="Manrope SemiBold"/>
                <a:sym typeface="Manrope SemiBold"/>
              </a:endParaRPr>
            </a:p>
          </p:txBody>
        </p:sp>
        <p:sp>
          <p:nvSpPr>
            <p:cNvPr id="699" name="Google Shape;699;p21"/>
            <p:cNvSpPr txBox="1"/>
            <p:nvPr/>
          </p:nvSpPr>
          <p:spPr>
            <a:xfrm>
              <a:off x="471309" y="3566122"/>
              <a:ext cx="2606633"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 Prendre un prêt pour un besoin essentiel (études, logement) peut être justifié, mais s’endetter pour des achats non essentiels (gadgets, vêtements de marque) mène souvent à des difficultés financières.</a:t>
              </a:r>
              <a:endParaRPr lang="en-US" sz="1200" dirty="0">
                <a:solidFill>
                  <a:schemeClr val="dk1"/>
                </a:solidFill>
                <a:latin typeface="Inter"/>
                <a:ea typeface="Inter"/>
                <a:cs typeface="Inter"/>
                <a:sym typeface="Inter"/>
              </a:endParaRPr>
            </a:p>
          </p:txBody>
        </p:sp>
      </p:grpSp>
      <p:cxnSp>
        <p:nvCxnSpPr>
          <p:cNvPr id="700" name="Google Shape;700;p21"/>
          <p:cNvCxnSpPr/>
          <p:nvPr/>
        </p:nvCxnSpPr>
        <p:spPr>
          <a:xfrm>
            <a:off x="641174" y="3455263"/>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126524" y="2884061"/>
            <a:ext cx="2122800" cy="886573"/>
            <a:chOff x="6307925" y="3019448"/>
            <a:chExt cx="2122800" cy="886573"/>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lt2"/>
                  </a:solidFill>
                  <a:latin typeface="Manrope SemiBold"/>
                  <a:ea typeface="Manrope SemiBold"/>
                  <a:cs typeface="Manrope SemiBold"/>
                  <a:sym typeface="Manrope SemiBold"/>
                </a:rPr>
                <a:t>Investir</a:t>
              </a:r>
              <a:r>
                <a:rPr lang="en-US" dirty="0">
                  <a:solidFill>
                    <a:schemeClr val="lt2"/>
                  </a:solidFill>
                  <a:latin typeface="Manrope SemiBold"/>
                  <a:ea typeface="Manrope SemiBold"/>
                  <a:cs typeface="Manrope SemiBold"/>
                  <a:sym typeface="Manrope SemiBold"/>
                </a:rPr>
                <a:t> </a:t>
              </a:r>
              <a:r>
                <a:rPr lang="en-US" dirty="0" err="1">
                  <a:solidFill>
                    <a:schemeClr val="lt2"/>
                  </a:solidFill>
                  <a:latin typeface="Manrope SemiBold"/>
                  <a:ea typeface="Manrope SemiBold"/>
                  <a:cs typeface="Manrope SemiBold"/>
                  <a:sym typeface="Manrope SemiBold"/>
                </a:rPr>
                <a:t>intelligemment</a:t>
              </a:r>
              <a:endParaRPr lang="en" dirty="0">
                <a:solidFill>
                  <a:schemeClr val="lt2"/>
                </a:solidFill>
                <a:latin typeface="Manrope SemiBold"/>
                <a:ea typeface="Manrope SemiBold"/>
                <a:cs typeface="Manrope SemiBold"/>
                <a:sym typeface="Manrope SemiBold"/>
              </a:endParaRPr>
            </a:p>
          </p:txBody>
        </p:sp>
        <p:sp>
          <p:nvSpPr>
            <p:cNvPr id="704" name="Google Shape;704;p21"/>
            <p:cNvSpPr txBox="1"/>
            <p:nvPr/>
          </p:nvSpPr>
          <p:spPr>
            <a:xfrm>
              <a:off x="6307925" y="3566121"/>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Plutôt que de risquer de l’argent dans des investissements hasardeux, il recommande des placements concrets et durables (immobilier, éducation, compétences monétisables).</a:t>
              </a:r>
              <a:endParaRPr lang="en-US" sz="1200" dirty="0">
                <a:solidFill>
                  <a:schemeClr val="dk1"/>
                </a:solidFill>
                <a:latin typeface="Inter"/>
                <a:ea typeface="Inter"/>
                <a:cs typeface="Inter"/>
                <a:sym typeface="Inter"/>
              </a:endParaRPr>
            </a:p>
          </p:txBody>
        </p:sp>
      </p:grpSp>
      <p:grpSp>
        <p:nvGrpSpPr>
          <p:cNvPr id="705" name="Google Shape;705;p21"/>
          <p:cNvGrpSpPr/>
          <p:nvPr/>
        </p:nvGrpSpPr>
        <p:grpSpPr>
          <a:xfrm>
            <a:off x="3329174" y="2884061"/>
            <a:ext cx="2122800" cy="910301"/>
            <a:chOff x="3510575" y="3019448"/>
            <a:chExt cx="2122800" cy="910301"/>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solidFill>
                    <a:schemeClr val="lt2"/>
                  </a:solidFill>
                  <a:latin typeface="Manrope SemiBold"/>
                  <a:ea typeface="Manrope SemiBold"/>
                  <a:cs typeface="Manrope SemiBold"/>
                  <a:sym typeface="Manrope SemiBold"/>
                </a:rPr>
                <a:t>Épargner</a:t>
              </a:r>
              <a:r>
                <a:rPr lang="en-US" dirty="0">
                  <a:solidFill>
                    <a:schemeClr val="lt2"/>
                  </a:solidFill>
                  <a:latin typeface="Manrope SemiBold"/>
                  <a:ea typeface="Manrope SemiBold"/>
                  <a:cs typeface="Manrope SemiBold"/>
                  <a:sym typeface="Manrope SemiBold"/>
                </a:rPr>
                <a:t> </a:t>
              </a:r>
              <a:r>
                <a:rPr lang="en-US" dirty="0" err="1">
                  <a:solidFill>
                    <a:schemeClr val="lt2"/>
                  </a:solidFill>
                  <a:latin typeface="Manrope SemiBold"/>
                  <a:ea typeface="Manrope SemiBold"/>
                  <a:cs typeface="Manrope SemiBold"/>
                  <a:sym typeface="Manrope SemiBold"/>
                </a:rPr>
                <a:t>régulièrement</a:t>
              </a:r>
              <a:endParaRPr lang="en" dirty="0">
                <a:solidFill>
                  <a:schemeClr val="lt2"/>
                </a:solidFill>
                <a:latin typeface="Manrope SemiBold"/>
                <a:ea typeface="Manrope SemiBold"/>
                <a:cs typeface="Manrope SemiBold"/>
                <a:sym typeface="Manrope SemiBold"/>
              </a:endParaRPr>
            </a:p>
          </p:txBody>
        </p:sp>
        <p:sp>
          <p:nvSpPr>
            <p:cNvPr id="708" name="Google Shape;708;p21"/>
            <p:cNvSpPr txBox="1"/>
            <p:nvPr/>
          </p:nvSpPr>
          <p:spPr>
            <a:xfrm>
              <a:off x="3510575" y="3589849"/>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fr-FR" sz="1200" dirty="0">
                  <a:solidFill>
                    <a:schemeClr val="dk1"/>
                  </a:solidFill>
                  <a:latin typeface="Inter"/>
                  <a:ea typeface="Inter"/>
                  <a:cs typeface="Inter"/>
                  <a:sym typeface="Inter"/>
                </a:rPr>
                <a:t>Même avec un revenu limité, mettre de côté un petit montant chaque mois permet de faire face aux imprévus et d’éviter de dépendre des crédits.</a:t>
              </a:r>
              <a:endParaRPr lang="en-US" sz="1200" dirty="0">
                <a:solidFill>
                  <a:schemeClr val="dk1"/>
                </a:solidFill>
                <a:latin typeface="Inter"/>
                <a:ea typeface="Inter"/>
                <a:cs typeface="Inter"/>
                <a:sym typeface="Inter"/>
              </a:endParaRPr>
            </a:p>
          </p:txBody>
        </p:sp>
      </p:grpSp>
      <p:grpSp>
        <p:nvGrpSpPr>
          <p:cNvPr id="709" name="Google Shape;709;p21"/>
          <p:cNvGrpSpPr/>
          <p:nvPr/>
        </p:nvGrpSpPr>
        <p:grpSpPr>
          <a:xfrm>
            <a:off x="713225" y="980734"/>
            <a:ext cx="7717499" cy="1433530"/>
            <a:chOff x="713225" y="980734"/>
            <a:chExt cx="7717499" cy="1433530"/>
          </a:xfrm>
        </p:grpSpPr>
        <p:sp>
          <p:nvSpPr>
            <p:cNvPr id="710" name="Google Shape;710;p21"/>
            <p:cNvSpPr txBox="1"/>
            <p:nvPr/>
          </p:nvSpPr>
          <p:spPr>
            <a:xfrm>
              <a:off x="2035506" y="980734"/>
              <a:ext cx="5072936"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600" dirty="0">
                  <a:solidFill>
                    <a:schemeClr val="lt2"/>
                  </a:solidFill>
                  <a:latin typeface="Manrope SemiBold"/>
                  <a:ea typeface="Manrope SemiBold"/>
                  <a:cs typeface="Manrope SemiBold"/>
                  <a:sym typeface="Manrope SemiBold"/>
                </a:rPr>
                <a:t>Mohamed Talal : Gestion Financière Pragmatique</a:t>
              </a:r>
              <a:endParaRPr lang="en" sz="1600" dirty="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713225" y="1843064"/>
              <a:ext cx="7717499"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FR" sz="1600" dirty="0">
                  <a:solidFill>
                    <a:schemeClr val="dk1"/>
                  </a:solidFill>
                  <a:latin typeface="Manrope SemiBold"/>
                  <a:ea typeface="Manrope SemiBold"/>
                  <a:cs typeface="Manrope SemiBold"/>
                  <a:sym typeface="Manrope SemiBold"/>
                </a:rPr>
                <a:t>Mohamed Talal insiste sur trois principes concrets pour une</a:t>
              </a:r>
            </a:p>
            <a:p>
              <a:pPr marL="0" lvl="0" indent="0" algn="ctr" rtl="0">
                <a:spcBef>
                  <a:spcPts val="0"/>
                </a:spcBef>
                <a:spcAft>
                  <a:spcPts val="0"/>
                </a:spcAft>
                <a:buNone/>
              </a:pPr>
              <a:r>
                <a:rPr lang="fr-FR" sz="1600" dirty="0">
                  <a:solidFill>
                    <a:schemeClr val="dk1"/>
                  </a:solidFill>
                  <a:latin typeface="Manrope SemiBold"/>
                  <a:ea typeface="Manrope SemiBold"/>
                  <a:cs typeface="Manrope SemiBold"/>
                  <a:sym typeface="Manrope SemiBold"/>
                </a:rPr>
                <a:t> bonne gestion financière :</a:t>
              </a:r>
              <a:endParaRPr lang="en-US" sz="1600" dirty="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438524" y="1675481"/>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cxnSpLocks/>
            <a:endCxn id="697" idx="0"/>
          </p:cNvCxnSpPr>
          <p:nvPr/>
        </p:nvCxnSpPr>
        <p:spPr>
          <a:xfrm rot="5400000">
            <a:off x="2744774" y="1238299"/>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cxnSpLocks/>
            <a:endCxn id="702" idx="0"/>
          </p:cNvCxnSpPr>
          <p:nvPr/>
        </p:nvCxnSpPr>
        <p:spPr>
          <a:xfrm rot="-5400000" flipH="1">
            <a:off x="5542124" y="1238149"/>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cxnSpLocks/>
            <a:endCxn id="706" idx="0"/>
          </p:cNvCxnSpPr>
          <p:nvPr/>
        </p:nvCxnSpPr>
        <p:spPr>
          <a:xfrm>
            <a:off x="4390574" y="2389699"/>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438524" y="3455263"/>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235874" y="3455263"/>
            <a:ext cx="1904100" cy="0"/>
          </a:xfrm>
          <a:prstGeom prst="straightConnector1">
            <a:avLst/>
          </a:prstGeom>
          <a:noFill/>
          <a:ln w="28575" cap="flat" cmpd="sng">
            <a:solidFill>
              <a:schemeClr val="dk1"/>
            </a:solidFill>
            <a:prstDash val="solid"/>
            <a:round/>
            <a:headEnd type="none" w="med" len="med"/>
            <a:tailEnd type="none" w="med" len="med"/>
          </a:ln>
        </p:spPr>
      </p:cxnSp>
      <p:sp>
        <p:nvSpPr>
          <p:cNvPr id="28" name="TextBox 27">
            <a:extLst>
              <a:ext uri="{FF2B5EF4-FFF2-40B4-BE49-F238E27FC236}">
                <a16:creationId xmlns:a16="http://schemas.microsoft.com/office/drawing/2014/main" id="{23F1C437-CD74-4FE4-96FB-21999AC19B5B}"/>
              </a:ext>
            </a:extLst>
          </p:cNvPr>
          <p:cNvSpPr txBox="1"/>
          <p:nvPr/>
        </p:nvSpPr>
        <p:spPr>
          <a:xfrm>
            <a:off x="8139974" y="1412175"/>
            <a:ext cx="964466" cy="861774"/>
          </a:xfrm>
          <a:prstGeom prst="rect">
            <a:avLst/>
          </a:prstGeom>
          <a:noFill/>
        </p:spPr>
        <p:txBody>
          <a:bodyPr wrap="square">
            <a:spAutoFit/>
          </a:bodyPr>
          <a:lstStyle/>
          <a:p>
            <a:pPr algn="justLow"/>
            <a:r>
              <a:rPr lang="ar-MA" sz="1000" dirty="0">
                <a:solidFill>
                  <a:schemeClr val="tx2">
                    <a:lumMod val="50000"/>
                  </a:schemeClr>
                </a:solidFill>
              </a:rPr>
              <a:t>نهج يعتمد على الواقع والتجربة لتحقيق نتائج عملية بعيدًا عن النظريات المجردة.</a:t>
            </a:r>
            <a:endParaRPr lang="en-US" sz="1000" dirty="0">
              <a:solidFill>
                <a:schemeClr val="tx2">
                  <a:lumMod val="50000"/>
                </a:schemeClr>
              </a:solidFill>
            </a:endParaRPr>
          </a:p>
        </p:txBody>
      </p:sp>
      <p:sp>
        <p:nvSpPr>
          <p:cNvPr id="30" name="TextBox 29">
            <a:extLst>
              <a:ext uri="{FF2B5EF4-FFF2-40B4-BE49-F238E27FC236}">
                <a16:creationId xmlns:a16="http://schemas.microsoft.com/office/drawing/2014/main" id="{95D3AC7D-4153-40B8-9FAA-E159EC86C681}"/>
              </a:ext>
            </a:extLst>
          </p:cNvPr>
          <p:cNvSpPr txBox="1"/>
          <p:nvPr/>
        </p:nvSpPr>
        <p:spPr>
          <a:xfrm>
            <a:off x="8108581" y="1246746"/>
            <a:ext cx="1035419" cy="253916"/>
          </a:xfrm>
          <a:prstGeom prst="rect">
            <a:avLst/>
          </a:prstGeom>
          <a:noFill/>
        </p:spPr>
        <p:txBody>
          <a:bodyPr wrap="square">
            <a:spAutoFit/>
          </a:bodyPr>
          <a:lstStyle/>
          <a:p>
            <a:r>
              <a:rPr lang="fr-FR" sz="1050" dirty="0">
                <a:solidFill>
                  <a:srgbClr val="C00000"/>
                </a:solidFill>
                <a:latin typeface="Manrope SemiBold"/>
                <a:ea typeface="Manrope SemiBold"/>
                <a:cs typeface="Manrope SemiBold"/>
                <a:sym typeface="Manrope SemiBold"/>
              </a:rPr>
              <a:t>Pragmatique</a:t>
            </a:r>
            <a:endParaRPr lang="en-US" sz="1050"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Application pour les </a:t>
            </a:r>
            <a:r>
              <a:rPr lang="en-US" dirty="0" err="1">
                <a:latin typeface="Anaheim" panose="02000503000000000000" pitchFamily="2" charset="0"/>
              </a:rPr>
              <a:t>étudiants</a:t>
            </a:r>
            <a:r>
              <a:rPr lang="en-US" dirty="0">
                <a:latin typeface="Anaheim" panose="02000503000000000000" pitchFamily="2" charset="0"/>
              </a:rPr>
              <a:t> :</a:t>
            </a:r>
          </a:p>
        </p:txBody>
      </p:sp>
      <p:cxnSp>
        <p:nvCxnSpPr>
          <p:cNvPr id="608" name="Google Shape;608;p19"/>
          <p:cNvCxnSpPr>
            <a:cxnSpLocks/>
          </p:cNvCxnSpPr>
          <p:nvPr/>
        </p:nvCxnSpPr>
        <p:spPr>
          <a:xfrm rot="10800000" flipH="1">
            <a:off x="2006408" y="2175069"/>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a:cxnSpLocks/>
          </p:cNvCxnSpPr>
          <p:nvPr/>
        </p:nvCxnSpPr>
        <p:spPr>
          <a:xfrm rot="10800000" flipH="1">
            <a:off x="2006408" y="3425319"/>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a:cxnSpLocks/>
          </p:cNvCxnSpPr>
          <p:nvPr/>
        </p:nvCxnSpPr>
        <p:spPr>
          <a:xfrm rot="10800000" flipH="1">
            <a:off x="2006408" y="46165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1941008" y="1473069"/>
            <a:ext cx="6294491" cy="708000"/>
            <a:chOff x="2471950" y="1354375"/>
            <a:chExt cx="6294491" cy="708000"/>
          </a:xfrm>
        </p:grpSpPr>
        <p:sp>
          <p:nvSpPr>
            <p:cNvPr id="612" name="Google Shape;612;p19"/>
            <p:cNvSpPr txBox="1"/>
            <p:nvPr/>
          </p:nvSpPr>
          <p:spPr>
            <a:xfrm>
              <a:off x="2471950" y="135437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1</a:t>
              </a:r>
              <a:endParaRPr sz="4400" dirty="0">
                <a:solidFill>
                  <a:schemeClr val="lt2"/>
                </a:solidFill>
                <a:latin typeface="Manrope Medium"/>
                <a:ea typeface="Manrope Medium"/>
                <a:cs typeface="Manrope Medium"/>
                <a:sym typeface="Manrope Medium"/>
              </a:endParaRPr>
            </a:p>
          </p:txBody>
        </p:sp>
        <p:sp>
          <p:nvSpPr>
            <p:cNvPr id="614" name="Google Shape;614;p19"/>
            <p:cNvSpPr txBox="1"/>
            <p:nvPr/>
          </p:nvSpPr>
          <p:spPr>
            <a:xfrm>
              <a:off x="3097161" y="1354375"/>
              <a:ext cx="566928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Ne pas utiliser des crédits ou avances bancaires pour des dépenses non essentielles.</a:t>
              </a:r>
              <a:endParaRPr lang="en-US" sz="1600" dirty="0">
                <a:solidFill>
                  <a:schemeClr val="dk1"/>
                </a:solidFill>
                <a:latin typeface="Inter"/>
                <a:ea typeface="Inter"/>
                <a:cs typeface="Inter"/>
                <a:sym typeface="Inter"/>
              </a:endParaRPr>
            </a:p>
          </p:txBody>
        </p:sp>
      </p:grpSp>
      <p:grpSp>
        <p:nvGrpSpPr>
          <p:cNvPr id="617" name="Google Shape;617;p19"/>
          <p:cNvGrpSpPr/>
          <p:nvPr/>
        </p:nvGrpSpPr>
        <p:grpSpPr>
          <a:xfrm>
            <a:off x="1941008" y="2723319"/>
            <a:ext cx="5680840" cy="708000"/>
            <a:chOff x="2471950" y="2604625"/>
            <a:chExt cx="5680840" cy="708000"/>
          </a:xfrm>
        </p:grpSpPr>
        <p:sp>
          <p:nvSpPr>
            <p:cNvPr id="618" name="Google Shape;618;p19"/>
            <p:cNvSpPr txBox="1"/>
            <p:nvPr/>
          </p:nvSpPr>
          <p:spPr>
            <a:xfrm>
              <a:off x="2471950" y="260462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2</a:t>
              </a:r>
              <a:endParaRPr sz="4400" dirty="0">
                <a:solidFill>
                  <a:schemeClr val="lt2"/>
                </a:solidFill>
                <a:latin typeface="Manrope Medium"/>
                <a:ea typeface="Manrope Medium"/>
                <a:cs typeface="Manrope Medium"/>
                <a:sym typeface="Manrope Medium"/>
              </a:endParaRPr>
            </a:p>
          </p:txBody>
        </p:sp>
        <p:sp>
          <p:nvSpPr>
            <p:cNvPr id="620" name="Google Shape;620;p19"/>
            <p:cNvSpPr txBox="1"/>
            <p:nvPr/>
          </p:nvSpPr>
          <p:spPr>
            <a:xfrm>
              <a:off x="3150999" y="2604625"/>
              <a:ext cx="5001791"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Gérer son budget en priorisant l’essentiel (logement, alimentation, études).</a:t>
              </a:r>
              <a:endParaRPr lang="en-US" sz="1600" dirty="0">
                <a:solidFill>
                  <a:schemeClr val="dk1"/>
                </a:solidFill>
                <a:latin typeface="Inter"/>
                <a:ea typeface="Inter"/>
                <a:cs typeface="Inter"/>
                <a:sym typeface="Inter"/>
              </a:endParaRPr>
            </a:p>
          </p:txBody>
        </p:sp>
      </p:grpSp>
      <p:grpSp>
        <p:nvGrpSpPr>
          <p:cNvPr id="623" name="Google Shape;623;p19"/>
          <p:cNvGrpSpPr/>
          <p:nvPr/>
        </p:nvGrpSpPr>
        <p:grpSpPr>
          <a:xfrm>
            <a:off x="1941008" y="3779319"/>
            <a:ext cx="6282930" cy="708000"/>
            <a:chOff x="2471950" y="3660625"/>
            <a:chExt cx="6282930" cy="708000"/>
          </a:xfrm>
        </p:grpSpPr>
        <p:sp>
          <p:nvSpPr>
            <p:cNvPr id="624" name="Google Shape;624;p19"/>
            <p:cNvSpPr txBox="1"/>
            <p:nvPr/>
          </p:nvSpPr>
          <p:spPr>
            <a:xfrm>
              <a:off x="2471950" y="3660625"/>
              <a:ext cx="625211"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dirty="0">
                  <a:solidFill>
                    <a:schemeClr val="lt2"/>
                  </a:solidFill>
                  <a:latin typeface="Manrope Medium"/>
                  <a:ea typeface="Manrope Medium"/>
                  <a:cs typeface="Manrope Medium"/>
                  <a:sym typeface="Manrope Medium"/>
                </a:rPr>
                <a:t>3</a:t>
              </a:r>
              <a:endParaRPr sz="4400" dirty="0">
                <a:solidFill>
                  <a:schemeClr val="lt2"/>
                </a:solidFill>
                <a:latin typeface="Manrope Medium"/>
                <a:ea typeface="Manrope Medium"/>
                <a:cs typeface="Manrope Medium"/>
                <a:sym typeface="Manrope Medium"/>
              </a:endParaRPr>
            </a:p>
          </p:txBody>
        </p:sp>
        <p:sp>
          <p:nvSpPr>
            <p:cNvPr id="626" name="Google Shape;626;p19"/>
            <p:cNvSpPr txBox="1"/>
            <p:nvPr/>
          </p:nvSpPr>
          <p:spPr>
            <a:xfrm>
              <a:off x="3150999" y="3660625"/>
              <a:ext cx="5603881"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fr-FR" sz="1600" dirty="0">
                  <a:solidFill>
                    <a:schemeClr val="dk1"/>
                  </a:solidFill>
                  <a:latin typeface="Inter"/>
                  <a:ea typeface="Inter"/>
                  <a:cs typeface="Inter"/>
                  <a:sym typeface="Inter"/>
                </a:rPr>
                <a:t>Apprendre à investir dans des compétences qui génèrent des revenus à long terme (formations, certifications, </a:t>
              </a:r>
              <a:r>
                <a:rPr lang="fr-FR" sz="1600" dirty="0" err="1">
                  <a:solidFill>
                    <a:schemeClr val="dk1"/>
                  </a:solidFill>
                  <a:latin typeface="Inter"/>
                  <a:ea typeface="Inter"/>
                  <a:cs typeface="Inter"/>
                  <a:sym typeface="Inter"/>
                </a:rPr>
                <a:t>freelancing</a:t>
              </a:r>
              <a:r>
                <a:rPr lang="fr-FR" sz="1600" dirty="0">
                  <a:solidFill>
                    <a:schemeClr val="dk1"/>
                  </a:solidFill>
                  <a:latin typeface="Inter"/>
                  <a:ea typeface="Inter"/>
                  <a:cs typeface="Inter"/>
                  <a:sym typeface="Inter"/>
                </a:rPr>
                <a:t>).</a:t>
              </a:r>
              <a:endParaRPr lang="en-US" sz="1600" dirty="0">
                <a:solidFill>
                  <a:schemeClr val="dk1"/>
                </a:solidFill>
                <a:latin typeface="Inter"/>
                <a:ea typeface="Inter"/>
                <a:cs typeface="Inter"/>
                <a:sym typeface="Inter"/>
              </a:endParaRPr>
            </a:p>
          </p:txBody>
        </p:sp>
      </p:grpSp>
      <p:cxnSp>
        <p:nvCxnSpPr>
          <p:cNvPr id="630" name="Google Shape;630;p19"/>
          <p:cNvCxnSpPr>
            <a:cxnSpLocks/>
            <a:endCxn id="612" idx="1"/>
          </p:cNvCxnSpPr>
          <p:nvPr/>
        </p:nvCxnSpPr>
        <p:spPr>
          <a:xfrm rot="5400000" flipH="1" flipV="1">
            <a:off x="1163584" y="2299893"/>
            <a:ext cx="1250248" cy="304600"/>
          </a:xfrm>
          <a:prstGeom prst="bentConnector2">
            <a:avLst/>
          </a:prstGeom>
          <a:noFill/>
          <a:ln w="28575" cap="flat" cmpd="sng">
            <a:solidFill>
              <a:schemeClr val="dk1"/>
            </a:solidFill>
            <a:prstDash val="solid"/>
            <a:round/>
            <a:headEnd type="none" w="med" len="med"/>
            <a:tailEnd type="triangle" w="med" len="med"/>
          </a:ln>
        </p:spPr>
      </p:cxnSp>
      <p:cxnSp>
        <p:nvCxnSpPr>
          <p:cNvPr id="631" name="Google Shape;631;p19"/>
          <p:cNvCxnSpPr>
            <a:cxnSpLocks/>
            <a:endCxn id="624" idx="1"/>
          </p:cNvCxnSpPr>
          <p:nvPr/>
        </p:nvCxnSpPr>
        <p:spPr>
          <a:xfrm rot="16200000" flipH="1">
            <a:off x="1260708" y="3453019"/>
            <a:ext cx="1056000" cy="304600"/>
          </a:xfrm>
          <a:prstGeom prst="bentConnector2">
            <a:avLst/>
          </a:prstGeom>
          <a:noFill/>
          <a:ln w="28575" cap="flat" cmpd="sng">
            <a:solidFill>
              <a:schemeClr val="dk1"/>
            </a:solidFill>
            <a:prstDash val="solid"/>
            <a:round/>
            <a:headEnd type="none" w="med" len="med"/>
            <a:tailEnd type="triangle" w="med" len="med"/>
          </a:ln>
        </p:spPr>
      </p:cxnSp>
      <p:cxnSp>
        <p:nvCxnSpPr>
          <p:cNvPr id="632" name="Google Shape;632;p19"/>
          <p:cNvCxnSpPr>
            <a:cxnSpLocks/>
            <a:endCxn id="618" idx="1"/>
          </p:cNvCxnSpPr>
          <p:nvPr/>
        </p:nvCxnSpPr>
        <p:spPr>
          <a:xfrm>
            <a:off x="1636408" y="3077319"/>
            <a:ext cx="304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99D70702-DF82-9827-16C3-738C4A5328D5}"/>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835D561D-CC89-D81F-314B-4413449D0784}"/>
              </a:ext>
            </a:extLst>
          </p:cNvPr>
          <p:cNvSpPr txBox="1">
            <a:spLocks noGrp="1"/>
          </p:cNvSpPr>
          <p:nvPr>
            <p:ph type="title"/>
          </p:nvPr>
        </p:nvSpPr>
        <p:spPr>
          <a:xfrm>
            <a:off x="713250" y="178624"/>
            <a:ext cx="7717500" cy="988554"/>
          </a:xfrm>
          <a:prstGeom prst="rect">
            <a:avLst/>
          </a:prstGeom>
        </p:spPr>
        <p:txBody>
          <a:bodyPr spcFirstLastPara="1" wrap="square" lIns="91425" tIns="91425" rIns="91425" bIns="91425" anchor="t" anchorCtr="0">
            <a:noAutofit/>
          </a:bodyPr>
          <a:lstStyle/>
          <a:p>
            <a:r>
              <a:rPr lang="fr-FR" dirty="0">
                <a:latin typeface="Anaheim" panose="02000503000000000000" pitchFamily="2" charset="0"/>
              </a:rPr>
              <a:t>Outils pratiques pour une gestion financière efficace :</a:t>
            </a:r>
          </a:p>
        </p:txBody>
      </p:sp>
      <p:sp>
        <p:nvSpPr>
          <p:cNvPr id="14" name="TextBox 13">
            <a:extLst>
              <a:ext uri="{FF2B5EF4-FFF2-40B4-BE49-F238E27FC236}">
                <a16:creationId xmlns:a16="http://schemas.microsoft.com/office/drawing/2014/main" id="{0A74BA11-9BDB-513D-2994-290C86E5411F}"/>
              </a:ext>
            </a:extLst>
          </p:cNvPr>
          <p:cNvSpPr txBox="1"/>
          <p:nvPr/>
        </p:nvSpPr>
        <p:spPr>
          <a:xfrm>
            <a:off x="597865" y="1534545"/>
            <a:ext cx="6213671" cy="2554545"/>
          </a:xfrm>
          <a:prstGeom prst="rect">
            <a:avLst/>
          </a:prstGeom>
          <a:noFill/>
        </p:spPr>
        <p:txBody>
          <a:bodyPr wrap="square" lIns="91440" tIns="45720" rIns="91440" bIns="45720" anchor="t">
            <a:spAutoFit/>
          </a:bodyPr>
          <a:lstStyle/>
          <a:p>
            <a:r>
              <a:rPr lang="en-US" sz="1600" dirty="0">
                <a:solidFill>
                  <a:schemeClr val="accent1">
                    <a:lumMod val="90000"/>
                    <a:lumOff val="10000"/>
                  </a:schemeClr>
                </a:solidFill>
              </a:rPr>
              <a:t>1- </a:t>
            </a:r>
            <a:r>
              <a:rPr lang="ar-MA" sz="1600" dirty="0" err="1">
                <a:solidFill>
                  <a:schemeClr val="accent1">
                    <a:lumMod val="90000"/>
                    <a:lumOff val="10000"/>
                  </a:schemeClr>
                </a:solidFill>
              </a:rPr>
              <a:t>Applications</a:t>
            </a:r>
            <a:r>
              <a:rPr lang="ar-MA" sz="1600" dirty="0">
                <a:solidFill>
                  <a:schemeClr val="accent1">
                    <a:lumMod val="90000"/>
                    <a:lumOff val="10000"/>
                  </a:schemeClr>
                </a:solidFill>
              </a:rPr>
              <a:t> </a:t>
            </a:r>
            <a:r>
              <a:rPr lang="ar-MA" sz="1600" dirty="0" err="1">
                <a:solidFill>
                  <a:schemeClr val="accent1">
                    <a:lumMod val="90000"/>
                    <a:lumOff val="10000"/>
                  </a:schemeClr>
                </a:solidFill>
              </a:rPr>
              <a:t>de</a:t>
            </a:r>
            <a:r>
              <a:rPr lang="ar-MA" sz="1600" dirty="0">
                <a:solidFill>
                  <a:schemeClr val="accent1">
                    <a:lumMod val="90000"/>
                    <a:lumOff val="10000"/>
                  </a:schemeClr>
                </a:solidFill>
              </a:rPr>
              <a:t> </a:t>
            </a:r>
            <a:r>
              <a:rPr lang="ar-MA" sz="1600" dirty="0" err="1">
                <a:solidFill>
                  <a:schemeClr val="accent1">
                    <a:lumMod val="90000"/>
                    <a:lumOff val="10000"/>
                  </a:schemeClr>
                </a:solidFill>
              </a:rPr>
              <a:t>Budgétisation</a:t>
            </a:r>
            <a:r>
              <a:rPr lang="ar-MA" sz="1600" dirty="0">
                <a:solidFill>
                  <a:schemeClr val="accent1">
                    <a:lumMod val="90000"/>
                    <a:lumOff val="10000"/>
                  </a:schemeClr>
                </a:solidFill>
              </a:rPr>
              <a:t> :</a:t>
            </a:r>
            <a:endParaRPr lang="fr-FR" sz="1600" dirty="0" err="1">
              <a:solidFill>
                <a:schemeClr val="accent1">
                  <a:lumMod val="90000"/>
                  <a:lumOff val="10000"/>
                </a:schemeClr>
              </a:solidFill>
            </a:endParaRPr>
          </a:p>
          <a:p>
            <a:pPr marL="285750" indent="-285750">
              <a:buChar char="•"/>
            </a:pPr>
            <a:r>
              <a:rPr lang="ar-MA" sz="1600" b="1" dirty="0" err="1"/>
              <a:t>Mint</a:t>
            </a:r>
            <a:r>
              <a:rPr lang="ar-MA" sz="1600" dirty="0"/>
              <a:t> : </a:t>
            </a:r>
            <a:r>
              <a:rPr lang="ar-MA" sz="1600" dirty="0" err="1"/>
              <a:t>Suivi</a:t>
            </a:r>
            <a:r>
              <a:rPr lang="ar-MA" sz="1600" dirty="0"/>
              <a:t> </a:t>
            </a:r>
            <a:r>
              <a:rPr lang="ar-MA" sz="1600" dirty="0" err="1"/>
              <a:t>automatique</a:t>
            </a:r>
            <a:r>
              <a:rPr lang="ar-MA" sz="1600" dirty="0"/>
              <a:t> </a:t>
            </a:r>
            <a:r>
              <a:rPr lang="ar-MA" sz="1600" dirty="0" err="1"/>
              <a:t>des</a:t>
            </a:r>
            <a:r>
              <a:rPr lang="ar-MA" sz="1600" dirty="0"/>
              <a:t> </a:t>
            </a:r>
            <a:r>
              <a:rPr lang="ar-MA" sz="1600" dirty="0" err="1"/>
              <a:t>dépenses</a:t>
            </a:r>
            <a:r>
              <a:rPr lang="ar-MA" sz="1600" dirty="0"/>
              <a:t> </a:t>
            </a:r>
            <a:r>
              <a:rPr lang="ar-MA" sz="1600" dirty="0" err="1"/>
              <a:t>et</a:t>
            </a:r>
            <a:r>
              <a:rPr lang="ar-MA" sz="1600" dirty="0"/>
              <a:t> </a:t>
            </a:r>
            <a:r>
              <a:rPr lang="ar-MA" sz="1600" dirty="0" err="1"/>
              <a:t>des</a:t>
            </a:r>
            <a:r>
              <a:rPr lang="ar-MA" sz="1600" dirty="0"/>
              <a:t> </a:t>
            </a:r>
            <a:r>
              <a:rPr lang="ar-MA" sz="1600" dirty="0" err="1"/>
              <a:t>revenus</a:t>
            </a:r>
            <a:r>
              <a:rPr lang="ar-MA" sz="1600" dirty="0"/>
              <a:t>, </a:t>
            </a:r>
            <a:r>
              <a:rPr lang="ar-MA" sz="1600" dirty="0" err="1"/>
              <a:t>idéal</a:t>
            </a:r>
            <a:r>
              <a:rPr lang="ar-MA" sz="1600" dirty="0"/>
              <a:t> </a:t>
            </a:r>
            <a:r>
              <a:rPr lang="ar-MA" sz="1600" dirty="0" err="1"/>
              <a:t>pour</a:t>
            </a:r>
            <a:r>
              <a:rPr lang="ar-MA" sz="1600" dirty="0"/>
              <a:t> </a:t>
            </a:r>
            <a:r>
              <a:rPr lang="ar-MA" sz="1600" dirty="0" err="1"/>
              <a:t>un</a:t>
            </a:r>
            <a:r>
              <a:rPr lang="ar-MA" sz="1600" dirty="0"/>
              <a:t> </a:t>
            </a:r>
            <a:r>
              <a:rPr lang="ar-MA" sz="1600" dirty="0" err="1"/>
              <a:t>aperçu</a:t>
            </a:r>
            <a:r>
              <a:rPr lang="ar-MA" sz="1600" dirty="0"/>
              <a:t> </a:t>
            </a:r>
            <a:r>
              <a:rPr lang="ar-MA" sz="1600" dirty="0" err="1"/>
              <a:t>global</a:t>
            </a:r>
            <a:r>
              <a:rPr lang="ar-MA" sz="1600" dirty="0"/>
              <a:t> </a:t>
            </a:r>
            <a:r>
              <a:rPr lang="ar-MA" sz="1600" dirty="0" err="1"/>
              <a:t>de</a:t>
            </a:r>
            <a:r>
              <a:rPr lang="ar-MA" sz="1600" dirty="0"/>
              <a:t> </a:t>
            </a:r>
            <a:r>
              <a:rPr lang="ar-MA" sz="1600" dirty="0" err="1"/>
              <a:t>vos</a:t>
            </a:r>
            <a:r>
              <a:rPr lang="ar-MA" sz="1600" dirty="0"/>
              <a:t> </a:t>
            </a:r>
            <a:r>
              <a:rPr lang="ar-MA" sz="1600" dirty="0" err="1"/>
              <a:t>finances</a:t>
            </a:r>
            <a:r>
              <a:rPr lang="ar-MA" sz="1600" dirty="0"/>
              <a:t>.</a:t>
            </a:r>
            <a:endParaRPr lang="ar-MA" dirty="0"/>
          </a:p>
          <a:p>
            <a:endParaRPr lang="ar-MA" sz="1600" dirty="0"/>
          </a:p>
          <a:p>
            <a:endParaRPr lang="ar-MA" sz="1600" dirty="0"/>
          </a:p>
          <a:p>
            <a:endParaRPr lang="ar-MA" sz="1600" dirty="0"/>
          </a:p>
          <a:p>
            <a:pPr marL="285750" indent="-285750">
              <a:buChar char="•"/>
            </a:pPr>
            <a:r>
              <a:rPr lang="ar-MA" sz="1600" b="1" dirty="0"/>
              <a:t>YNAB</a:t>
            </a:r>
            <a:r>
              <a:rPr lang="ar-MA" sz="1600" dirty="0"/>
              <a:t> :(</a:t>
            </a:r>
            <a:r>
              <a:rPr lang="ar-MA" sz="1600" dirty="0" err="1"/>
              <a:t>You</a:t>
            </a:r>
            <a:r>
              <a:rPr lang="ar-MA" sz="1600" dirty="0"/>
              <a:t> </a:t>
            </a:r>
            <a:r>
              <a:rPr lang="ar-MA" sz="1600" dirty="0" err="1"/>
              <a:t>Need</a:t>
            </a:r>
            <a:r>
              <a:rPr lang="ar-MA" sz="1600" dirty="0"/>
              <a:t> A </a:t>
            </a:r>
            <a:r>
              <a:rPr lang="ar-MA" sz="1600" dirty="0" err="1"/>
              <a:t>Budget</a:t>
            </a:r>
            <a:r>
              <a:rPr lang="ar-MA" sz="1600" dirty="0"/>
              <a:t>) : </a:t>
            </a:r>
            <a:r>
              <a:rPr lang="ar-MA" sz="1600" dirty="0" err="1"/>
              <a:t>Aide</a:t>
            </a:r>
            <a:r>
              <a:rPr lang="ar-MA" sz="1600" dirty="0"/>
              <a:t> à </a:t>
            </a:r>
            <a:r>
              <a:rPr lang="ar-MA" sz="1600" dirty="0" err="1"/>
              <a:t>créer</a:t>
            </a:r>
            <a:r>
              <a:rPr lang="ar-MA" sz="1600" dirty="0"/>
              <a:t> </a:t>
            </a:r>
            <a:r>
              <a:rPr lang="ar-MA" sz="1600" dirty="0" err="1"/>
              <a:t>un</a:t>
            </a:r>
            <a:r>
              <a:rPr lang="ar-MA" sz="1600" dirty="0"/>
              <a:t> </a:t>
            </a:r>
            <a:r>
              <a:rPr lang="ar-MA" sz="1600" dirty="0" err="1"/>
              <a:t>budget</a:t>
            </a:r>
            <a:r>
              <a:rPr lang="ar-MA" sz="1600" dirty="0"/>
              <a:t> </a:t>
            </a:r>
            <a:r>
              <a:rPr lang="ar-MA" sz="1600" dirty="0" err="1"/>
              <a:t>basé</a:t>
            </a:r>
            <a:r>
              <a:rPr lang="ar-MA" sz="1600" dirty="0"/>
              <a:t> </a:t>
            </a:r>
            <a:r>
              <a:rPr lang="ar-MA" sz="1600" dirty="0" err="1"/>
              <a:t>sur</a:t>
            </a:r>
            <a:r>
              <a:rPr lang="ar-MA" sz="1600" dirty="0"/>
              <a:t> </a:t>
            </a:r>
            <a:r>
              <a:rPr lang="ar-MA" sz="1600" dirty="0" err="1"/>
              <a:t>des</a:t>
            </a:r>
            <a:r>
              <a:rPr lang="ar-MA" sz="1600" dirty="0"/>
              <a:t> </a:t>
            </a:r>
            <a:r>
              <a:rPr lang="ar-MA" sz="1600" dirty="0" err="1"/>
              <a:t>objectifs</a:t>
            </a:r>
            <a:r>
              <a:rPr lang="ar-MA" sz="1600" dirty="0"/>
              <a:t> </a:t>
            </a:r>
            <a:r>
              <a:rPr lang="ar-MA" sz="1600" dirty="0" err="1"/>
              <a:t>spécifiques</a:t>
            </a:r>
            <a:r>
              <a:rPr lang="ar-MA" sz="1600" dirty="0"/>
              <a:t>, </a:t>
            </a:r>
            <a:r>
              <a:rPr lang="ar-MA" sz="1600" dirty="0" err="1"/>
              <a:t>pour</a:t>
            </a:r>
            <a:r>
              <a:rPr lang="ar-MA" sz="1600" dirty="0"/>
              <a:t> </a:t>
            </a:r>
            <a:r>
              <a:rPr lang="ar-MA" sz="1600" dirty="0" err="1"/>
              <a:t>un</a:t>
            </a:r>
            <a:r>
              <a:rPr lang="ar-MA" sz="1600" dirty="0"/>
              <a:t> </a:t>
            </a:r>
            <a:r>
              <a:rPr lang="ar-MA" sz="1600" dirty="0" err="1"/>
              <a:t>contrôle</a:t>
            </a:r>
            <a:r>
              <a:rPr lang="ar-MA" sz="1600" dirty="0"/>
              <a:t> </a:t>
            </a:r>
            <a:r>
              <a:rPr lang="ar-MA" sz="1600" dirty="0" err="1"/>
              <a:t>actif</a:t>
            </a:r>
            <a:r>
              <a:rPr lang="ar-MA" sz="1600" dirty="0"/>
              <a:t> </a:t>
            </a:r>
            <a:r>
              <a:rPr lang="ar-MA" sz="1600" dirty="0" err="1"/>
              <a:t>de</a:t>
            </a:r>
            <a:r>
              <a:rPr lang="ar-MA" sz="1600" dirty="0"/>
              <a:t> </a:t>
            </a:r>
            <a:r>
              <a:rPr lang="ar-MA" sz="1600" dirty="0" err="1"/>
              <a:t>vos</a:t>
            </a:r>
            <a:r>
              <a:rPr lang="ar-MA" sz="1600" dirty="0"/>
              <a:t> </a:t>
            </a:r>
            <a:r>
              <a:rPr lang="ar-MA" sz="1600" dirty="0" err="1"/>
              <a:t>finances</a:t>
            </a:r>
            <a:r>
              <a:rPr lang="ar-MA" sz="1600" dirty="0"/>
              <a:t>.</a:t>
            </a:r>
            <a:endParaRPr lang="ar-MA" dirty="0"/>
          </a:p>
          <a:p>
            <a:endParaRPr lang="ar-MA" sz="1600" dirty="0"/>
          </a:p>
          <a:p>
            <a:endParaRPr lang="ar-MA" sz="1600" dirty="0"/>
          </a:p>
        </p:txBody>
      </p:sp>
      <p:pic>
        <p:nvPicPr>
          <p:cNvPr id="2" name="Image 1" descr="Une image contenant Police, Graphique, logo, symbole&#10;&#10;Le contenu généré par l’IA peut être incorrect.">
            <a:extLst>
              <a:ext uri="{FF2B5EF4-FFF2-40B4-BE49-F238E27FC236}">
                <a16:creationId xmlns:a16="http://schemas.microsoft.com/office/drawing/2014/main" id="{77FD5035-7719-E725-7C28-C20D35EEF4B5}"/>
              </a:ext>
            </a:extLst>
          </p:cNvPr>
          <p:cNvPicPr>
            <a:picLocks noChangeAspect="1"/>
          </p:cNvPicPr>
          <p:nvPr/>
        </p:nvPicPr>
        <p:blipFill>
          <a:blip r:embed="rId3"/>
          <a:stretch>
            <a:fillRect/>
          </a:stretch>
        </p:blipFill>
        <p:spPr>
          <a:xfrm>
            <a:off x="6816870" y="1538720"/>
            <a:ext cx="1246044" cy="1151660"/>
          </a:xfrm>
          <a:prstGeom prst="rect">
            <a:avLst/>
          </a:prstGeom>
        </p:spPr>
      </p:pic>
      <p:pic>
        <p:nvPicPr>
          <p:cNvPr id="3" name="Image 2" descr="Une image contenant symbole, Bleu électrique, conception&#10;&#10;Le contenu généré par l’IA peut être incorrect.">
            <a:extLst>
              <a:ext uri="{FF2B5EF4-FFF2-40B4-BE49-F238E27FC236}">
                <a16:creationId xmlns:a16="http://schemas.microsoft.com/office/drawing/2014/main" id="{A88891AD-FC92-DCB2-D7C6-A074C1397A9A}"/>
              </a:ext>
            </a:extLst>
          </p:cNvPr>
          <p:cNvPicPr>
            <a:picLocks noChangeAspect="1"/>
          </p:cNvPicPr>
          <p:nvPr/>
        </p:nvPicPr>
        <p:blipFill>
          <a:blip r:embed="rId4"/>
          <a:stretch>
            <a:fillRect/>
          </a:stretch>
        </p:blipFill>
        <p:spPr>
          <a:xfrm>
            <a:off x="6815570" y="2862695"/>
            <a:ext cx="1248641" cy="1236518"/>
          </a:xfrm>
          <a:prstGeom prst="rect">
            <a:avLst/>
          </a:prstGeom>
        </p:spPr>
      </p:pic>
    </p:spTree>
    <p:extLst>
      <p:ext uri="{BB962C8B-B14F-4D97-AF65-F5344CB8AC3E}">
        <p14:creationId xmlns:p14="http://schemas.microsoft.com/office/powerpoint/2010/main" val="1717934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2C091F6E-7900-D91F-0ADE-43B20C3C4ACC}"/>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7757BA4D-6748-5A51-1C0E-595F1507AF16}"/>
              </a:ext>
            </a:extLst>
          </p:cNvPr>
          <p:cNvSpPr txBox="1">
            <a:spLocks noGrp="1"/>
          </p:cNvSpPr>
          <p:nvPr>
            <p:ph type="title"/>
          </p:nvPr>
        </p:nvSpPr>
        <p:spPr>
          <a:xfrm>
            <a:off x="713250" y="178624"/>
            <a:ext cx="7717500" cy="988554"/>
          </a:xfrm>
          <a:prstGeom prst="rect">
            <a:avLst/>
          </a:prstGeom>
        </p:spPr>
        <p:txBody>
          <a:bodyPr spcFirstLastPara="1" wrap="square" lIns="91425" tIns="91425" rIns="91425" bIns="91425" anchor="t" anchorCtr="0">
            <a:noAutofit/>
          </a:bodyPr>
          <a:lstStyle/>
          <a:p>
            <a:r>
              <a:rPr lang="fr-FR" dirty="0">
                <a:latin typeface="Anaheim"/>
              </a:rPr>
              <a:t>Outils pratiques pour une gestion financière efficace :</a:t>
            </a:r>
          </a:p>
        </p:txBody>
      </p:sp>
      <p:sp>
        <p:nvSpPr>
          <p:cNvPr id="4" name="ZoneTexte 3">
            <a:extLst>
              <a:ext uri="{FF2B5EF4-FFF2-40B4-BE49-F238E27FC236}">
                <a16:creationId xmlns:a16="http://schemas.microsoft.com/office/drawing/2014/main" id="{28248A29-6F74-BF77-75BD-7F46582EDC2D}"/>
              </a:ext>
            </a:extLst>
          </p:cNvPr>
          <p:cNvSpPr txBox="1"/>
          <p:nvPr/>
        </p:nvSpPr>
        <p:spPr>
          <a:xfrm>
            <a:off x="907332" y="1646294"/>
            <a:ext cx="7193182"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600" dirty="0">
                <a:solidFill>
                  <a:schemeClr val="accent1">
                    <a:lumMod val="90000"/>
                    <a:lumOff val="10000"/>
                  </a:schemeClr>
                </a:solidFill>
              </a:rPr>
              <a:t>2-Tableurs pour une Meilleure Planification Financière</a:t>
            </a:r>
          </a:p>
          <a:p>
            <a:endParaRPr lang="fr-FR" b="1" dirty="0"/>
          </a:p>
          <a:p>
            <a:pPr marL="285750" indent="-285750">
              <a:buChar char="•"/>
            </a:pPr>
            <a:r>
              <a:rPr lang="fr-FR" b="1" dirty="0"/>
              <a:t>Pourquoi les utiliser</a:t>
            </a:r>
            <a:r>
              <a:rPr lang="fr-FR" dirty="0"/>
              <a:t> : Les tableurs comme Excel ou Google Sheets permettent de personnaliser entièrement la gestion de votre budget en fonction de vos besoins spécifiques. Vous pouvez créer des budgets mensuels, suivre vos dépenses, calculer les économies ou encore prévoir les objectifs d'épargne.</a:t>
            </a:r>
          </a:p>
          <a:p>
            <a:endParaRPr lang="fr-FR" dirty="0"/>
          </a:p>
          <a:p>
            <a:pPr marL="285750" indent="-285750">
              <a:buChar char="•"/>
            </a:pPr>
            <a:r>
              <a:rPr lang="fr-FR" b="1" dirty="0"/>
              <a:t>Exemple de tableau</a:t>
            </a:r>
            <a:r>
              <a:rPr lang="fr-FR" dirty="0"/>
              <a:t> : Un tableau simple de suivi des revenus et des dépenses avec des colonnes pour chaque catégorie (loyer, alimentation, loisirs, épargne, etc.).</a:t>
            </a:r>
          </a:p>
          <a:p>
            <a:endParaRPr lang="fr-FR" dirty="0"/>
          </a:p>
          <a:p>
            <a:pPr marL="285750" indent="-285750">
              <a:buChar char="•"/>
            </a:pPr>
            <a:r>
              <a:rPr lang="fr-FR" b="1" dirty="0"/>
              <a:t>Quand les utiliser</a:t>
            </a:r>
            <a:r>
              <a:rPr lang="fr-FR" dirty="0"/>
              <a:t> : Si vous préférez une solution manuelle et flexible, où vous pouvez avoir un contrôle total sur la structure et les calculs.</a:t>
            </a:r>
          </a:p>
          <a:p>
            <a:pPr algn="l"/>
            <a:endParaRPr lang="fr-FR" dirty="0"/>
          </a:p>
        </p:txBody>
      </p:sp>
    </p:spTree>
    <p:extLst>
      <p:ext uri="{BB962C8B-B14F-4D97-AF65-F5344CB8AC3E}">
        <p14:creationId xmlns:p14="http://schemas.microsoft.com/office/powerpoint/2010/main" val="2446594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APPEL À L'ACTION </a:t>
            </a:r>
          </a:p>
        </p:txBody>
      </p:sp>
      <p:sp>
        <p:nvSpPr>
          <p:cNvPr id="1138" name="Google Shape;1138;p38"/>
          <p:cNvSpPr txBox="1"/>
          <p:nvPr/>
        </p:nvSpPr>
        <p:spPr>
          <a:xfrm>
            <a:off x="864231" y="1228925"/>
            <a:ext cx="7415488"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ar-MA" sz="2400" dirty="0">
                <a:solidFill>
                  <a:schemeClr val="tx2">
                    <a:lumMod val="75000"/>
                  </a:schemeClr>
                </a:solidFill>
              </a:rPr>
              <a:t>وَلَا تَجْعَلْ يَدَكَ مَغْلُولَةً </a:t>
            </a:r>
            <a:r>
              <a:rPr lang="ar-MA" sz="2400" dirty="0" err="1">
                <a:solidFill>
                  <a:schemeClr val="tx2">
                    <a:lumMod val="75000"/>
                  </a:schemeClr>
                </a:solidFill>
              </a:rPr>
              <a:t>إِلَىٰ</a:t>
            </a:r>
            <a:r>
              <a:rPr lang="ar-MA" sz="2400" dirty="0">
                <a:solidFill>
                  <a:schemeClr val="tx2">
                    <a:lumMod val="75000"/>
                  </a:schemeClr>
                </a:solidFill>
              </a:rPr>
              <a:t> عُنُقِكَ وَلَا تَبْسُطْهَا كُلَّ الْبَسْطِ فَتَقْعُدَ مَلُومًا مَّحْسُورًا</a:t>
            </a:r>
            <a:endParaRPr sz="2400" dirty="0">
              <a:solidFill>
                <a:schemeClr val="tx2">
                  <a:lumMod val="75000"/>
                </a:schemeClr>
              </a:solidFill>
              <a:latin typeface="Inter"/>
              <a:ea typeface="Inter"/>
              <a:cs typeface="Inter"/>
              <a:sym typeface="Inter"/>
            </a:endParaRPr>
          </a:p>
        </p:txBody>
      </p:sp>
      <p:sp>
        <p:nvSpPr>
          <p:cNvPr id="24" name="TextBox 23">
            <a:extLst>
              <a:ext uri="{FF2B5EF4-FFF2-40B4-BE49-F238E27FC236}">
                <a16:creationId xmlns:a16="http://schemas.microsoft.com/office/drawing/2014/main" id="{104F84FE-70C1-4FB5-9A41-14878DB670DF}"/>
              </a:ext>
            </a:extLst>
          </p:cNvPr>
          <p:cNvSpPr txBox="1"/>
          <p:nvPr/>
        </p:nvSpPr>
        <p:spPr>
          <a:xfrm>
            <a:off x="6429084" y="1574253"/>
            <a:ext cx="1926138" cy="307777"/>
          </a:xfrm>
          <a:prstGeom prst="rect">
            <a:avLst/>
          </a:prstGeom>
          <a:noFill/>
        </p:spPr>
        <p:txBody>
          <a:bodyPr wrap="square">
            <a:spAutoFit/>
          </a:bodyPr>
          <a:lstStyle/>
          <a:p>
            <a:r>
              <a:rPr lang="en-US" dirty="0"/>
              <a:t>(Surah Al-</a:t>
            </a:r>
            <a:r>
              <a:rPr lang="en-US" dirty="0" err="1"/>
              <a:t>Isra</a:t>
            </a:r>
            <a:r>
              <a:rPr lang="en-US" dirty="0"/>
              <a:t>, 17:29)</a:t>
            </a:r>
          </a:p>
        </p:txBody>
      </p:sp>
      <p:sp>
        <p:nvSpPr>
          <p:cNvPr id="26" name="TextBox 25">
            <a:extLst>
              <a:ext uri="{FF2B5EF4-FFF2-40B4-BE49-F238E27FC236}">
                <a16:creationId xmlns:a16="http://schemas.microsoft.com/office/drawing/2014/main" id="{149110FD-06D0-4917-8822-C1E169C2FA04}"/>
              </a:ext>
            </a:extLst>
          </p:cNvPr>
          <p:cNvSpPr txBox="1"/>
          <p:nvPr/>
        </p:nvSpPr>
        <p:spPr>
          <a:xfrm>
            <a:off x="788728" y="1555679"/>
            <a:ext cx="1212317" cy="307777"/>
          </a:xfrm>
          <a:prstGeom prst="rect">
            <a:avLst/>
          </a:prstGeom>
          <a:noFill/>
        </p:spPr>
        <p:txBody>
          <a:bodyPr wrap="square">
            <a:spAutoFit/>
          </a:bodyPr>
          <a:lstStyle/>
          <a:p>
            <a:r>
              <a:rPr lang="en-US" dirty="0"/>
              <a:t>(</a:t>
            </a:r>
            <a:r>
              <a:rPr lang="ar-MA" dirty="0"/>
              <a:t>صدق الله العظيم</a:t>
            </a:r>
            <a:r>
              <a:rPr lang="en-US" dirty="0"/>
              <a:t>)</a:t>
            </a:r>
          </a:p>
        </p:txBody>
      </p:sp>
      <p:sp>
        <p:nvSpPr>
          <p:cNvPr id="28" name="TextBox 27">
            <a:extLst>
              <a:ext uri="{FF2B5EF4-FFF2-40B4-BE49-F238E27FC236}">
                <a16:creationId xmlns:a16="http://schemas.microsoft.com/office/drawing/2014/main" id="{8FAC62F0-D669-455B-8488-A524F49321D6}"/>
              </a:ext>
            </a:extLst>
          </p:cNvPr>
          <p:cNvSpPr txBox="1"/>
          <p:nvPr/>
        </p:nvSpPr>
        <p:spPr>
          <a:xfrm>
            <a:off x="788727" y="2039057"/>
            <a:ext cx="7415487" cy="2308324"/>
          </a:xfrm>
          <a:prstGeom prst="rect">
            <a:avLst/>
          </a:prstGeom>
          <a:noFill/>
        </p:spPr>
        <p:txBody>
          <a:bodyPr wrap="square">
            <a:spAutoFit/>
          </a:bodyPr>
          <a:lstStyle/>
          <a:p>
            <a:r>
              <a:rPr lang="fr-FR" sz="1600" dirty="0"/>
              <a:t>La gestion efficace de l'argent nécessite de trouver un équilibre entre dépenser et économiser. Il est important d'éviter les extrêmes, que ce soit en accumulant de l'argent par peur ou en dépensant sans réfléchir. En fixant des objectifs financiers clairs, en priorisant les besoins essentiels et en faisant preuve de retenue, on peut gérer ses finances de manière à assurer à la fois le confort immédiat et la sécurité à long terme. Trouver cet équilibre permet de profiter du présent sans sacrifier l'avenir. La modération aide à éviter le stress, les regrets et l'instabilité financière, et mène à une vie plus épanouie et financièrement stable.</a:t>
            </a:r>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50" y="2217750"/>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a:latin typeface="Anaheim" panose="02000503000000000000" pitchFamily="2" charset="0"/>
              </a:rPr>
              <a:t>Avez-vous</a:t>
            </a:r>
            <a:r>
              <a:rPr lang="en-US" dirty="0">
                <a:latin typeface="Anaheim" panose="02000503000000000000" pitchFamily="2" charset="0"/>
              </a:rPr>
              <a:t> des questions ?</a:t>
            </a:r>
          </a:p>
        </p:txBody>
      </p:sp>
    </p:spTree>
    <p:extLst>
      <p:ext uri="{BB962C8B-B14F-4D97-AF65-F5344CB8AC3E}">
        <p14:creationId xmlns:p14="http://schemas.microsoft.com/office/powerpoint/2010/main" val="941663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50" y="2217750"/>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Anaheim" panose="02000503000000000000" pitchFamily="2" charset="0"/>
              </a:rPr>
              <a:t>Merci pour </a:t>
            </a:r>
            <a:r>
              <a:rPr lang="en-US" dirty="0" err="1">
                <a:latin typeface="Anaheim" panose="02000503000000000000" pitchFamily="2" charset="0"/>
              </a:rPr>
              <a:t>votre</a:t>
            </a:r>
            <a:r>
              <a:rPr lang="en-US" dirty="0">
                <a:latin typeface="Anaheim" panose="02000503000000000000" pitchFamily="2" charset="0"/>
              </a:rPr>
              <a:t> attention.</a:t>
            </a:r>
          </a:p>
        </p:txBody>
      </p:sp>
    </p:spTree>
    <p:extLst>
      <p:ext uri="{BB962C8B-B14F-4D97-AF65-F5344CB8AC3E}">
        <p14:creationId xmlns:p14="http://schemas.microsoft.com/office/powerpoint/2010/main" val="2986303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Définition de la gestion financière personnelle </a:t>
            </a:r>
            <a:endParaRPr lang="en-US" dirty="0">
              <a:latin typeface="Anaheim" panose="02000503000000000000" pitchFamily="2" charset="0"/>
            </a:endParaRPr>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latin typeface="Anaheim" panose="02000503000000000000" pitchFamily="2" charset="0"/>
              </a:rPr>
              <a:t>L'impact psychologique de la gestion financière</a:t>
            </a:r>
            <a:endParaRPr sz="2800" dirty="0">
              <a:latin typeface="Anaheim" panose="02000503000000000000" pitchFamily="2" charset="0"/>
            </a:endParaRPr>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Mes croyances sur l’argent : </a:t>
            </a:r>
            <a:br>
              <a:rPr lang="fr-FR" dirty="0">
                <a:latin typeface="Anaheim" panose="02000503000000000000" pitchFamily="2" charset="0"/>
              </a:rPr>
            </a:br>
            <a:r>
              <a:rPr lang="fr-FR" dirty="0">
                <a:latin typeface="Anaheim" panose="02000503000000000000" pitchFamily="2" charset="0"/>
              </a:rPr>
              <a:t>forces et </a:t>
            </a:r>
            <a:r>
              <a:rPr lang="fr-FR" b="1" dirty="0">
                <a:latin typeface="Anaheim" panose="02000503000000000000" pitchFamily="2" charset="0"/>
              </a:rPr>
              <a:t>limites</a:t>
            </a:r>
            <a:endParaRPr b="1" dirty="0">
              <a:latin typeface="Anaheim" panose="02000503000000000000" pitchFamily="2" charset="0"/>
            </a:endParaRPr>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latin typeface="Anaheim" panose="02000503000000000000" pitchFamily="2" charset="0"/>
              </a:rPr>
              <a:t>Mes croyances sur l’argent : </a:t>
            </a:r>
            <a:br>
              <a:rPr lang="fr-FR" dirty="0">
                <a:latin typeface="Anaheim" panose="02000503000000000000" pitchFamily="2" charset="0"/>
              </a:rPr>
            </a:br>
            <a:r>
              <a:rPr lang="fr-FR" b="1" dirty="0">
                <a:latin typeface="Anaheim" panose="02000503000000000000" pitchFamily="2" charset="0"/>
              </a:rPr>
              <a:t>forces</a:t>
            </a:r>
            <a:r>
              <a:rPr lang="fr-FR" dirty="0">
                <a:latin typeface="Anaheim" panose="02000503000000000000" pitchFamily="2" charset="0"/>
              </a:rPr>
              <a:t> et limites</a:t>
            </a:r>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76374"/>
          </a:xfrm>
          <a:prstGeom prst="rect">
            <a:avLst/>
          </a:prstGeom>
          <a:noFill/>
        </p:spPr>
        <p:txBody>
          <a:bodyPr wrap="square">
            <a:spAutoFit/>
          </a:bodyPr>
          <a:lstStyle/>
          <a:p>
            <a:pPr>
              <a:lnSpc>
                <a:spcPct val="150000"/>
              </a:lnSpc>
            </a:pPr>
            <a:r>
              <a:rPr lang="ar-MA" sz="1800" b="1" dirty="0"/>
              <a:t>و</a:t>
            </a:r>
            <a:r>
              <a:rPr lang="ar-MA" sz="2000" b="1" dirty="0"/>
              <a:t>لَا تَنسَ نَصِيبَكَ مِنَ الدُّنْيَا ۖ</a:t>
            </a:r>
            <a:r>
              <a:rPr lang="fr-FR" sz="2000" b="1" dirty="0"/>
              <a:t>💡</a:t>
            </a:r>
            <a:r>
              <a:rPr lang="fr-FR" sz="2000" dirty="0"/>
              <a:t>: </a:t>
            </a:r>
            <a:r>
              <a:rPr lang="fr-FR" dirty="0"/>
              <a:t>Cette croyance encourage une gestion proactive des finances, favorisant l’épargne et l’investissement pour atteindre ses objectifs dans cette vie.</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B03F9BCD-1B0D-9C2A-475C-8AEDEE55B06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A5A0A85-7DC9-7016-8805-56A856B419B4}"/>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Anaheim" panose="02000503000000000000" pitchFamily="2" charset="0"/>
                <a:cs typeface="Times New Roman"/>
              </a:rPr>
              <a:t>Les quatre piliers de la gestion financière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E3CFD468-361B-F5B4-E404-322A3E4ADE97}"/>
              </a:ext>
            </a:extLst>
          </p:cNvPr>
          <p:cNvSpPr txBox="1"/>
          <p:nvPr/>
        </p:nvSpPr>
        <p:spPr>
          <a:xfrm>
            <a:off x="556301" y="1015000"/>
            <a:ext cx="7221588" cy="3877985"/>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ar-MA" sz="1800" dirty="0">
                <a:solidFill>
                  <a:schemeClr val="accent1">
                    <a:lumMod val="90000"/>
                    <a:lumOff val="10000"/>
                  </a:schemeClr>
                </a:solidFill>
              </a:rPr>
              <a:t>1-</a:t>
            </a:r>
            <a:r>
              <a:rPr lang="en-US" sz="1800" dirty="0">
                <a:solidFill>
                  <a:schemeClr val="accent1">
                    <a:lumMod val="90000"/>
                    <a:lumOff val="10000"/>
                  </a:schemeClr>
                </a:solidFill>
              </a:rPr>
              <a:t> </a:t>
            </a:r>
            <a:r>
              <a:rPr lang="ar-MA" sz="1800" dirty="0" err="1">
                <a:solidFill>
                  <a:schemeClr val="accent1">
                    <a:lumMod val="90000"/>
                    <a:lumOff val="10000"/>
                  </a:schemeClr>
                </a:solidFill>
              </a:rPr>
              <a:t>Les</a:t>
            </a:r>
            <a:r>
              <a:rPr lang="ar-MA" sz="1800" dirty="0">
                <a:solidFill>
                  <a:schemeClr val="accent1">
                    <a:lumMod val="90000"/>
                    <a:lumOff val="10000"/>
                  </a:schemeClr>
                </a:solidFill>
              </a:rPr>
              <a:t> </a:t>
            </a:r>
            <a:r>
              <a:rPr lang="ar-MA" sz="1800" dirty="0" err="1">
                <a:solidFill>
                  <a:schemeClr val="accent1">
                    <a:lumMod val="90000"/>
                    <a:lumOff val="10000"/>
                  </a:schemeClr>
                </a:solidFill>
              </a:rPr>
              <a:t>Revenus</a:t>
            </a:r>
            <a:r>
              <a:rPr lang="ar-MA" sz="1800" dirty="0">
                <a:solidFill>
                  <a:schemeClr val="accent1">
                    <a:lumMod val="90000"/>
                    <a:lumOff val="10000"/>
                  </a:schemeClr>
                </a:solidFill>
              </a:rPr>
              <a:t> :</a:t>
            </a:r>
            <a:r>
              <a:rPr lang="ar-MA" sz="1800" b="1" dirty="0">
                <a:solidFill>
                  <a:schemeClr val="accent1">
                    <a:lumMod val="90000"/>
                    <a:lumOff val="10000"/>
                  </a:schemeClr>
                </a:solidFill>
              </a:rPr>
              <a:t> </a:t>
            </a:r>
            <a:r>
              <a:rPr lang="ar-MA" sz="1600" dirty="0" err="1"/>
              <a:t>Ce</a:t>
            </a:r>
            <a:r>
              <a:rPr lang="ar-MA" sz="1600" dirty="0"/>
              <a:t> </a:t>
            </a:r>
            <a:r>
              <a:rPr lang="ar-MA" sz="1600" dirty="0" err="1"/>
              <a:t>sont</a:t>
            </a:r>
            <a:r>
              <a:rPr lang="ar-MA" sz="1600" dirty="0"/>
              <a:t> </a:t>
            </a:r>
            <a:r>
              <a:rPr lang="ar-MA" sz="1600" dirty="0" err="1"/>
              <a:t>toutes</a:t>
            </a:r>
            <a:r>
              <a:rPr lang="ar-MA" sz="1600" dirty="0"/>
              <a:t> </a:t>
            </a:r>
            <a:r>
              <a:rPr lang="ar-MA" sz="1600" dirty="0" err="1"/>
              <a:t>les</a:t>
            </a:r>
            <a:r>
              <a:rPr lang="ar-MA" sz="1600" dirty="0"/>
              <a:t> </a:t>
            </a:r>
            <a:r>
              <a:rPr lang="ar-MA" sz="1600" dirty="0" err="1"/>
              <a:t>entrées</a:t>
            </a:r>
            <a:r>
              <a:rPr lang="ar-MA" sz="1600" dirty="0"/>
              <a:t> </a:t>
            </a:r>
            <a:r>
              <a:rPr lang="ar-MA" sz="1600" dirty="0" err="1"/>
              <a:t>d'argent</a:t>
            </a:r>
            <a:r>
              <a:rPr lang="ar-MA" sz="1600" dirty="0"/>
              <a:t>, </a:t>
            </a:r>
            <a:r>
              <a:rPr lang="ar-MA" sz="1600" dirty="0" err="1"/>
              <a:t>provenant</a:t>
            </a:r>
            <a:r>
              <a:rPr lang="ar-MA" sz="1600" dirty="0"/>
              <a:t> </a:t>
            </a:r>
            <a:r>
              <a:rPr lang="ar-MA" sz="1600" dirty="0" err="1"/>
              <a:t>de</a:t>
            </a:r>
            <a:r>
              <a:rPr lang="ar-MA" sz="1600" dirty="0"/>
              <a:t> </a:t>
            </a:r>
            <a:r>
              <a:rPr lang="ar-MA" sz="1600" dirty="0" err="1"/>
              <a:t>différentes</a:t>
            </a:r>
            <a:r>
              <a:rPr lang="ar-MA" sz="1600" dirty="0"/>
              <a:t> </a:t>
            </a:r>
            <a:r>
              <a:rPr lang="ar-MA" sz="1600" dirty="0" err="1"/>
              <a:t>sources</a:t>
            </a:r>
            <a:r>
              <a:rPr lang="ar-MA" sz="1600" dirty="0"/>
              <a:t> </a:t>
            </a:r>
            <a:r>
              <a:rPr lang="ar-MA" sz="1600" dirty="0" err="1"/>
              <a:t>comme</a:t>
            </a:r>
            <a:r>
              <a:rPr lang="ar-MA" sz="1600" dirty="0"/>
              <a:t> :</a:t>
            </a:r>
            <a:endParaRPr lang="ar-MA" dirty="0"/>
          </a:p>
          <a:p>
            <a:pPr marL="285750" indent="-285750">
              <a:buChar char="•"/>
            </a:pPr>
            <a:r>
              <a:rPr lang="ar-MA" sz="1600" dirty="0" err="1"/>
              <a:t>Salaire</a:t>
            </a:r>
            <a:endParaRPr lang="ar-MA" sz="1600" dirty="0"/>
          </a:p>
          <a:p>
            <a:pPr marL="285750" indent="-285750">
              <a:buChar char="•"/>
            </a:pPr>
            <a:r>
              <a:rPr lang="ar-MA" sz="1600" dirty="0" err="1"/>
              <a:t>Revenus</a:t>
            </a:r>
            <a:r>
              <a:rPr lang="ar-MA" sz="1600" dirty="0"/>
              <a:t> </a:t>
            </a:r>
            <a:r>
              <a:rPr lang="ar-MA" sz="1600" dirty="0" err="1"/>
              <a:t>d'entreprise</a:t>
            </a:r>
            <a:endParaRPr lang="ar-MA" sz="1600" dirty="0"/>
          </a:p>
          <a:p>
            <a:pPr marL="285750" indent="-285750">
              <a:buChar char="•"/>
            </a:pPr>
            <a:r>
              <a:rPr lang="ar-MA" sz="1600" dirty="0" err="1"/>
              <a:t>Revenus</a:t>
            </a:r>
            <a:r>
              <a:rPr lang="ar-MA" sz="1600" dirty="0"/>
              <a:t> </a:t>
            </a:r>
            <a:r>
              <a:rPr lang="ar-MA" sz="1600" dirty="0" err="1"/>
              <a:t>passifs</a:t>
            </a:r>
            <a:r>
              <a:rPr lang="ar-MA" sz="1600" dirty="0"/>
              <a:t> (</a:t>
            </a:r>
            <a:r>
              <a:rPr lang="ar-MA" sz="1600" dirty="0" err="1"/>
              <a:t>investissements</a:t>
            </a:r>
            <a:r>
              <a:rPr lang="ar-MA" sz="1600" dirty="0"/>
              <a:t>, </a:t>
            </a:r>
            <a:r>
              <a:rPr lang="ar-MA" sz="1600" dirty="0" err="1"/>
              <a:t>location</a:t>
            </a:r>
            <a:r>
              <a:rPr lang="ar-MA" sz="1600" dirty="0"/>
              <a:t>, </a:t>
            </a:r>
            <a:r>
              <a:rPr lang="ar-MA" sz="1600" dirty="0" err="1"/>
              <a:t>etc</a:t>
            </a:r>
            <a:r>
              <a:rPr lang="ar-MA" sz="1600" dirty="0"/>
              <a:t>.)</a:t>
            </a:r>
          </a:p>
          <a:p>
            <a:endParaRPr lang="ar-MA" sz="1600" dirty="0"/>
          </a:p>
          <a:p>
            <a:endParaRPr lang="ar-MA" sz="1600" dirty="0"/>
          </a:p>
          <a:p>
            <a:r>
              <a:rPr lang="ar-MA" sz="1800" dirty="0">
                <a:solidFill>
                  <a:schemeClr val="accent1">
                    <a:lumMod val="90000"/>
                    <a:lumOff val="10000"/>
                  </a:schemeClr>
                </a:solidFill>
              </a:rPr>
              <a:t>2-</a:t>
            </a:r>
            <a:r>
              <a:rPr lang="en-US" sz="1800" dirty="0">
                <a:solidFill>
                  <a:schemeClr val="accent1">
                    <a:lumMod val="90000"/>
                    <a:lumOff val="10000"/>
                  </a:schemeClr>
                </a:solidFill>
              </a:rPr>
              <a:t> </a:t>
            </a:r>
            <a:r>
              <a:rPr lang="ar-MA" sz="1800" dirty="0" err="1">
                <a:solidFill>
                  <a:schemeClr val="accent1">
                    <a:lumMod val="90000"/>
                    <a:lumOff val="10000"/>
                  </a:schemeClr>
                </a:solidFill>
              </a:rPr>
              <a:t>Les</a:t>
            </a:r>
            <a:r>
              <a:rPr lang="ar-MA" sz="1800" dirty="0">
                <a:solidFill>
                  <a:schemeClr val="accent1">
                    <a:lumMod val="90000"/>
                    <a:lumOff val="10000"/>
                  </a:schemeClr>
                </a:solidFill>
              </a:rPr>
              <a:t> </a:t>
            </a:r>
            <a:r>
              <a:rPr lang="ar-MA" sz="1800" dirty="0" err="1">
                <a:solidFill>
                  <a:schemeClr val="accent1">
                    <a:lumMod val="90000"/>
                    <a:lumOff val="10000"/>
                  </a:schemeClr>
                </a:solidFill>
              </a:rPr>
              <a:t>Besoins</a:t>
            </a:r>
            <a:r>
              <a:rPr lang="ar-MA" sz="1800" dirty="0">
                <a:solidFill>
                  <a:schemeClr val="accent1">
                    <a:lumMod val="90000"/>
                    <a:lumOff val="10000"/>
                  </a:schemeClr>
                </a:solidFill>
              </a:rPr>
              <a:t>:</a:t>
            </a:r>
            <a:r>
              <a:rPr lang="ar-MA" sz="1800" dirty="0"/>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dépenses</a:t>
            </a:r>
            <a:r>
              <a:rPr lang="ar-MA" sz="1600" dirty="0"/>
              <a:t> </a:t>
            </a:r>
            <a:r>
              <a:rPr lang="ar-MA" sz="1600" dirty="0" err="1"/>
              <a:t>essentielles</a:t>
            </a:r>
            <a:r>
              <a:rPr lang="ar-MA" sz="1600" dirty="0"/>
              <a:t> </a:t>
            </a:r>
            <a:r>
              <a:rPr lang="ar-MA" sz="1600" dirty="0" err="1"/>
              <a:t>qui</a:t>
            </a:r>
            <a:r>
              <a:rPr lang="ar-MA" sz="1600" dirty="0"/>
              <a:t> </a:t>
            </a:r>
            <a:r>
              <a:rPr lang="ar-MA" sz="1600" dirty="0" err="1"/>
              <a:t>permettent</a:t>
            </a:r>
            <a:r>
              <a:rPr lang="ar-MA" sz="1600" dirty="0"/>
              <a:t> </a:t>
            </a:r>
            <a:r>
              <a:rPr lang="ar-MA" sz="1600" dirty="0" err="1"/>
              <a:t>de</a:t>
            </a:r>
            <a:r>
              <a:rPr lang="ar-MA" sz="1600" dirty="0"/>
              <a:t> </a:t>
            </a:r>
            <a:r>
              <a:rPr lang="ar-MA" sz="1600" dirty="0" err="1"/>
              <a:t>vivre</a:t>
            </a:r>
            <a:r>
              <a:rPr lang="ar-MA" sz="1600" dirty="0"/>
              <a:t> </a:t>
            </a:r>
            <a:r>
              <a:rPr lang="ar-MA" sz="1600" dirty="0" err="1"/>
              <a:t>et</a:t>
            </a:r>
            <a:r>
              <a:rPr lang="ar-MA" sz="1600" dirty="0"/>
              <a:t> </a:t>
            </a:r>
            <a:r>
              <a:rPr lang="ar-MA" sz="1600" dirty="0" err="1"/>
              <a:t>de</a:t>
            </a:r>
            <a:r>
              <a:rPr lang="ar-MA" sz="1600" dirty="0"/>
              <a:t> </a:t>
            </a:r>
            <a:r>
              <a:rPr lang="ar-MA" sz="1600" dirty="0" err="1"/>
              <a:t>fonctionner</a:t>
            </a:r>
            <a:r>
              <a:rPr lang="ar-MA" sz="1600" dirty="0"/>
              <a:t> </a:t>
            </a:r>
            <a:r>
              <a:rPr lang="ar-MA" sz="1600" dirty="0" err="1"/>
              <a:t>correctement</a:t>
            </a:r>
            <a:r>
              <a:rPr lang="ar-MA" sz="1600" dirty="0"/>
              <a:t>, </a:t>
            </a:r>
            <a:r>
              <a:rPr lang="ar-MA" sz="1600" dirty="0" err="1"/>
              <a:t>notamment</a:t>
            </a:r>
            <a:r>
              <a:rPr lang="ar-MA" sz="1600" dirty="0"/>
              <a:t> :</a:t>
            </a:r>
          </a:p>
          <a:p>
            <a:pPr marL="285750" indent="-285750">
              <a:buChar char="•"/>
            </a:pPr>
            <a:r>
              <a:rPr lang="ar-MA" sz="1600" dirty="0" err="1"/>
              <a:t>Logement</a:t>
            </a:r>
            <a:endParaRPr lang="ar-MA" sz="1600" dirty="0"/>
          </a:p>
          <a:p>
            <a:pPr marL="285750" indent="-285750">
              <a:buChar char="•"/>
            </a:pPr>
            <a:r>
              <a:rPr lang="ar-MA" sz="1600" dirty="0" err="1"/>
              <a:t>Nourriture</a:t>
            </a:r>
            <a:endParaRPr lang="ar-MA" sz="1600" dirty="0"/>
          </a:p>
          <a:p>
            <a:pPr marL="285750" indent="-285750">
              <a:buChar char="•"/>
            </a:pPr>
            <a:r>
              <a:rPr lang="ar-MA" sz="1600" dirty="0" err="1"/>
              <a:t>Santé</a:t>
            </a:r>
            <a:endParaRPr lang="ar-MA" sz="1600" dirty="0"/>
          </a:p>
          <a:p>
            <a:pPr marL="285750" indent="-285750">
              <a:buChar char="•"/>
            </a:pPr>
            <a:r>
              <a:rPr lang="ar-MA" sz="1600" dirty="0" err="1"/>
              <a:t>Éducation</a:t>
            </a:r>
            <a:endParaRPr lang="ar-MA" sz="1600" dirty="0"/>
          </a:p>
          <a:p>
            <a:pPr marL="285750" indent="-285750">
              <a:buChar char="•"/>
            </a:pPr>
            <a:endParaRPr lang="ar-MA" sz="1600" dirty="0"/>
          </a:p>
        </p:txBody>
      </p:sp>
    </p:spTree>
    <p:extLst>
      <p:ext uri="{BB962C8B-B14F-4D97-AF65-F5344CB8AC3E}">
        <p14:creationId xmlns:p14="http://schemas.microsoft.com/office/powerpoint/2010/main" val="2364444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D88665C5-8079-41A7-029B-293B71A928FB}"/>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2633ACCE-A4A4-446B-7643-987BCF427908}"/>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dirty="0">
                <a:solidFill>
                  <a:srgbClr val="000000"/>
                </a:solidFill>
                <a:latin typeface="Anaheim" panose="02000503000000000000" pitchFamily="2" charset="0"/>
                <a:cs typeface="Times New Roman"/>
              </a:rPr>
              <a:t>Les quatre piliers de la gestion financière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64556117-6BF0-997B-29D0-3031CE430A0D}"/>
              </a:ext>
            </a:extLst>
          </p:cNvPr>
          <p:cNvSpPr txBox="1"/>
          <p:nvPr/>
        </p:nvSpPr>
        <p:spPr>
          <a:xfrm>
            <a:off x="556301" y="1015000"/>
            <a:ext cx="7221588" cy="3323987"/>
          </a:xfrm>
          <a:prstGeom prst="rect">
            <a:avLst/>
          </a:prstGeom>
          <a:noFill/>
        </p:spPr>
        <p:txBody>
          <a:bodyPr wrap="square" lIns="91440" tIns="45720" rIns="91440" bIns="45720" anchor="t">
            <a:spAutoFit/>
          </a:bodyPr>
          <a:lstStyle/>
          <a:p>
            <a:endParaRPr lang="ar-MA" sz="1800" dirty="0">
              <a:solidFill>
                <a:schemeClr val="accent1">
                  <a:lumMod val="90000"/>
                  <a:lumOff val="10000"/>
                </a:schemeClr>
              </a:solidFill>
            </a:endParaRPr>
          </a:p>
          <a:p>
            <a:r>
              <a:rPr lang="en-US" sz="1800" dirty="0">
                <a:solidFill>
                  <a:schemeClr val="accent1">
                    <a:lumMod val="90000"/>
                    <a:lumOff val="10000"/>
                  </a:schemeClr>
                </a:solidFill>
              </a:rPr>
              <a:t> </a:t>
            </a:r>
            <a:r>
              <a:rPr lang="ar-MA" sz="1800" dirty="0">
                <a:solidFill>
                  <a:schemeClr val="accent1">
                    <a:lumMod val="90000"/>
                    <a:lumOff val="10000"/>
                  </a:schemeClr>
                </a:solidFill>
              </a:rPr>
              <a:t>3-Les </a:t>
            </a:r>
            <a:r>
              <a:rPr lang="ar-MA" sz="1800" dirty="0" err="1">
                <a:solidFill>
                  <a:schemeClr val="accent1">
                    <a:lumMod val="90000"/>
                    <a:lumOff val="10000"/>
                  </a:schemeClr>
                </a:solidFill>
              </a:rPr>
              <a:t>Passifs</a:t>
            </a:r>
            <a:r>
              <a:rPr lang="ar-MA" sz="1800" dirty="0">
                <a:solidFill>
                  <a:schemeClr val="accent1">
                    <a:lumMod val="90000"/>
                    <a:lumOff val="10000"/>
                  </a:schemeClr>
                </a:solidFill>
              </a:rPr>
              <a:t> :</a:t>
            </a:r>
            <a:r>
              <a:rPr lang="ar-MA" sz="1800" dirty="0"/>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obligations</a:t>
            </a:r>
            <a:r>
              <a:rPr lang="ar-MA" sz="1600" dirty="0"/>
              <a:t> </a:t>
            </a:r>
            <a:r>
              <a:rPr lang="ar-MA" sz="1600" dirty="0" err="1"/>
              <a:t>financières</a:t>
            </a:r>
            <a:r>
              <a:rPr lang="ar-MA" sz="1600" dirty="0"/>
              <a:t> </a:t>
            </a:r>
            <a:r>
              <a:rPr lang="ar-MA" sz="1600" dirty="0" err="1"/>
              <a:t>et</a:t>
            </a:r>
            <a:r>
              <a:rPr lang="ar-MA" sz="1600" dirty="0"/>
              <a:t> </a:t>
            </a:r>
            <a:r>
              <a:rPr lang="ar-MA" sz="1600" dirty="0" err="1"/>
              <a:t>les</a:t>
            </a:r>
            <a:r>
              <a:rPr lang="ar-MA" sz="1600" dirty="0"/>
              <a:t> </a:t>
            </a:r>
            <a:r>
              <a:rPr lang="ar-MA" sz="1600" dirty="0" err="1"/>
              <a:t>dettes</a:t>
            </a:r>
            <a:r>
              <a:rPr lang="ar-MA" sz="1600" dirty="0"/>
              <a:t> </a:t>
            </a:r>
            <a:r>
              <a:rPr lang="ar-MA" sz="1600" dirty="0" err="1"/>
              <a:t>qui</a:t>
            </a:r>
            <a:r>
              <a:rPr lang="ar-MA" sz="1600" dirty="0"/>
              <a:t> </a:t>
            </a:r>
            <a:r>
              <a:rPr lang="ar-MA" sz="1600" dirty="0" err="1"/>
              <a:t>diminuent</a:t>
            </a:r>
            <a:r>
              <a:rPr lang="ar-MA" sz="1600" dirty="0"/>
              <a:t> </a:t>
            </a:r>
            <a:r>
              <a:rPr lang="ar-MA" sz="1600" dirty="0" err="1"/>
              <a:t>le</a:t>
            </a:r>
            <a:r>
              <a:rPr lang="ar-MA" sz="1600" dirty="0"/>
              <a:t> </a:t>
            </a:r>
            <a:r>
              <a:rPr lang="ar-MA" sz="1600" dirty="0" err="1"/>
              <a:t>capital</a:t>
            </a:r>
            <a:r>
              <a:rPr lang="ar-MA" sz="1600" dirty="0"/>
              <a:t>, </a:t>
            </a:r>
            <a:r>
              <a:rPr lang="ar-MA" sz="1600" dirty="0" err="1"/>
              <a:t>comme</a:t>
            </a:r>
            <a:r>
              <a:rPr lang="ar-MA" sz="1600" dirty="0"/>
              <a:t> :</a:t>
            </a:r>
          </a:p>
          <a:p>
            <a:endParaRPr lang="ar-MA" sz="1600" dirty="0"/>
          </a:p>
          <a:p>
            <a:pPr marL="285750" indent="-285750">
              <a:buChar char="•"/>
            </a:pPr>
            <a:r>
              <a:rPr lang="ar-MA" sz="1600" dirty="0" err="1"/>
              <a:t>Prêts</a:t>
            </a:r>
            <a:r>
              <a:rPr lang="ar-MA" sz="1600" dirty="0"/>
              <a:t> </a:t>
            </a:r>
            <a:r>
              <a:rPr lang="ar-MA" sz="1600" dirty="0" err="1"/>
              <a:t>bancaires</a:t>
            </a:r>
            <a:endParaRPr lang="ar-MA" sz="1600" dirty="0"/>
          </a:p>
          <a:p>
            <a:pPr marL="285750" indent="-285750">
              <a:buChar char="•"/>
            </a:pPr>
            <a:r>
              <a:rPr lang="ar-MA" sz="1600" dirty="0" err="1"/>
              <a:t>Cartes</a:t>
            </a:r>
            <a:r>
              <a:rPr lang="ar-MA" sz="1600" dirty="0"/>
              <a:t> </a:t>
            </a:r>
            <a:r>
              <a:rPr lang="ar-MA" sz="1600" dirty="0" err="1"/>
              <a:t>de</a:t>
            </a:r>
            <a:r>
              <a:rPr lang="ar-MA" sz="1600" dirty="0"/>
              <a:t> </a:t>
            </a:r>
            <a:r>
              <a:rPr lang="ar-MA" sz="1600" dirty="0" err="1"/>
              <a:t>crédit</a:t>
            </a:r>
            <a:endParaRPr lang="ar-MA" sz="1600" dirty="0"/>
          </a:p>
          <a:p>
            <a:pPr marL="285750" indent="-285750">
              <a:buChar char="•"/>
            </a:pPr>
            <a:r>
              <a:rPr lang="en-US" sz="1600" dirty="0"/>
              <a:t>(</a:t>
            </a:r>
            <a:r>
              <a:rPr lang="ar-MA" sz="1600" dirty="0" err="1"/>
              <a:t>Charges</a:t>
            </a:r>
            <a:r>
              <a:rPr lang="ar-MA" sz="1600" dirty="0"/>
              <a:t> </a:t>
            </a:r>
            <a:r>
              <a:rPr lang="ar-MA" sz="1600" dirty="0" err="1"/>
              <a:t>fixes</a:t>
            </a:r>
            <a:r>
              <a:rPr lang="ar-MA" sz="1600" dirty="0"/>
              <a:t> </a:t>
            </a:r>
            <a:r>
              <a:rPr lang="en-US" sz="1600" dirty="0"/>
              <a:t>)</a:t>
            </a:r>
            <a:r>
              <a:rPr lang="ar-MA" sz="1600" dirty="0" err="1"/>
              <a:t>loyer</a:t>
            </a:r>
            <a:r>
              <a:rPr lang="ar-MA" sz="1600" dirty="0"/>
              <a:t>, </a:t>
            </a:r>
            <a:r>
              <a:rPr lang="ar-MA" sz="1600" dirty="0" err="1"/>
              <a:t>factures</a:t>
            </a:r>
            <a:r>
              <a:rPr lang="ar-MA" sz="1600" dirty="0"/>
              <a:t>, </a:t>
            </a:r>
            <a:r>
              <a:rPr lang="ar-MA" sz="1600" dirty="0" err="1"/>
              <a:t>assurances</a:t>
            </a:r>
            <a:endParaRPr lang="ar-MA" sz="1600" dirty="0"/>
          </a:p>
          <a:p>
            <a:endParaRPr lang="ar-MA" dirty="0"/>
          </a:p>
          <a:p>
            <a:r>
              <a:rPr lang="en-US" sz="1800" dirty="0">
                <a:solidFill>
                  <a:schemeClr val="accent1">
                    <a:lumMod val="90000"/>
                    <a:lumOff val="10000"/>
                  </a:schemeClr>
                </a:solidFill>
              </a:rPr>
              <a:t> </a:t>
            </a:r>
            <a:r>
              <a:rPr lang="ar-MA" sz="1800" dirty="0">
                <a:solidFill>
                  <a:schemeClr val="accent1">
                    <a:lumMod val="90000"/>
                    <a:lumOff val="10000"/>
                  </a:schemeClr>
                </a:solidFill>
              </a:rPr>
              <a:t>4-Les </a:t>
            </a:r>
            <a:r>
              <a:rPr lang="ar-MA" sz="1800" dirty="0" err="1">
                <a:solidFill>
                  <a:schemeClr val="accent1">
                    <a:lumMod val="90000"/>
                    <a:lumOff val="10000"/>
                  </a:schemeClr>
                </a:solidFill>
              </a:rPr>
              <a:t>Actifs</a:t>
            </a:r>
            <a:r>
              <a:rPr lang="ar-MA" sz="1800" dirty="0">
                <a:solidFill>
                  <a:schemeClr val="accent1">
                    <a:lumMod val="90000"/>
                    <a:lumOff val="10000"/>
                  </a:schemeClr>
                </a:solidFill>
              </a:rPr>
              <a:t>:</a:t>
            </a:r>
            <a:r>
              <a:rPr lang="en-US" sz="1800" dirty="0">
                <a:solidFill>
                  <a:schemeClr val="accent1">
                    <a:lumMod val="90000"/>
                    <a:lumOff val="10000"/>
                  </a:schemeClr>
                </a:solidFill>
              </a:rPr>
              <a:t> </a:t>
            </a:r>
            <a:r>
              <a:rPr lang="ar-MA" sz="1600" dirty="0" err="1"/>
              <a:t>Ce</a:t>
            </a:r>
            <a:r>
              <a:rPr lang="ar-MA" sz="1600" dirty="0"/>
              <a:t> </a:t>
            </a:r>
            <a:r>
              <a:rPr lang="ar-MA" sz="1600" dirty="0" err="1"/>
              <a:t>sont</a:t>
            </a:r>
            <a:r>
              <a:rPr lang="ar-MA" sz="1600" dirty="0"/>
              <a:t> </a:t>
            </a:r>
            <a:r>
              <a:rPr lang="ar-MA" sz="1600" dirty="0" err="1"/>
              <a:t>les</a:t>
            </a:r>
            <a:r>
              <a:rPr lang="ar-MA" sz="1600" dirty="0"/>
              <a:t> </a:t>
            </a:r>
            <a:r>
              <a:rPr lang="ar-MA" sz="1600" dirty="0" err="1"/>
              <a:t>biens</a:t>
            </a:r>
            <a:r>
              <a:rPr lang="ar-MA" sz="1600" dirty="0"/>
              <a:t> </a:t>
            </a:r>
            <a:r>
              <a:rPr lang="ar-MA" sz="1600" dirty="0" err="1"/>
              <a:t>et</a:t>
            </a:r>
            <a:r>
              <a:rPr lang="ar-MA" sz="1600" dirty="0"/>
              <a:t> </a:t>
            </a:r>
            <a:r>
              <a:rPr lang="ar-MA" sz="1600" dirty="0" err="1"/>
              <a:t>investissements</a:t>
            </a:r>
            <a:r>
              <a:rPr lang="ar-MA" sz="1600" dirty="0"/>
              <a:t> </a:t>
            </a:r>
            <a:r>
              <a:rPr lang="ar-MA" sz="1600" dirty="0" err="1"/>
              <a:t>qui</a:t>
            </a:r>
            <a:r>
              <a:rPr lang="ar-MA" sz="1600" dirty="0"/>
              <a:t> </a:t>
            </a:r>
            <a:r>
              <a:rPr lang="ar-MA" sz="1600" dirty="0" err="1"/>
              <a:t>prennent</a:t>
            </a:r>
            <a:r>
              <a:rPr lang="ar-MA" sz="1600" dirty="0"/>
              <a:t> </a:t>
            </a:r>
            <a:r>
              <a:rPr lang="ar-MA" sz="1600" dirty="0" err="1"/>
              <a:t>de</a:t>
            </a:r>
            <a:r>
              <a:rPr lang="ar-MA" sz="1600" dirty="0"/>
              <a:t> </a:t>
            </a:r>
            <a:r>
              <a:rPr lang="ar-MA" sz="1600" dirty="0" err="1"/>
              <a:t>la</a:t>
            </a:r>
            <a:r>
              <a:rPr lang="ar-MA" sz="1600" dirty="0"/>
              <a:t> </a:t>
            </a:r>
            <a:r>
              <a:rPr lang="ar-MA" sz="1600" dirty="0" err="1"/>
              <a:t>valeur</a:t>
            </a:r>
            <a:r>
              <a:rPr lang="ar-MA" sz="1600" dirty="0"/>
              <a:t> </a:t>
            </a:r>
            <a:r>
              <a:rPr lang="ar-MA" sz="1600" dirty="0" err="1"/>
              <a:t>avec</a:t>
            </a:r>
            <a:r>
              <a:rPr lang="ar-MA" sz="1600" dirty="0"/>
              <a:t> </a:t>
            </a:r>
            <a:r>
              <a:rPr lang="ar-MA" sz="1600" dirty="0" err="1"/>
              <a:t>le</a:t>
            </a:r>
            <a:r>
              <a:rPr lang="ar-MA" sz="1600" dirty="0"/>
              <a:t> </a:t>
            </a:r>
            <a:r>
              <a:rPr lang="ar-MA" sz="1600" dirty="0" err="1"/>
              <a:t>temps</a:t>
            </a:r>
            <a:r>
              <a:rPr lang="ar-MA" sz="1600" dirty="0"/>
              <a:t> </a:t>
            </a:r>
            <a:r>
              <a:rPr lang="ar-MA" sz="1600" dirty="0" err="1"/>
              <a:t>et</a:t>
            </a:r>
            <a:r>
              <a:rPr lang="ar-MA" sz="1600" dirty="0"/>
              <a:t> </a:t>
            </a:r>
            <a:r>
              <a:rPr lang="ar-MA" sz="1600" dirty="0" err="1"/>
              <a:t>génèrent</a:t>
            </a:r>
            <a:r>
              <a:rPr lang="ar-MA" sz="1600" dirty="0"/>
              <a:t> </a:t>
            </a:r>
            <a:r>
              <a:rPr lang="ar-MA" sz="1600" dirty="0" err="1"/>
              <a:t>des</a:t>
            </a:r>
            <a:r>
              <a:rPr lang="ar-MA" sz="1600" dirty="0"/>
              <a:t> </a:t>
            </a:r>
            <a:r>
              <a:rPr lang="ar-MA" sz="1600" dirty="0" err="1"/>
              <a:t>revenus</a:t>
            </a:r>
            <a:r>
              <a:rPr lang="ar-MA" sz="1600" dirty="0"/>
              <a:t> :</a:t>
            </a:r>
          </a:p>
          <a:p>
            <a:pPr marL="285750" indent="-285750">
              <a:buChar char="•"/>
            </a:pPr>
            <a:r>
              <a:rPr lang="ar-MA" sz="1600" dirty="0" err="1"/>
              <a:t>Épargne</a:t>
            </a:r>
            <a:r>
              <a:rPr lang="ar-MA" sz="1600" dirty="0"/>
              <a:t> </a:t>
            </a:r>
            <a:r>
              <a:rPr lang="ar-MA" sz="1600" dirty="0" err="1"/>
              <a:t>et</a:t>
            </a:r>
            <a:r>
              <a:rPr lang="ar-MA" sz="1600" dirty="0"/>
              <a:t> </a:t>
            </a:r>
            <a:r>
              <a:rPr lang="ar-MA" sz="1600" dirty="0" err="1"/>
              <a:t>placements</a:t>
            </a:r>
            <a:endParaRPr lang="ar-MA" sz="1600" dirty="0"/>
          </a:p>
          <a:p>
            <a:pPr marL="285750" indent="-285750">
              <a:buChar char="•"/>
            </a:pPr>
            <a:r>
              <a:rPr lang="ar-MA" sz="1600" dirty="0" err="1"/>
              <a:t>Immobilier</a:t>
            </a:r>
            <a:endParaRPr lang="ar-MA" sz="1600" dirty="0"/>
          </a:p>
          <a:p>
            <a:pPr marL="285750" indent="-285750">
              <a:buChar char="•"/>
            </a:pPr>
            <a:r>
              <a:rPr lang="ar-MA" sz="1600" dirty="0" err="1"/>
              <a:t>Actions</a:t>
            </a:r>
            <a:r>
              <a:rPr lang="ar-MA" sz="1600" dirty="0"/>
              <a:t> </a:t>
            </a:r>
            <a:r>
              <a:rPr lang="ar-MA" sz="1600" dirty="0" err="1"/>
              <a:t>et</a:t>
            </a:r>
            <a:r>
              <a:rPr lang="ar-MA" sz="1600" dirty="0"/>
              <a:t> </a:t>
            </a:r>
            <a:r>
              <a:rPr lang="ar-MA" sz="1600" dirty="0" err="1"/>
              <a:t>entreprises</a:t>
            </a:r>
            <a:endParaRPr lang="ar-MA" sz="1600" dirty="0"/>
          </a:p>
        </p:txBody>
      </p:sp>
    </p:spTree>
    <p:extLst>
      <p:ext uri="{BB962C8B-B14F-4D97-AF65-F5344CB8AC3E}">
        <p14:creationId xmlns:p14="http://schemas.microsoft.com/office/powerpoint/2010/main" val="820379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6F5F8DFB-D717-7210-2E4F-51E4FF8C4C77}"/>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506CFFBF-2328-75EC-2532-C22C0218CCBF}"/>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latin typeface="Anaheim" panose="02000503000000000000" pitchFamily="2" charset="0"/>
                <a:cs typeface="Times New Roman"/>
              </a:rPr>
              <a:t>Quadrant du Cashflow selon </a:t>
            </a:r>
            <a:r>
              <a:rPr lang="fr-FR" sz="3000" dirty="0" err="1">
                <a:solidFill>
                  <a:srgbClr val="000000"/>
                </a:solidFill>
                <a:latin typeface="Anaheim" panose="02000503000000000000" pitchFamily="2" charset="0"/>
                <a:cs typeface="Times New Roman"/>
              </a:rPr>
              <a:t>Kiyosaki</a:t>
            </a:r>
            <a:r>
              <a:rPr lang="fr-FR" sz="3000" dirty="0">
                <a:solidFill>
                  <a:srgbClr val="000000"/>
                </a:solidFill>
                <a:latin typeface="Anaheim" panose="02000503000000000000" pitchFamily="2" charset="0"/>
                <a:cs typeface="Times New Roman"/>
              </a:rPr>
              <a:t>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sp>
        <p:nvSpPr>
          <p:cNvPr id="14" name="TextBox 13">
            <a:extLst>
              <a:ext uri="{FF2B5EF4-FFF2-40B4-BE49-F238E27FC236}">
                <a16:creationId xmlns:a16="http://schemas.microsoft.com/office/drawing/2014/main" id="{E0724BB5-A625-06BE-E807-2227DB3935B5}"/>
              </a:ext>
            </a:extLst>
          </p:cNvPr>
          <p:cNvSpPr txBox="1"/>
          <p:nvPr/>
        </p:nvSpPr>
        <p:spPr>
          <a:xfrm>
            <a:off x="140665" y="1170864"/>
            <a:ext cx="4571907" cy="3754874"/>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E -</a:t>
            </a:r>
            <a:r>
              <a:rPr lang="ar-MA" sz="1600" dirty="0">
                <a:solidFill>
                  <a:schemeClr val="accent1">
                    <a:lumMod val="90000"/>
                    <a:lumOff val="10000"/>
                  </a:schemeClr>
                </a:solidFill>
              </a:rPr>
              <a:t> </a:t>
            </a:r>
            <a:r>
              <a:rPr lang="ar-MA" sz="1600" err="1">
                <a:solidFill>
                  <a:schemeClr val="accent1">
                    <a:lumMod val="90000"/>
                    <a:lumOff val="10000"/>
                  </a:schemeClr>
                </a:solidFill>
              </a:rPr>
              <a:t>Employé</a:t>
            </a:r>
            <a:r>
              <a:rPr lang="ar-MA" sz="1600" dirty="0">
                <a:solidFill>
                  <a:schemeClr val="accent1">
                    <a:lumMod val="90000"/>
                    <a:lumOff val="10000"/>
                  </a:schemeClr>
                </a:solidFill>
              </a:rPr>
              <a:t> (</a:t>
            </a:r>
            <a:r>
              <a:rPr lang="ar-MA" sz="1600" err="1">
                <a:solidFill>
                  <a:schemeClr val="accent1">
                    <a:lumMod val="90000"/>
                    <a:lumOff val="10000"/>
                  </a:schemeClr>
                </a:solidFill>
              </a:rPr>
              <a:t>Employee</a:t>
            </a:r>
            <a:r>
              <a:rPr lang="ar-MA" sz="1600" dirty="0">
                <a:solidFill>
                  <a:schemeClr val="accent1">
                    <a:lumMod val="90000"/>
                    <a:lumOff val="10000"/>
                  </a:schemeClr>
                </a:solidFill>
              </a:rPr>
              <a:t>)‍</a:t>
            </a:r>
            <a:endParaRPr lang="fr-FR" dirty="0">
              <a:solidFill>
                <a:schemeClr val="accent1">
                  <a:lumMod val="90000"/>
                  <a:lumOff val="10000"/>
                </a:schemeClr>
              </a:solidFill>
            </a:endParaRPr>
          </a:p>
          <a:p>
            <a:endParaRPr lang="ar-MA" sz="1600" dirty="0"/>
          </a:p>
          <a:p>
            <a:pPr marL="342900" indent="-342900">
              <a:buChar char="•"/>
            </a:pPr>
            <a:r>
              <a:rPr lang="ar-MA" err="1"/>
              <a:t>Travaille</a:t>
            </a:r>
            <a:r>
              <a:rPr lang="ar-MA" dirty="0"/>
              <a:t> </a:t>
            </a:r>
            <a:r>
              <a:rPr lang="ar-MA" err="1"/>
              <a:t>pour</a:t>
            </a:r>
            <a:r>
              <a:rPr lang="ar-MA" dirty="0"/>
              <a:t> </a:t>
            </a:r>
            <a:r>
              <a:rPr lang="ar-MA" err="1"/>
              <a:t>un</a:t>
            </a:r>
            <a:r>
              <a:rPr lang="ar-MA" dirty="0"/>
              <a:t> </a:t>
            </a:r>
            <a:r>
              <a:rPr lang="ar-MA" b="1" err="1"/>
              <a:t>salaire</a:t>
            </a:r>
            <a:r>
              <a:rPr lang="ar-MA" b="1" dirty="0"/>
              <a:t> </a:t>
            </a:r>
            <a:r>
              <a:rPr lang="ar-MA" b="1" err="1"/>
              <a:t>fixe</a:t>
            </a:r>
            <a:r>
              <a:rPr lang="ar-MA" dirty="0"/>
              <a:t>.</a:t>
            </a:r>
          </a:p>
          <a:p>
            <a:pPr marL="342900" indent="-342900">
              <a:buChar char="•"/>
            </a:pPr>
            <a:r>
              <a:rPr lang="ar-MA" err="1"/>
              <a:t>Dépend</a:t>
            </a:r>
            <a:r>
              <a:rPr lang="ar-MA" dirty="0"/>
              <a:t> </a:t>
            </a:r>
            <a:r>
              <a:rPr lang="ar-MA" err="1"/>
              <a:t>d'un</a:t>
            </a:r>
            <a:r>
              <a:rPr lang="ar-MA" dirty="0"/>
              <a:t> </a:t>
            </a:r>
            <a:r>
              <a:rPr lang="ar-MA" err="1"/>
              <a:t>employeur</a:t>
            </a:r>
            <a:r>
              <a:rPr lang="ar-MA" dirty="0"/>
              <a:t> </a:t>
            </a:r>
            <a:r>
              <a:rPr lang="ar-MA" err="1"/>
              <a:t>pour</a:t>
            </a:r>
            <a:r>
              <a:rPr lang="ar-MA" dirty="0"/>
              <a:t> </a:t>
            </a:r>
            <a:r>
              <a:rPr lang="ar-MA" err="1"/>
              <a:t>son</a:t>
            </a:r>
            <a:r>
              <a:rPr lang="ar-MA" dirty="0"/>
              <a:t> </a:t>
            </a:r>
            <a:r>
              <a:rPr lang="ar-MA" err="1"/>
              <a:t>revenu</a:t>
            </a:r>
            <a:r>
              <a:rPr lang="ar-MA" dirty="0"/>
              <a:t>.</a:t>
            </a:r>
          </a:p>
          <a:p>
            <a:pPr marL="342900" indent="-342900">
              <a:buChar char="•"/>
            </a:pPr>
            <a:r>
              <a:rPr lang="ar-MA" err="1"/>
              <a:t>Échange</a:t>
            </a:r>
            <a:r>
              <a:rPr lang="ar-MA" dirty="0"/>
              <a:t> </a:t>
            </a:r>
            <a:r>
              <a:rPr lang="ar-MA" err="1"/>
              <a:t>du</a:t>
            </a:r>
            <a:r>
              <a:rPr lang="ar-MA" dirty="0"/>
              <a:t> </a:t>
            </a:r>
            <a:r>
              <a:rPr lang="ar-MA" err="1"/>
              <a:t>temps</a:t>
            </a:r>
            <a:r>
              <a:rPr lang="ar-MA" dirty="0"/>
              <a:t> </a:t>
            </a:r>
            <a:r>
              <a:rPr lang="ar-MA" err="1"/>
              <a:t>contre</a:t>
            </a:r>
            <a:r>
              <a:rPr lang="ar-MA" dirty="0"/>
              <a:t> </a:t>
            </a:r>
            <a:r>
              <a:rPr lang="ar-MA" err="1"/>
              <a:t>de</a:t>
            </a:r>
            <a:r>
              <a:rPr lang="ar-MA" dirty="0"/>
              <a:t> </a:t>
            </a:r>
            <a:r>
              <a:rPr lang="ar-MA" err="1"/>
              <a:t>l'argent</a:t>
            </a:r>
            <a:r>
              <a:rPr lang="ar-MA" dirty="0"/>
              <a:t> </a:t>
            </a:r>
            <a:r>
              <a:rPr lang="ar-MA" err="1"/>
              <a:t>sans</a:t>
            </a:r>
            <a:r>
              <a:rPr lang="ar-MA" dirty="0"/>
              <a:t> </a:t>
            </a:r>
          </a:p>
          <a:p>
            <a:pPr marL="342900" indent="-342900">
              <a:buChar char="•"/>
            </a:pPr>
            <a:r>
              <a:rPr lang="ar-MA" dirty="0" err="1"/>
              <a:t>contrôle</a:t>
            </a:r>
            <a:r>
              <a:rPr lang="ar-MA" dirty="0"/>
              <a:t> </a:t>
            </a:r>
            <a:r>
              <a:rPr lang="ar-MA" dirty="0" err="1"/>
              <a:t>sur</a:t>
            </a:r>
            <a:r>
              <a:rPr lang="ar-MA" dirty="0"/>
              <a:t> </a:t>
            </a:r>
            <a:r>
              <a:rPr lang="ar-MA" dirty="0" err="1"/>
              <a:t>ses</a:t>
            </a:r>
            <a:r>
              <a:rPr lang="ar-MA" dirty="0"/>
              <a:t> </a:t>
            </a:r>
            <a:r>
              <a:rPr lang="ar-MA" dirty="0" err="1"/>
              <a:t>finances</a:t>
            </a:r>
            <a:r>
              <a:rPr lang="ar-MA" dirty="0"/>
              <a:t>.</a:t>
            </a:r>
            <a:endParaRPr lang="ar-MA"/>
          </a:p>
          <a:p>
            <a:pPr marL="342900" indent="-342900">
              <a:buChar char="•"/>
            </a:pPr>
            <a:endParaRPr lang="ar-MA" sz="1600" b="1" dirty="0"/>
          </a:p>
          <a:p>
            <a:r>
              <a:rPr lang="ar-MA" sz="1600" b="1" dirty="0">
                <a:solidFill>
                  <a:schemeClr val="accent1">
                    <a:lumMod val="90000"/>
                    <a:lumOff val="10000"/>
                  </a:schemeClr>
                </a:solidFill>
              </a:rPr>
              <a:t>S - </a:t>
            </a:r>
            <a:r>
              <a:rPr lang="ar-MA" sz="1600" err="1">
                <a:solidFill>
                  <a:schemeClr val="accent1">
                    <a:lumMod val="90000"/>
                    <a:lumOff val="10000"/>
                  </a:schemeClr>
                </a:solidFill>
              </a:rPr>
              <a:t>Travailleur</a:t>
            </a:r>
            <a:r>
              <a:rPr lang="ar-MA" sz="1600" dirty="0">
                <a:solidFill>
                  <a:schemeClr val="accent1">
                    <a:lumMod val="90000"/>
                    <a:lumOff val="10000"/>
                  </a:schemeClr>
                </a:solidFill>
              </a:rPr>
              <a:t> </a:t>
            </a:r>
            <a:r>
              <a:rPr lang="ar-MA" sz="1600" err="1">
                <a:solidFill>
                  <a:schemeClr val="accent1">
                    <a:lumMod val="90000"/>
                    <a:lumOff val="10000"/>
                  </a:schemeClr>
                </a:solidFill>
              </a:rPr>
              <a:t>Indépendant</a:t>
            </a:r>
            <a:r>
              <a:rPr lang="ar-MA" sz="1600" dirty="0">
                <a:solidFill>
                  <a:schemeClr val="accent1">
                    <a:lumMod val="90000"/>
                    <a:lumOff val="10000"/>
                  </a:schemeClr>
                </a:solidFill>
              </a:rPr>
              <a:t> (</a:t>
            </a:r>
            <a:r>
              <a:rPr lang="ar-MA" sz="1600" err="1">
                <a:solidFill>
                  <a:schemeClr val="accent1">
                    <a:lumMod val="90000"/>
                    <a:lumOff val="10000"/>
                  </a:schemeClr>
                </a:solidFill>
              </a:rPr>
              <a:t>Self-Employed</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indent="-285750">
              <a:buChar char="•"/>
            </a:pPr>
            <a:r>
              <a:rPr lang="ar-MA" err="1"/>
              <a:t>Possède</a:t>
            </a:r>
            <a:r>
              <a:rPr lang="ar-MA" dirty="0"/>
              <a:t> </a:t>
            </a:r>
            <a:r>
              <a:rPr lang="ar-MA" err="1"/>
              <a:t>son</a:t>
            </a:r>
            <a:r>
              <a:rPr lang="ar-MA" dirty="0"/>
              <a:t> </a:t>
            </a:r>
            <a:r>
              <a:rPr lang="ar-MA" err="1"/>
              <a:t>propre</a:t>
            </a:r>
            <a:r>
              <a:rPr lang="ar-MA" dirty="0"/>
              <a:t> </a:t>
            </a:r>
            <a:r>
              <a:rPr lang="ar-MA" err="1"/>
              <a:t>emploi</a:t>
            </a:r>
            <a:r>
              <a:rPr lang="ar-MA" dirty="0"/>
              <a:t> </a:t>
            </a:r>
          </a:p>
          <a:p>
            <a:r>
              <a:rPr lang="ar-MA" dirty="0"/>
              <a:t>       (</a:t>
            </a:r>
            <a:r>
              <a:rPr lang="ar-MA" dirty="0" err="1"/>
              <a:t>ex</a:t>
            </a:r>
            <a:r>
              <a:rPr lang="ar-MA" dirty="0"/>
              <a:t>: </a:t>
            </a:r>
            <a:r>
              <a:rPr lang="ar-MA" dirty="0" err="1"/>
              <a:t>médecin</a:t>
            </a:r>
            <a:r>
              <a:rPr lang="ar-MA" dirty="0"/>
              <a:t>, </a:t>
            </a:r>
            <a:r>
              <a:rPr lang="ar-MA" dirty="0" err="1"/>
              <a:t>avocat</a:t>
            </a:r>
            <a:r>
              <a:rPr lang="ar-MA" dirty="0"/>
              <a:t>).</a:t>
            </a:r>
            <a:endParaRPr lang="ar-MA"/>
          </a:p>
          <a:p>
            <a:pPr marL="285750" indent="-285750">
              <a:buChar char="•"/>
            </a:pPr>
            <a:r>
              <a:rPr lang="ar-MA" dirty="0"/>
              <a:t>A </a:t>
            </a:r>
            <a:r>
              <a:rPr lang="ar-MA" err="1"/>
              <a:t>plus</a:t>
            </a:r>
            <a:r>
              <a:rPr lang="ar-MA" dirty="0"/>
              <a:t> </a:t>
            </a:r>
            <a:r>
              <a:rPr lang="ar-MA" err="1"/>
              <a:t>de</a:t>
            </a:r>
            <a:r>
              <a:rPr lang="ar-MA" dirty="0"/>
              <a:t> </a:t>
            </a:r>
            <a:r>
              <a:rPr lang="ar-MA" err="1"/>
              <a:t>contrôle</a:t>
            </a:r>
            <a:r>
              <a:rPr lang="ar-MA" dirty="0"/>
              <a:t>, </a:t>
            </a:r>
            <a:r>
              <a:rPr lang="ar-MA" err="1"/>
              <a:t>mais</a:t>
            </a:r>
            <a:r>
              <a:rPr lang="ar-MA" dirty="0"/>
              <a:t> </a:t>
            </a:r>
            <a:r>
              <a:rPr lang="ar-MA" err="1"/>
              <a:t>doit</a:t>
            </a:r>
            <a:r>
              <a:rPr lang="ar-MA" dirty="0"/>
              <a:t> </a:t>
            </a:r>
            <a:r>
              <a:rPr lang="ar-MA" b="1" err="1"/>
              <a:t>travailler</a:t>
            </a:r>
            <a:r>
              <a:rPr lang="ar-MA" b="1" dirty="0"/>
              <a:t> </a:t>
            </a:r>
            <a:r>
              <a:rPr lang="ar-MA" b="1" err="1"/>
              <a:t>pour</a:t>
            </a:r>
            <a:r>
              <a:rPr lang="ar-MA" b="1" dirty="0"/>
              <a:t> </a:t>
            </a:r>
            <a:r>
              <a:rPr lang="ar-MA" b="1" err="1"/>
              <a:t>gagner</a:t>
            </a:r>
            <a:r>
              <a:rPr lang="ar-MA" dirty="0"/>
              <a:t>.</a:t>
            </a:r>
          </a:p>
          <a:p>
            <a:pPr marL="285750" indent="-285750">
              <a:buChar char="•"/>
            </a:pPr>
            <a:r>
              <a:rPr lang="ar-MA" err="1"/>
              <a:t>Si</a:t>
            </a:r>
            <a:r>
              <a:rPr lang="ar-MA" dirty="0"/>
              <a:t> </a:t>
            </a:r>
            <a:r>
              <a:rPr lang="ar-MA" err="1"/>
              <a:t>l’activité</a:t>
            </a:r>
            <a:r>
              <a:rPr lang="ar-MA" dirty="0"/>
              <a:t> </a:t>
            </a:r>
            <a:r>
              <a:rPr lang="ar-MA" err="1"/>
              <a:t>s’arrête</a:t>
            </a:r>
            <a:r>
              <a:rPr lang="ar-MA" dirty="0"/>
              <a:t>, </a:t>
            </a:r>
            <a:r>
              <a:rPr lang="ar-MA" err="1"/>
              <a:t>le</a:t>
            </a:r>
            <a:r>
              <a:rPr lang="ar-MA" dirty="0"/>
              <a:t> </a:t>
            </a:r>
            <a:r>
              <a:rPr lang="ar-MA" err="1"/>
              <a:t>revenu</a:t>
            </a:r>
            <a:r>
              <a:rPr lang="ar-MA" dirty="0"/>
              <a:t> </a:t>
            </a:r>
            <a:r>
              <a:rPr lang="ar-MA" err="1"/>
              <a:t>s’arrête</a:t>
            </a:r>
            <a:r>
              <a:rPr lang="ar-MA" dirty="0"/>
              <a:t> </a:t>
            </a:r>
            <a:r>
              <a:rPr lang="ar-MA" err="1"/>
              <a:t>aussi</a:t>
            </a:r>
            <a:r>
              <a:rPr lang="ar-MA" dirty="0"/>
              <a:t>.</a:t>
            </a:r>
          </a:p>
          <a:p>
            <a:pPr marL="285750" indent="-285750">
              <a:buChar char="•"/>
            </a:pPr>
            <a:endParaRPr lang="ar-MA" sz="1600" dirty="0"/>
          </a:p>
          <a:p>
            <a:endParaRPr lang="ar-MA" sz="1600" dirty="0"/>
          </a:p>
        </p:txBody>
      </p:sp>
      <p:sp>
        <p:nvSpPr>
          <p:cNvPr id="2" name="TextBox 13">
            <a:extLst>
              <a:ext uri="{FF2B5EF4-FFF2-40B4-BE49-F238E27FC236}">
                <a16:creationId xmlns:a16="http://schemas.microsoft.com/office/drawing/2014/main" id="{5F4FBF7F-56B4-9FE0-2DED-F367C981D833}"/>
              </a:ext>
            </a:extLst>
          </p:cNvPr>
          <p:cNvSpPr txBox="1"/>
          <p:nvPr/>
        </p:nvSpPr>
        <p:spPr>
          <a:xfrm>
            <a:off x="4567193" y="1170863"/>
            <a:ext cx="4571907" cy="3262432"/>
          </a:xfrm>
          <a:prstGeom prst="rect">
            <a:avLst/>
          </a:prstGeom>
          <a:noFill/>
        </p:spPr>
        <p:txBody>
          <a:bodyPr wrap="square" lIns="91440" tIns="45720" rIns="91440" bIns="45720" anchor="t">
            <a:spAutoFit/>
          </a:bodyPr>
          <a:lstStyle/>
          <a:p>
            <a:r>
              <a:rPr lang="ar-MA" sz="1600" b="1" dirty="0">
                <a:solidFill>
                  <a:schemeClr val="accent1">
                    <a:lumMod val="90000"/>
                    <a:lumOff val="10000"/>
                  </a:schemeClr>
                </a:solidFill>
              </a:rPr>
              <a:t>B -</a:t>
            </a:r>
            <a:r>
              <a:rPr lang="ar-MA" sz="1600" dirty="0">
                <a:solidFill>
                  <a:schemeClr val="accent1">
                    <a:lumMod val="90000"/>
                    <a:lumOff val="10000"/>
                  </a:schemeClr>
                </a:solidFill>
              </a:rPr>
              <a:t> </a:t>
            </a:r>
            <a:r>
              <a:rPr lang="ar-MA" sz="1600" dirty="0" err="1">
                <a:solidFill>
                  <a:schemeClr val="accent1">
                    <a:lumMod val="90000"/>
                    <a:lumOff val="10000"/>
                  </a:schemeClr>
                </a:solidFill>
              </a:rPr>
              <a:t>Entrepreneur</a:t>
            </a:r>
            <a:r>
              <a:rPr lang="ar-MA" sz="1600" dirty="0">
                <a:solidFill>
                  <a:schemeClr val="accent1">
                    <a:lumMod val="90000"/>
                    <a:lumOff val="10000"/>
                  </a:schemeClr>
                </a:solidFill>
              </a:rPr>
              <a:t> (</a:t>
            </a:r>
            <a:r>
              <a:rPr lang="ar-MA" sz="1600" dirty="0" err="1">
                <a:solidFill>
                  <a:schemeClr val="accent1">
                    <a:lumMod val="90000"/>
                    <a:lumOff val="10000"/>
                  </a:schemeClr>
                </a:solidFill>
              </a:rPr>
              <a:t>Business</a:t>
            </a:r>
            <a:r>
              <a:rPr lang="ar-MA" sz="1600" dirty="0">
                <a:solidFill>
                  <a:schemeClr val="accent1">
                    <a:lumMod val="90000"/>
                    <a:lumOff val="10000"/>
                  </a:schemeClr>
                </a:solidFill>
              </a:rPr>
              <a:t> </a:t>
            </a:r>
            <a:r>
              <a:rPr lang="ar-MA" sz="1600" dirty="0" err="1">
                <a:solidFill>
                  <a:schemeClr val="accent1">
                    <a:lumMod val="90000"/>
                    <a:lumOff val="10000"/>
                  </a:schemeClr>
                </a:solidFill>
              </a:rPr>
              <a:t>Owner</a:t>
            </a:r>
            <a:r>
              <a:rPr lang="ar-MA" sz="1600" dirty="0">
                <a:solidFill>
                  <a:schemeClr val="accent1">
                    <a:lumMod val="90000"/>
                    <a:lumOff val="10000"/>
                  </a:schemeClr>
                </a:solidFill>
              </a:rPr>
              <a:t>) </a:t>
            </a:r>
            <a:endParaRPr lang="fr-FR" dirty="0">
              <a:solidFill>
                <a:schemeClr val="accent1">
                  <a:lumMod val="90000"/>
                  <a:lumOff val="10000"/>
                </a:schemeClr>
              </a:solidFill>
            </a:endParaRPr>
          </a:p>
          <a:p>
            <a:endParaRPr lang="ar-MA" sz="1600" dirty="0"/>
          </a:p>
          <a:p>
            <a:pPr marL="285750" lvl="1" indent="-285750">
              <a:buChar char="•"/>
            </a:pPr>
            <a:r>
              <a:rPr lang="ar-MA" dirty="0" err="1"/>
              <a:t>Possède</a:t>
            </a:r>
            <a:r>
              <a:rPr lang="ar-MA" dirty="0"/>
              <a:t> </a:t>
            </a:r>
            <a:r>
              <a:rPr lang="ar-MA" dirty="0" err="1"/>
              <a:t>une</a:t>
            </a:r>
            <a:r>
              <a:rPr lang="ar-MA" dirty="0"/>
              <a:t> </a:t>
            </a:r>
            <a:r>
              <a:rPr lang="ar-MA" dirty="0" err="1"/>
              <a:t>entreprise</a:t>
            </a:r>
            <a:r>
              <a:rPr lang="ar-MA" dirty="0"/>
              <a:t> </a:t>
            </a:r>
            <a:r>
              <a:rPr lang="ar-MA" dirty="0" err="1"/>
              <a:t>qui</a:t>
            </a:r>
            <a:r>
              <a:rPr lang="ar-MA" dirty="0"/>
              <a:t> </a:t>
            </a:r>
            <a:r>
              <a:rPr lang="ar-MA" dirty="0" err="1"/>
              <a:t>fonctionne</a:t>
            </a:r>
            <a:r>
              <a:rPr lang="ar-MA" dirty="0"/>
              <a:t> </a:t>
            </a:r>
            <a:r>
              <a:rPr lang="ar-MA" dirty="0" err="1"/>
              <a:t>sans</a:t>
            </a:r>
            <a:r>
              <a:rPr lang="ar-MA" dirty="0"/>
              <a:t> </a:t>
            </a:r>
            <a:r>
              <a:rPr lang="ar-MA" dirty="0" err="1"/>
              <a:t>son</a:t>
            </a:r>
            <a:r>
              <a:rPr lang="ar-MA" dirty="0"/>
              <a:t> </a:t>
            </a:r>
            <a:r>
              <a:rPr lang="ar-MA" dirty="0" err="1"/>
              <a:t>implication</a:t>
            </a:r>
            <a:r>
              <a:rPr lang="ar-MA" dirty="0"/>
              <a:t> </a:t>
            </a:r>
            <a:r>
              <a:rPr lang="ar-MA" dirty="0" err="1"/>
              <a:t>directe</a:t>
            </a:r>
            <a:r>
              <a:rPr lang="ar-MA" dirty="0"/>
              <a:t>.</a:t>
            </a:r>
          </a:p>
          <a:p>
            <a:pPr marL="285750" lvl="1" indent="-285750">
              <a:buChar char="•"/>
            </a:pPr>
            <a:r>
              <a:rPr lang="ar-MA" b="1" dirty="0" err="1"/>
              <a:t>Délègue</a:t>
            </a:r>
            <a:r>
              <a:rPr lang="ar-MA" b="1" dirty="0"/>
              <a:t> </a:t>
            </a:r>
            <a:r>
              <a:rPr lang="ar-MA" b="1" dirty="0" err="1"/>
              <a:t>le</a:t>
            </a:r>
            <a:r>
              <a:rPr lang="ar-MA" b="1" dirty="0"/>
              <a:t> </a:t>
            </a:r>
            <a:r>
              <a:rPr lang="ar-MA" b="1" dirty="0" err="1"/>
              <a:t>travail</a:t>
            </a:r>
            <a:r>
              <a:rPr lang="ar-MA" dirty="0"/>
              <a:t> </a:t>
            </a:r>
            <a:r>
              <a:rPr lang="ar-MA" dirty="0" err="1"/>
              <a:t>pour</a:t>
            </a:r>
            <a:r>
              <a:rPr lang="ar-MA" dirty="0"/>
              <a:t> </a:t>
            </a:r>
            <a:r>
              <a:rPr lang="ar-MA" dirty="0" err="1"/>
              <a:t>générer</a:t>
            </a:r>
            <a:r>
              <a:rPr lang="ar-MA" dirty="0"/>
              <a:t> </a:t>
            </a:r>
            <a:r>
              <a:rPr lang="ar-MA" dirty="0" err="1"/>
              <a:t>des</a:t>
            </a:r>
            <a:r>
              <a:rPr lang="ar-MA" dirty="0"/>
              <a:t> </a:t>
            </a:r>
            <a:r>
              <a:rPr lang="ar-MA" dirty="0" err="1"/>
              <a:t>revenus</a:t>
            </a:r>
            <a:r>
              <a:rPr lang="ar-MA" dirty="0"/>
              <a:t>.</a:t>
            </a:r>
          </a:p>
          <a:p>
            <a:pPr marL="285750" lvl="1" indent="-285750">
              <a:buChar char="•"/>
            </a:pPr>
            <a:r>
              <a:rPr lang="ar-MA" dirty="0" err="1"/>
              <a:t>Peut</a:t>
            </a:r>
            <a:r>
              <a:rPr lang="ar-MA" dirty="0"/>
              <a:t> </a:t>
            </a:r>
            <a:r>
              <a:rPr lang="ar-MA" dirty="0" err="1"/>
              <a:t>atteindre</a:t>
            </a:r>
            <a:r>
              <a:rPr lang="ar-MA" dirty="0"/>
              <a:t> </a:t>
            </a:r>
            <a:r>
              <a:rPr lang="ar-MA" dirty="0" err="1"/>
              <a:t>un</a:t>
            </a:r>
            <a:r>
              <a:rPr lang="ar-MA" dirty="0"/>
              <a:t> </a:t>
            </a:r>
            <a:r>
              <a:rPr lang="ar-MA" dirty="0" err="1"/>
              <a:t>cashflow</a:t>
            </a:r>
            <a:r>
              <a:rPr lang="ar-MA" dirty="0"/>
              <a:t> </a:t>
            </a:r>
            <a:r>
              <a:rPr lang="ar-MA" dirty="0" err="1"/>
              <a:t>positif</a:t>
            </a:r>
            <a:r>
              <a:rPr lang="ar-MA" dirty="0"/>
              <a:t> </a:t>
            </a:r>
            <a:r>
              <a:rPr lang="ar-MA" dirty="0" err="1"/>
              <a:t>important</a:t>
            </a:r>
            <a:r>
              <a:rPr lang="ar-MA" dirty="0"/>
              <a:t>.</a:t>
            </a:r>
          </a:p>
          <a:p>
            <a:pPr marL="285750" lvl="1" indent="-285750">
              <a:buChar char="•"/>
            </a:pPr>
            <a:endParaRPr lang="ar-MA" sz="1600" dirty="0">
              <a:solidFill>
                <a:schemeClr val="accent1">
                  <a:lumMod val="90000"/>
                  <a:lumOff val="10000"/>
                </a:schemeClr>
              </a:solidFill>
            </a:endParaRPr>
          </a:p>
          <a:p>
            <a:r>
              <a:rPr lang="ar-MA" sz="1600" b="1" dirty="0">
                <a:solidFill>
                  <a:schemeClr val="accent1">
                    <a:lumMod val="90000"/>
                    <a:lumOff val="10000"/>
                  </a:schemeClr>
                </a:solidFill>
              </a:rPr>
              <a:t>I -</a:t>
            </a:r>
            <a:r>
              <a:rPr lang="ar-MA" sz="1600" dirty="0">
                <a:solidFill>
                  <a:schemeClr val="accent1">
                    <a:lumMod val="90000"/>
                    <a:lumOff val="10000"/>
                  </a:schemeClr>
                </a:solidFill>
              </a:rPr>
              <a:t> </a:t>
            </a:r>
            <a:r>
              <a:rPr lang="ar-MA" sz="1600" dirty="0" err="1">
                <a:solidFill>
                  <a:schemeClr val="accent1">
                    <a:lumMod val="90000"/>
                    <a:lumOff val="10000"/>
                  </a:schemeClr>
                </a:solidFill>
              </a:rPr>
              <a:t>Investisseur</a:t>
            </a:r>
            <a:r>
              <a:rPr lang="ar-MA" sz="1600" dirty="0">
                <a:solidFill>
                  <a:schemeClr val="accent1">
                    <a:lumMod val="90000"/>
                    <a:lumOff val="10000"/>
                  </a:schemeClr>
                </a:solidFill>
              </a:rPr>
              <a:t> (</a:t>
            </a:r>
            <a:r>
              <a:rPr lang="ar-MA" sz="1600" dirty="0" err="1">
                <a:solidFill>
                  <a:schemeClr val="accent1">
                    <a:lumMod val="90000"/>
                    <a:lumOff val="10000"/>
                  </a:schemeClr>
                </a:solidFill>
              </a:rPr>
              <a:t>Investor</a:t>
            </a:r>
            <a:r>
              <a:rPr lang="ar-MA" sz="1600" dirty="0">
                <a:solidFill>
                  <a:schemeClr val="accent1">
                    <a:lumMod val="90000"/>
                    <a:lumOff val="10000"/>
                  </a:schemeClr>
                </a:solidFill>
              </a:rPr>
              <a:t>) </a:t>
            </a:r>
            <a:endParaRPr lang="ar-MA" dirty="0">
              <a:solidFill>
                <a:schemeClr val="accent1">
                  <a:lumMod val="90000"/>
                  <a:lumOff val="10000"/>
                </a:schemeClr>
              </a:solidFill>
            </a:endParaRPr>
          </a:p>
          <a:p>
            <a:endParaRPr lang="ar-MA" sz="1600" dirty="0"/>
          </a:p>
          <a:p>
            <a:pPr marL="285750" lvl="1" indent="-285750">
              <a:buChar char="•"/>
            </a:pPr>
            <a:r>
              <a:rPr lang="ar-MA" err="1"/>
              <a:t>Investit</a:t>
            </a:r>
            <a:r>
              <a:rPr lang="ar-MA" dirty="0"/>
              <a:t> </a:t>
            </a:r>
            <a:r>
              <a:rPr lang="ar-MA" err="1"/>
              <a:t>dans</a:t>
            </a:r>
            <a:r>
              <a:rPr lang="ar-MA" dirty="0"/>
              <a:t> </a:t>
            </a:r>
            <a:r>
              <a:rPr lang="ar-MA" err="1"/>
              <a:t>des</a:t>
            </a:r>
            <a:r>
              <a:rPr lang="ar-MA" dirty="0"/>
              <a:t> </a:t>
            </a:r>
            <a:r>
              <a:rPr lang="ar-MA" err="1"/>
              <a:t>actifs</a:t>
            </a:r>
            <a:r>
              <a:rPr lang="ar-MA" dirty="0"/>
              <a:t> (</a:t>
            </a:r>
            <a:r>
              <a:rPr lang="ar-MA" err="1"/>
              <a:t>immobilier</a:t>
            </a:r>
            <a:r>
              <a:rPr lang="ar-MA" dirty="0"/>
              <a:t>, </a:t>
            </a:r>
            <a:r>
              <a:rPr lang="ar-MA" err="1"/>
              <a:t>bourse</a:t>
            </a:r>
            <a:r>
              <a:rPr lang="ar-MA" dirty="0"/>
              <a:t>, </a:t>
            </a:r>
            <a:r>
              <a:rPr lang="ar-MA" err="1"/>
              <a:t>entreprises</a:t>
            </a:r>
            <a:r>
              <a:rPr lang="ar-MA" dirty="0"/>
              <a:t>) </a:t>
            </a:r>
            <a:r>
              <a:rPr lang="ar-MA" err="1"/>
              <a:t>qui</a:t>
            </a:r>
            <a:r>
              <a:rPr lang="ar-MA" dirty="0"/>
              <a:t> </a:t>
            </a:r>
            <a:r>
              <a:rPr lang="ar-MA" err="1"/>
              <a:t>génèrent</a:t>
            </a:r>
            <a:r>
              <a:rPr lang="ar-MA" dirty="0"/>
              <a:t> </a:t>
            </a:r>
            <a:r>
              <a:rPr lang="ar-MA" err="1"/>
              <a:t>un</a:t>
            </a:r>
            <a:r>
              <a:rPr lang="ar-MA" dirty="0"/>
              <a:t> </a:t>
            </a:r>
            <a:r>
              <a:rPr lang="ar-MA" b="1" err="1"/>
              <a:t>revenu</a:t>
            </a:r>
            <a:r>
              <a:rPr lang="ar-MA" b="1" dirty="0"/>
              <a:t> </a:t>
            </a:r>
            <a:r>
              <a:rPr lang="ar-MA" b="1" err="1"/>
              <a:t>passif</a:t>
            </a:r>
            <a:r>
              <a:rPr lang="ar-MA" dirty="0"/>
              <a:t>.</a:t>
            </a:r>
          </a:p>
          <a:p>
            <a:pPr marL="285750" lvl="1" indent="-285750">
              <a:buChar char="•"/>
            </a:pPr>
            <a:r>
              <a:rPr lang="ar-MA" err="1"/>
              <a:t>Son</a:t>
            </a:r>
            <a:r>
              <a:rPr lang="ar-MA" dirty="0"/>
              <a:t> </a:t>
            </a:r>
            <a:r>
              <a:rPr lang="ar-MA" err="1"/>
              <a:t>argent</a:t>
            </a:r>
            <a:r>
              <a:rPr lang="ar-MA" dirty="0"/>
              <a:t> </a:t>
            </a:r>
            <a:r>
              <a:rPr lang="ar-MA" err="1"/>
              <a:t>travaille</a:t>
            </a:r>
            <a:r>
              <a:rPr lang="ar-MA" dirty="0"/>
              <a:t> </a:t>
            </a:r>
            <a:r>
              <a:rPr lang="ar-MA" err="1"/>
              <a:t>pour</a:t>
            </a:r>
            <a:r>
              <a:rPr lang="ar-MA" dirty="0"/>
              <a:t> </a:t>
            </a:r>
            <a:r>
              <a:rPr lang="ar-MA" err="1"/>
              <a:t>lui</a:t>
            </a:r>
            <a:r>
              <a:rPr lang="ar-MA" dirty="0"/>
              <a:t>.</a:t>
            </a:r>
          </a:p>
          <a:p>
            <a:pPr marL="285750" lvl="1" indent="-285750">
              <a:buChar char="•"/>
            </a:pPr>
            <a:r>
              <a:rPr lang="ar-MA" err="1"/>
              <a:t>Objectif</a:t>
            </a:r>
            <a:r>
              <a:rPr lang="ar-MA" dirty="0"/>
              <a:t> </a:t>
            </a:r>
            <a:r>
              <a:rPr lang="ar-MA" err="1"/>
              <a:t>ultime</a:t>
            </a:r>
            <a:r>
              <a:rPr lang="ar-MA" dirty="0"/>
              <a:t> : </a:t>
            </a:r>
            <a:r>
              <a:rPr lang="ar-MA" b="1" err="1"/>
              <a:t>Indépendance</a:t>
            </a:r>
            <a:r>
              <a:rPr lang="ar-MA" b="1" dirty="0"/>
              <a:t> </a:t>
            </a:r>
            <a:r>
              <a:rPr lang="ar-MA" b="1" err="1"/>
              <a:t>financière</a:t>
            </a:r>
            <a:r>
              <a:rPr lang="ar-MA" dirty="0"/>
              <a:t>.</a:t>
            </a:r>
          </a:p>
          <a:p>
            <a:endParaRPr lang="ar-MA" dirty="0"/>
          </a:p>
        </p:txBody>
      </p:sp>
    </p:spTree>
    <p:extLst>
      <p:ext uri="{BB962C8B-B14F-4D97-AF65-F5344CB8AC3E}">
        <p14:creationId xmlns:p14="http://schemas.microsoft.com/office/powerpoint/2010/main" val="425544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1">
          <a:extLst>
            <a:ext uri="{FF2B5EF4-FFF2-40B4-BE49-F238E27FC236}">
              <a16:creationId xmlns:a16="http://schemas.microsoft.com/office/drawing/2014/main" id="{81F4AB83-64D5-49D2-DF7A-8CA59896A46C}"/>
            </a:ext>
          </a:extLst>
        </p:cNvPr>
        <p:cNvGrpSpPr/>
        <p:nvPr/>
      </p:nvGrpSpPr>
      <p:grpSpPr>
        <a:xfrm>
          <a:off x="0" y="0"/>
          <a:ext cx="0" cy="0"/>
          <a:chOff x="0" y="0"/>
          <a:chExt cx="0" cy="0"/>
        </a:xfrm>
      </p:grpSpPr>
      <p:sp>
        <p:nvSpPr>
          <p:cNvPr id="592" name="Google Shape;592;p18">
            <a:extLst>
              <a:ext uri="{FF2B5EF4-FFF2-40B4-BE49-F238E27FC236}">
                <a16:creationId xmlns:a16="http://schemas.microsoft.com/office/drawing/2014/main" id="{6E73418F-C9AC-653C-01C3-0E3366D41212}"/>
              </a:ext>
            </a:extLst>
          </p:cNvPr>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r>
              <a:rPr lang="fr-FR" sz="3000" dirty="0">
                <a:solidFill>
                  <a:srgbClr val="000000"/>
                </a:solidFill>
                <a:latin typeface="Anaheim" panose="02000503000000000000" pitchFamily="2" charset="0"/>
                <a:cs typeface="Times New Roman"/>
              </a:rPr>
              <a:t>Quadrant du Cashflow selon </a:t>
            </a:r>
            <a:r>
              <a:rPr lang="fr-FR" sz="3000" dirty="0" err="1">
                <a:solidFill>
                  <a:srgbClr val="000000"/>
                </a:solidFill>
                <a:latin typeface="Anaheim" panose="02000503000000000000" pitchFamily="2" charset="0"/>
                <a:cs typeface="Times New Roman"/>
              </a:rPr>
              <a:t>Kiyosaki</a:t>
            </a:r>
            <a:r>
              <a:rPr lang="fr-FR" sz="3000" dirty="0">
                <a:solidFill>
                  <a:srgbClr val="000000"/>
                </a:solidFill>
                <a:latin typeface="Anaheim" panose="02000503000000000000" pitchFamily="2" charset="0"/>
                <a:cs typeface="Times New Roman"/>
              </a:rPr>
              <a:t> : </a:t>
            </a:r>
            <a:r>
              <a:rPr lang="fr-FR" dirty="0">
                <a:latin typeface="Anaheim" panose="02000503000000000000" pitchFamily="2" charset="0"/>
              </a:rPr>
              <a:t> </a:t>
            </a:r>
            <a:br>
              <a:rPr lang="fr-FR" dirty="0">
                <a:latin typeface="Anaheim" panose="02000503000000000000" pitchFamily="2" charset="0"/>
              </a:rPr>
            </a:br>
            <a:endParaRPr lang="fr-FR" dirty="0">
              <a:latin typeface="Anaheim" panose="02000503000000000000" pitchFamily="2" charset="0"/>
            </a:endParaRPr>
          </a:p>
        </p:txBody>
      </p:sp>
      <p:pic>
        <p:nvPicPr>
          <p:cNvPr id="3" name="Image 2" descr="Une image contenant texte, capture d’écran, Police, graphisme&#10;&#10;Le contenu généré par l’IA peut être incorrect.">
            <a:extLst>
              <a:ext uri="{FF2B5EF4-FFF2-40B4-BE49-F238E27FC236}">
                <a16:creationId xmlns:a16="http://schemas.microsoft.com/office/drawing/2014/main" id="{FC30B245-DC43-2B98-2575-018AA4DF787B}"/>
              </a:ext>
            </a:extLst>
          </p:cNvPr>
          <p:cNvPicPr>
            <a:picLocks noChangeAspect="1"/>
          </p:cNvPicPr>
          <p:nvPr/>
        </p:nvPicPr>
        <p:blipFill>
          <a:blip r:embed="rId3"/>
          <a:stretch>
            <a:fillRect/>
          </a:stretch>
        </p:blipFill>
        <p:spPr>
          <a:xfrm>
            <a:off x="2288166" y="886624"/>
            <a:ext cx="4567668" cy="3978853"/>
          </a:xfrm>
          <a:prstGeom prst="rect">
            <a:avLst/>
          </a:prstGeom>
        </p:spPr>
      </p:pic>
    </p:spTree>
    <p:extLst>
      <p:ext uri="{BB962C8B-B14F-4D97-AF65-F5344CB8AC3E}">
        <p14:creationId xmlns:p14="http://schemas.microsoft.com/office/powerpoint/2010/main" val="912882700"/>
      </p:ext>
    </p:extLst>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1393</Words>
  <Application>Microsoft Office PowerPoint</Application>
  <PresentationFormat>On-screen Show (16:9)</PresentationFormat>
  <Paragraphs>124</Paragraphs>
  <Slides>18</Slides>
  <Notes>18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Anaheim</vt:lpstr>
      <vt:lpstr>Proxima Nova Semibold</vt:lpstr>
      <vt:lpstr>Wingdings</vt:lpstr>
      <vt:lpstr>Manrope SemiBold</vt:lpstr>
      <vt:lpstr>Roboto Condensed Light</vt:lpstr>
      <vt:lpstr>Manrope Medium</vt:lpstr>
      <vt:lpstr>Inter</vt:lpstr>
      <vt:lpstr>Proxima Nova</vt:lpstr>
      <vt:lpstr>Arial</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Les quatre piliers de la gestion financière   </vt:lpstr>
      <vt:lpstr>Les quatre piliers de la gestion financière   </vt:lpstr>
      <vt:lpstr>Quadrant du Cashflow selon Kiyosaki  : </vt:lpstr>
      <vt:lpstr>Quadrant du Cashflow selon Kiyosaki :   </vt:lpstr>
      <vt:lpstr>Comment ce modèle peut aider à mieux comprendre la gestion des finances : </vt:lpstr>
      <vt:lpstr>Les Différences Clés dans la Mentalité des Riches et des Pauvres: </vt:lpstr>
      <vt:lpstr>Les bonnes pratiques de gestion financière pour un étudiant</vt:lpstr>
      <vt:lpstr>Application pour les étudiants :</vt:lpstr>
      <vt:lpstr>Outils pratiques pour une gestion financière efficace :</vt:lpstr>
      <vt:lpstr>Outils pratiques pour une gestion financière efficace :</vt:lpstr>
      <vt:lpstr>APPEL À L'ACTION </vt:lpstr>
      <vt:lpstr>Avez-vous des questions ?</vt:lpstr>
      <vt:lpstr>Merci pour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dc:creator>Kuro</dc:creator>
  <cp:lastModifiedBy>Kuro</cp:lastModifiedBy>
  <cp:revision>256</cp:revision>
  <dcterms:modified xsi:type="dcterms:W3CDTF">2025-04-03T23:09:37Z</dcterms:modified>
</cp:coreProperties>
</file>