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7" r:id="rId2"/>
    <p:sldId id="258" r:id="rId3"/>
    <p:sldId id="259" r:id="rId4"/>
    <p:sldId id="260" r:id="rId5"/>
    <p:sldId id="261" r:id="rId6"/>
    <p:sldId id="267" r:id="rId7"/>
    <p:sldId id="262" r:id="rId8"/>
    <p:sldId id="264" r:id="rId9"/>
    <p:sldId id="263" r:id="rId10"/>
    <p:sldId id="265" r:id="rId11"/>
    <p:sldId id="268" r:id="rId12"/>
    <p:sldId id="271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3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1/3/2021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1/3/2021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1/3/2021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1/3/2021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1/3/2021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1/3/2021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1/3/2021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1/3/2021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1/3/2021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fred.stlouisfed.org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05864" y="1014423"/>
            <a:ext cx="6253317" cy="2380940"/>
          </a:xfrm>
        </p:spPr>
        <p:txBody>
          <a:bodyPr>
            <a:normAutofit/>
          </a:bodyPr>
          <a:lstStyle/>
          <a:p>
            <a:pPr algn="ctr"/>
            <a:r>
              <a:rPr lang="en-US" sz="6000" dirty="0"/>
              <a:t>Crude Oil Price Forecasting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Jose bird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BB84B-8F5C-4080-98E8-1704963F5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787188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Multiple Regression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23B6A-606E-4A26-9A4A-FD55A094DC8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B1054A-EC36-4830-81C7-94C2CB827D3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Multiple linear regression model yielded 0.91 R</a:t>
            </a:r>
            <a:r>
              <a:rPr lang="en-US" baseline="30000" dirty="0"/>
              <a:t>2</a:t>
            </a:r>
            <a:r>
              <a:rPr lang="en-US" dirty="0"/>
              <a:t> using training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Model yielded 0.86 R</a:t>
            </a:r>
            <a:r>
              <a:rPr lang="en-US" baseline="30000" dirty="0"/>
              <a:t>2</a:t>
            </a:r>
            <a:r>
              <a:rPr lang="en-US" dirty="0"/>
              <a:t> when trained model used to predict test data set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Test data set contained most extreme values some exceeding 120 $/</a:t>
            </a:r>
            <a:r>
              <a:rPr lang="en-US" dirty="0" err="1"/>
              <a:t>bbl</a:t>
            </a:r>
            <a:r>
              <a:rPr lang="en-US" dirty="0"/>
              <a:t> and this were more difficult to predict with trained model which did not see these extreme values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Multiple linear regression analysis resulted in model with high predictive power as evident from high R</a:t>
            </a:r>
            <a:r>
              <a:rPr lang="en-US" baseline="30000" dirty="0"/>
              <a:t>2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1B907A-3582-4C40-ABFA-591C17922A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909" y="1950591"/>
            <a:ext cx="4956478" cy="4132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9163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BB84B-8F5C-4080-98E8-1704963F5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787188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K-Means &amp; Hierarchical Clustering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B1054A-EC36-4830-81C7-94C2CB827D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99834" y="2150195"/>
            <a:ext cx="4639736" cy="3748194"/>
          </a:xfrm>
        </p:spPr>
        <p:txBody>
          <a:bodyPr>
            <a:normAutofit fontScale="925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K-Means found two high price clusters with relatively high unemployment rate and low index of new construction activity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Hierarchical clustering found one high price cluster with relatively high unemployment rate and two high price clusters with low index of new construction activity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cluster analysis identified the degree of association but not causation so further research is needed to identify the best leading indicator for forecasting of crude prices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3367BF-847E-4EE8-8CCD-2235C86BCD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014" y="2074319"/>
            <a:ext cx="5917986" cy="19099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2936A21-62FA-41B2-9A7F-042EA7CE27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628" y="4357802"/>
            <a:ext cx="6041660" cy="176680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E55F2AB-C082-453A-87A2-CBA85A00AAEB}"/>
              </a:ext>
            </a:extLst>
          </p:cNvPr>
          <p:cNvSpPr txBox="1"/>
          <p:nvPr/>
        </p:nvSpPr>
        <p:spPr>
          <a:xfrm>
            <a:off x="130628" y="1664938"/>
            <a:ext cx="8551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K-Means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C04924-24FA-437C-AE7F-9459540FAC9F}"/>
              </a:ext>
            </a:extLst>
          </p:cNvPr>
          <p:cNvSpPr txBox="1"/>
          <p:nvPr/>
        </p:nvSpPr>
        <p:spPr>
          <a:xfrm>
            <a:off x="37229" y="4024292"/>
            <a:ext cx="19981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Hierarchical</a:t>
            </a:r>
            <a:r>
              <a:rPr lang="en-US" sz="1400" b="1" dirty="0"/>
              <a:t> </a:t>
            </a:r>
            <a:r>
              <a:rPr lang="en-US" sz="1400" dirty="0"/>
              <a:t>Clustering</a:t>
            </a:r>
          </a:p>
        </p:txBody>
      </p:sp>
    </p:spTree>
    <p:extLst>
      <p:ext uri="{BB962C8B-B14F-4D97-AF65-F5344CB8AC3E}">
        <p14:creationId xmlns:p14="http://schemas.microsoft.com/office/powerpoint/2010/main" val="16177867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7A131-36A1-44E5-8E74-5710F4E97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862689"/>
          </a:xfrm>
        </p:spPr>
        <p:txBody>
          <a:bodyPr>
            <a:normAutofit/>
          </a:bodyPr>
          <a:lstStyle/>
          <a:p>
            <a:pPr algn="ctr"/>
            <a:r>
              <a:rPr lang="en-US" sz="2800" dirty="0"/>
              <a:t>Hierarchical Agglomerative Cluster Analysis</a:t>
            </a:r>
            <a:br>
              <a:rPr lang="en-US" sz="2800" dirty="0"/>
            </a:br>
            <a:r>
              <a:rPr lang="en-US" sz="2000" dirty="0"/>
              <a:t>House Permits vs. Unemployment Rate by Cluster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F769C-547E-4D6C-86BD-66B0D71181E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80D679-D419-4B61-852B-9C2D36862FA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Chart shows house permits vs. unemployment rate for the observations in the data set with the clusters highlighted.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The light blue cluster which is cluster 1 above shows relatively low new house permits and middle of the range for unemployment rate.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Cluster 6, on the other hand, shows high unemployment rate and low new house permits.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613C94-7A95-44CC-A482-55796DB8D26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940" y="1894114"/>
            <a:ext cx="5941060" cy="42267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417546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12815-5E65-482F-A2CD-6422192A0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854300"/>
          </a:xfrm>
        </p:spPr>
        <p:txBody>
          <a:bodyPr/>
          <a:lstStyle/>
          <a:p>
            <a:pPr algn="ctr"/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CC503A-1E0F-46C0-A817-4BD1923AAC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The analysis suggests a more direct relationship between gasoline prices and some of the economic variables when compared to crude price as evident from the correlation matrix. </a:t>
            </a:r>
          </a:p>
          <a:p>
            <a:pPr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The analysis yielded a multiple linear regression model with high predictive power but works needs to be expanded to consider lagged terms to better identify leading indicators to generate predictions of future prices.</a:t>
            </a:r>
          </a:p>
          <a:p>
            <a:pPr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Cluster analysis showed high prices tended to be associated with periods of low new construction activity and possibly high unemployment rate but further research is needed to confirm this finding.</a:t>
            </a:r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</a:p>
          <a:p>
            <a:pPr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Additional work is also recommended to experiment with different number of clusters for both clustering methods. </a:t>
            </a:r>
          </a:p>
          <a:p>
            <a:pPr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1515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34FD2-B470-45D7-8496-8A26C6B0C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938190"/>
          </a:xfrm>
        </p:spPr>
        <p:txBody>
          <a:bodyPr/>
          <a:lstStyle/>
          <a:p>
            <a:pPr algn="ctr"/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DDF24F-4D8B-4ACF-B82B-7F876CD12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46247"/>
            <a:ext cx="10058400" cy="4006736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The analysis yielded a model with high predictive power as evident from high R</a:t>
            </a:r>
            <a:r>
              <a:rPr lang="en-US" sz="1800" baseline="30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2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but further work is required to identify the best leading indicators based on lagged values of independent variables for use in forecasting future crude prices. 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Based on this analysis, it is recommended to conduct similar analysis for gasoline prices as the analysis suggests a more direct relationship between gasoline prices and some of the economic variables considered when compared to crude. </a:t>
            </a:r>
          </a:p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Adding more variables to the model recommended such as OPEC production, international petroleum stocks, US GDP, interest rates and a stock market index such as the S&amp;P 500 index.</a:t>
            </a:r>
          </a:p>
          <a:p>
            <a:pPr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Other techniques such as CART regression trees should be considered to better account for non-linearities in the data.  </a:t>
            </a:r>
          </a:p>
        </p:txBody>
      </p:sp>
    </p:spTree>
    <p:extLst>
      <p:ext uri="{BB962C8B-B14F-4D97-AF65-F5344CB8AC3E}">
        <p14:creationId xmlns:p14="http://schemas.microsoft.com/office/powerpoint/2010/main" val="1943051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anchor="ctr">
            <a:normAutofit/>
          </a:bodyPr>
          <a:lstStyle/>
          <a:p>
            <a:pPr lvl="0"/>
            <a:r>
              <a:rPr lang="en-US" sz="4800" i="1" dirty="0">
                <a:solidFill>
                  <a:srgbClr val="FFFFFF"/>
                </a:solidFill>
              </a:rPr>
              <a:t>Your best quote that reflects your approach… “It’s one small step for man, one giant leap for mankind.”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- Neil Armstrong</a:t>
            </a: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12815-5E65-482F-A2CD-6422192A0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CC503A-1E0F-46C0-A817-4BD1923AAC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Estimating the future price of crude oil is critical to plan for exploration of oil and gas properties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The time horizon to develop an oil field could be up to 5 years due to the lead time require for engineering, environmental permitting, facility fabrication and construction activities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An estimate of the future crude price at the time of commercial startup is needed to determine if the project can be economically justified 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073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12815-5E65-482F-A2CD-6422192A0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988524"/>
          </a:xfrm>
        </p:spPr>
        <p:txBody>
          <a:bodyPr/>
          <a:lstStyle/>
          <a:p>
            <a:pPr algn="ctr"/>
            <a:r>
              <a:rPr lang="en-US" dirty="0"/>
              <a:t>Project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CC503A-1E0F-46C0-A817-4BD1923AAC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Develop multiple linear regression model to predict crude prices as a function of economic and industry drivers to assist oil &amp; gas companies in their long tern planning activities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Utilize cluster analysis methods to identify key patterns associated with high and low crude prices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Identify key variables impacting crude prices and others to be considered for future work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038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3B05F-0BF8-4EE7-B4E8-6D0BE730C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896245"/>
          </a:xfrm>
        </p:spPr>
        <p:txBody>
          <a:bodyPr/>
          <a:lstStyle/>
          <a:p>
            <a:pPr algn="ctr"/>
            <a:r>
              <a:rPr lang="en-US" dirty="0"/>
              <a:t>Analysis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0A0A2E-71CC-45E0-8207-21DF432FC8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783" y="2038525"/>
            <a:ext cx="10685897" cy="3830567"/>
          </a:xfrm>
        </p:spPr>
        <p:txBody>
          <a:bodyPr>
            <a:normAutofit fontScale="92500" lnSpcReduction="20000"/>
          </a:bodyPr>
          <a:lstStyle/>
          <a:p>
            <a:pPr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The data for this project is available via the St. Louis Fed Bank website (</a:t>
            </a:r>
            <a:r>
              <a:rPr lang="en-US" sz="2400" b="1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https://fred.stlouisfed.org/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which includes US economic data and price data for several commodities</a:t>
            </a:r>
          </a:p>
          <a:p>
            <a:pPr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Data is a compilation of several data sources including Bureau of Labor Statistics (BLS), US Energy information Administration (EIA), US Census Bureau, and the Board of Governors of the Federal Reserve System</a:t>
            </a:r>
          </a:p>
          <a:p>
            <a:pPr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The data considered for this study represents average monthly prices and covers the years 2001 through 2020 </a:t>
            </a:r>
          </a:p>
          <a:p>
            <a:pPr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Explanatory variables considered include US unemployment rate, consumer price index (CPI), housing starts, consumer credit, total capacity utilization, automobile sales, US crude oil stock changes, and other relevant economic indicators. 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5481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3B05F-0BF8-4EE7-B4E8-6D0BE730C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0A0A2E-71CC-45E0-8207-21DF432FC8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Conduct explanatory analysis to examine 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mean, variability, and extreme values of </a:t>
            </a:r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dependent and independent variables using the pandas describe method</a:t>
            </a:r>
          </a:p>
          <a:p>
            <a:pPr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Examine data distributions using histograms</a:t>
            </a:r>
          </a:p>
          <a:p>
            <a:pPr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Examine dependent and independent variable relationships using heatmap correlation matrix  </a:t>
            </a:r>
          </a:p>
          <a:p>
            <a:pPr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Built multiple linear regression model to predict crude prices using 70% of randomly generated data and test with remaining 30%</a:t>
            </a:r>
          </a:p>
          <a:p>
            <a:pPr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Examine data patterns using K-means and hierarchical agglomerative clustering methods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9315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17965-5F50-4592-A2A7-BEA1D6803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3402" y="235537"/>
            <a:ext cx="6889724" cy="1061420"/>
          </a:xfrm>
        </p:spPr>
        <p:txBody>
          <a:bodyPr anchor="b">
            <a:normAutofit/>
          </a:bodyPr>
          <a:lstStyle/>
          <a:p>
            <a:pPr algn="ctr"/>
            <a:r>
              <a:rPr lang="en-US" sz="3600" dirty="0"/>
              <a:t>Exploratory Analysis</a:t>
            </a:r>
            <a:br>
              <a:rPr lang="en-US" sz="3600" dirty="0"/>
            </a:br>
            <a:r>
              <a:rPr lang="en-US" sz="2400" dirty="0"/>
              <a:t>Summary statistics</a:t>
            </a:r>
            <a:endParaRPr lang="en-US" sz="3600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5C8544ED-4CA5-4DE1-BFA9-0A6A4F0EAF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67330" y="2120900"/>
            <a:ext cx="4767943" cy="3748194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Average crude price is about 62 $/</a:t>
            </a:r>
            <a:r>
              <a:rPr lang="en-US" dirty="0" err="1"/>
              <a:t>bbl</a:t>
            </a:r>
            <a:r>
              <a:rPr lang="en-US" dirty="0"/>
              <a:t> with maximum value over two times the average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An extreme value observed for layoffs variable and replaced with median value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Gasoline prices have a higher positive correlation with CPI and population which indicates a more direct relationship with these variables vs. crude price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C5D538-8206-4F61-BEE5-90E26434F4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436" y="2239347"/>
            <a:ext cx="5944115" cy="2808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0893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17965-5F50-4592-A2A7-BEA1D6803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3402" y="235537"/>
            <a:ext cx="6889724" cy="1061420"/>
          </a:xfrm>
        </p:spPr>
        <p:txBody>
          <a:bodyPr anchor="b">
            <a:normAutofit/>
          </a:bodyPr>
          <a:lstStyle/>
          <a:p>
            <a:pPr algn="ctr"/>
            <a:r>
              <a:rPr lang="en-US" sz="3600" dirty="0"/>
              <a:t>Exploratory Analysis</a:t>
            </a:r>
            <a:br>
              <a:rPr lang="en-US" sz="3600" dirty="0"/>
            </a:br>
            <a:r>
              <a:rPr lang="en-US" sz="2400" dirty="0"/>
              <a:t>Data Distributions</a:t>
            </a:r>
            <a:endParaRPr lang="en-US" sz="3600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5C8544ED-4CA5-4DE1-BFA9-0A6A4F0EAF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67330" y="2120900"/>
            <a:ext cx="4767943" cy="3748194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Crude price close to normally distributed but does exhibit some higher prices exceeding 100 $/</a:t>
            </a:r>
            <a:r>
              <a:rPr lang="en-US" dirty="0" err="1"/>
              <a:t>bbl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Unemployment rate distribution shows some extreme values exceeding 12%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 crude oil stock changes closely follows a normal distribution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Auto sales shows a left tail indicating periods of low auto sales probably corresponding with low economic activity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CB8C1E-D30A-40E0-B607-A6045E885A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840" y="2219770"/>
            <a:ext cx="5980694" cy="3748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1012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17965-5F50-4592-A2A7-BEA1D6803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3402" y="235537"/>
            <a:ext cx="6889724" cy="1061420"/>
          </a:xfrm>
        </p:spPr>
        <p:txBody>
          <a:bodyPr anchor="b">
            <a:normAutofit/>
          </a:bodyPr>
          <a:lstStyle/>
          <a:p>
            <a:pPr algn="ctr"/>
            <a:r>
              <a:rPr lang="en-US" sz="3600" dirty="0"/>
              <a:t>Exploratory Analysis</a:t>
            </a:r>
            <a:br>
              <a:rPr lang="en-US" sz="3600" dirty="0"/>
            </a:br>
            <a:r>
              <a:rPr lang="en-US" sz="2400" dirty="0"/>
              <a:t>Heatmap Correlation Matrix</a:t>
            </a:r>
            <a:endParaRPr lang="en-US" sz="3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178E2B-EDF1-4E59-B02F-47365D628B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339" y="2034074"/>
            <a:ext cx="5716128" cy="4273420"/>
          </a:xfrm>
          <a:prstGeom prst="rect">
            <a:avLst/>
          </a:prstGeom>
          <a:noFill/>
        </p:spPr>
      </p:pic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5C8544ED-4CA5-4DE1-BFA9-0A6A4F0EAF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analysis identified high correlation between crude price and gasoline price which was expected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Moderate negative correlation between crude and new construction indexes found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Gasoline prices have a higher positive correlation with CPI and population which indicates a more direct relationship with these variables vs. crude price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House starts, house permits, and new houses highly correlated with each other and represent new construction activity </a:t>
            </a:r>
          </a:p>
        </p:txBody>
      </p:sp>
    </p:spTree>
    <p:extLst>
      <p:ext uri="{BB962C8B-B14F-4D97-AF65-F5344CB8AC3E}">
        <p14:creationId xmlns:p14="http://schemas.microsoft.com/office/powerpoint/2010/main" val="1020053575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1039</Words>
  <Application>Microsoft Office PowerPoint</Application>
  <PresentationFormat>Widescreen</PresentationFormat>
  <Paragraphs>68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Bookman Old Style</vt:lpstr>
      <vt:lpstr>Calibri</vt:lpstr>
      <vt:lpstr>Franklin Gothic Book</vt:lpstr>
      <vt:lpstr>1_RetrospectVTI</vt:lpstr>
      <vt:lpstr>Crude Oil Price Forecasting</vt:lpstr>
      <vt:lpstr>Your best quote that reflects your approach… “It’s one small step for man, one giant leap for mankind.”</vt:lpstr>
      <vt:lpstr>Background</vt:lpstr>
      <vt:lpstr>Project Scope</vt:lpstr>
      <vt:lpstr>Analysis Data</vt:lpstr>
      <vt:lpstr>Methodology</vt:lpstr>
      <vt:lpstr>Exploratory Analysis Summary statistics</vt:lpstr>
      <vt:lpstr>Exploratory Analysis Data Distributions</vt:lpstr>
      <vt:lpstr>Exploratory Analysis Heatmap Correlation Matrix</vt:lpstr>
      <vt:lpstr>Multiple Regression Results</vt:lpstr>
      <vt:lpstr>K-Means &amp; Hierarchical Clustering</vt:lpstr>
      <vt:lpstr>Hierarchical Agglomerative Cluster Analysis House Permits vs. Unemployment Rate by Cluster</vt:lpstr>
      <vt:lpstr>Discussion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Crude Oil Price Forecasting</dc:title>
  <dc:creator>Jose Bird</dc:creator>
  <cp:lastModifiedBy>Jose Bird</cp:lastModifiedBy>
  <cp:revision>14</cp:revision>
  <dcterms:created xsi:type="dcterms:W3CDTF">2021-01-03T18:26:54Z</dcterms:created>
  <dcterms:modified xsi:type="dcterms:W3CDTF">2021-01-03T20:05:04Z</dcterms:modified>
</cp:coreProperties>
</file>