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1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2" r:id="rId8"/>
    <p:sldId id="264" r:id="rId9"/>
    <p:sldId id="265" r:id="rId10"/>
    <p:sldId id="268" r:id="rId11"/>
    <p:sldId id="267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7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4:54:3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2994 1267 24575,'8'0'0,"-1"-1"0,0 0 0,1-1 0,-1 1 0,0-1 0,0 0 0,0-1 0,0 0 0,0 0 0,-1-1 0,1 1 0,-1-1 0,0-1 0,0 1 0,-1-1 0,1 0 0,-1 0 0,6-8 0,-8 9 0,1-1 0,0 1 0,0 0 0,0 1 0,1-1 0,-1 1 0,1-1 0,0 1 0,-1 1 0,2-1 0,8-3 0,-11 5 0,1 0 0,-1 0 0,0 1 0,1-1 0,-1 1 0,1 0 0,-1 0 0,1 0 0,-1 0 0,1 0 0,-1 1 0,0-1 0,1 1 0,-1 0 0,0 0 0,0 1 0,1-1 0,-1 0 0,0 1 0,4 2 0,6 8 0,1 0 0,14 16 0,-9-7 0,-9-13 0,-2 1 0,1 0 0,-1 1 0,0-1 0,-1 2 0,0-1 0,-1 1 0,0 0 0,7 18 0,-12-26 0,0 1 0,1-1 0,-1 0 0,1 0 0,0 0 0,0 0 0,0 0 0,0 0 0,0 0 0,1-1 0,-1 1 0,1-1 0,0 0 0,0 0 0,0 0 0,0 0 0,0 0 0,0 0 0,0-1 0,1 0 0,-1 1 0,1-1 0,-1-1 0,1 1 0,-1 0 0,1-1 0,-1 0 0,5 0 0,10 0 0,1-2 0,-1 0 0,0-1 0,25-7 0,-6 1 0,-27 7 0,0 0 0,1 1 0,-1 0 0,1 0 0,20 3 0,-29-2 0,1 0 0,-1 1 0,1 0 0,-1 0 0,1 0 0,-1 0 0,1 0 0,-1 0 0,0 0 0,0 1 0,1-1 0,-1 1 0,0 0 0,0 0 0,-1-1 0,1 1 0,0 0 0,0 1 0,-1-1 0,0 0 0,1 0 0,-1 1 0,0-1 0,0 1 0,0-1 0,0 1 0,-1-1 0,1 5 0,3 24 0,-2 1 0,-2-1 0,0 1 0,-7 41 0,5-65 0,0 1 0,-1-1 0,0 0 0,0 0 0,-1 0 0,0 0 0,0-1 0,-1 0 0,0 0 0,-10 11 0,-6 11 0,16-23 0,0 0 0,1 0 0,-2-1 0,1 0 0,-1 0 0,1 0 0,-1-1 0,-1 0 0,1 0 0,-1 0 0,1-1 0,-1 0 0,0 0 0,0-1 0,0 0 0,-1 0 0,-7 1 0,-13 0 0,0-1 0,-1-1 0,-34-4 0,4 0 0,50 3 0,-1-1 0,1 1 0,-1 1 0,1 0 0,-1 0 0,1 1 0,0 0 0,-1 1 0,1 0 0,0 0 0,0 1 0,1 0 0,-1 0 0,1 1 0,0 0 0,0 1 0,-8 7 0,-114 109 0,127-119 0,-1 0 0,1 0 0,0 1 0,0-1 0,0 1 0,0-1 0,1 1 0,-1 0 0,1 0 0,0 0 0,0 1 0,1-1 0,-1 0 0,1 1 0,0-1 0,0 0 0,0 1 0,1 0 0,-1-1 0,1 1 0,0-1 0,1 1 0,-1-1 0,1 1 0,0-1 0,0 1 0,0-1 0,1 1 0,-1-1 0,1 0 0,0 0 0,0 0 0,1 0 0,-1 0 0,1 0 0,0-1 0,0 1 0,0-1 0,1 0 0,-1 0 0,1 0 0,-1 0 0,1-1 0,0 0 0,0 1 0,0-1 0,0-1 0,1 1 0,-1 0 0,0-1 0,8 1 0,17 2 0,1-2 0,0-2 0,37-3 0,-30 1 0,51 3 0,-78 1 0,1 0 0,-1 0 0,1 1 0,-1 1 0,0-1 0,0 2 0,-1-1 0,1 1 0,-1 1 0,0 0 0,-1 0 0,1 1 0,-1 0 0,8 8 0,-7-7 0,1-1 0,-1-1 0,2 0 0,-1 0 0,1-1 0,0 0 0,0-1 0,0 0 0,0 0 0,1-2 0,0 1 0,-1-2 0,1 1 0,0-2 0,0 1 0,0-2 0,17-1 0,-23 0 0,0 1 0,-1-1 0,1 0 0,0-1 0,-1 1 0,1-1 0,-1 0 0,0 0 0,0-1 0,0 0 0,-1 1 0,7-8 0,2-5 0,0 1 0,15-27 0,-17 24 0,1 0 0,15-16 0,-16 23 0,-1 0 0,0 1 0,0-2 0,9-14 0,-17 24 0,-1 0 0,0 1 0,0-1 0,0 0 0,0 0 0,0 0 0,0 0 0,0 0 0,-1 0 0,1 0 0,-1 0 0,1 0 0,-1 0 0,0 0 0,0 0 0,0 0 0,0 0 0,0 0 0,0 0 0,-1 0 0,1 0 0,-1 0 0,1 0 0,-1 0 0,0 0 0,0 0 0,0 0 0,0 0 0,0 1 0,-2-3 0,1 2 0,1 1 0,-1 0 0,0 1 0,1-1 0,-1 0 0,0 0 0,0 1 0,0-1 0,1 1 0,-1 0 0,0-1 0,0 1 0,0 0 0,0 0 0,0 0 0,-3 1 0,-38 6 0,22-3 0,-17 1 0,0-3 0,-1-1 0,1-2 0,0-2 0,-56-11 0,66 10 0,-42-1 0,47 4 0,0 0 0,0-2 0,-24-6 0,29 4 0,1 0 0,0-2 0,0 0 0,-21-13 0,10 5 0,-40-13 0,51 22 0,0 0 0,0-1 0,1-1 0,0 0 0,1-2 0,0 1 0,-27-25 0,34 27 0,1-2 0,0 1 0,0-1 0,1 0 0,0 0 0,1-1 0,0 0 0,1 0 0,-6-17 0,5 8 0,2 0 0,0 1 0,1-1 0,2-34 0,0 42 0,0-2 0,0 1 0,1-1 0,3-12 0,-3 21 0,0 0 0,0 1 0,0-1 0,1 0 0,-1 1 0,1-1 0,0 1 0,1-1 0,-1 1 0,0 0 0,1 0 0,0 0 0,4-4 0,6-4 0,1 1 0,0 0 0,0 1 0,1 1 0,26-11 0,-36 17 0,0-1 0,0 1 0,0 0 0,-1-1 0,1 0 0,-1 0 0,0-1 0,0 1 0,0-1 0,0 0 0,0 0 0,-1 0 0,6-9 0,-8 11 0,0-1 0,0 1 0,0 0 0,0-1 0,0 1 0,-1 0 0,1-1 0,-1 1 0,0-1 0,1 1 0,-1-1 0,0 1 0,-1-1 0,1 1 0,0-1 0,-1 1 0,1-1 0,-1 1 0,0-1 0,0 1 0,0 0 0,0-1 0,0 1 0,0 0 0,-1 0 0,1 0 0,-1 0 0,1 0 0,-1 0 0,-3-2 0,-58-63 0,43 44 0,-41-37 0,5 8 0,40 36 0,-1 0 0,-22-16 0,32 27 0,0 1 0,-1-1 0,1 2 0,-1-1 0,1 1 0,-1 0 0,0 1 0,0 0 0,-17-2 0,-14 2 0,28 3 0,0-2 0,0 0 0,-19-3 0,26 2 0,0 1 0,0 0 0,0-1 0,1 0 0,-1 0 0,0 0 0,1 0 0,-1-1 0,1 1 0,0-1 0,0 0 0,0 0 0,-4-6 0,-14-22 0,16 22 0,0 1 0,-1 0 0,-12-14 0,7 10 0,1 0 0,-16-25 0,-2-4 0,-53-81 0,73 108 0,4 7 0,1-1 0,-1 1 0,1-1 0,1 0 0,-1 0 0,2 0 0,-1 0 0,0-14 0,1-8 0,3-33 0,-1-20 0,-1 80 0,-1 0 0,1 1 0,-1-1 0,0 0 0,1 0 0,-1 1 0,-1-1 0,1 1 0,0-1 0,-1 1 0,1-1 0,-1 1 0,1 0 0,-1-1 0,0 1 0,0 0 0,0 0 0,-1 1 0,1-1 0,0 0 0,-1 1 0,1-1 0,-1 1 0,1 0 0,-1 0 0,1 0 0,-1 0 0,0 0 0,0 1 0,-4-1 0,-10-1 0,0 0 0,0 2 0,0 0 0,-20 3 0,6-1 0,3-1 0,7-1 0,0 1 0,-22 4 0,37-4 0,1 1 0,-1-1 0,1 1 0,-1 0 0,1 0 0,0 0 0,0 1 0,0 0 0,0 0 0,1 0 0,-1 0 0,-6 8 0,-29 21 0,33-28 0,1 0 0,0 1 0,0-1 0,0 2 0,-7 8 0,11-12 0,1 0 0,0 1 0,-1-1 0,1 1 0,0-1 0,0 1 0,0-1 0,0 1 0,1 0 0,-1 0 0,1-1 0,0 1 0,0 0 0,0 0 0,0 0 0,0-1 0,0 1 0,1 0 0,1 4 0,1 2 0,1 0 0,1 0 0,0-1 0,0 0 0,1 1 0,-1-2 0,2 1 0,-1-1 0,1 0 0,14 11 0,-9-7 0,-1 0 0,19 24 0,-23-23 0,0 1 0,-2 0 0,1 0 0,-2 1 0,0-1 0,0 1 0,-1 0 0,-1 0 0,-1 0 0,0 0 0,0 0 0,-1 0 0,-1 0 0,-1 0 0,0 0 0,0 0 0,-9 23 0,10-33 0,-1-1 0,0 1 0,0 0 0,0-1 0,0 1 0,-1-1 0,1 0 0,-1 0 0,0 0 0,0 0 0,0 0 0,0-1 0,-1 1 0,1-1 0,-1 0 0,1 0 0,-1 0 0,0 0 0,0-1 0,0 0 0,0 0 0,0 0 0,0 0 0,-4 0 0,-14 1 0,1-1 0,0 0 0,-34-5 0,12 1 0,3 1 0,-147 3 0,174 1 0,-1 1 0,1 0 0,0 1 0,-24 10 0,23-7 0,-1-2 0,0 0 0,-20 4 0,-2-5 0,-1-2 0,-59-4 0,52 0 0,-48 4 0,86-1 0,0 0 0,0 1 0,0 0 0,1 0 0,-1 1 0,0 0 0,1 0 0,0 1 0,0-1 0,0 1 0,0 1 0,0-1 0,1 1 0,0 0 0,0 0 0,0 0 0,1 1 0,-1 0 0,1 0 0,1 0 0,-1 0 0,1 0 0,0 1 0,1 0 0,-1-1 0,1 1 0,1 0 0,-2 8 0,-1-1 0,-1 0 0,-1-1 0,0 0 0,-1 0 0,0 0 0,-18 23 0,-10 19 0,26-40 0,1 1 0,1 1 0,-10 27 0,16-38 0,0-1 0,0 1 0,0-1 0,0 1 0,1 0 0,0 0 0,0-1 0,1 1 0,-1 0 0,1-1 0,1 1 0,-1-1 0,1 1 0,0-1 0,4 8 0,-3-6 0,1-1 0,0 1 0,-1 0 0,0 0 0,-1 0 0,3 10 0,-4-15 0,-1 1 0,0 0 0,0-1 0,0 1 0,0 0 0,-1-1 0,1 1 0,-1 0 0,1-1 0,-1 1 0,0-1 0,0 1 0,0-1 0,0 1 0,-1-1 0,1 0 0,-1 0 0,-3 4 0,-4 5 0,-1-1 0,0-1 0,-1 0 0,0 0 0,0-1 0,-23 12 0,28-17 0,0 0 0,0 0 0,0-1 0,0 0 0,0 0 0,0 0 0,0-1 0,-1 1 0,1-2 0,-1 1 0,1-1 0,-1 0 0,1 0 0,0-1 0,-1 0 0,-12-3 0,-17-17 0,34 19 0,0-1 0,-1 1 0,1 1 0,0-1 0,-1 0 0,0 1 0,1-1 0,-1 1 0,0 0 0,0 0 0,1 0 0,-1 0 0,0 0 0,0 1 0,0-1 0,0 1 0,0 0 0,0 0 0,0 0 0,0 0 0,0 1 0,0-1 0,0 1 0,0 0 0,0-1 0,-3 3 0,-6 4 0,1 0 0,0 1 0,0 1 0,1 0 0,0 0 0,-16 22 0,3-6 0,15-18 0,1 1 0,0 0 0,1 0 0,0 0 0,1 1 0,-1 0 0,-5 16 0,9-22 0,0 1 0,-1 0 0,1 0 0,0-1 0,-1 1 0,0-1 0,0 0 0,0 0 0,0 0 0,-1 0 0,1-1 0,-1 1 0,1-1 0,-1 0 0,0 0 0,0 0 0,0 0 0,0-1 0,0 0 0,-1 0 0,1 0 0,0 0 0,0-1 0,-1 1 0,1-1 0,-8-1 0,-6 1 0,1-2 0,-1 0 0,1-2 0,-1 1 0,-20-9 0,28 8 0,0-1 0,1-1 0,0 1 0,0-1 0,0-1 0,1 0 0,0 0 0,-8-10 0,-17-13 0,28 26 0,0-1 0,1 1 0,0-1 0,0 0 0,0 0 0,0-1 0,1 1 0,0-1 0,0 0 0,1 0 0,0 0 0,0 0 0,0 0 0,0 0 0,1-1 0,0 1 0,0-10 0,1 7 0,0 1 0,1-1 0,0 1 0,0-1 0,1 1 0,0 0 0,1 0 0,0 0 0,0 0 0,0 0 0,1 0 0,8-12 0,-2 6 0,0 0 0,1 1 0,1 0 0,14-13 0,-20 22 0,-1 0 0,1 0 0,0 0 0,1 1 0,-1 0 0,0 0 0,1 1 0,0-1 0,-1 1 0,1 1 0,0-1 0,0 1 0,8 0 0,188 3 0,-67 1 0,-130-2 0,0-1 0,0 1 0,-1 0 0,1 0 0,0 0 0,-1 1 0,1 0 0,-1 0 0,1 1 0,-1-1 0,0 1 0,0 0 0,0 0 0,8 8 0,19 11 0,-25-18 0,0 0 0,1 0 0,0-1 0,-1 0 0,1 0 0,0-1 0,0 0 0,12 1 0,-17-3 0,0 0 0,0 1 0,1-1 0,-1 0 0,0-1 0,0 1 0,0-1 0,0 1 0,0-1 0,0 0 0,0 0 0,0 0 0,0 0 0,-1-1 0,1 1 0,0-1 0,-1 0 0,1 1 0,-1-1 0,0-1 0,1 1 0,-1 0 0,0 0 0,0-1 0,1-2 0,11-19 0,0 0 0,1 1 0,33-38 0,-42 55 0,1-1 0,-1 2 0,1-1 0,1 1 0,-1 0 0,1 0 0,0 1 0,0 0 0,0 0 0,1 1 0,-1 0 0,1 0 0,0 1 0,-1 0 0,16 0 0,38 4 0,-51 0 0,0-1 0,1-1 0,-1 0 0,1 0 0,-1-1 0,0-1 0,14-3 0,-23 4 0,0 0 0,1 0 0,-1 0 0,0-1 0,0 1 0,0-1 0,0 1 0,0-1 0,0 0 0,-1 0 0,1 0 0,0 0 0,-1 0 0,0 0 0,1 0 0,-1-1 0,0 1 0,0 0 0,0-1 0,0 1 0,-1-1 0,1 1 0,-1-1 0,1 1 0,-1-1 0,0 1 0,0-6 0,-1-6 0,-1 0 0,0 0 0,-7-25 0,5 21 0,-41-239 0,44 251 0,-1 0 0,0 0 0,1 0 0,-2 1 0,1-1 0,-1 1 0,0-1 0,0 1 0,0 0 0,-1 0 0,0 1 0,0-1 0,0 1 0,0 0 0,-1 0 0,1 0 0,-1 0 0,0 1 0,0 0 0,-1 0 0,1 0 0,-1 1 0,1 0 0,-1 0 0,0 0 0,0 1 0,1-1 0,-1 1 0,0 1 0,-9-1 0,0 1 0,-3-1 0,0 0 0,0-1 0,0-1 0,-18-5 0,32 7 0,-1 0 0,1 0 0,0-1 0,1 0 0,-1 0 0,0 0 0,0 0 0,1-1 0,0 1 0,-1-1 0,1 0 0,0 0 0,0 0 0,0 0 0,1-1 0,-1 1 0,1-1 0,0 1 0,0-1 0,0 0 0,0 0 0,-1-8 0,0-5 0,1 0 0,1 0 0,0 0 0,2 0 0,0 0 0,1 0 0,0 0 0,7-23 0,2-14 0,-2-34 0,-6 51 0,9-40 0,-7 42-132,-1-1-1,-1 0 1,-4-43 0,1 52-704,0 2-5990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04:55:1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2994 1267 24575,'8'0'0,"-1"-1"0,0 0 0,1-1 0,-1 1 0,0-1 0,0 0 0,0-1 0,0 0 0,0 0 0,-1-1 0,1 1 0,-1-1 0,0-1 0,0 1 0,-1-1 0,1 0 0,-1 0 0,6-8 0,-8 9 0,1-1 0,0 1 0,0 0 0,0 1 0,1-1 0,-1 1 0,1-1 0,0 1 0,-1 1 0,2-1 0,8-3 0,-11 5 0,1 0 0,-1 0 0,0 1 0,1-1 0,-1 1 0,1 0 0,-1 0 0,1 0 0,-1 0 0,1 0 0,-1 1 0,0-1 0,1 1 0,-1 0 0,0 0 0,0 1 0,1-1 0,-1 0 0,0 1 0,4 2 0,6 8 0,1 0 0,14 16 0,-9-7 0,-9-13 0,-2 1 0,1 0 0,-1 1 0,0-1 0,-1 2 0,0-1 0,-1 1 0,0 0 0,7 18 0,-12-26 0,0 1 0,1-1 0,-1 0 0,1 0 0,0 0 0,0 0 0,0 0 0,0 0 0,0 0 0,1-1 0,-1 1 0,1-1 0,0 0 0,0 0 0,0 0 0,0 0 0,0 0 0,0 0 0,0-1 0,1 0 0,-1 1 0,1-1 0,-1-1 0,1 1 0,-1 0 0,1-1 0,-1 0 0,5 0 0,10 0 0,1-2 0,-1 0 0,0-1 0,25-7 0,-6 1 0,-27 7 0,0 0 0,1 1 0,-1 0 0,1 0 0,20 3 0,-29-2 0,1 0 0,-1 1 0,1 0 0,-1 0 0,1 0 0,-1 0 0,1 0 0,-1 0 0,0 0 0,0 1 0,1-1 0,-1 1 0,0 0 0,0 0 0,-1-1 0,1 1 0,0 0 0,0 1 0,-1-1 0,0 0 0,1 0 0,-1 1 0,0-1 0,0 1 0,0-1 0,0 1 0,-1-1 0,1 5 0,3 24 0,-2 1 0,-2-1 0,0 1 0,-7 41 0,5-65 0,0 1 0,-1-1 0,0 0 0,0 0 0,-1 0 0,0 0 0,0-1 0,-1 0 0,0 0 0,-10 11 0,-6 11 0,16-23 0,0 0 0,1 0 0,-2-1 0,1 0 0,-1 0 0,1 0 0,-1-1 0,-1 0 0,1 0 0,-1 0 0,1-1 0,-1 0 0,0 0 0,0-1 0,0 0 0,-1 0 0,-7 1 0,-13 0 0,0-1 0,-1-1 0,-34-4 0,4 0 0,50 3 0,-1-1 0,1 1 0,-1 1 0,1 0 0,-1 0 0,1 1 0,0 0 0,-1 1 0,1 0 0,0 0 0,0 1 0,1 0 0,-1 0 0,1 1 0,0 0 0,0 1 0,-8 7 0,-114 109 0,127-119 0,-1 0 0,1 0 0,0 1 0,0-1 0,0 1 0,0-1 0,1 1 0,-1 0 0,1 0 0,0 0 0,0 1 0,1-1 0,-1 0 0,1 1 0,0-1 0,0 0 0,0 1 0,1 0 0,-1-1 0,1 1 0,0-1 0,1 1 0,-1-1 0,1 1 0,0-1 0,0 1 0,0-1 0,1 1 0,-1-1 0,1 0 0,0 0 0,0 0 0,1 0 0,-1 0 0,1 0 0,0-1 0,0 1 0,0-1 0,1 0 0,-1 0 0,1 0 0,-1 0 0,1-1 0,0 0 0,0 1 0,0-1 0,0-1 0,1 1 0,-1 0 0,0-1 0,8 1 0,17 2 0,1-2 0,0-2 0,37-3 0,-30 1 0,51 3 0,-78 1 0,1 0 0,-1 0 0,1 1 0,-1 1 0,0-1 0,0 2 0,-1-1 0,1 1 0,-1 1 0,0 0 0,-1 0 0,1 1 0,-1 0 0,8 8 0,-7-7 0,1-1 0,-1-1 0,2 0 0,-1 0 0,1-1 0,0 0 0,0-1 0,0 0 0,0 0 0,1-2 0,0 1 0,-1-2 0,1 1 0,0-2 0,0 1 0,0-2 0,17-1 0,-23 0 0,0 1 0,-1-1 0,1 0 0,0-1 0,-1 1 0,1-1 0,-1 0 0,0 0 0,0-1 0,0 0 0,-1 1 0,7-8 0,2-5 0,0 1 0,15-27 0,-17 24 0,1 0 0,15-16 0,-16 23 0,-1 0 0,0 1 0,0-2 0,9-14 0,-17 24 0,-1 0 0,0 1 0,0-1 0,0 0 0,0 0 0,0 0 0,0 0 0,0 0 0,-1 0 0,1 0 0,-1 0 0,1 0 0,-1 0 0,0 0 0,0 0 0,0 0 0,0 0 0,0 0 0,0 0 0,-1 0 0,1 0 0,-1 0 0,1 0 0,-1 0 0,0 0 0,0 0 0,0 0 0,0 0 0,0 1 0,-2-3 0,1 2 0,1 1 0,-1 0 0,0 1 0,1-1 0,-1 0 0,0 0 0,0 1 0,0-1 0,1 1 0,-1 0 0,0-1 0,0 1 0,0 0 0,0 0 0,0 0 0,-3 1 0,-38 6 0,22-3 0,-17 1 0,0-3 0,-1-1 0,1-2 0,0-2 0,-56-11 0,66 10 0,-42-1 0,47 4 0,0 0 0,0-2 0,-24-6 0,29 4 0,1 0 0,0-2 0,0 0 0,-21-13 0,10 5 0,-40-13 0,51 22 0,0 0 0,0-1 0,1-1 0,0 0 0,1-2 0,0 1 0,-27-25 0,34 27 0,1-2 0,0 1 0,0-1 0,1 0 0,0 0 0,1-1 0,0 0 0,1 0 0,-6-17 0,5 8 0,2 0 0,0 1 0,1-1 0,2-34 0,0 42 0,0-2 0,0 1 0,1-1 0,3-12 0,-3 21 0,0 0 0,0 1 0,0-1 0,1 0 0,-1 1 0,1-1 0,0 1 0,1-1 0,-1 1 0,0 0 0,1 0 0,0 0 0,4-4 0,6-4 0,1 1 0,0 0 0,0 1 0,1 1 0,26-11 0,-36 17 0,0-1 0,0 1 0,0 0 0,-1-1 0,1 0 0,-1 0 0,0-1 0,0 1 0,0-1 0,0 0 0,0 0 0,-1 0 0,6-9 0,-8 11 0,0-1 0,0 1 0,0 0 0,0-1 0,0 1 0,-1 0 0,1-1 0,-1 1 0,0-1 0,1 1 0,-1-1 0,0 1 0,-1-1 0,1 1 0,0-1 0,-1 1 0,1-1 0,-1 1 0,0-1 0,0 1 0,0 0 0,0-1 0,0 1 0,0 0 0,-1 0 0,1 0 0,-1 0 0,1 0 0,-1 0 0,-3-2 0,-58-63 0,43 44 0,-41-37 0,5 8 0,40 36 0,-1 0 0,-22-16 0,32 27 0,0 1 0,-1-1 0,1 2 0,-1-1 0,1 1 0,-1 0 0,0 1 0,0 0 0,-17-2 0,-14 2 0,28 3 0,0-2 0,0 0 0,-19-3 0,26 2 0,0 1 0,0 0 0,0-1 0,1 0 0,-1 0 0,0 0 0,1 0 0,-1-1 0,1 1 0,0-1 0,0 0 0,0 0 0,-4-6 0,-14-22 0,16 22 0,0 1 0,-1 0 0,-12-14 0,7 10 0,1 0 0,-16-25 0,-2-4 0,-53-81 0,73 108 0,4 7 0,1-1 0,-1 1 0,1-1 0,1 0 0,-1 0 0,2 0 0,-1 0 0,0-14 0,1-8 0,3-33 0,-1-20 0,-1 80 0,-1 0 0,1 1 0,-1-1 0,0 0 0,1 0 0,-1 1 0,-1-1 0,1 1 0,0-1 0,-1 1 0,1-1 0,-1 1 0,1 0 0,-1-1 0,0 1 0,0 0 0,0 0 0,-1 1 0,1-1 0,0 0 0,-1 1 0,1-1 0,-1 1 0,1 0 0,-1 0 0,1 0 0,-1 0 0,0 0 0,0 1 0,-4-1 0,-10-1 0,0 0 0,0 2 0,0 0 0,-20 3 0,6-1 0,3-1 0,7-1 0,0 1 0,-22 4 0,37-4 0,1 1 0,-1-1 0,1 1 0,-1 0 0,1 0 0,0 0 0,0 1 0,0 0 0,0 0 0,1 0 0,-1 0 0,-6 8 0,-29 21 0,33-28 0,1 0 0,0 1 0,0-1 0,0 2 0,-7 8 0,11-12 0,1 0 0,0 1 0,-1-1 0,1 1 0,0-1 0,0 1 0,0-1 0,0 1 0,1 0 0,-1 0 0,1-1 0,0 1 0,0 0 0,0 0 0,0 0 0,0-1 0,0 1 0,1 0 0,1 4 0,1 2 0,1 0 0,1 0 0,0-1 0,0 0 0,1 1 0,-1-2 0,2 1 0,-1-1 0,1 0 0,14 11 0,-9-7 0,-1 0 0,19 24 0,-23-23 0,0 1 0,-2 0 0,1 0 0,-2 1 0,0-1 0,0 1 0,-1 0 0,-1 0 0,-1 0 0,0 0 0,0 0 0,-1 0 0,-1 0 0,-1 0 0,0 0 0,0 0 0,-9 23 0,10-33 0,-1-1 0,0 1 0,0 0 0,0-1 0,0 1 0,-1-1 0,1 0 0,-1 0 0,0 0 0,0 0 0,0 0 0,0-1 0,-1 1 0,1-1 0,-1 0 0,1 0 0,-1 0 0,0 0 0,0-1 0,0 0 0,0 0 0,0 0 0,0 0 0,-4 0 0,-14 1 0,1-1 0,0 0 0,-34-5 0,12 1 0,3 1 0,-147 3 0,174 1 0,-1 1 0,1 0 0,0 1 0,-24 10 0,23-7 0,-1-2 0,0 0 0,-20 4 0,-2-5 0,-1-2 0,-59-4 0,52 0 0,-48 4 0,86-1 0,0 0 0,0 1 0,0 0 0,1 0 0,-1 1 0,0 0 0,1 0 0,0 1 0,0-1 0,0 1 0,0 1 0,0-1 0,1 1 0,0 0 0,0 0 0,0 0 0,1 1 0,-1 0 0,1 0 0,1 0 0,-1 0 0,1 0 0,0 1 0,1 0 0,-1-1 0,1 1 0,1 0 0,-2 8 0,-1-1 0,-1 0 0,-1-1 0,0 0 0,-1 0 0,0 0 0,-18 23 0,-10 19 0,26-40 0,1 1 0,1 1 0,-10 27 0,16-38 0,0-1 0,0 1 0,0-1 0,0 1 0,1 0 0,0 0 0,0-1 0,1 1 0,-1 0 0,1-1 0,1 1 0,-1-1 0,1 1 0,0-1 0,4 8 0,-3-6 0,1-1 0,0 1 0,-1 0 0,0 0 0,-1 0 0,3 10 0,-4-15 0,-1 1 0,0 0 0,0-1 0,0 1 0,0 0 0,-1-1 0,1 1 0,-1 0 0,1-1 0,-1 1 0,0-1 0,0 1 0,0-1 0,0 1 0,-1-1 0,1 0 0,-1 0 0,-3 4 0,-4 5 0,-1-1 0,0-1 0,-1 0 0,0 0 0,0-1 0,-23 12 0,28-17 0,0 0 0,0 0 0,0-1 0,0 0 0,0 0 0,0 0 0,0-1 0,-1 1 0,1-2 0,-1 1 0,1-1 0,-1 0 0,1 0 0,0-1 0,-1 0 0,-12-3 0,-17-17 0,34 19 0,0-1 0,-1 1 0,1 1 0,0-1 0,-1 0 0,0 1 0,1-1 0,-1 1 0,0 0 0,0 0 0,1 0 0,-1 0 0,0 0 0,0 1 0,0-1 0,0 1 0,0 0 0,0 0 0,0 0 0,0 0 0,0 1 0,0-1 0,0 1 0,0 0 0,0-1 0,-3 3 0,-6 4 0,1 0 0,0 1 0,0 1 0,1 0 0,0 0 0,-16 22 0,3-6 0,15-18 0,1 1 0,0 0 0,1 0 0,0 0 0,1 1 0,-1 0 0,-5 16 0,9-22 0,0 1 0,-1 0 0,1 0 0,0-1 0,-1 1 0,0-1 0,0 0 0,0 0 0,0 0 0,-1 0 0,1-1 0,-1 1 0,1-1 0,-1 0 0,0 0 0,0 0 0,0 0 0,0-1 0,0 0 0,-1 0 0,1 0 0,0 0 0,0-1 0,-1 1 0,1-1 0,-8-1 0,-6 1 0,1-2 0,-1 0 0,1-2 0,-1 1 0,-20-9 0,28 8 0,0-1 0,1-1 0,0 1 0,0-1 0,0-1 0,1 0 0,0 0 0,-8-10 0,-17-13 0,28 26 0,0-1 0,1 1 0,0-1 0,0 0 0,0 0 0,0-1 0,1 1 0,0-1 0,0 0 0,1 0 0,0 0 0,0 0 0,0 0 0,0 0 0,1-1 0,0 1 0,0-10 0,1 7 0,0 1 0,1-1 0,0 1 0,0-1 0,1 1 0,0 0 0,1 0 0,0 0 0,0 0 0,0 0 0,1 0 0,8-12 0,-2 6 0,0 0 0,1 1 0,1 0 0,14-13 0,-20 22 0,-1 0 0,1 0 0,0 0 0,1 1 0,-1 0 0,0 0 0,1 1 0,0-1 0,-1 1 0,1 1 0,0-1 0,0 1 0,8 0 0,188 3 0,-67 1 0,-130-2 0,0-1 0,0 1 0,-1 0 0,1 0 0,0 0 0,-1 1 0,1 0 0,-1 0 0,1 1 0,-1-1 0,0 1 0,0 0 0,0 0 0,8 8 0,19 11 0,-25-18 0,0 0 0,1 0 0,0-1 0,-1 0 0,1 0 0,0-1 0,0 0 0,12 1 0,-17-3 0,0 0 0,0 1 0,1-1 0,-1 0 0,0-1 0,0 1 0,0-1 0,0 1 0,0-1 0,0 0 0,0 0 0,0 0 0,0 0 0,-1-1 0,1 1 0,0-1 0,-1 0 0,1 1 0,-1-1 0,0-1 0,1 1 0,-1 0 0,0 0 0,0-1 0,1-2 0,11-19 0,0 0 0,1 1 0,33-38 0,-42 55 0,1-1 0,-1 2 0,1-1 0,1 1 0,-1 0 0,1 0 0,0 1 0,0 0 0,0 0 0,1 1 0,-1 0 0,1 0 0,0 1 0,-1 0 0,16 0 0,38 4 0,-51 0 0,0-1 0,1-1 0,-1 0 0,1 0 0,-1-1 0,0-1 0,14-3 0,-23 4 0,0 0 0,1 0 0,-1 0 0,0-1 0,0 1 0,0-1 0,0 1 0,0-1 0,0 0 0,-1 0 0,1 0 0,0 0 0,-1 0 0,0 0 0,1 0 0,-1-1 0,0 1 0,0 0 0,0-1 0,0 1 0,-1-1 0,1 1 0,-1-1 0,1 1 0,-1-1 0,0 1 0,0-6 0,-1-6 0,-1 0 0,0 0 0,-7-25 0,5 21 0,-41-239 0,44 251 0,-1 0 0,0 0 0,1 0 0,-2 1 0,1-1 0,-1 1 0,0-1 0,0 1 0,0 0 0,-1 0 0,0 1 0,0-1 0,0 1 0,0 0 0,-1 0 0,1 0 0,-1 0 0,0 1 0,0 0 0,-1 0 0,1 0 0,-1 1 0,1 0 0,-1 0 0,0 0 0,0 1 0,1-1 0,-1 1 0,0 1 0,-9-1 0,0 1 0,-3-1 0,0 0 0,0-1 0,0-1 0,-18-5 0,32 7 0,-1 0 0,1 0 0,0-1 0,1 0 0,-1 0 0,0 0 0,0 0 0,1-1 0,0 1 0,-1-1 0,1 0 0,0 0 0,0 0 0,0 0 0,1-1 0,-1 1 0,1-1 0,0 1 0,0-1 0,0 0 0,0 0 0,-1-8 0,0-5 0,1 0 0,1 0 0,0 0 0,2 0 0,0 0 0,1 0 0,0 0 0,7-23 0,2-14 0,-2-34 0,-6 51 0,9-40 0,-7 42-132,-1-1-1,-1 0 1,-4-43 0,1 52-704,0 2-5990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E6CF-84C0-4C95-B2C4-B28B1C1C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163DF-AFE9-476D-9DEC-1D5C196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8E11-169F-4DA0-8088-6BCF82B2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F3D3F9D8-FDDC-4A9E-BD9E-CE94003604EF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A76-E43C-4F0A-B0F5-6F47830E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D997-7B45-48FD-9DF3-3627A22B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18ABECF-DFAB-4D0C-99C0-15814934F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277C-07BC-4E28-B55D-B279E714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0A136-A37E-4FDB-8CB6-F354AFD6A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8C56-AE18-43C4-819B-2F891A3B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A9C8-97B9-49C7-89F6-1F993E80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44E5-63E8-4770-AFE0-002B19B4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69224-9BF7-467C-AD69-0EB9A0631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89C5F-BE56-478D-86F4-33C98F37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1BC9-ABA3-47B6-BE7A-4647A5BA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7943-0C96-4376-9500-969BA25B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E7A3-B638-4CD2-82BC-BB218365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6DE5-F4E4-44C0-B7A7-5CF4EA7B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u="sng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51D1-6F7A-4FFF-957E-79A5C2D4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  <a:lvl2pPr>
              <a:defRPr sz="2800">
                <a:latin typeface="Garamond" panose="02020404030301010803" pitchFamily="18" charset="0"/>
              </a:defRPr>
            </a:lvl2pPr>
            <a:lvl3pPr>
              <a:defRPr sz="2400">
                <a:latin typeface="Garamond" panose="02020404030301010803" pitchFamily="18" charset="0"/>
              </a:defRPr>
            </a:lvl3pPr>
            <a:lvl4pPr>
              <a:defRPr sz="2000">
                <a:latin typeface="Garamond" panose="02020404030301010803" pitchFamily="18" charset="0"/>
              </a:defRPr>
            </a:lvl4pPr>
            <a:lvl5pPr>
              <a:defRPr sz="20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9841-8390-4AAB-971E-8C664677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F3D3F9D8-FDDC-4A9E-BD9E-CE94003604EF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180A-103C-4BAF-B4F4-B8FA27B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C0EA-D772-4490-97EA-26B8E9E8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18ABECF-DFAB-4D0C-99C0-15814934F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44FE-9FF8-4E6D-B301-A049D1D3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2FCA-1849-4639-B729-C841682E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E1EA-94A7-44CA-83E5-F268E1C6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BF89-CCAB-43AD-A73E-AC49A46B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D8B6-FB0C-43AF-B963-0B9CDCDF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AB2B-C228-41E8-B991-AFD8EBE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C23C-511A-4023-988B-CC734098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D0D9C-4D88-4865-967C-52F5632E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3945-4F42-4BCA-B04F-D94D5D5C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C60C-B7DC-4477-A6F6-98FD93E6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EAD3-6A72-4155-B48E-67FF110B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EE89-DF3C-482F-BD55-0AACCB6F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7A92-6DC9-43DB-93C0-116609BF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6AB5B-9FA9-4267-BDE7-223F23F0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47DF8-FFFE-4E58-965F-C9F2A3709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1998D-515A-46ED-AC75-133B3AE52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24000-BFB3-409F-B228-D03F069D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CDA0D-387F-4D4D-BBED-007990C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34E90-7F29-4ADE-AA68-5328CBDA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31C-9219-4B8F-BBB6-51D7ADD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3EBAF-3780-489C-B00E-421EA4E7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6C540-C459-4188-9FC3-E6BAEAC7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C071A-0765-4A9F-BC4E-52321E8A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3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DA945-71F5-4623-B7F1-60F0A11E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6FB96-6E0B-4CF2-AACB-058F6B3C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C2EF-9663-4FA3-984F-ADDA6583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A759-4EA6-48D1-8E1D-4AB5C928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0A0F-766D-4186-8DB1-15AABB02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5D6B7-EEFD-4327-8BE5-1A96BD9A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F0AF-3B20-46A9-BB22-B8CA7824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23A2-83F2-44F4-A6EB-E43DC6FB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C99D-A94E-4152-977F-A80663B5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A341-96D0-42A2-A565-2A23C27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6E250-EE25-4DB7-A2E2-B959F4B67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4C106-586A-44FD-B2C1-A7D98594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B047C-F169-4D9E-BBC7-A2283B84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3B06-AD6E-4833-A867-D9F73F74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E7889-8B6E-4B9F-80EF-DBF09F8B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0087F-5769-4292-A768-DC177433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1B9E-2514-423E-BFBB-0A129C1F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E771-D08F-4840-AE7C-E820C552F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F9D8-FDDC-4A9E-BD9E-CE94003604E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688F-6A15-44B5-871F-76DA5EFE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E3CC-2EF5-4C75-840C-7731C650F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BECF-DFAB-4D0C-99C0-15814934F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tags" Target="../tags/tag12.xml"/><Relationship Id="rId21" Type="http://schemas.openxmlformats.org/officeDocument/2006/relationships/image" Target="../media/image31.png"/><Relationship Id="rId7" Type="http://schemas.openxmlformats.org/officeDocument/2006/relationships/tags" Target="../tags/tag16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11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21.png"/><Relationship Id="rId5" Type="http://schemas.openxmlformats.org/officeDocument/2006/relationships/tags" Target="../tags/tag14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0.xml"/><Relationship Id="rId7" Type="http://schemas.openxmlformats.org/officeDocument/2006/relationships/image" Target="../media/image3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1.png"/><Relationship Id="rId2" Type="http://schemas.openxmlformats.org/officeDocument/2006/relationships/tags" Target="../tags/tag24.xml"/><Relationship Id="rId16" Type="http://schemas.openxmlformats.org/officeDocument/2006/relationships/image" Target="../media/image40.png"/><Relationship Id="rId20" Type="http://schemas.openxmlformats.org/officeDocument/2006/relationships/image" Target="../media/image43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39.png"/><Relationship Id="rId10" Type="http://schemas.openxmlformats.org/officeDocument/2006/relationships/tags" Target="../tags/tag32.xml"/><Relationship Id="rId19" Type="http://schemas.openxmlformats.org/officeDocument/2006/relationships/customXml" Target="../ink/ink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2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1.png"/><Relationship Id="rId2" Type="http://schemas.openxmlformats.org/officeDocument/2006/relationships/tags" Target="../tags/tag35.xml"/><Relationship Id="rId16" Type="http://schemas.openxmlformats.org/officeDocument/2006/relationships/image" Target="../media/image43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0.png"/><Relationship Id="rId5" Type="http://schemas.openxmlformats.org/officeDocument/2006/relationships/tags" Target="../tags/tag38.xml"/><Relationship Id="rId15" Type="http://schemas.openxmlformats.org/officeDocument/2006/relationships/customXml" Target="../ink/ink2.xml"/><Relationship Id="rId10" Type="http://schemas.openxmlformats.org/officeDocument/2006/relationships/image" Target="../media/image37.pn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9.xml"/><Relationship Id="rId7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fireworks, outdoor object&#10;&#10;Description automatically generated">
            <a:extLst>
              <a:ext uri="{FF2B5EF4-FFF2-40B4-BE49-F238E27FC236}">
                <a16:creationId xmlns:a16="http://schemas.microsoft.com/office/drawing/2014/main" id="{871DEEFB-D89D-43F7-8D00-92987BC89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r="9089" b="760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DE2E5-B4DD-4222-B16F-BB1057F6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Diffusion Limited Aggregation (DLA)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F41BA-B2C0-45E5-B34D-338F85B68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Jatin Abacousnac</a:t>
            </a:r>
          </a:p>
          <a:p>
            <a:pPr algn="l"/>
            <a:r>
              <a:rPr lang="en-US" sz="2800" dirty="0"/>
              <a:t>12/9/21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78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824C-CB57-4D39-B58A-853A10B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with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A125-27E5-4784-B64A-AF362811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moves possible: </a:t>
            </a:r>
          </a:p>
          <a:p>
            <a:pPr marL="0" indent="0">
              <a:buNone/>
            </a:pPr>
            <a:r>
              <a:rPr lang="en-US" sz="2400" dirty="0"/>
              <a:t>P(N) = 2/5</a:t>
            </a:r>
          </a:p>
          <a:p>
            <a:pPr marL="0" indent="0">
              <a:buNone/>
            </a:pPr>
            <a:r>
              <a:rPr lang="en-US" sz="2400" dirty="0"/>
              <a:t>P(S) = 1/5</a:t>
            </a:r>
          </a:p>
          <a:p>
            <a:pPr marL="0" indent="0">
              <a:buNone/>
            </a:pPr>
            <a:r>
              <a:rPr lang="en-US" sz="2400" dirty="0"/>
              <a:t>P(W) = 1/5</a:t>
            </a:r>
          </a:p>
          <a:p>
            <a:pPr marL="0" indent="0">
              <a:buNone/>
            </a:pPr>
            <a:r>
              <a:rPr lang="en-US" sz="2400" dirty="0"/>
              <a:t>P(E) = 1/5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E088169-F0E7-4BCE-844A-D470ACC8E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0" t="12406" r="20139" b="11668"/>
          <a:stretch/>
        </p:blipFill>
        <p:spPr>
          <a:xfrm>
            <a:off x="4897120" y="1825625"/>
            <a:ext cx="3799840" cy="38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0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86D4-8AB6-409D-BE05-911DA7A0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with sticking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92D6-DA02-4031-A704-1EAC0514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010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Sticking Prob.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Higher</a:t>
            </a:r>
          </a:p>
          <a:p>
            <a:endParaRPr lang="en-US" dirty="0"/>
          </a:p>
          <a:p>
            <a:r>
              <a:rPr lang="en-US" dirty="0"/>
              <a:t>Higher </a:t>
            </a:r>
          </a:p>
          <a:p>
            <a:endParaRPr lang="en-US" dirty="0"/>
          </a:p>
          <a:p>
            <a:r>
              <a:rPr lang="en-US" dirty="0"/>
              <a:t>Particle travels in spaces between branches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A9503E-04AB-43FD-9582-4C09363D140C}"/>
              </a:ext>
            </a:extLst>
          </p:cNvPr>
          <p:cNvGrpSpPr/>
          <p:nvPr/>
        </p:nvGrpSpPr>
        <p:grpSpPr>
          <a:xfrm>
            <a:off x="3438446" y="1328823"/>
            <a:ext cx="7797416" cy="5487670"/>
            <a:chOff x="3246504" y="1366838"/>
            <a:chExt cx="7445690" cy="526891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C0C121-CEFF-483D-83EA-60B03EAEADD3}"/>
                </a:ext>
              </a:extLst>
            </p:cNvPr>
            <p:cNvGrpSpPr/>
            <p:nvPr/>
          </p:nvGrpSpPr>
          <p:grpSpPr>
            <a:xfrm>
              <a:off x="5253188" y="1366838"/>
              <a:ext cx="5252720" cy="5268912"/>
              <a:chOff x="3017988" y="1690688"/>
              <a:chExt cx="5252720" cy="5268912"/>
            </a:xfrm>
          </p:grpSpPr>
          <p:pic>
            <p:nvPicPr>
              <p:cNvPr id="5" name="Picture 4" descr="\documentclass{article}&#10;\usepackage{amsmath}&#10;\pagestyle{empty}&#10;\begin{document}&#10;$&#10;\alpha&#10;$&#10;\end{document}" title="IguanaTex Bitmap Display">
                <a:extLst>
                  <a:ext uri="{FF2B5EF4-FFF2-40B4-BE49-F238E27FC236}">
                    <a16:creationId xmlns:a16="http://schemas.microsoft.com/office/drawing/2014/main" id="{BE1C144E-AF46-4EB6-8A9D-42FD8C3114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346" y="2004291"/>
                <a:ext cx="226803" cy="182906"/>
              </a:xfrm>
              <a:prstGeom prst="rect">
                <a:avLst/>
              </a:prstGeom>
            </p:spPr>
          </p:pic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225DB560-C87A-4C6F-9E41-A0620CFBB9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27" t="12286" r="19676" b="10784"/>
              <a:stretch/>
            </p:blipFill>
            <p:spPr>
              <a:xfrm>
                <a:off x="3017988" y="1888839"/>
                <a:ext cx="2590800" cy="2590800"/>
              </a:xfrm>
              <a:prstGeom prst="rect">
                <a:avLst/>
              </a:prstGeom>
            </p:spPr>
          </p:pic>
          <p:pic>
            <p:nvPicPr>
              <p:cNvPr id="12" name="Picture 11" descr="Chart&#10;&#10;Description automatically generated">
                <a:extLst>
                  <a:ext uri="{FF2B5EF4-FFF2-40B4-BE49-F238E27FC236}">
                    <a16:creationId xmlns:a16="http://schemas.microsoft.com/office/drawing/2014/main" id="{AC8FE938-8E55-4BD5-AF49-29303AB751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01" t="12357" r="19587" b="12882"/>
              <a:stretch/>
            </p:blipFill>
            <p:spPr>
              <a:xfrm>
                <a:off x="5598628" y="1888839"/>
                <a:ext cx="2672080" cy="2591586"/>
              </a:xfrm>
              <a:prstGeom prst="rect">
                <a:avLst/>
              </a:prstGeom>
            </p:spPr>
          </p:pic>
          <p:pic>
            <p:nvPicPr>
              <p:cNvPr id="19" name="Picture 18" descr="\documentclass{article}&#10;\usepackage{amsmath}&#10;\pagestyle{empty}&#10;\begin{document}&#10;$&#10;\alpha = 0.1&#10;$&#10;\end{document}" title="IguanaTex Bitmap Display">
                <a:extLst>
                  <a:ext uri="{FF2B5EF4-FFF2-40B4-BE49-F238E27FC236}">
                    <a16:creationId xmlns:a16="http://schemas.microsoft.com/office/drawing/2014/main" id="{B711C2C2-D41A-478E-8472-13DDA59F34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8172" y="2004291"/>
                <a:ext cx="1268145" cy="2780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</p:pic>
          <p:pic>
            <p:nvPicPr>
              <p:cNvPr id="10" name="Picture 9" descr="\documentclass{article}&#10;\usepackage{amsmath}&#10;\pagestyle{empty}&#10;\begin{document}&#10;$&#10;\alpha = 0.2&#10;$&#10;\end{document}" title="IguanaTex Bitmap Display">
                <a:extLst>
                  <a:ext uri="{FF2B5EF4-FFF2-40B4-BE49-F238E27FC236}">
                    <a16:creationId xmlns:a16="http://schemas.microsoft.com/office/drawing/2014/main" id="{A6E36377-DDCC-429E-8448-8AE7CE7B71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7007" y="2007247"/>
                <a:ext cx="1280339" cy="2780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</p:pic>
          <p:pic>
            <p:nvPicPr>
              <p:cNvPr id="21" name="Picture 20" descr="Chart&#10;&#10;Description automatically generated">
                <a:extLst>
                  <a:ext uri="{FF2B5EF4-FFF2-40B4-BE49-F238E27FC236}">
                    <a16:creationId xmlns:a16="http://schemas.microsoft.com/office/drawing/2014/main" id="{BE567F6F-C712-452E-9476-C2013A92B2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54" t="12626" r="19697" b="11195"/>
              <a:stretch/>
            </p:blipFill>
            <p:spPr>
              <a:xfrm>
                <a:off x="3017988" y="4104826"/>
                <a:ext cx="2590800" cy="2576565"/>
              </a:xfrm>
              <a:prstGeom prst="rect">
                <a:avLst/>
              </a:prstGeom>
            </p:spPr>
          </p:pic>
          <p:pic>
            <p:nvPicPr>
              <p:cNvPr id="24" name="Picture 23" descr="\documentclass{article}&#10;\usepackage{amsmath}&#10;\pagestyle{empty}&#10;\begin{document}&#10;$&#10;\alpha = 0.05&#10;$&#10;\end{document}" title="IguanaTex Bitmap Display">
                <a:extLst>
                  <a:ext uri="{FF2B5EF4-FFF2-40B4-BE49-F238E27FC236}">
                    <a16:creationId xmlns:a16="http://schemas.microsoft.com/office/drawing/2014/main" id="{A4EFF803-FF3D-4BF0-9098-05061DB962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7006" y="4569642"/>
                <a:ext cx="1482754" cy="2780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</p:pic>
          <p:pic>
            <p:nvPicPr>
              <p:cNvPr id="26" name="Picture 25" descr="Chart&#10;&#10;Description automatically generated">
                <a:extLst>
                  <a:ext uri="{FF2B5EF4-FFF2-40B4-BE49-F238E27FC236}">
                    <a16:creationId xmlns:a16="http://schemas.microsoft.com/office/drawing/2014/main" id="{8764D89E-B9D0-47CA-A82C-A3364A8C02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54" t="13469" r="19792" b="11689"/>
              <a:stretch/>
            </p:blipFill>
            <p:spPr>
              <a:xfrm>
                <a:off x="5598628" y="4066343"/>
                <a:ext cx="2672080" cy="2615048"/>
              </a:xfrm>
              <a:prstGeom prst="rect">
                <a:avLst/>
              </a:prstGeom>
            </p:spPr>
          </p:pic>
          <p:pic>
            <p:nvPicPr>
              <p:cNvPr id="29" name="Picture 28" descr="\documentclass{article}&#10;\usepackage{amsmath}&#10;\pagestyle{empty}&#10;\begin{document}&#10;$&#10;\alpha = 0.01&#10;$&#10;\end{document}" title="IguanaTex Bitmap Display">
                <a:extLst>
                  <a:ext uri="{FF2B5EF4-FFF2-40B4-BE49-F238E27FC236}">
                    <a16:creationId xmlns:a16="http://schemas.microsoft.com/office/drawing/2014/main" id="{07D0942C-9159-4635-A6E9-202E7E18024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8171" y="4569643"/>
                <a:ext cx="1470561" cy="2780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</p:pic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0EF5E6-8F01-4BD6-B4E8-6D8A3CAFBDA1}"/>
                  </a:ext>
                </a:extLst>
              </p:cNvPr>
              <p:cNvCxnSpPr/>
              <p:nvPr/>
            </p:nvCxnSpPr>
            <p:spPr>
              <a:xfrm>
                <a:off x="5588000" y="1690688"/>
                <a:ext cx="0" cy="52689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A410C91-6A0B-4593-8622-457A800F3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504" y="4012411"/>
              <a:ext cx="7445690" cy="29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\documentclass{article}&#10;\usepackage{amsmath}&#10;\pagestyle{empty}&#10;\begin{document}&#10;$&#10;\alpha&#10;$&#10;\end{document}" title="IguanaTex Bitmap Display">
            <a:extLst>
              <a:ext uri="{FF2B5EF4-FFF2-40B4-BE49-F238E27FC236}">
                <a16:creationId xmlns:a16="http://schemas.microsoft.com/office/drawing/2014/main" id="{2CF1B4BD-5575-4E57-A9A8-C8A08612C7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44" y="1930136"/>
            <a:ext cx="226803" cy="18290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$&#10;d_f&#10;$&#10;\end{document}" title="IguanaTex Bitmap Display">
            <a:extLst>
              <a:ext uri="{FF2B5EF4-FFF2-40B4-BE49-F238E27FC236}">
                <a16:creationId xmlns:a16="http://schemas.microsoft.com/office/drawing/2014/main" id="{9C624132-C858-4ABB-9A80-5DC0CA5EC8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45" y="2884384"/>
            <a:ext cx="365811" cy="397515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$&#10;C(r)&#10;$&#10;\end{document}" title="IguanaTex Bitmap Display">
            <a:extLst>
              <a:ext uri="{FF2B5EF4-FFF2-40B4-BE49-F238E27FC236}">
                <a16:creationId xmlns:a16="http://schemas.microsoft.com/office/drawing/2014/main" id="{7CFDA9EE-0CF6-4A4D-A320-FFD614BCAB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36" y="3843193"/>
            <a:ext cx="770642" cy="4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C65D-F05A-4A7C-A70B-92A511DB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0CF5-A90B-4C19-B13C-299D3D09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diffusion equation: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Probability that   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step is at   :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BC:             on perimeter sites</a:t>
            </a:r>
          </a:p>
          <a:p>
            <a:pPr marL="0" indent="0">
              <a:buNone/>
            </a:pPr>
            <a:r>
              <a:rPr lang="en-US" dirty="0"/>
              <a:t>LHS: discrete derivative</a:t>
            </a:r>
          </a:p>
          <a:p>
            <a:pPr marL="0" indent="0">
              <a:buNone/>
            </a:pPr>
            <a:r>
              <a:rPr lang="en-US" dirty="0"/>
              <a:t>RHS: discrete Laplacian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\documentclass{article}&#10;\usepackage{amsmath}&#10;\pagestyle{empty}&#10;\begin{document}&#10;$&#10;u(\textbf{r},n+1)-u(\textbf{r},n) = \frac{1}{c}\sum_{\mu = 1}^{c} [u(\textbf{r}+\mu,n) - u( \textbf{r},n)]&#10;$&#10;\end{document}" title="IguanaTex Bitmap Display">
            <a:extLst>
              <a:ext uri="{FF2B5EF4-FFF2-40B4-BE49-F238E27FC236}">
                <a16:creationId xmlns:a16="http://schemas.microsoft.com/office/drawing/2014/main" id="{D1DFD042-8FF9-420B-8CF0-F01662A34D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45" y="2724728"/>
            <a:ext cx="9159909" cy="52920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$&#10;u=0&#10;$&#10;\end{document}" title="IguanaTex Bitmap Display">
            <a:extLst>
              <a:ext uri="{FF2B5EF4-FFF2-40B4-BE49-F238E27FC236}">
                <a16:creationId xmlns:a16="http://schemas.microsoft.com/office/drawing/2014/main" id="{1719C123-2E86-4BAA-808B-3B1EAAC805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4199218"/>
            <a:ext cx="948670" cy="27801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$&#10;u(\textbf{r},n)&#10;$&#10;\end{document}" title="IguanaTex Bitmap Display">
            <a:extLst>
              <a:ext uri="{FF2B5EF4-FFF2-40B4-BE49-F238E27FC236}">
                <a16:creationId xmlns:a16="http://schemas.microsoft.com/office/drawing/2014/main" id="{F9C63785-17D7-4DCC-9907-FBB1E21DF2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0" y="3596463"/>
            <a:ext cx="1109627" cy="404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$&#10;n&#10;$&#10;\end{document}" title="IguanaTex Bitmap Display">
            <a:extLst>
              <a:ext uri="{FF2B5EF4-FFF2-40B4-BE49-F238E27FC236}">
                <a16:creationId xmlns:a16="http://schemas.microsoft.com/office/drawing/2014/main" id="{D034D686-CF04-4BA8-8606-D3930966F1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13" y="3740727"/>
            <a:ext cx="192879" cy="158967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$&#10;\textbf{r}&#10;$&#10;\end{document}" title="IguanaTex Bitmap Display">
            <a:extLst>
              <a:ext uri="{FF2B5EF4-FFF2-40B4-BE49-F238E27FC236}">
                <a16:creationId xmlns:a16="http://schemas.microsoft.com/office/drawing/2014/main" id="{CE0932AC-C844-4342-83EA-D9A7747FB0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1" y="3742785"/>
            <a:ext cx="146076" cy="1589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2B4ED7-34DD-4D28-8491-A1895B886408}"/>
              </a:ext>
            </a:extLst>
          </p:cNvPr>
          <p:cNvSpPr txBox="1"/>
          <p:nvPr/>
        </p:nvSpPr>
        <p:spPr>
          <a:xfrm>
            <a:off x="6553583" y="6027913"/>
            <a:ext cx="528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Garamond" panose="02020404030301010803" pitchFamily="18" charset="0"/>
              </a:rPr>
              <a:t>T.A. Witten, and L.M. Sander. </a:t>
            </a:r>
            <a:r>
              <a:rPr lang="en-US" sz="1200" i="1" dirty="0">
                <a:effectLst/>
                <a:latin typeface="Garamond" panose="02020404030301010803" pitchFamily="18" charset="0"/>
              </a:rPr>
              <a:t>Diffusion-Limited Aggregation, a Kinetic Critical Phenomenon</a:t>
            </a:r>
            <a:r>
              <a:rPr lang="en-US" sz="1200" dirty="0">
                <a:effectLst/>
                <a:latin typeface="Garamond" panose="02020404030301010803" pitchFamily="18" charset="0"/>
              </a:rPr>
              <a:t>. Phys. Rev. Lett. </a:t>
            </a:r>
            <a:r>
              <a:rPr lang="en-US" sz="1200" b="1" dirty="0">
                <a:latin typeface="Garamond" panose="02020404030301010803" pitchFamily="18" charset="0"/>
              </a:rPr>
              <a:t>47, 1400</a:t>
            </a:r>
            <a:r>
              <a:rPr lang="en-US" sz="1200" dirty="0">
                <a:effectLst/>
                <a:latin typeface="Garamond" panose="02020404030301010803" pitchFamily="18" charset="0"/>
              </a:rPr>
              <a:t> (1981)</a:t>
            </a:r>
          </a:p>
        </p:txBody>
      </p:sp>
    </p:spTree>
    <p:extLst>
      <p:ext uri="{BB962C8B-B14F-4D97-AF65-F5344CB8AC3E}">
        <p14:creationId xmlns:p14="http://schemas.microsoft.com/office/powerpoint/2010/main" val="169800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F125-8231-462A-984D-B7FA76FF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DLA as a MFPT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F695-2C9B-4AF5-B5AB-65A864D0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559" cy="4813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probability to reach absorbing surface before outer edge?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Absorbing BCs at           </a:t>
            </a:r>
          </a:p>
          <a:p>
            <a:r>
              <a:rPr lang="en-US" dirty="0"/>
              <a:t>Continuity at</a:t>
            </a:r>
          </a:p>
          <a:p>
            <a:r>
              <a:rPr lang="en-US" dirty="0"/>
              <a:t>Feed current at   </a:t>
            </a:r>
          </a:p>
          <a:p>
            <a:r>
              <a:rPr lang="en-US" dirty="0"/>
              <a:t>Collect current at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4" name="Picture 33" descr="\documentclass{article}&#10;\usepackage{amsmath}&#10;\pagestyle{empty}&#10;\begin{document}&#10;$&#10;\frac{\partial P}{\partial t} = D\nabla^2 P + \frac{\delta(r-R_b)}{4\pi}&#10;$&#10;\end{document}" title="IguanaTex Bitmap Display">
            <a:extLst>
              <a:ext uri="{FF2B5EF4-FFF2-40B4-BE49-F238E27FC236}">
                <a16:creationId xmlns:a16="http://schemas.microsoft.com/office/drawing/2014/main" id="{A4CF76BE-4CD5-41D8-91D3-10000CADF2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58" y="3458900"/>
            <a:ext cx="3970268" cy="553594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begin{document}&#10;$&#10;R_i, R_o&#10;$&#10;\end{document}" title="IguanaTex Bitmap Display">
            <a:extLst>
              <a:ext uri="{FF2B5EF4-FFF2-40B4-BE49-F238E27FC236}">
                <a16:creationId xmlns:a16="http://schemas.microsoft.com/office/drawing/2014/main" id="{CB569D92-4D7C-4950-AF39-E985170FA08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15" y="4509327"/>
            <a:ext cx="1063290" cy="353617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$&#10;R_b&#10;$&#10;\end{document}" title="IguanaTex Bitmap Display">
            <a:extLst>
              <a:ext uri="{FF2B5EF4-FFF2-40B4-BE49-F238E27FC236}">
                <a16:creationId xmlns:a16="http://schemas.microsoft.com/office/drawing/2014/main" id="{38AEEDFA-3FA2-4BC3-B910-B4273A54D0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84" y="5107709"/>
            <a:ext cx="415330" cy="33178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$&#10;R_b&#10;$&#10;\end{document}" title="IguanaTex Bitmap Display">
            <a:extLst>
              <a:ext uri="{FF2B5EF4-FFF2-40B4-BE49-F238E27FC236}">
                <a16:creationId xmlns:a16="http://schemas.microsoft.com/office/drawing/2014/main" id="{08420D47-703C-43C6-A29C-7D857218A4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65" y="5642336"/>
            <a:ext cx="415330" cy="3317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41B16B38-C020-442A-B54B-2F9E8ECF9E65}"/>
              </a:ext>
            </a:extLst>
          </p:cNvPr>
          <p:cNvGrpSpPr/>
          <p:nvPr/>
        </p:nvGrpSpPr>
        <p:grpSpPr>
          <a:xfrm>
            <a:off x="9281696" y="2773257"/>
            <a:ext cx="2245196" cy="2585323"/>
            <a:chOff x="9281696" y="1869017"/>
            <a:chExt cx="2245196" cy="25853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ED4010-7646-4EE1-9130-F84D80F1DB5D}"/>
                </a:ext>
              </a:extLst>
            </p:cNvPr>
            <p:cNvSpPr txBox="1"/>
            <p:nvPr/>
          </p:nvSpPr>
          <p:spPr>
            <a:xfrm>
              <a:off x="9732267" y="1869017"/>
              <a:ext cx="179462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Inner Absorbing radius</a:t>
              </a:r>
            </a:p>
            <a:p>
              <a:endParaRPr lang="en-US" dirty="0">
                <a:latin typeface="Garamond" panose="02020404030301010803" pitchFamily="18" charset="0"/>
              </a:endParaRPr>
            </a:p>
            <a:p>
              <a:endParaRPr lang="en-US" dirty="0">
                <a:latin typeface="Garamond" panose="02020404030301010803" pitchFamily="18" charset="0"/>
              </a:endParaRPr>
            </a:p>
            <a:p>
              <a:r>
                <a:rPr lang="en-US" dirty="0">
                  <a:latin typeface="Garamond" panose="02020404030301010803" pitchFamily="18" charset="0"/>
                </a:rPr>
                <a:t>Birth radius</a:t>
              </a:r>
            </a:p>
            <a:p>
              <a:endParaRPr lang="en-US" dirty="0">
                <a:latin typeface="Garamond" panose="02020404030301010803" pitchFamily="18" charset="0"/>
              </a:endParaRPr>
            </a:p>
            <a:p>
              <a:endParaRPr lang="en-US" dirty="0">
                <a:latin typeface="Garamond" panose="02020404030301010803" pitchFamily="18" charset="0"/>
              </a:endParaRPr>
            </a:p>
            <a:p>
              <a:r>
                <a:rPr lang="en-US" dirty="0">
                  <a:latin typeface="Garamond" panose="02020404030301010803" pitchFamily="18" charset="0"/>
                </a:rPr>
                <a:t>Outer Absorbing edge</a:t>
              </a:r>
            </a:p>
          </p:txBody>
        </p:sp>
        <p:pic>
          <p:nvPicPr>
            <p:cNvPr id="60" name="Picture 59" descr="\documentclass{article}&#10;\usepackage{amsmath}&#10;\pagestyle{empty}&#10;\begin{document}&#10;$&#10;R_i&#10;$&#10;\end{document}" title="IguanaTex Bitmap Display">
              <a:extLst>
                <a:ext uri="{FF2B5EF4-FFF2-40B4-BE49-F238E27FC236}">
                  <a16:creationId xmlns:a16="http://schemas.microsoft.com/office/drawing/2014/main" id="{7715EA0B-02B5-4029-A0ED-5948CD1E514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696" y="2061268"/>
              <a:ext cx="311797" cy="270875"/>
            </a:xfrm>
            <a:prstGeom prst="rect">
              <a:avLst/>
            </a:prstGeom>
          </p:spPr>
        </p:pic>
        <p:pic>
          <p:nvPicPr>
            <p:cNvPr id="61" name="Picture 60" descr="\documentclass{article}&#10;\usepackage{amsmath}&#10;\pagestyle{empty}&#10;\begin{document}&#10;$&#10;R_o&#10;$&#10;\end{document}" title="IguanaTex Bitmap Display">
              <a:extLst>
                <a:ext uri="{FF2B5EF4-FFF2-40B4-BE49-F238E27FC236}">
                  <a16:creationId xmlns:a16="http://schemas.microsoft.com/office/drawing/2014/main" id="{701D14BF-6853-407B-8709-9DD0C512679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5511" y="3968938"/>
              <a:ext cx="377369" cy="289803"/>
            </a:xfrm>
            <a:prstGeom prst="rect">
              <a:avLst/>
            </a:prstGeom>
          </p:spPr>
        </p:pic>
        <p:pic>
          <p:nvPicPr>
            <p:cNvPr id="63" name="Picture 62" descr="\documentclass{article}&#10;\usepackage{amsmath}&#10;\pagestyle{empty}&#10;\begin{document}&#10;$&#10;R_b&#10;$&#10;\end{document}" title="IguanaTex Bitmap Display">
              <a:extLst>
                <a:ext uri="{FF2B5EF4-FFF2-40B4-BE49-F238E27FC236}">
                  <a16:creationId xmlns:a16="http://schemas.microsoft.com/office/drawing/2014/main" id="{6F08D777-A1C9-443A-9F09-7EF870DEB289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696" y="3005639"/>
              <a:ext cx="362774" cy="289803"/>
            </a:xfrm>
            <a:prstGeom prst="rect">
              <a:avLst/>
            </a:prstGeom>
          </p:spPr>
        </p:pic>
      </p:grpSp>
      <p:pic>
        <p:nvPicPr>
          <p:cNvPr id="67" name="Picture 66" descr="\documentclass{article}&#10;\usepackage{amsmath}&#10;\pagestyle{empty}&#10;\begin{document}&#10;$&#10;R_i, R_o&#10;$&#10;\end{document}" title="IguanaTex Bitmap Display">
            <a:extLst>
              <a:ext uri="{FF2B5EF4-FFF2-40B4-BE49-F238E27FC236}">
                <a16:creationId xmlns:a16="http://schemas.microsoft.com/office/drawing/2014/main" id="{E30932CF-DCB5-4DBB-A63B-9BE29443966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15" y="6235718"/>
            <a:ext cx="1063290" cy="353617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A4685850-C1D7-4A83-AAC3-C73C8EF4A313}"/>
              </a:ext>
            </a:extLst>
          </p:cNvPr>
          <p:cNvSpPr/>
          <p:nvPr/>
        </p:nvSpPr>
        <p:spPr>
          <a:xfrm>
            <a:off x="6182360" y="2779250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00A797A-623B-466D-AD98-28196AA5EF24}"/>
              </a:ext>
            </a:extLst>
          </p:cNvPr>
          <p:cNvSpPr/>
          <p:nvPr/>
        </p:nvSpPr>
        <p:spPr>
          <a:xfrm>
            <a:off x="6650314" y="3249667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5CB76BE-C6A2-49CC-8776-F9E6F7971559}"/>
              </a:ext>
            </a:extLst>
          </p:cNvPr>
          <p:cNvSpPr/>
          <p:nvPr/>
        </p:nvSpPr>
        <p:spPr>
          <a:xfrm>
            <a:off x="7274546" y="3848314"/>
            <a:ext cx="5715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 descr="\documentclass{article}&#10;\usepackage{amsmath}&#10;\pagestyle{empty}&#10;\begin{document}&#10;$&#10;R_i&#10;$&#10;\end{document}" title="IguanaTex Bitmap Display">
            <a:extLst>
              <a:ext uri="{FF2B5EF4-FFF2-40B4-BE49-F238E27FC236}">
                <a16:creationId xmlns:a16="http://schemas.microsoft.com/office/drawing/2014/main" id="{DE7CC25E-1404-45E9-91AF-227DE03744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852" y="3520289"/>
            <a:ext cx="311797" cy="270875"/>
          </a:xfrm>
          <a:prstGeom prst="rect">
            <a:avLst/>
          </a:prstGeom>
        </p:spPr>
      </p:pic>
      <p:pic>
        <p:nvPicPr>
          <p:cNvPr id="81" name="Picture 80" descr="\documentclass{article}&#10;\usepackage{amsmath}&#10;\pagestyle{empty}&#10;\begin{document}&#10;$&#10;R_b&#10;$&#10;\end{document}" title="IguanaTex Bitmap Display">
            <a:extLst>
              <a:ext uri="{FF2B5EF4-FFF2-40B4-BE49-F238E27FC236}">
                <a16:creationId xmlns:a16="http://schemas.microsoft.com/office/drawing/2014/main" id="{266D9560-3B32-40F7-9034-89CC1D10B29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649" y="4233169"/>
            <a:ext cx="362774" cy="289803"/>
          </a:xfrm>
          <a:prstGeom prst="rect">
            <a:avLst/>
          </a:prstGeom>
        </p:spPr>
      </p:pic>
      <p:pic>
        <p:nvPicPr>
          <p:cNvPr id="82" name="Picture 81" descr="\documentclass{article}&#10;\usepackage{amsmath}&#10;\pagestyle{empty}&#10;\begin{document}&#10;$&#10;R_o&#10;$&#10;\end{document}" title="IguanaTex Bitmap Display">
            <a:extLst>
              <a:ext uri="{FF2B5EF4-FFF2-40B4-BE49-F238E27FC236}">
                <a16:creationId xmlns:a16="http://schemas.microsoft.com/office/drawing/2014/main" id="{D82DF849-F7C3-42B2-BB69-906DF386579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8" y="4019166"/>
            <a:ext cx="377369" cy="289803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1774298-7FC0-444A-98BF-0EAD51DDC3B7}"/>
              </a:ext>
            </a:extLst>
          </p:cNvPr>
          <p:cNvCxnSpPr>
            <a:cxnSpLocks/>
            <a:endCxn id="79" idx="7"/>
          </p:cNvCxnSpPr>
          <p:nvPr/>
        </p:nvCxnSpPr>
        <p:spPr>
          <a:xfrm flipV="1">
            <a:off x="7553960" y="3932008"/>
            <a:ext cx="208392" cy="20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7037A78-36CF-4A29-91B0-54164D1330D5}"/>
              </a:ext>
            </a:extLst>
          </p:cNvPr>
          <p:cNvCxnSpPr>
            <a:cxnSpLocks/>
          </p:cNvCxnSpPr>
          <p:nvPr/>
        </p:nvCxnSpPr>
        <p:spPr>
          <a:xfrm>
            <a:off x="7564714" y="4149912"/>
            <a:ext cx="627941" cy="6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376CF4-5994-4A56-A50A-221199A76B67}"/>
              </a:ext>
            </a:extLst>
          </p:cNvPr>
          <p:cNvCxnSpPr>
            <a:cxnSpLocks/>
          </p:cNvCxnSpPr>
          <p:nvPr/>
        </p:nvCxnSpPr>
        <p:spPr>
          <a:xfrm flipH="1">
            <a:off x="6218767" y="4133532"/>
            <a:ext cx="1335193" cy="28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D626948-7669-48A9-ABE8-EF20305A11CE}"/>
                  </a:ext>
                </a:extLst>
              </p14:cNvPr>
              <p14:cNvContentPartPr/>
              <p14:nvPr/>
            </p14:nvContentPartPr>
            <p14:xfrm>
              <a:off x="7090400" y="3018480"/>
              <a:ext cx="1453320" cy="842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D626948-7669-48A9-ABE8-EF20305A11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81400" y="3009480"/>
                <a:ext cx="1470960" cy="85968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4325210F-535A-480E-A40D-D967F367F23A}"/>
              </a:ext>
            </a:extLst>
          </p:cNvPr>
          <p:cNvSpPr/>
          <p:nvPr/>
        </p:nvSpPr>
        <p:spPr>
          <a:xfrm>
            <a:off x="8124021" y="342740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F125-8231-462A-984D-B7FA76FF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DLA as a MFPT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F695-2C9B-4AF5-B5AB-65A864D0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559" cy="4813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probability to reach absorbing surface before outer edge?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4" name="Picture 33" descr="\documentclass{article}&#10;\usepackage{amsmath}&#10;\pagestyle{empty}&#10;\begin{document}&#10;$&#10;\frac{\partial P}{\partial t} = D\nabla^2 P + \frac{\delta(r-R_b)}{4\pi}&#10;$&#10;\end{document}" title="IguanaTex Bitmap Display">
            <a:extLst>
              <a:ext uri="{FF2B5EF4-FFF2-40B4-BE49-F238E27FC236}">
                <a16:creationId xmlns:a16="http://schemas.microsoft.com/office/drawing/2014/main" id="{A4CF76BE-4CD5-41D8-91D3-10000CADF2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96" y="3777983"/>
            <a:ext cx="3970268" cy="553594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41B16B38-C020-442A-B54B-2F9E8ECF9E65}"/>
              </a:ext>
            </a:extLst>
          </p:cNvPr>
          <p:cNvGrpSpPr/>
          <p:nvPr/>
        </p:nvGrpSpPr>
        <p:grpSpPr>
          <a:xfrm>
            <a:off x="9281696" y="2773257"/>
            <a:ext cx="2245196" cy="2585323"/>
            <a:chOff x="9281696" y="1869017"/>
            <a:chExt cx="2245196" cy="25853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ED4010-7646-4EE1-9130-F84D80F1DB5D}"/>
                </a:ext>
              </a:extLst>
            </p:cNvPr>
            <p:cNvSpPr txBox="1"/>
            <p:nvPr/>
          </p:nvSpPr>
          <p:spPr>
            <a:xfrm>
              <a:off x="9732267" y="1869017"/>
              <a:ext cx="179462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Inner Absorbing radius</a:t>
              </a:r>
            </a:p>
            <a:p>
              <a:endParaRPr lang="en-US" dirty="0">
                <a:latin typeface="Garamond" panose="02020404030301010803" pitchFamily="18" charset="0"/>
              </a:endParaRPr>
            </a:p>
            <a:p>
              <a:endParaRPr lang="en-US" dirty="0">
                <a:latin typeface="Garamond" panose="02020404030301010803" pitchFamily="18" charset="0"/>
              </a:endParaRPr>
            </a:p>
            <a:p>
              <a:r>
                <a:rPr lang="en-US" dirty="0">
                  <a:latin typeface="Garamond" panose="02020404030301010803" pitchFamily="18" charset="0"/>
                </a:rPr>
                <a:t>Birth radius</a:t>
              </a:r>
            </a:p>
            <a:p>
              <a:endParaRPr lang="en-US" dirty="0">
                <a:latin typeface="Garamond" panose="02020404030301010803" pitchFamily="18" charset="0"/>
              </a:endParaRPr>
            </a:p>
            <a:p>
              <a:endParaRPr lang="en-US" dirty="0">
                <a:latin typeface="Garamond" panose="02020404030301010803" pitchFamily="18" charset="0"/>
              </a:endParaRPr>
            </a:p>
            <a:p>
              <a:r>
                <a:rPr lang="en-US" dirty="0">
                  <a:latin typeface="Garamond" panose="02020404030301010803" pitchFamily="18" charset="0"/>
                </a:rPr>
                <a:t>Outer Absorbing edge</a:t>
              </a:r>
            </a:p>
          </p:txBody>
        </p:sp>
        <p:pic>
          <p:nvPicPr>
            <p:cNvPr id="60" name="Picture 59" descr="\documentclass{article}&#10;\usepackage{amsmath}&#10;\pagestyle{empty}&#10;\begin{document}&#10;$&#10;R_i&#10;$&#10;\end{document}" title="IguanaTex Bitmap Display">
              <a:extLst>
                <a:ext uri="{FF2B5EF4-FFF2-40B4-BE49-F238E27FC236}">
                  <a16:creationId xmlns:a16="http://schemas.microsoft.com/office/drawing/2014/main" id="{7715EA0B-02B5-4029-A0ED-5948CD1E514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696" y="2061268"/>
              <a:ext cx="311797" cy="270875"/>
            </a:xfrm>
            <a:prstGeom prst="rect">
              <a:avLst/>
            </a:prstGeom>
          </p:spPr>
        </p:pic>
        <p:pic>
          <p:nvPicPr>
            <p:cNvPr id="61" name="Picture 60" descr="\documentclass{article}&#10;\usepackage{amsmath}&#10;\pagestyle{empty}&#10;\begin{document}&#10;$&#10;R_o&#10;$&#10;\end{document}" title="IguanaTex Bitmap Display">
              <a:extLst>
                <a:ext uri="{FF2B5EF4-FFF2-40B4-BE49-F238E27FC236}">
                  <a16:creationId xmlns:a16="http://schemas.microsoft.com/office/drawing/2014/main" id="{701D14BF-6853-407B-8709-9DD0C512679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5511" y="3968938"/>
              <a:ext cx="377369" cy="289803"/>
            </a:xfrm>
            <a:prstGeom prst="rect">
              <a:avLst/>
            </a:prstGeom>
          </p:spPr>
        </p:pic>
        <p:pic>
          <p:nvPicPr>
            <p:cNvPr id="63" name="Picture 62" descr="\documentclass{article}&#10;\usepackage{amsmath}&#10;\pagestyle{empty}&#10;\begin{document}&#10;$&#10;R_b&#10;$&#10;\end{document}" title="IguanaTex Bitmap Display">
              <a:extLst>
                <a:ext uri="{FF2B5EF4-FFF2-40B4-BE49-F238E27FC236}">
                  <a16:creationId xmlns:a16="http://schemas.microsoft.com/office/drawing/2014/main" id="{6F08D777-A1C9-443A-9F09-7EF870DEB289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696" y="3005639"/>
              <a:ext cx="362774" cy="289803"/>
            </a:xfrm>
            <a:prstGeom prst="rect">
              <a:avLst/>
            </a:prstGeom>
          </p:spPr>
        </p:pic>
      </p:grpSp>
      <p:pic>
        <p:nvPicPr>
          <p:cNvPr id="5" name="Picture 4" descr="\documentclass{article}&#10;\usepackage{amsmath}&#10;\pagestyle{empty}&#10;\begin{document}&#10;$&#10;P_i = \frac{1/r_0 - 1/R_o}{1/R_i - 1/R_o}&#10;$&#10;\end{document}" title="IguanaTex Bitmap Display">
            <a:extLst>
              <a:ext uri="{FF2B5EF4-FFF2-40B4-BE49-F238E27FC236}">
                <a16:creationId xmlns:a16="http://schemas.microsoft.com/office/drawing/2014/main" id="{A93670E5-4CA6-45DB-B31D-D5D314563D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58" y="4563458"/>
            <a:ext cx="2655788" cy="61944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3C6D691-9B04-4236-960D-BE58C45D7FD1}"/>
              </a:ext>
            </a:extLst>
          </p:cNvPr>
          <p:cNvSpPr/>
          <p:nvPr/>
        </p:nvSpPr>
        <p:spPr>
          <a:xfrm>
            <a:off x="6182360" y="2779250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B45BC-2CAA-4F0B-BCCD-23B8EEE791FE}"/>
              </a:ext>
            </a:extLst>
          </p:cNvPr>
          <p:cNvSpPr/>
          <p:nvPr/>
        </p:nvSpPr>
        <p:spPr>
          <a:xfrm>
            <a:off x="6650314" y="3249667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0729DC-99FF-4897-A107-AC16CB30E466}"/>
              </a:ext>
            </a:extLst>
          </p:cNvPr>
          <p:cNvSpPr/>
          <p:nvPr/>
        </p:nvSpPr>
        <p:spPr>
          <a:xfrm>
            <a:off x="7274546" y="3848314"/>
            <a:ext cx="571500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\documentclass{article}&#10;\usepackage{amsmath}&#10;\pagestyle{empty}&#10;\begin{document}&#10;$&#10;R_i&#10;$&#10;\end{document}" title="IguanaTex Bitmap Display">
            <a:extLst>
              <a:ext uri="{FF2B5EF4-FFF2-40B4-BE49-F238E27FC236}">
                <a16:creationId xmlns:a16="http://schemas.microsoft.com/office/drawing/2014/main" id="{F313C38F-6083-47B1-8B61-8745E9908E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852" y="3520289"/>
            <a:ext cx="311797" cy="270875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$&#10;R_b&#10;$&#10;\end{document}" title="IguanaTex Bitmap Display">
            <a:extLst>
              <a:ext uri="{FF2B5EF4-FFF2-40B4-BE49-F238E27FC236}">
                <a16:creationId xmlns:a16="http://schemas.microsoft.com/office/drawing/2014/main" id="{94550B85-961F-42F1-825B-63E5003031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649" y="4233169"/>
            <a:ext cx="362774" cy="28980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$&#10;R_o&#10;$&#10;\end{document}" title="IguanaTex Bitmap Display">
            <a:extLst>
              <a:ext uri="{FF2B5EF4-FFF2-40B4-BE49-F238E27FC236}">
                <a16:creationId xmlns:a16="http://schemas.microsoft.com/office/drawing/2014/main" id="{4535912E-5831-4356-8576-B9627BC0473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88" y="4019166"/>
            <a:ext cx="377369" cy="28980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729128-4A66-4068-966F-C23D891739F6}"/>
              </a:ext>
            </a:extLst>
          </p:cNvPr>
          <p:cNvCxnSpPr>
            <a:cxnSpLocks/>
            <a:endCxn id="30" idx="7"/>
          </p:cNvCxnSpPr>
          <p:nvPr/>
        </p:nvCxnSpPr>
        <p:spPr>
          <a:xfrm flipV="1">
            <a:off x="7553960" y="3932008"/>
            <a:ext cx="208392" cy="20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260AA4-513D-4CE7-A114-CE731E23E7CB}"/>
              </a:ext>
            </a:extLst>
          </p:cNvPr>
          <p:cNvCxnSpPr>
            <a:cxnSpLocks/>
          </p:cNvCxnSpPr>
          <p:nvPr/>
        </p:nvCxnSpPr>
        <p:spPr>
          <a:xfrm>
            <a:off x="7564714" y="4149912"/>
            <a:ext cx="627941" cy="6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3106AE-5BAC-438B-9FAC-7D2A5FD9AF67}"/>
              </a:ext>
            </a:extLst>
          </p:cNvPr>
          <p:cNvCxnSpPr>
            <a:cxnSpLocks/>
          </p:cNvCxnSpPr>
          <p:nvPr/>
        </p:nvCxnSpPr>
        <p:spPr>
          <a:xfrm flipH="1">
            <a:off x="6218767" y="4133532"/>
            <a:ext cx="1335193" cy="28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DC1B6E1-A728-47C6-B567-7AAFE9C5A525}"/>
                  </a:ext>
                </a:extLst>
              </p14:cNvPr>
              <p14:cNvContentPartPr/>
              <p14:nvPr/>
            </p14:nvContentPartPr>
            <p14:xfrm>
              <a:off x="7090400" y="3018480"/>
              <a:ext cx="1453320" cy="842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DC1B6E1-A728-47C6-B567-7AAFE9C5A5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81400" y="3009480"/>
                <a:ext cx="1470960" cy="8596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31B93EBC-72A3-4AC1-9818-9C1847836B2A}"/>
              </a:ext>
            </a:extLst>
          </p:cNvPr>
          <p:cNvSpPr/>
          <p:nvPr/>
        </p:nvSpPr>
        <p:spPr>
          <a:xfrm>
            <a:off x="8124021" y="342740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6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C5F2-0D75-4777-8B8C-65EAA2E2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u="none" dirty="0"/>
            </a:br>
            <a:br>
              <a:rPr lang="en-US" u="none" dirty="0"/>
            </a:br>
            <a:br>
              <a:rPr lang="en-US" u="none" dirty="0"/>
            </a:br>
            <a:br>
              <a:rPr lang="en-US" u="none" dirty="0"/>
            </a:br>
            <a:br>
              <a:rPr lang="en-US" u="none" dirty="0"/>
            </a:br>
            <a:br>
              <a:rPr lang="en-US" u="none" dirty="0"/>
            </a:br>
            <a:br>
              <a:rPr lang="en-US" u="none" dirty="0"/>
            </a:br>
            <a:br>
              <a:rPr lang="en-US" u="none" dirty="0"/>
            </a:br>
            <a:r>
              <a:rPr lang="en-US" sz="6000" u="none" dirty="0"/>
              <a:t>Thank you for your attention. </a:t>
            </a:r>
            <a:br>
              <a:rPr lang="en-US" sz="6000" u="none" dirty="0"/>
            </a:br>
            <a:br>
              <a:rPr lang="en-US" sz="6000" u="none" dirty="0"/>
            </a:br>
            <a:r>
              <a:rPr lang="en-US" sz="6000" u="none" dirty="0"/>
              <a:t>Questions?</a:t>
            </a: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225862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9EF0-27E6-4FEE-ACDB-CA97B6D3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Limited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4ED2-D73D-496A-9C5A-ADABA423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5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Features</a:t>
            </a:r>
          </a:p>
          <a:p>
            <a:pPr marL="0" indent="0">
              <a:buNone/>
            </a:pPr>
            <a:endParaRPr lang="en-US" sz="1400" u="sng" dirty="0"/>
          </a:p>
          <a:p>
            <a:pPr lvl="1"/>
            <a:r>
              <a:rPr lang="en-US" b="1" dirty="0"/>
              <a:t>Diffusion</a:t>
            </a:r>
            <a:r>
              <a:rPr lang="en-US" dirty="0"/>
              <a:t>: Random walk, via Brownian motion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Aggregation</a:t>
            </a:r>
            <a:r>
              <a:rPr lang="en-US" dirty="0"/>
              <a:t>: Particles cluster together and form aggregates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Limited</a:t>
            </a:r>
            <a:r>
              <a:rPr lang="en-US" dirty="0"/>
              <a:t>: Low-concentration; structure grows one particle at a time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4459B9-2FA8-44AE-8EC5-FFBDBB345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63" y="2689310"/>
            <a:ext cx="3487653" cy="3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9EF0-27E6-4FEE-ACDB-CA97B6D3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Limited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4ED2-D73D-496A-9C5A-ADABA423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Features</a:t>
            </a:r>
          </a:p>
          <a:p>
            <a:pPr lvl="1"/>
            <a:r>
              <a:rPr lang="en-US" dirty="0"/>
              <a:t>Random walk, via Brownian motion</a:t>
            </a:r>
          </a:p>
          <a:p>
            <a:pPr lvl="1"/>
            <a:r>
              <a:rPr lang="en-US" dirty="0"/>
              <a:t>Low-concentration; structure grows one particle at a time</a:t>
            </a:r>
          </a:p>
          <a:p>
            <a:pPr lvl="1"/>
            <a:r>
              <a:rPr lang="en-US" dirty="0"/>
              <a:t>Particles cluster together and form aggregates</a:t>
            </a:r>
          </a:p>
          <a:p>
            <a:pPr marL="0" indent="0">
              <a:buNone/>
            </a:pPr>
            <a:r>
              <a:rPr lang="en-US" dirty="0"/>
              <a:t>First described by T.A Witten Jr., and L.M Sander (1981)</a:t>
            </a:r>
          </a:p>
        </p:txBody>
      </p:sp>
      <p:pic>
        <p:nvPicPr>
          <p:cNvPr id="5" name="Picture 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4D5B116A-3E5B-42BD-BD82-CC96B8B7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30" y="4435791"/>
            <a:ext cx="1304925" cy="1957388"/>
          </a:xfrm>
          <a:prstGeom prst="rect">
            <a:avLst/>
          </a:prstGeom>
        </p:spPr>
      </p:pic>
      <p:pic>
        <p:nvPicPr>
          <p:cNvPr id="7" name="Picture 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8ADD8DA2-0F0C-4DE6-BBEC-A6F16E526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r="26958"/>
          <a:stretch/>
        </p:blipFill>
        <p:spPr>
          <a:xfrm>
            <a:off x="4138612" y="4435791"/>
            <a:ext cx="1304925" cy="19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3ABA-B81D-42E9-A3D9-8EFB65D9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DLA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CB14-7636-4D83-8AA8-5533A1FD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706" cy="4351338"/>
          </a:xfrm>
        </p:spPr>
        <p:txBody>
          <a:bodyPr/>
          <a:lstStyle/>
          <a:p>
            <a:r>
              <a:rPr lang="en-US" dirty="0"/>
              <a:t>Define lattice</a:t>
            </a:r>
          </a:p>
          <a:p>
            <a:r>
              <a:rPr lang="en-US" dirty="0"/>
              <a:t>Plant seed at center of lattice</a:t>
            </a:r>
          </a:p>
          <a:p>
            <a:r>
              <a:rPr lang="en-US" dirty="0"/>
              <a:t>Generate random particle on lattice</a:t>
            </a:r>
          </a:p>
          <a:p>
            <a:r>
              <a:rPr lang="en-US" dirty="0"/>
              <a:t>Particle undergoes random walk</a:t>
            </a:r>
          </a:p>
          <a:p>
            <a:pPr lvl="1"/>
            <a:r>
              <a:rPr lang="en-US" dirty="0"/>
              <a:t>If it hits cluster, it sticks to it + generate new random particle</a:t>
            </a:r>
          </a:p>
          <a:p>
            <a:pPr lvl="1"/>
            <a:r>
              <a:rPr lang="en-US" dirty="0"/>
              <a:t>Otherwise, keep walking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2FC3B4-6260-4E7B-888A-620C49B1B32B}"/>
              </a:ext>
            </a:extLst>
          </p:cNvPr>
          <p:cNvGrpSpPr/>
          <p:nvPr/>
        </p:nvGrpSpPr>
        <p:grpSpPr>
          <a:xfrm>
            <a:off x="7845554" y="2872105"/>
            <a:ext cx="3508246" cy="2115671"/>
            <a:chOff x="8148320" y="1825625"/>
            <a:chExt cx="3508246" cy="2115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AC5B58-AB98-406B-8D8C-3042BFBC415B}"/>
                </a:ext>
              </a:extLst>
            </p:cNvPr>
            <p:cNvSpPr/>
            <p:nvPr/>
          </p:nvSpPr>
          <p:spPr>
            <a:xfrm>
              <a:off x="8148320" y="1825625"/>
              <a:ext cx="1706880" cy="1603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                    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D828F2-7FCA-42B1-AD86-57E0E24E1FF3}"/>
                </a:ext>
              </a:extLst>
            </p:cNvPr>
            <p:cNvSpPr/>
            <p:nvPr/>
          </p:nvSpPr>
          <p:spPr>
            <a:xfrm>
              <a:off x="8974328" y="2601912"/>
              <a:ext cx="54864" cy="50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00F5E4-E900-4D2A-A67D-D9144ACE5A2B}"/>
                </a:ext>
              </a:extLst>
            </p:cNvPr>
            <p:cNvSpPr/>
            <p:nvPr/>
          </p:nvSpPr>
          <p:spPr>
            <a:xfrm>
              <a:off x="9411208" y="3039269"/>
              <a:ext cx="54864" cy="50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4FAF77-B929-4AF5-A2B7-AE32982738C3}"/>
                </a:ext>
              </a:extLst>
            </p:cNvPr>
            <p:cNvSpPr txBox="1"/>
            <p:nvPr/>
          </p:nvSpPr>
          <p:spPr>
            <a:xfrm>
              <a:off x="10213848" y="2159000"/>
              <a:ext cx="934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Seed (target)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E99E90-F4E2-4C5F-824D-6E7A7B908D54}"/>
                </a:ext>
              </a:extLst>
            </p:cNvPr>
            <p:cNvSpPr txBox="1"/>
            <p:nvPr/>
          </p:nvSpPr>
          <p:spPr>
            <a:xfrm>
              <a:off x="9949687" y="3294965"/>
              <a:ext cx="1706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Random walker (searcher)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6E50D1-C9B9-4E38-94C3-060DFE953CB0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9029192" y="2482166"/>
              <a:ext cx="1184656" cy="119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AD3440-7011-4C91-B8E0-E39C80268B31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9466072" y="3090069"/>
              <a:ext cx="483615" cy="528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869C7C-B692-498E-B469-D3EFF64B20EE}"/>
                </a:ext>
              </a:extLst>
            </p:cNvPr>
            <p:cNvSpPr/>
            <p:nvPr/>
          </p:nvSpPr>
          <p:spPr>
            <a:xfrm>
              <a:off x="8909900" y="2631440"/>
              <a:ext cx="792900" cy="629920"/>
            </a:xfrm>
            <a:custGeom>
              <a:avLst/>
              <a:gdLst>
                <a:gd name="connsiteX0" fmla="*/ 549060 w 792900"/>
                <a:gd name="connsiteY0" fmla="*/ 406400 h 629920"/>
                <a:gd name="connsiteX1" fmla="*/ 640500 w 792900"/>
                <a:gd name="connsiteY1" fmla="*/ 314960 h 629920"/>
                <a:gd name="connsiteX2" fmla="*/ 681140 w 792900"/>
                <a:gd name="connsiteY2" fmla="*/ 274320 h 629920"/>
                <a:gd name="connsiteX3" fmla="*/ 731940 w 792900"/>
                <a:gd name="connsiteY3" fmla="*/ 203200 h 629920"/>
                <a:gd name="connsiteX4" fmla="*/ 559220 w 792900"/>
                <a:gd name="connsiteY4" fmla="*/ 203200 h 629920"/>
                <a:gd name="connsiteX5" fmla="*/ 508420 w 792900"/>
                <a:gd name="connsiteY5" fmla="*/ 243840 h 629920"/>
                <a:gd name="connsiteX6" fmla="*/ 477940 w 792900"/>
                <a:gd name="connsiteY6" fmla="*/ 254000 h 629920"/>
                <a:gd name="connsiteX7" fmla="*/ 447460 w 792900"/>
                <a:gd name="connsiteY7" fmla="*/ 223520 h 629920"/>
                <a:gd name="connsiteX8" fmla="*/ 437300 w 792900"/>
                <a:gd name="connsiteY8" fmla="*/ 182880 h 629920"/>
                <a:gd name="connsiteX9" fmla="*/ 386500 w 792900"/>
                <a:gd name="connsiteY9" fmla="*/ 132080 h 629920"/>
                <a:gd name="connsiteX10" fmla="*/ 345860 w 792900"/>
                <a:gd name="connsiteY10" fmla="*/ 162560 h 629920"/>
                <a:gd name="connsiteX11" fmla="*/ 315380 w 792900"/>
                <a:gd name="connsiteY11" fmla="*/ 172720 h 629920"/>
                <a:gd name="connsiteX12" fmla="*/ 295060 w 792900"/>
                <a:gd name="connsiteY12" fmla="*/ 233680 h 629920"/>
                <a:gd name="connsiteX13" fmla="*/ 295060 w 792900"/>
                <a:gd name="connsiteY13" fmla="*/ 487680 h 629920"/>
                <a:gd name="connsiteX14" fmla="*/ 264580 w 792900"/>
                <a:gd name="connsiteY14" fmla="*/ 497840 h 629920"/>
                <a:gd name="connsiteX15" fmla="*/ 203620 w 792900"/>
                <a:gd name="connsiteY15" fmla="*/ 487680 h 629920"/>
                <a:gd name="connsiteX16" fmla="*/ 122340 w 792900"/>
                <a:gd name="connsiteY16" fmla="*/ 436880 h 629920"/>
                <a:gd name="connsiteX17" fmla="*/ 132500 w 792900"/>
                <a:gd name="connsiteY17" fmla="*/ 375920 h 629920"/>
                <a:gd name="connsiteX18" fmla="*/ 203620 w 792900"/>
                <a:gd name="connsiteY18" fmla="*/ 335280 h 629920"/>
                <a:gd name="connsiteX19" fmla="*/ 366180 w 792900"/>
                <a:gd name="connsiteY19" fmla="*/ 345440 h 629920"/>
                <a:gd name="connsiteX20" fmla="*/ 406820 w 792900"/>
                <a:gd name="connsiteY20" fmla="*/ 294640 h 629920"/>
                <a:gd name="connsiteX21" fmla="*/ 447460 w 792900"/>
                <a:gd name="connsiteY21" fmla="*/ 274320 h 629920"/>
                <a:gd name="connsiteX22" fmla="*/ 549060 w 792900"/>
                <a:gd name="connsiteY22" fmla="*/ 284480 h 629920"/>
                <a:gd name="connsiteX23" fmla="*/ 599860 w 792900"/>
                <a:gd name="connsiteY23" fmla="*/ 294640 h 629920"/>
                <a:gd name="connsiteX24" fmla="*/ 721780 w 792900"/>
                <a:gd name="connsiteY24" fmla="*/ 304800 h 629920"/>
                <a:gd name="connsiteX25" fmla="*/ 742100 w 792900"/>
                <a:gd name="connsiteY25" fmla="*/ 335280 h 629920"/>
                <a:gd name="connsiteX26" fmla="*/ 731940 w 792900"/>
                <a:gd name="connsiteY26" fmla="*/ 386080 h 629920"/>
                <a:gd name="connsiteX27" fmla="*/ 792900 w 792900"/>
                <a:gd name="connsiteY27" fmla="*/ 254000 h 629920"/>
                <a:gd name="connsiteX28" fmla="*/ 772580 w 792900"/>
                <a:gd name="connsiteY28" fmla="*/ 182880 h 629920"/>
                <a:gd name="connsiteX29" fmla="*/ 731940 w 792900"/>
                <a:gd name="connsiteY29" fmla="*/ 162560 h 629920"/>
                <a:gd name="connsiteX30" fmla="*/ 670980 w 792900"/>
                <a:gd name="connsiteY30" fmla="*/ 121920 h 629920"/>
                <a:gd name="connsiteX31" fmla="*/ 640500 w 792900"/>
                <a:gd name="connsiteY31" fmla="*/ 91440 h 629920"/>
                <a:gd name="connsiteX32" fmla="*/ 569380 w 792900"/>
                <a:gd name="connsiteY32" fmla="*/ 20320 h 629920"/>
                <a:gd name="connsiteX33" fmla="*/ 518580 w 792900"/>
                <a:gd name="connsiteY33" fmla="*/ 0 h 629920"/>
                <a:gd name="connsiteX34" fmla="*/ 447460 w 792900"/>
                <a:gd name="connsiteY34" fmla="*/ 40640 h 629920"/>
                <a:gd name="connsiteX35" fmla="*/ 437300 w 792900"/>
                <a:gd name="connsiteY35" fmla="*/ 81280 h 629920"/>
                <a:gd name="connsiteX36" fmla="*/ 386500 w 792900"/>
                <a:gd name="connsiteY36" fmla="*/ 111760 h 629920"/>
                <a:gd name="connsiteX37" fmla="*/ 295060 w 792900"/>
                <a:gd name="connsiteY37" fmla="*/ 152400 h 629920"/>
                <a:gd name="connsiteX38" fmla="*/ 254420 w 792900"/>
                <a:gd name="connsiteY38" fmla="*/ 182880 h 629920"/>
                <a:gd name="connsiteX39" fmla="*/ 203620 w 792900"/>
                <a:gd name="connsiteY39" fmla="*/ 254000 h 629920"/>
                <a:gd name="connsiteX40" fmla="*/ 213780 w 792900"/>
                <a:gd name="connsiteY40" fmla="*/ 406400 h 629920"/>
                <a:gd name="connsiteX41" fmla="*/ 274740 w 792900"/>
                <a:gd name="connsiteY41" fmla="*/ 426720 h 629920"/>
                <a:gd name="connsiteX42" fmla="*/ 396660 w 792900"/>
                <a:gd name="connsiteY42" fmla="*/ 416560 h 629920"/>
                <a:gd name="connsiteX43" fmla="*/ 396660 w 792900"/>
                <a:gd name="connsiteY43" fmla="*/ 477520 h 629920"/>
                <a:gd name="connsiteX44" fmla="*/ 376340 w 792900"/>
                <a:gd name="connsiteY44" fmla="*/ 558800 h 629920"/>
                <a:gd name="connsiteX45" fmla="*/ 284900 w 792900"/>
                <a:gd name="connsiteY45" fmla="*/ 609600 h 629920"/>
                <a:gd name="connsiteX46" fmla="*/ 203620 w 792900"/>
                <a:gd name="connsiteY46" fmla="*/ 629920 h 629920"/>
                <a:gd name="connsiteX47" fmla="*/ 102020 w 792900"/>
                <a:gd name="connsiteY47" fmla="*/ 619760 h 629920"/>
                <a:gd name="connsiteX48" fmla="*/ 91860 w 792900"/>
                <a:gd name="connsiteY48" fmla="*/ 589280 h 629920"/>
                <a:gd name="connsiteX49" fmla="*/ 20740 w 792900"/>
                <a:gd name="connsiteY49" fmla="*/ 579120 h 629920"/>
                <a:gd name="connsiteX50" fmla="*/ 420 w 792900"/>
                <a:gd name="connsiteY50" fmla="*/ 538480 h 629920"/>
                <a:gd name="connsiteX51" fmla="*/ 71540 w 792900"/>
                <a:gd name="connsiteY51" fmla="*/ 467360 h 629920"/>
                <a:gd name="connsiteX52" fmla="*/ 152820 w 792900"/>
                <a:gd name="connsiteY52" fmla="*/ 477520 h 629920"/>
                <a:gd name="connsiteX53" fmla="*/ 173140 w 792900"/>
                <a:gd name="connsiteY53" fmla="*/ 518160 h 629920"/>
                <a:gd name="connsiteX54" fmla="*/ 203620 w 792900"/>
                <a:gd name="connsiteY54" fmla="*/ 548640 h 629920"/>
                <a:gd name="connsiteX55" fmla="*/ 264580 w 792900"/>
                <a:gd name="connsiteY55" fmla="*/ 528320 h 629920"/>
                <a:gd name="connsiteX56" fmla="*/ 284900 w 792900"/>
                <a:gd name="connsiteY56" fmla="*/ 497840 h 629920"/>
                <a:gd name="connsiteX57" fmla="*/ 315380 w 792900"/>
                <a:gd name="connsiteY57" fmla="*/ 467360 h 629920"/>
                <a:gd name="connsiteX58" fmla="*/ 325540 w 792900"/>
                <a:gd name="connsiteY58" fmla="*/ 426720 h 629920"/>
                <a:gd name="connsiteX59" fmla="*/ 325540 w 792900"/>
                <a:gd name="connsiteY59" fmla="*/ 365760 h 629920"/>
                <a:gd name="connsiteX60" fmla="*/ 244260 w 792900"/>
                <a:gd name="connsiteY60" fmla="*/ 314960 h 629920"/>
                <a:gd name="connsiteX61" fmla="*/ 213780 w 792900"/>
                <a:gd name="connsiteY61" fmla="*/ 304800 h 629920"/>
                <a:gd name="connsiteX62" fmla="*/ 173140 w 792900"/>
                <a:gd name="connsiteY62" fmla="*/ 284480 h 629920"/>
                <a:gd name="connsiteX63" fmla="*/ 142660 w 792900"/>
                <a:gd name="connsiteY63" fmla="*/ 264160 h 629920"/>
                <a:gd name="connsiteX64" fmla="*/ 102020 w 792900"/>
                <a:gd name="connsiteY64" fmla="*/ 254000 h 629920"/>
                <a:gd name="connsiteX65" fmla="*/ 41060 w 792900"/>
                <a:gd name="connsiteY65" fmla="*/ 193040 h 629920"/>
                <a:gd name="connsiteX66" fmla="*/ 20740 w 792900"/>
                <a:gd name="connsiteY66" fmla="*/ 193040 h 62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792900" h="629920">
                  <a:moveTo>
                    <a:pt x="549060" y="406400"/>
                  </a:moveTo>
                  <a:cubicBezTo>
                    <a:pt x="637634" y="335541"/>
                    <a:pt x="565472" y="399366"/>
                    <a:pt x="640500" y="314960"/>
                  </a:cubicBezTo>
                  <a:cubicBezTo>
                    <a:pt x="653228" y="300641"/>
                    <a:pt x="668524" y="288738"/>
                    <a:pt x="681140" y="274320"/>
                  </a:cubicBezTo>
                  <a:cubicBezTo>
                    <a:pt x="698783" y="254157"/>
                    <a:pt x="716767" y="225959"/>
                    <a:pt x="731940" y="203200"/>
                  </a:cubicBezTo>
                  <a:cubicBezTo>
                    <a:pt x="658208" y="173707"/>
                    <a:pt x="664517" y="166037"/>
                    <a:pt x="559220" y="203200"/>
                  </a:cubicBezTo>
                  <a:cubicBezTo>
                    <a:pt x="538771" y="210417"/>
                    <a:pt x="526809" y="232347"/>
                    <a:pt x="508420" y="243840"/>
                  </a:cubicBezTo>
                  <a:cubicBezTo>
                    <a:pt x="499338" y="249516"/>
                    <a:pt x="488100" y="250613"/>
                    <a:pt x="477940" y="254000"/>
                  </a:cubicBezTo>
                  <a:cubicBezTo>
                    <a:pt x="467780" y="243840"/>
                    <a:pt x="454589" y="235995"/>
                    <a:pt x="447460" y="223520"/>
                  </a:cubicBezTo>
                  <a:cubicBezTo>
                    <a:pt x="440532" y="211396"/>
                    <a:pt x="442801" y="195715"/>
                    <a:pt x="437300" y="182880"/>
                  </a:cubicBezTo>
                  <a:cubicBezTo>
                    <a:pt x="423753" y="151271"/>
                    <a:pt x="413593" y="150142"/>
                    <a:pt x="386500" y="132080"/>
                  </a:cubicBezTo>
                  <a:cubicBezTo>
                    <a:pt x="372953" y="142240"/>
                    <a:pt x="360562" y="154159"/>
                    <a:pt x="345860" y="162560"/>
                  </a:cubicBezTo>
                  <a:cubicBezTo>
                    <a:pt x="336561" y="167873"/>
                    <a:pt x="321605" y="164005"/>
                    <a:pt x="315380" y="172720"/>
                  </a:cubicBezTo>
                  <a:cubicBezTo>
                    <a:pt x="302930" y="190149"/>
                    <a:pt x="295060" y="233680"/>
                    <a:pt x="295060" y="233680"/>
                  </a:cubicBezTo>
                  <a:cubicBezTo>
                    <a:pt x="295900" y="247957"/>
                    <a:pt x="317545" y="437089"/>
                    <a:pt x="295060" y="487680"/>
                  </a:cubicBezTo>
                  <a:cubicBezTo>
                    <a:pt x="290710" y="497467"/>
                    <a:pt x="274740" y="494453"/>
                    <a:pt x="264580" y="497840"/>
                  </a:cubicBezTo>
                  <a:cubicBezTo>
                    <a:pt x="244260" y="494453"/>
                    <a:pt x="223351" y="493599"/>
                    <a:pt x="203620" y="487680"/>
                  </a:cubicBezTo>
                  <a:cubicBezTo>
                    <a:pt x="172628" y="478382"/>
                    <a:pt x="147376" y="455657"/>
                    <a:pt x="122340" y="436880"/>
                  </a:cubicBezTo>
                  <a:cubicBezTo>
                    <a:pt x="125727" y="416560"/>
                    <a:pt x="122496" y="393928"/>
                    <a:pt x="132500" y="375920"/>
                  </a:cubicBezTo>
                  <a:cubicBezTo>
                    <a:pt x="146479" y="350757"/>
                    <a:pt x="179356" y="343368"/>
                    <a:pt x="203620" y="335280"/>
                  </a:cubicBezTo>
                  <a:cubicBezTo>
                    <a:pt x="260514" y="351536"/>
                    <a:pt x="304608" y="373858"/>
                    <a:pt x="366180" y="345440"/>
                  </a:cubicBezTo>
                  <a:cubicBezTo>
                    <a:pt x="385869" y="336353"/>
                    <a:pt x="390500" y="308920"/>
                    <a:pt x="406820" y="294640"/>
                  </a:cubicBezTo>
                  <a:cubicBezTo>
                    <a:pt x="418218" y="284667"/>
                    <a:pt x="433913" y="281093"/>
                    <a:pt x="447460" y="274320"/>
                  </a:cubicBezTo>
                  <a:cubicBezTo>
                    <a:pt x="481327" y="277707"/>
                    <a:pt x="515323" y="279982"/>
                    <a:pt x="549060" y="284480"/>
                  </a:cubicBezTo>
                  <a:cubicBezTo>
                    <a:pt x="566177" y="286762"/>
                    <a:pt x="582710" y="292622"/>
                    <a:pt x="599860" y="294640"/>
                  </a:cubicBezTo>
                  <a:cubicBezTo>
                    <a:pt x="640362" y="299405"/>
                    <a:pt x="681140" y="301413"/>
                    <a:pt x="721780" y="304800"/>
                  </a:cubicBezTo>
                  <a:cubicBezTo>
                    <a:pt x="728553" y="314960"/>
                    <a:pt x="740585" y="323163"/>
                    <a:pt x="742100" y="335280"/>
                  </a:cubicBezTo>
                  <a:cubicBezTo>
                    <a:pt x="744242" y="352415"/>
                    <a:pt x="724217" y="401526"/>
                    <a:pt x="731940" y="386080"/>
                  </a:cubicBezTo>
                  <a:cubicBezTo>
                    <a:pt x="821527" y="206906"/>
                    <a:pt x="714813" y="358116"/>
                    <a:pt x="792900" y="254000"/>
                  </a:cubicBezTo>
                  <a:cubicBezTo>
                    <a:pt x="786127" y="230293"/>
                    <a:pt x="786256" y="203394"/>
                    <a:pt x="772580" y="182880"/>
                  </a:cubicBezTo>
                  <a:cubicBezTo>
                    <a:pt x="764179" y="170278"/>
                    <a:pt x="744265" y="171363"/>
                    <a:pt x="731940" y="162560"/>
                  </a:cubicBezTo>
                  <a:cubicBezTo>
                    <a:pt x="665348" y="114994"/>
                    <a:pt x="736363" y="143714"/>
                    <a:pt x="670980" y="121920"/>
                  </a:cubicBezTo>
                  <a:cubicBezTo>
                    <a:pt x="660820" y="111760"/>
                    <a:pt x="649698" y="102478"/>
                    <a:pt x="640500" y="91440"/>
                  </a:cubicBezTo>
                  <a:cubicBezTo>
                    <a:pt x="603302" y="46802"/>
                    <a:pt x="638328" y="61689"/>
                    <a:pt x="569380" y="20320"/>
                  </a:cubicBezTo>
                  <a:cubicBezTo>
                    <a:pt x="553741" y="10937"/>
                    <a:pt x="535513" y="6773"/>
                    <a:pt x="518580" y="0"/>
                  </a:cubicBezTo>
                  <a:cubicBezTo>
                    <a:pt x="472323" y="9251"/>
                    <a:pt x="465680" y="-1873"/>
                    <a:pt x="447460" y="40640"/>
                  </a:cubicBezTo>
                  <a:cubicBezTo>
                    <a:pt x="441959" y="53475"/>
                    <a:pt x="446387" y="70678"/>
                    <a:pt x="437300" y="81280"/>
                  </a:cubicBezTo>
                  <a:cubicBezTo>
                    <a:pt x="424449" y="96273"/>
                    <a:pt x="402931" y="100806"/>
                    <a:pt x="386500" y="111760"/>
                  </a:cubicBezTo>
                  <a:cubicBezTo>
                    <a:pt x="322321" y="154546"/>
                    <a:pt x="372381" y="136936"/>
                    <a:pt x="295060" y="152400"/>
                  </a:cubicBezTo>
                  <a:cubicBezTo>
                    <a:pt x="281513" y="162560"/>
                    <a:pt x="266394" y="170906"/>
                    <a:pt x="254420" y="182880"/>
                  </a:cubicBezTo>
                  <a:cubicBezTo>
                    <a:pt x="241818" y="195482"/>
                    <a:pt x="215158" y="236693"/>
                    <a:pt x="203620" y="254000"/>
                  </a:cubicBezTo>
                  <a:cubicBezTo>
                    <a:pt x="196979" y="300489"/>
                    <a:pt x="178943" y="362853"/>
                    <a:pt x="213780" y="406400"/>
                  </a:cubicBezTo>
                  <a:cubicBezTo>
                    <a:pt x="227160" y="423126"/>
                    <a:pt x="254420" y="419947"/>
                    <a:pt x="274740" y="426720"/>
                  </a:cubicBezTo>
                  <a:cubicBezTo>
                    <a:pt x="315380" y="423333"/>
                    <a:pt x="356353" y="410359"/>
                    <a:pt x="396660" y="416560"/>
                  </a:cubicBezTo>
                  <a:cubicBezTo>
                    <a:pt x="422662" y="420560"/>
                    <a:pt x="397751" y="473520"/>
                    <a:pt x="396660" y="477520"/>
                  </a:cubicBezTo>
                  <a:cubicBezTo>
                    <a:pt x="389312" y="504463"/>
                    <a:pt x="389713" y="534283"/>
                    <a:pt x="376340" y="558800"/>
                  </a:cubicBezTo>
                  <a:cubicBezTo>
                    <a:pt x="364065" y="581304"/>
                    <a:pt x="305158" y="603367"/>
                    <a:pt x="284900" y="609600"/>
                  </a:cubicBezTo>
                  <a:cubicBezTo>
                    <a:pt x="258208" y="617813"/>
                    <a:pt x="203620" y="629920"/>
                    <a:pt x="203620" y="629920"/>
                  </a:cubicBezTo>
                  <a:cubicBezTo>
                    <a:pt x="169753" y="626533"/>
                    <a:pt x="134006" y="631391"/>
                    <a:pt x="102020" y="619760"/>
                  </a:cubicBezTo>
                  <a:cubicBezTo>
                    <a:pt x="91955" y="616100"/>
                    <a:pt x="101439" y="594069"/>
                    <a:pt x="91860" y="589280"/>
                  </a:cubicBezTo>
                  <a:cubicBezTo>
                    <a:pt x="70441" y="578570"/>
                    <a:pt x="44447" y="582507"/>
                    <a:pt x="20740" y="579120"/>
                  </a:cubicBezTo>
                  <a:cubicBezTo>
                    <a:pt x="13967" y="565573"/>
                    <a:pt x="-2866" y="553265"/>
                    <a:pt x="420" y="538480"/>
                  </a:cubicBezTo>
                  <a:cubicBezTo>
                    <a:pt x="7765" y="505427"/>
                    <a:pt x="46060" y="484347"/>
                    <a:pt x="71540" y="467360"/>
                  </a:cubicBezTo>
                  <a:cubicBezTo>
                    <a:pt x="98633" y="470747"/>
                    <a:pt x="128398" y="465309"/>
                    <a:pt x="152820" y="477520"/>
                  </a:cubicBezTo>
                  <a:cubicBezTo>
                    <a:pt x="166367" y="484293"/>
                    <a:pt x="164337" y="505835"/>
                    <a:pt x="173140" y="518160"/>
                  </a:cubicBezTo>
                  <a:cubicBezTo>
                    <a:pt x="181491" y="529852"/>
                    <a:pt x="193460" y="538480"/>
                    <a:pt x="203620" y="548640"/>
                  </a:cubicBezTo>
                  <a:cubicBezTo>
                    <a:pt x="223940" y="541867"/>
                    <a:pt x="246417" y="539672"/>
                    <a:pt x="264580" y="528320"/>
                  </a:cubicBezTo>
                  <a:cubicBezTo>
                    <a:pt x="274935" y="521848"/>
                    <a:pt x="277083" y="507221"/>
                    <a:pt x="284900" y="497840"/>
                  </a:cubicBezTo>
                  <a:cubicBezTo>
                    <a:pt x="294098" y="486802"/>
                    <a:pt x="305220" y="477520"/>
                    <a:pt x="315380" y="467360"/>
                  </a:cubicBezTo>
                  <a:cubicBezTo>
                    <a:pt x="318767" y="453813"/>
                    <a:pt x="321704" y="440146"/>
                    <a:pt x="325540" y="426720"/>
                  </a:cubicBezTo>
                  <a:cubicBezTo>
                    <a:pt x="332457" y="402509"/>
                    <a:pt x="345716" y="389971"/>
                    <a:pt x="325540" y="365760"/>
                  </a:cubicBezTo>
                  <a:cubicBezTo>
                    <a:pt x="309333" y="346312"/>
                    <a:pt x="267355" y="324858"/>
                    <a:pt x="244260" y="314960"/>
                  </a:cubicBezTo>
                  <a:cubicBezTo>
                    <a:pt x="234416" y="310741"/>
                    <a:pt x="223624" y="309019"/>
                    <a:pt x="213780" y="304800"/>
                  </a:cubicBezTo>
                  <a:cubicBezTo>
                    <a:pt x="199859" y="298834"/>
                    <a:pt x="186290" y="291994"/>
                    <a:pt x="173140" y="284480"/>
                  </a:cubicBezTo>
                  <a:cubicBezTo>
                    <a:pt x="162538" y="278422"/>
                    <a:pt x="153883" y="268970"/>
                    <a:pt x="142660" y="264160"/>
                  </a:cubicBezTo>
                  <a:cubicBezTo>
                    <a:pt x="129825" y="258659"/>
                    <a:pt x="115567" y="257387"/>
                    <a:pt x="102020" y="254000"/>
                  </a:cubicBezTo>
                  <a:cubicBezTo>
                    <a:pt x="81873" y="227137"/>
                    <a:pt x="72895" y="205774"/>
                    <a:pt x="41060" y="193040"/>
                  </a:cubicBezTo>
                  <a:cubicBezTo>
                    <a:pt x="34771" y="190524"/>
                    <a:pt x="27513" y="193040"/>
                    <a:pt x="20740" y="1930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91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3ABA-B81D-42E9-A3D9-8EFB65D9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CB14-7636-4D83-8AA8-5533A1FD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503" cy="4351338"/>
          </a:xfrm>
        </p:spPr>
        <p:txBody>
          <a:bodyPr/>
          <a:lstStyle/>
          <a:p>
            <a:r>
              <a:rPr lang="en-US" dirty="0"/>
              <a:t>Plant seed at center of lattice</a:t>
            </a:r>
          </a:p>
          <a:p>
            <a:r>
              <a:rPr lang="en-US" dirty="0"/>
              <a:t>Generate random particle on lattice</a:t>
            </a:r>
          </a:p>
          <a:p>
            <a:r>
              <a:rPr lang="en-US" dirty="0"/>
              <a:t>Particle undergoes random walk</a:t>
            </a:r>
          </a:p>
          <a:p>
            <a:pPr lvl="1"/>
            <a:r>
              <a:rPr lang="en-US" dirty="0"/>
              <a:t>If it hits cluster, it sticks to it + generate new random particle</a:t>
            </a:r>
          </a:p>
          <a:p>
            <a:pPr lvl="1"/>
            <a:r>
              <a:rPr lang="en-US" dirty="0"/>
              <a:t>Otherwise, keep walking</a:t>
            </a:r>
          </a:p>
        </p:txBody>
      </p:sp>
      <p:pic>
        <p:nvPicPr>
          <p:cNvPr id="5" name="DLA_mp4">
            <a:hlinkClick r:id="" action="ppaction://media"/>
            <a:extLst>
              <a:ext uri="{FF2B5EF4-FFF2-40B4-BE49-F238E27FC236}">
                <a16:creationId xmlns:a16="http://schemas.microsoft.com/office/drawing/2014/main" id="{F98EB84C-0B7B-421D-A653-556CA632D1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14082" y="1474155"/>
            <a:ext cx="4445109" cy="44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E870-003C-4710-BDD6-1831F3D0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783664" cy="137324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/ Occurrences in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8612-034C-4A15-84D9-B113B041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26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Crystal growth (e.g. electrochemical deposition) </a:t>
            </a:r>
          </a:p>
          <a:p>
            <a:endParaRPr lang="en-US" dirty="0"/>
          </a:p>
          <a:p>
            <a:r>
              <a:rPr lang="en-US" dirty="0"/>
              <a:t>Growth of rocks and biominerals</a:t>
            </a:r>
          </a:p>
          <a:p>
            <a:endParaRPr lang="en-US" dirty="0"/>
          </a:p>
          <a:p>
            <a:r>
              <a:rPr lang="en-US" dirty="0"/>
              <a:t>Coral growth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Coalescence of dust and smoke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D50FC-6D4A-48B0-B0E3-EDFE646C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41" y="600856"/>
            <a:ext cx="4052204" cy="2734017"/>
          </a:xfrm>
          <a:prstGeom prst="rect">
            <a:avLst/>
          </a:prstGeom>
        </p:spPr>
      </p:pic>
      <p:pic>
        <p:nvPicPr>
          <p:cNvPr id="7" name="Picture 6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2CB2BFB6-F72C-40E8-A8F6-62BD3812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41" y="3700719"/>
            <a:ext cx="4052204" cy="1665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79B635-D4CA-4890-80D4-A2C95F156B19}"/>
              </a:ext>
            </a:extLst>
          </p:cNvPr>
          <p:cNvSpPr txBox="1"/>
          <p:nvPr/>
        </p:nvSpPr>
        <p:spPr>
          <a:xfrm>
            <a:off x="7739018" y="5501286"/>
            <a:ext cx="3794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Garamond" panose="02020404030301010803" pitchFamily="18" charset="0"/>
              </a:rPr>
              <a:t>J. A. </a:t>
            </a:r>
            <a:r>
              <a:rPr lang="en-US" sz="1200" dirty="0" err="1">
                <a:effectLst/>
                <a:latin typeface="Garamond" panose="02020404030301010803" pitchFamily="18" charset="0"/>
              </a:rPr>
              <a:t>Kaandorp</a:t>
            </a:r>
            <a:r>
              <a:rPr lang="en-US" sz="1200" dirty="0">
                <a:effectLst/>
                <a:latin typeface="Garamond" panose="02020404030301010803" pitchFamily="18" charset="0"/>
              </a:rPr>
              <a:t>, C. P. Lowe, D. Frenkel, and P. M. A. </a:t>
            </a:r>
            <a:r>
              <a:rPr lang="en-US" sz="1200" dirty="0" err="1">
                <a:effectLst/>
                <a:latin typeface="Garamond" panose="02020404030301010803" pitchFamily="18" charset="0"/>
              </a:rPr>
              <a:t>Sloot</a:t>
            </a:r>
            <a:r>
              <a:rPr lang="en-US" sz="1200" dirty="0">
                <a:effectLst/>
                <a:latin typeface="Garamond" panose="02020404030301010803" pitchFamily="18" charset="0"/>
              </a:rPr>
              <a:t>,</a:t>
            </a:r>
            <a:br>
              <a:rPr lang="en-US" sz="1200" dirty="0">
                <a:latin typeface="Garamond" panose="02020404030301010803" pitchFamily="18" charset="0"/>
              </a:rPr>
            </a:br>
            <a:r>
              <a:rPr lang="en-US" sz="1200" dirty="0">
                <a:effectLst/>
                <a:latin typeface="Garamond" panose="02020404030301010803" pitchFamily="18" charset="0"/>
              </a:rPr>
              <a:t>Phys. Rev. Lett. 77, 2328 (1996)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B3E8-A6E2-4951-9691-0683B110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Fractality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B9A5-E2F4-437F-ADBE-DABD10E0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for N particles within radius R</a:t>
            </a:r>
          </a:p>
          <a:p>
            <a:pPr marL="0" indent="0">
              <a:buNone/>
            </a:pPr>
            <a:r>
              <a:rPr lang="en-US" dirty="0"/>
              <a:t>Fractal dimension: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Obtained </a:t>
            </a:r>
          </a:p>
          <a:p>
            <a:pPr marL="0" indent="0">
              <a:buNone/>
            </a:pPr>
            <a:r>
              <a:rPr lang="en-US" dirty="0"/>
              <a:t>Other sources </a:t>
            </a:r>
          </a:p>
        </p:txBody>
      </p:sp>
      <p:pic>
        <p:nvPicPr>
          <p:cNvPr id="5" name="Picture 4" descr="IguanaTex Bitmap Display&#10;&#10;\documentclass{article}&#10;\usepackage{amsmath}&#10;\pagestyle{empty}&#10;\begin{document}&#10;$&#10;d_f = \frac{ln(N)}{ln(R)}&#10;$&#10;\end{document}">
            <a:extLst>
              <a:ext uri="{FF2B5EF4-FFF2-40B4-BE49-F238E27FC236}">
                <a16:creationId xmlns:a16="http://schemas.microsoft.com/office/drawing/2014/main" id="{95B539DC-4CCD-4D60-BA14-3682B68B13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85" y="2399323"/>
            <a:ext cx="1838810" cy="61944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65C7B71-5599-42BE-B579-39C8B8962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0" y="3177127"/>
            <a:ext cx="5486411" cy="365760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F9F2308-21B2-4ECA-A119-9BFB64D05A73}"/>
              </a:ext>
            </a:extLst>
          </p:cNvPr>
          <p:cNvGrpSpPr/>
          <p:nvPr/>
        </p:nvGrpSpPr>
        <p:grpSpPr>
          <a:xfrm>
            <a:off x="7887430" y="562376"/>
            <a:ext cx="2857500" cy="2857500"/>
            <a:chOff x="2575691" y="3169113"/>
            <a:chExt cx="2857500" cy="2857500"/>
          </a:xfrm>
        </p:grpSpPr>
        <p:pic>
          <p:nvPicPr>
            <p:cNvPr id="11" name="Picture 10" descr="A picture containing fireworks, outdoor object, silhouette&#10;&#10;Description automatically generated">
              <a:extLst>
                <a:ext uri="{FF2B5EF4-FFF2-40B4-BE49-F238E27FC236}">
                  <a16:creationId xmlns:a16="http://schemas.microsoft.com/office/drawing/2014/main" id="{8B2D1D2A-6CFB-4C25-8134-22BD8B0D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691" y="3169113"/>
              <a:ext cx="2857500" cy="28575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EAF9A9-4D6C-4271-BBE1-0554876F8D06}"/>
                </a:ext>
              </a:extLst>
            </p:cNvPr>
            <p:cNvSpPr/>
            <p:nvPr/>
          </p:nvSpPr>
          <p:spPr>
            <a:xfrm>
              <a:off x="3547241" y="4153694"/>
              <a:ext cx="914400" cy="914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CA3BE1-9393-4161-8562-459C8758C1E7}"/>
                </a:ext>
              </a:extLst>
            </p:cNvPr>
            <p:cNvCxnSpPr/>
            <p:nvPr/>
          </p:nvCxnSpPr>
          <p:spPr>
            <a:xfrm>
              <a:off x="4461641" y="3587262"/>
              <a:ext cx="0" cy="1708219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FE359C-4798-4F0B-9C05-F41830E054F7}"/>
                </a:ext>
              </a:extLst>
            </p:cNvPr>
            <p:cNvCxnSpPr/>
            <p:nvPr/>
          </p:nvCxnSpPr>
          <p:spPr>
            <a:xfrm>
              <a:off x="4004441" y="3587261"/>
              <a:ext cx="0" cy="1708219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3C5C80-8286-4CF3-BA70-34E58C8C85CE}"/>
                </a:ext>
              </a:extLst>
            </p:cNvPr>
            <p:cNvCxnSpPr/>
            <p:nvPr/>
          </p:nvCxnSpPr>
          <p:spPr>
            <a:xfrm>
              <a:off x="4004441" y="3848519"/>
              <a:ext cx="4572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CBC67BDF-1627-4D22-A07C-E98CB77E6177}"/>
                </a:ext>
              </a:extLst>
            </p:cNvPr>
            <p:cNvSpPr/>
            <p:nvPr/>
          </p:nvSpPr>
          <p:spPr>
            <a:xfrm rot="8178395">
              <a:off x="4238701" y="4352567"/>
              <a:ext cx="653136" cy="1026864"/>
            </a:xfrm>
            <a:prstGeom prst="curvedRightArrow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solidFill>
                <a:schemeClr val="accent2">
                  <a:lumMod val="20000"/>
                  <a:lumOff val="8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FEFC87-EAFB-4D1D-B249-1FCFA4E5CA9A}"/>
                </a:ext>
              </a:extLst>
            </p:cNvPr>
            <p:cNvSpPr txBox="1"/>
            <p:nvPr/>
          </p:nvSpPr>
          <p:spPr>
            <a:xfrm>
              <a:off x="4160491" y="344710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aramond" panose="02020404030301010803" pitchFamily="18" charset="0"/>
                </a:rPr>
                <a:t>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8DE20-244B-47DF-90D6-DC8005212417}"/>
                </a:ext>
              </a:extLst>
            </p:cNvPr>
            <p:cNvSpPr txBox="1"/>
            <p:nvPr/>
          </p:nvSpPr>
          <p:spPr>
            <a:xfrm>
              <a:off x="4091526" y="5405408"/>
              <a:ext cx="1203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aramond" panose="02020404030301010803" pitchFamily="18" charset="0"/>
                </a:rPr>
                <a:t>N particles</a:t>
              </a:r>
            </a:p>
          </p:txBody>
        </p:sp>
      </p:grpSp>
      <p:pic>
        <p:nvPicPr>
          <p:cNvPr id="24" name="Picture 23" descr="\documentclass{article}&#10;\usepackage{amsmath}&#10;\pagestyle{empty}&#10;\begin{document}&#10;$&#10;d_f = 1.8&#10;$&#10;\end{document}" title="IguanaTex Bitmap Display">
            <a:extLst>
              <a:ext uri="{FF2B5EF4-FFF2-40B4-BE49-F238E27FC236}">
                <a16:creationId xmlns:a16="http://schemas.microsoft.com/office/drawing/2014/main" id="{A93E06FC-4271-4BB7-8B19-BA1DC49C3B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51" y="3640480"/>
            <a:ext cx="1443734" cy="397515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&#10;d_f = 1.7&#10;$&#10;\end{document}" title="IguanaTex Bitmap Display">
            <a:extLst>
              <a:ext uri="{FF2B5EF4-FFF2-40B4-BE49-F238E27FC236}">
                <a16:creationId xmlns:a16="http://schemas.microsoft.com/office/drawing/2014/main" id="{F52CAB0C-2A79-46D9-94B0-0F8B08B9E4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54" y="4200347"/>
            <a:ext cx="1455928" cy="3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4B3D-DC49-4BBD-8FDC-8F7CBBFE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Function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5875-5A51-41E6-88BB-1CDCC464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Correlation function</a:t>
            </a:r>
          </a:p>
          <a:p>
            <a:pPr marL="0" indent="0">
              <a:buNone/>
            </a:pPr>
            <a:r>
              <a:rPr lang="en-US" dirty="0"/>
              <a:t>N-particle aggregate: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Expect power-law relation: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\documentclass{article}&#10;\usepackage{amsmath}&#10;\pagestyle{empty}&#10;\begin{document}&#10;$&#10;C(r) = \frac{1}{N}\sum_{r'}\rho(r')\rho(r'+r)&#10;$&#10;\end{document}" title="IguanaTex Bitmap Display">
            <a:extLst>
              <a:ext uri="{FF2B5EF4-FFF2-40B4-BE49-F238E27FC236}">
                <a16:creationId xmlns:a16="http://schemas.microsoft.com/office/drawing/2014/main" id="{AAECF2EF-F4AC-47E3-A30B-674C27E1C3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12" y="4435830"/>
            <a:ext cx="4896991" cy="487748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$&#10;\rho(r)=\begin{cases}&#10;   1, &amp; \text{occupied site}\\&#10;            0, &amp; \text{vacant site}&#10;   \end{cases}&#10;$&#10;\end{document}" title="IguanaTex Bitmap Display">
            <a:extLst>
              <a:ext uri="{FF2B5EF4-FFF2-40B4-BE49-F238E27FC236}">
                <a16:creationId xmlns:a16="http://schemas.microsoft.com/office/drawing/2014/main" id="{16E402AA-F38A-4E16-9DA3-D3F1EC56FE9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89" y="2700814"/>
            <a:ext cx="4567761" cy="120961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$&#10;C(r) \sim r^{-\alpha}&#10;$&#10;\end{document}" title="IguanaTex Bitmap Display">
            <a:extLst>
              <a:ext uri="{FF2B5EF4-FFF2-40B4-BE49-F238E27FC236}">
                <a16:creationId xmlns:a16="http://schemas.microsoft.com/office/drawing/2014/main" id="{0021D9A7-9365-40F0-BAE1-413BB48453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4" y="5347855"/>
            <a:ext cx="1990012" cy="4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3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862-D8FF-4212-BADD-B032343E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Function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AA3E-D20E-4E17-A16A-263BAF32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2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Obtained</a:t>
            </a:r>
          </a:p>
          <a:p>
            <a:pPr marL="0" indent="0">
              <a:buNone/>
            </a:pPr>
            <a:r>
              <a:rPr lang="en-US" dirty="0"/>
              <a:t>Correlation function and fractal dimension relation: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A69F268-C3B0-4E43-8184-7BFEA07F3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2172490"/>
            <a:ext cx="5486411" cy="365760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$&#10;C(r) = \frac{1}{N}\sum_{r'}\rho(r')\rho(r'+r)&#10;$&#10;\end{document}" title="IguanaTex Bitmap Display">
            <a:extLst>
              <a:ext uri="{FF2B5EF4-FFF2-40B4-BE49-F238E27FC236}">
                <a16:creationId xmlns:a16="http://schemas.microsoft.com/office/drawing/2014/main" id="{439F033B-CC9E-49DF-9FFA-219F6E6571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9" y="1706963"/>
            <a:ext cx="4896991" cy="48774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$&#10;\alpha = 0.4&#10;$&#10;\end{document}" title="IguanaTex Bitmap Display">
            <a:extLst>
              <a:ext uri="{FF2B5EF4-FFF2-40B4-BE49-F238E27FC236}">
                <a16:creationId xmlns:a16="http://schemas.microsoft.com/office/drawing/2014/main" id="{2592EFB3-3A71-4DC7-97F6-69EB0875A7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19" y="2465501"/>
            <a:ext cx="1290094" cy="28289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$&#10;\noindent&#10;C(r) \sim \frac{\mathrm{d}M(r)}{2\pi r \mathrm{d}r}\\&#10;\noindent&#10;M(r) \sim r^{d_f}\\&#10;\noindent&#10;C(r) \sim \frac{r^{d_f - 1}\mathrm{d}r}{2\pi r \mathrm{d}r}\sim r^{d_f - 2} \sim r^{-\alpha}&#10;$&#10;\end{document}" title="IguanaTex Bitmap Display">
            <a:extLst>
              <a:ext uri="{FF2B5EF4-FFF2-40B4-BE49-F238E27FC236}">
                <a16:creationId xmlns:a16="http://schemas.microsoft.com/office/drawing/2014/main" id="{84F97961-A39F-415B-BA65-2040604645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67" y="4384206"/>
            <a:ext cx="5353033" cy="16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81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5266"/>
  <p:tag name="ORIGINALWIDTH" val="565.5789"/>
  <p:tag name="LATEXADDIN" val="\documentclass{article}&#10;\usepackage{amsmath}&#10;\pagestyle{empty}&#10;\begin{document}&#10;$&#10;d_f = \frac{ln(N)}{ln(R)}&#10;$&#10;\end{document}"/>
  <p:tag name="IGUANATEXSIZE" val="32"/>
  <p:tag name="IGUANATEXCURSOR" val="10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9.75977"/>
  <p:tag name="LATEXADDIN" val="\documentclass{article}&#10;\usepackage{amsmath}&#10;\pagestyle{empty}&#10;\begin{document}&#10;$&#10;\alpha&#10;$&#10;\end{document}"/>
  <p:tag name="IGUANATEXSIZE" val="32"/>
  <p:tag name="IGUANATEXCURSOR" val="8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671"/>
  <p:tag name="ORIGINALWIDTH" val="112.5157"/>
  <p:tag name="LATEXADDIN" val="\documentclass{article}&#10;\usepackage{amsmath}&#10;\pagestyle{empty}&#10;\begin{document}&#10;$&#10;d_f&#10;$&#10;\end{document}"/>
  <p:tag name="IGUANATEXSIZE" val="32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237.0331"/>
  <p:tag name="LATEXADDIN" val="\documentclass{article}&#10;\usepackage{amsmath}&#10;\pagestyle{empty}&#10;\begin{document}&#10;$&#10;C(r)&#10;$&#10;\end{document}"/>
  <p:tag name="IGUANATEXSIZE" val="32"/>
  <p:tag name="IGUANATEXCURSOR" val="8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9.75977"/>
  <p:tag name="LATEXADDIN" val="\documentclass{article}&#10;\usepackage{amsmath}&#10;\pagestyle{empty}&#10;\begin{document}&#10;$&#10;\alpha&#10;$&#10;\end{document}"/>
  <p:tag name="IGUANATEXSIZE" val="32"/>
  <p:tag name="IGUANATEXCURSOR" val="8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390.0544"/>
  <p:tag name="LATEXADDIN" val="\documentclass{article}&#10;\usepackage{amsmath}&#10;\pagestyle{empty}&#10;\begin{document}&#10;$&#10;\alpha = 0.1&#10;$&#10;\end{document}"/>
  <p:tag name="IGUANATEXSIZE" val="32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393.805"/>
  <p:tag name="LATEXADDIN" val="\documentclass{article}&#10;\usepackage{amsmath}&#10;\pagestyle{empty}&#10;\begin{document}&#10;$&#10;\alpha = 0.2&#10;$&#10;\end{document}"/>
  <p:tag name="IGUANATEXSIZE" val="32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456.0636"/>
  <p:tag name="LATEXADDIN" val="\documentclass{article}&#10;\usepackage{amsmath}&#10;\pagestyle{empty}&#10;\begin{document}&#10;$&#10;\alpha = 0.05&#10;$&#10;\end{document}"/>
  <p:tag name="IGUANATEXSIZE" val="32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452.3131"/>
  <p:tag name="LATEXADDIN" val="\documentclass{article}&#10;\usepackage{amsmath}&#10;\pagestyle{empty}&#10;\begin{document}&#10;$&#10;\alpha = 0.01&#10;$&#10;\end{document}"/>
  <p:tag name="IGUANATEXSIZE" val="32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727"/>
  <p:tag name="ORIGINALWIDTH" val="2817.393"/>
  <p:tag name="LATEXADDIN" val="\documentclass{article}&#10;\usepackage{amsmath}&#10;\pagestyle{empty}&#10;\begin{document}&#10;$&#10;u(\textbf{r},n+1)-u(\textbf{r},n) = \frac{1}{c}\sum_{\mu = 1}^{c} [u(\textbf{r}+\mu,n) - u( \textbf{r},n)]&#10;$&#10;\end{document}"/>
  <p:tag name="IGUANATEXSIZE" val="32"/>
  <p:tag name="IGUANATEXCURSOR" val="162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291.7907"/>
  <p:tag name="LATEXADDIN" val="\documentclass{article}&#10;\usepackage{amsmath}&#10;\pagestyle{empty}&#10;\begin{document}&#10;$&#10;u=0&#10;$&#10;\end{document}"/>
  <p:tag name="IGUANATEXSIZE" val="32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671"/>
  <p:tag name="ORIGINALWIDTH" val="444.062"/>
  <p:tag name="LATEXADDIN" val="\documentclass{article}&#10;\usepackage{amsmath}&#10;\pagestyle{empty}&#10;\begin{document}&#10;$&#10;d_f = 1.8&#10;$&#10;\end{document}"/>
  <p:tag name="IGUANATEXSIZE" val="32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341.2976"/>
  <p:tag name="LATEXADDIN" val="\documentclass{article}&#10;\usepackage{amsmath}&#10;\pagestyle{empty}&#10;\begin{document}&#10;$&#10;u(\textbf{r},n)&#10;$&#10;\end{document}"/>
  <p:tag name="IGUANATEXSIZE" val="32"/>
  <p:tag name="IGUANATEXCURSOR" val="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8.25953"/>
  <p:tag name="LATEXADDIN" val="\documentclass{article}&#10;\usepackage{amsmath}&#10;\pagestyle{empty}&#10;\begin{document}&#10;$&#10;n&#10;$&#10;\end{document}"/>
  <p:tag name="IGUANATEXSIZE" val="20"/>
  <p:tag name="IGUANATEXCURSOR" val="8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51.00709"/>
  <p:tag name="LATEXADDIN" val="\documentclass{article}&#10;\usepackage{amsmath}&#10;\pagestyle{empty}&#10;\begin{document}&#10;$&#10;\textbf{r}&#10;$&#10;\end{document}"/>
  <p:tag name="IGUANATEXSIZE" val="20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738"/>
  <p:tag name="ORIGINALWIDTH" val="1221.17"/>
  <p:tag name="LATEXADDIN" val="\documentclass{article}&#10;\usepackage{amsmath}&#10;\pagestyle{empty}&#10;\begin{document}&#10;$&#10;\frac{\partial P}{\partial t} = D\nabla^2 P + \frac{\delta(r-R_b)}{4\pi}&#10;$&#10;\end{document}"/>
  <p:tag name="IGUANATEXSIZE" val="32"/>
  <p:tag name="IGUANATEXCURSOR" val="15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327.0457"/>
  <p:tag name="LATEXADDIN" val="\documentclass{article}&#10;\usepackage{amsmath}&#10;\pagestyle{empty}&#10;\begin{document}&#10;$&#10;R_i, R_o&#10;$&#10;\end{document}"/>
  <p:tag name="IGUANATEXSIZE" val="32"/>
  <p:tag name="IGUANATEXCURSOR" val="9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0.5182"/>
  <p:tag name="LATEXADDIN" val="\documentclass{article}&#10;\usepackage{amsmath}&#10;\pagestyle{empty}&#10;\begin{document}&#10;$&#10;R_b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0.5182"/>
  <p:tag name="LATEXADDIN" val="\documentclass{article}&#10;\usepackage{amsmath}&#10;\pagestyle{empty}&#10;\begin{document}&#10;$&#10;R_b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327.0457"/>
  <p:tag name="LATEXADDIN" val="\documentclass{article}&#10;\usepackage{amsmath}&#10;\pagestyle{empty}&#10;\begin{document}&#10;$&#10;R_i, R_o&#10;$&#10;\end{document}"/>
  <p:tag name="IGUANATEXSIZE" val="32"/>
  <p:tag name="IGUANATEXCURSOR" val="9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20.0168"/>
  <p:tag name="LATEXADDIN" val="\documentclass{article}&#10;\usepackage{amsmath}&#10;\pagestyle{empty}&#10;\begin{document}&#10;$&#10;R_i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0.5182"/>
  <p:tag name="LATEXADDIN" val="\documentclass{article}&#10;\usepackage{amsmath}&#10;\pagestyle{empty}&#10;\begin{document}&#10;$&#10;R_b&#10;$&#10;\end{document}"/>
  <p:tag name="IGUANATEXSIZE" val="20"/>
  <p:tag name="IGUANATEXCURSOR" val="8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671"/>
  <p:tag name="ORIGINALWIDTH" val="447.8125"/>
  <p:tag name="LATEXADDIN" val="\documentclass{article}&#10;\usepackage{amsmath}&#10;\pagestyle{empty}&#10;\begin{document}&#10;$&#10;d_f = 1.7&#10;$&#10;\end{document}"/>
  <p:tag name="IGUANATEXSIZE" val="32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5.769"/>
  <p:tag name="LATEXADDIN" val="\documentclass{article}&#10;\usepackage{amsmath}&#10;\pagestyle{empty}&#10;\begin{document}&#10;$&#10;R_o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20.0168"/>
  <p:tag name="LATEXADDIN" val="\documentclass{article}&#10;\usepackage{amsmath}&#10;\pagestyle{empty}&#10;\begin{document}&#10;$&#10;R_i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5.769"/>
  <p:tag name="LATEXADDIN" val="\documentclass{article}&#10;\usepackage{amsmath}&#10;\pagestyle{empty}&#10;\begin{document}&#10;$&#10;R_o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0.5182"/>
  <p:tag name="LATEXADDIN" val="\documentclass{article}&#10;\usepackage{amsmath}&#10;\pagestyle{empty}&#10;\begin{document}&#10;$&#10;R_b&#10;$&#10;\end{document}"/>
  <p:tag name="IGUANATEXSIZE" val="20"/>
  <p:tag name="IGUANATEXCURSOR" val="8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738"/>
  <p:tag name="ORIGINALWIDTH" val="1221.17"/>
  <p:tag name="LATEXADDIN" val="\documentclass{article}&#10;\usepackage{amsmath}&#10;\pagestyle{empty}&#10;\begin{document}&#10;$&#10;\frac{\partial P}{\partial t} = D\nabla^2 P + \frac{\delta(r-R_b)}{4\pi}&#10;$&#10;\end{document}"/>
  <p:tag name="IGUANATEXSIZE" val="32"/>
  <p:tag name="IGUANATEXCURSOR" val="15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5266"/>
  <p:tag name="ORIGINALWIDTH" val="816.864"/>
  <p:tag name="LATEXADDIN" val="\documentclass{article}&#10;\usepackage{amsmath}&#10;\pagestyle{empty}&#10;\begin{document}&#10;$&#10;P_i = \frac{1/r_0 - 1/R_o}{1/R_i - 1/R_o}&#10;$&#10;\end{document}"/>
  <p:tag name="IGUANATEXSIZE" val="32"/>
  <p:tag name="IGUANATEXCURSOR" val="122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20.0168"/>
  <p:tag name="LATEXADDIN" val="\documentclass{article}&#10;\usepackage{amsmath}&#10;\pagestyle{empty}&#10;\begin{document}&#10;$&#10;R_i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0.5182"/>
  <p:tag name="LATEXADDIN" val="\documentclass{article}&#10;\usepackage{amsmath}&#10;\pagestyle{empty}&#10;\begin{document}&#10;$&#10;R_b&#10;$&#10;\end{document}"/>
  <p:tag name="IGUANATEXSIZE" val="20"/>
  <p:tag name="IGUANATEXCURSOR" val="8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5.769"/>
  <p:tag name="LATEXADDIN" val="\documentclass{article}&#10;\usepackage{amsmath}&#10;\pagestyle{empty}&#10;\begin{document}&#10;$&#10;R_o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20.0168"/>
  <p:tag name="LATEXADDIN" val="\documentclass{article}&#10;\usepackage{amsmath}&#10;\pagestyle{empty}&#10;\begin{document}&#10;$&#10;R_i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021"/>
  <p:tag name="ORIGINALWIDTH" val="1506.21"/>
  <p:tag name="LATEXADDIN" val="\documentclass{article}&#10;\usepackage{amsmath}&#10;\pagestyle{empty}&#10;\begin{document}&#10;$&#10;C(r) = \frac{1}{N}\sum_{r'}\rho(r')\rho(r'+r)&#10;$&#10;\end{document}"/>
  <p:tag name="IGUANATEXSIZE" val="32"/>
  <p:tag name="IGUANATEXCURSOR" val="11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5.769"/>
  <p:tag name="LATEXADDIN" val="\documentclass{article}&#10;\usepackage{amsmath}&#10;\pagestyle{empty}&#10;\begin{document}&#10;$&#10;R_o&#10;$&#10;\end{document}"/>
  <p:tag name="IGUANATEXSIZE" val="20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646"/>
  <p:tag name="ORIGINALWIDTH" val="130.5182"/>
  <p:tag name="LATEXADDIN" val="\documentclass{article}&#10;\usepackage{amsmath}&#10;\pagestyle{empty}&#10;\begin{document}&#10;$&#10;R_b&#10;$&#10;\end{document}"/>
  <p:tag name="IGUANATEXSIZE" val="20"/>
  <p:tag name="IGUANATEXCURSOR" val="8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404.946"/>
  <p:tag name="LATEXADDIN" val="\documentclass{article}&#10;\usepackage{amsmath}&#10;\pagestyle{empty}&#10;\begin{document}&#10;$&#10;\rho(r)=\begin{cases}&#10;   1, &amp; \text{occupied site}\\&#10;            0, &amp; \text{vacant site}&#10;   \end{cases}&#10;$&#10;\end{document}"/>
  <p:tag name="IGUANATEXSIZE" val="32"/>
  <p:tag name="IGUANATEXCURSOR" val="11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612.0854"/>
  <p:tag name="LATEXADDIN" val="\documentclass{article}&#10;\usepackage{amsmath}&#10;\pagestyle{empty}&#10;\begin{document}&#10;$&#10;C(r) \sim r^{-\alpha}&#10;$&#10;\end{document}"/>
  <p:tag name="IGUANATEXSIZE" val="32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021"/>
  <p:tag name="ORIGINALWIDTH" val="1506.21"/>
  <p:tag name="LATEXADDIN" val="\documentclass{article}&#10;\usepackage{amsmath}&#10;\pagestyle{empty}&#10;\begin{document}&#10;$&#10;C(r) = \frac{1}{N}\sum_{r'}\rho(r')\rho(r'+r)&#10;$&#10;\end{document}"/>
  <p:tag name="IGUANATEXSIZE" val="32"/>
  <p:tag name="IGUANATEXCURSOR" val="11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01212"/>
  <p:tag name="ORIGINALWIDTH" val="396.8054"/>
  <p:tag name="LATEXADDIN" val="\documentclass{article}&#10;\usepackage{amsmath}&#10;\pagestyle{empty}&#10;\begin{document}&#10;$&#10;\alpha = 0.4&#10;$&#10;\end{document}"/>
  <p:tag name="IGUANATEXSIZE" val="32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8.0695"/>
  <p:tag name="ORIGINALWIDTH" val="1646.48"/>
  <p:tag name="LATEXADDIN" val="\documentclass{article}&#10;\usepackage{amsmath}&#10;\pagestyle{empty}&#10;\begin{document}&#10;$&#10;\noindent&#10;C(r) \sim \frac{\mathrm{d}M(r)}{2\pi r \mathrm{d}r}\\&#10;\noindent&#10;M(r) \sim r^{d_f}\\&#10;\noindent&#10;C(r) \sim \frac{r^{d_f - 1}\mathrm{d}r}{2\pi r \mathrm{d}r}\sim r^{d_f - 2} \sim r^{-\alpha}&#10;$&#10;\end{document}"/>
  <p:tag name="IGUANATEXSIZE" val="32"/>
  <p:tag name="IGUANATEXCURSOR" val="9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114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Diffusion Limited Aggregation (DLA)</vt:lpstr>
      <vt:lpstr>Diffusion Limited Aggregation</vt:lpstr>
      <vt:lpstr>Diffusion Limited Aggregation</vt:lpstr>
      <vt:lpstr>2D DLA Algorithm</vt:lpstr>
      <vt:lpstr>DLA Algorithm</vt:lpstr>
      <vt:lpstr>Applications / Occurrences in nature</vt:lpstr>
      <vt:lpstr>Fractality of Clusters</vt:lpstr>
      <vt:lpstr>Correlation Function of Clusters</vt:lpstr>
      <vt:lpstr>Correlation Function of Clusters</vt:lpstr>
      <vt:lpstr>DLA with bias</vt:lpstr>
      <vt:lpstr>DLA with sticking probability</vt:lpstr>
      <vt:lpstr>Diffusion Equation</vt:lpstr>
      <vt:lpstr>DLA as a MFPT problem</vt:lpstr>
      <vt:lpstr>DLA as a MFPT problem</vt:lpstr>
      <vt:lpstr>        Thank you for your attention.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Abacousnac</dc:creator>
  <cp:lastModifiedBy>Jatin Abacousnac</cp:lastModifiedBy>
  <cp:revision>38</cp:revision>
  <dcterms:created xsi:type="dcterms:W3CDTF">2021-12-06T00:58:19Z</dcterms:created>
  <dcterms:modified xsi:type="dcterms:W3CDTF">2021-12-09T18:32:26Z</dcterms:modified>
</cp:coreProperties>
</file>