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68" autoAdjust="0"/>
  </p:normalViewPr>
  <p:slideViewPr>
    <p:cSldViewPr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4196-808E-4181-87C7-CF3425C2E34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343-F208-4AB4-B5C6-42CB4D82A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58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4196-808E-4181-87C7-CF3425C2E34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343-F208-4AB4-B5C6-42CB4D82A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09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4196-808E-4181-87C7-CF3425C2E34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343-F208-4AB4-B5C6-42CB4D82A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6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4196-808E-4181-87C7-CF3425C2E34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343-F208-4AB4-B5C6-42CB4D82A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51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4196-808E-4181-87C7-CF3425C2E34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343-F208-4AB4-B5C6-42CB4D82A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3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4196-808E-4181-87C7-CF3425C2E34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343-F208-4AB4-B5C6-42CB4D82A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4196-808E-4181-87C7-CF3425C2E34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343-F208-4AB4-B5C6-42CB4D82A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20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4196-808E-4181-87C7-CF3425C2E34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343-F208-4AB4-B5C6-42CB4D82A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9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4196-808E-4181-87C7-CF3425C2E34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343-F208-4AB4-B5C6-42CB4D82A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7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4196-808E-4181-87C7-CF3425C2E34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343-F208-4AB4-B5C6-42CB4D82A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6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4196-808E-4181-87C7-CF3425C2E34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343-F208-4AB4-B5C6-42CB4D82A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6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64196-808E-4181-87C7-CF3425C2E34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0343-F208-4AB4-B5C6-42CB4D82A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2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g 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5" descr="Image result for big data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7" descr="Image result for big data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38373"/>
            <a:ext cx="2483768" cy="139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ibm 4v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2520280" cy="154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27784" y="1395396"/>
            <a:ext cx="632275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IBM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에서 말하는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4V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Volume: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데이터의 양과 스케일 </a:t>
            </a: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Velocity: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데이터의 속도 그리고 분석</a:t>
            </a: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Variety: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여러 다른 데이터의 다양성</a:t>
            </a: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Veracity: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데이터의 불확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실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성 </a:t>
            </a:r>
            <a:endParaRPr lang="en-US" altLang="ko-KR" sz="11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*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한가지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V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를 더 추가 하자면 </a:t>
            </a:r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value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또한 추가 될 수 있지 않나 싶다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. </a:t>
            </a:r>
          </a:p>
          <a:p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빅데이터 역시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value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즉 사용할 수 있고 적용 할 수 있는 가치를 창출해낼 수 있어야 한다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. </a:t>
            </a:r>
            <a:endParaRPr lang="ko-KR" altLang="en-US" sz="1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675" y="312737"/>
            <a:ext cx="6494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빅데이터란</a:t>
            </a:r>
            <a:r>
              <a:rPr lang="ko-KR" altLang="en-US" b="1" dirty="0" smtClean="0"/>
              <a:t> 무엇인가</a:t>
            </a:r>
            <a:r>
              <a:rPr lang="en-US" altLang="ko-KR" b="1" dirty="0" smtClean="0"/>
              <a:t>?</a:t>
            </a:r>
          </a:p>
          <a:p>
            <a:r>
              <a:rPr lang="en-US" altLang="ko-KR" sz="1400" dirty="0" smtClean="0"/>
              <a:t>What is Big Data?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0675" y="3995861"/>
            <a:ext cx="847746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시대별 </a:t>
            </a:r>
            <a:r>
              <a:rPr lang="en-US" altLang="ko-KR" b="1" dirty="0" smtClean="0"/>
              <a:t>IT </a:t>
            </a:r>
            <a:r>
              <a:rPr lang="ko-KR" altLang="en-US" b="1" dirty="0" smtClean="0"/>
              <a:t>및 비즈니스 변화</a:t>
            </a:r>
            <a:endParaRPr lang="en-US" altLang="ko-KR" b="1" dirty="0" smtClean="0"/>
          </a:p>
          <a:p>
            <a:r>
              <a:rPr lang="ko-KR" altLang="en-US" sz="1400" dirty="0" smtClean="0"/>
              <a:t>책 초반부에는 </a:t>
            </a:r>
            <a:r>
              <a:rPr lang="en-US" altLang="ko-KR" sz="1400" dirty="0" smtClean="0"/>
              <a:t>IT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트랜드와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디지타이징</a:t>
            </a:r>
            <a:r>
              <a:rPr lang="ko-KR" altLang="en-US" sz="1400" dirty="0" smtClean="0"/>
              <a:t> 비즈니스에 대한 설명이 이루어 지고 있다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 smtClean="0"/>
          </a:p>
          <a:p>
            <a:r>
              <a:rPr lang="en-US" altLang="ko-KR" sz="1200" dirty="0" smtClean="0"/>
              <a:t>Centralizing Business: 	IBM</a:t>
            </a:r>
          </a:p>
          <a:p>
            <a:r>
              <a:rPr lang="en-US" altLang="ko-KR" sz="1200" dirty="0" smtClean="0"/>
              <a:t>Downsizing: 		Oracle, Cisco, HP, Microsoft, Intel</a:t>
            </a:r>
          </a:p>
          <a:p>
            <a:r>
              <a:rPr lang="en-US" altLang="ko-KR" sz="1200" dirty="0" err="1" smtClean="0"/>
              <a:t>eBusiness</a:t>
            </a:r>
            <a:r>
              <a:rPr lang="en-US" altLang="ko-KR" sz="1200" dirty="0" smtClean="0"/>
              <a:t>: 		Oracle, SAP</a:t>
            </a:r>
          </a:p>
          <a:p>
            <a:r>
              <a:rPr lang="en-US" altLang="ko-KR" sz="1200" dirty="0" smtClean="0"/>
              <a:t>Digitizing Business: 	Google, Apple, Amazon, </a:t>
            </a:r>
            <a:r>
              <a:rPr lang="en-US" altLang="ko-KR" sz="1200" dirty="0" err="1" smtClean="0"/>
              <a:t>Salesforce</a:t>
            </a:r>
            <a:r>
              <a:rPr lang="en-US" altLang="ko-KR" sz="1200" dirty="0" smtClean="0"/>
              <a:t>, Samsung</a:t>
            </a:r>
          </a:p>
          <a:p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73074" y="3349287"/>
            <a:ext cx="832506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나의 개인적인 생각</a:t>
            </a:r>
            <a:r>
              <a:rPr lang="en-US" altLang="ko-KR" sz="1200" dirty="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시대의 흐름이 빠르게 변화되고 있다</a:t>
            </a:r>
            <a:r>
              <a:rPr lang="en-US" altLang="ko-KR" sz="1200" dirty="0" smtClean="0">
                <a:latin typeface="HY궁서B" pitchFamily="18" charset="-127"/>
                <a:ea typeface="HY궁서B" pitchFamily="18" charset="-127"/>
              </a:rPr>
              <a:t>. 2013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년에 </a:t>
            </a:r>
            <a:r>
              <a:rPr lang="en-US" altLang="ko-KR" sz="1200" dirty="0" smtClean="0">
                <a:latin typeface="HY궁서B" pitchFamily="18" charset="-127"/>
                <a:ea typeface="HY궁서B" pitchFamily="18" charset="-127"/>
              </a:rPr>
              <a:t>IBM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의 정의 그리고 지금의 정의는 </a:t>
            </a:r>
            <a:r>
              <a:rPr lang="ko-KR" altLang="en-US" sz="1200" dirty="0" err="1" smtClean="0">
                <a:latin typeface="HY궁서B" pitchFamily="18" charset="-127"/>
                <a:ea typeface="HY궁서B" pitchFamily="18" charset="-127"/>
              </a:rPr>
              <a:t>몇가지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 추가 </a:t>
            </a:r>
            <a:r>
              <a:rPr lang="ko-KR" altLang="en-US" sz="1200" dirty="0" err="1" smtClean="0">
                <a:latin typeface="HY궁서B" pitchFamily="18" charset="-127"/>
                <a:ea typeface="HY궁서B" pitchFamily="18" charset="-127"/>
              </a:rPr>
              <a:t>된것이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 있다</a:t>
            </a:r>
            <a:r>
              <a:rPr lang="en-US" altLang="ko-KR" sz="1200" dirty="0" smtClean="0">
                <a:latin typeface="HY궁서B" pitchFamily="18" charset="-127"/>
                <a:ea typeface="HY궁서B" pitchFamily="18" charset="-127"/>
              </a:rPr>
              <a:t>. 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하지만 </a:t>
            </a:r>
            <a:r>
              <a:rPr lang="ko-KR" altLang="en-US" sz="1200" dirty="0" err="1" smtClean="0">
                <a:latin typeface="HY궁서B" pitchFamily="18" charset="-127"/>
                <a:ea typeface="HY궁서B" pitchFamily="18" charset="-127"/>
              </a:rPr>
              <a:t>변화된것이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 아니라 같은 근본에서 추가 </a:t>
            </a:r>
            <a:r>
              <a:rPr lang="ko-KR" altLang="en-US" sz="1200" dirty="0" err="1" smtClean="0">
                <a:latin typeface="HY궁서B" pitchFamily="18" charset="-127"/>
                <a:ea typeface="HY궁서B" pitchFamily="18" charset="-127"/>
              </a:rPr>
              <a:t>된것이기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 때문에</a:t>
            </a:r>
            <a:r>
              <a:rPr lang="en-US" altLang="ko-KR" sz="1200" dirty="0" smtClean="0">
                <a:latin typeface="HY궁서B" pitchFamily="18" charset="-127"/>
                <a:ea typeface="HY궁서B" pitchFamily="18" charset="-127"/>
              </a:rPr>
              <a:t>, 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과거의 생각 그리고 오늘날의 생각들을 같이 고려하면서 </a:t>
            </a:r>
            <a:r>
              <a:rPr lang="ko-KR" altLang="en-US" sz="1200" dirty="0" err="1" smtClean="0">
                <a:latin typeface="HY궁서B" pitchFamily="18" charset="-127"/>
                <a:ea typeface="HY궁서B" pitchFamily="18" charset="-127"/>
              </a:rPr>
              <a:t>이책을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 읽는 것이 좋다고 생각한다</a:t>
            </a:r>
            <a:r>
              <a:rPr lang="en-US" altLang="ko-KR" sz="1200" dirty="0" smtClean="0">
                <a:latin typeface="HY궁서B" pitchFamily="18" charset="-127"/>
                <a:ea typeface="HY궁서B" pitchFamily="18" charset="-127"/>
              </a:rPr>
              <a:t>. 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 </a:t>
            </a:r>
            <a:endParaRPr lang="ko-KR" altLang="en-US" sz="1200" dirty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075" y="5657671"/>
            <a:ext cx="8325067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나의 개인적인 생각</a:t>
            </a:r>
            <a:r>
              <a:rPr lang="en-US" altLang="ko-KR" sz="1200" dirty="0">
                <a:latin typeface="HY궁서B" pitchFamily="18" charset="-127"/>
                <a:ea typeface="HY궁서B" pitchFamily="18" charset="-127"/>
              </a:rPr>
              <a:t>: IT</a:t>
            </a:r>
            <a:r>
              <a:rPr lang="ko-KR" altLang="en-US" sz="1200" dirty="0">
                <a:latin typeface="HY궁서B" pitchFamily="18" charset="-127"/>
                <a:ea typeface="HY궁서B" pitchFamily="18" charset="-127"/>
              </a:rPr>
              <a:t>기업과 </a:t>
            </a:r>
            <a:r>
              <a:rPr lang="en-US" altLang="ko-KR" sz="1200" dirty="0">
                <a:latin typeface="HY궁서B" pitchFamily="18" charset="-127"/>
                <a:ea typeface="HY궁서B" pitchFamily="18" charset="-127"/>
              </a:rPr>
              <a:t>IT </a:t>
            </a:r>
            <a:r>
              <a:rPr lang="ko-KR" altLang="en-US" sz="1200" dirty="0" err="1" smtClean="0">
                <a:latin typeface="HY궁서B" pitchFamily="18" charset="-127"/>
                <a:ea typeface="HY궁서B" pitchFamily="18" charset="-127"/>
              </a:rPr>
              <a:t>트랜드</a:t>
            </a:r>
            <a:r>
              <a:rPr lang="en-US" altLang="ko-KR" sz="1200" dirty="0" smtClean="0">
                <a:latin typeface="HY궁서B" pitchFamily="18" charset="-127"/>
                <a:ea typeface="HY궁서B" pitchFamily="18" charset="-127"/>
              </a:rPr>
              <a:t>, </a:t>
            </a:r>
            <a:r>
              <a:rPr lang="ko-KR" altLang="en-US" sz="1200" dirty="0" err="1" smtClean="0">
                <a:latin typeface="HY궁서B" pitchFamily="18" charset="-127"/>
                <a:ea typeface="HY궁서B" pitchFamily="18" charset="-127"/>
              </a:rPr>
              <a:t>몇가지를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 나열해 보면</a:t>
            </a:r>
            <a:r>
              <a:rPr lang="en-US" altLang="ko-KR" sz="1200" dirty="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200" dirty="0" err="1" smtClean="0">
                <a:latin typeface="HY궁서B" pitchFamily="18" charset="-127"/>
                <a:ea typeface="HY궁서B" pitchFamily="18" charset="-127"/>
              </a:rPr>
              <a:t>클라우딩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 컴퓨터</a:t>
            </a:r>
            <a:r>
              <a:rPr lang="en-US" altLang="ko-KR" sz="1200" dirty="0" smtClean="0">
                <a:latin typeface="HY궁서B" pitchFamily="18" charset="-127"/>
                <a:ea typeface="HY궁서B" pitchFamily="18" charset="-127"/>
              </a:rPr>
              <a:t>, </a:t>
            </a:r>
            <a:r>
              <a:rPr lang="ko-KR" altLang="en-US" sz="1200" dirty="0" err="1" smtClean="0">
                <a:latin typeface="HY궁서B" pitchFamily="18" charset="-127"/>
                <a:ea typeface="HY궁서B" pitchFamily="18" charset="-127"/>
              </a:rPr>
              <a:t>모바일</a:t>
            </a:r>
            <a:r>
              <a:rPr lang="en-US" altLang="ko-KR" sz="1200" dirty="0" smtClean="0">
                <a:latin typeface="HY궁서B" pitchFamily="18" charset="-127"/>
                <a:ea typeface="HY궁서B" pitchFamily="18" charset="-127"/>
              </a:rPr>
              <a:t>, IOT, 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빅데이터</a:t>
            </a:r>
            <a:r>
              <a:rPr lang="en-US" altLang="ko-KR" sz="1200" dirty="0" smtClean="0">
                <a:latin typeface="HY궁서B" pitchFamily="18" charset="-127"/>
                <a:ea typeface="HY궁서B" pitchFamily="18" charset="-127"/>
              </a:rPr>
              <a:t>, </a:t>
            </a:r>
            <a:r>
              <a:rPr lang="ko-KR" altLang="en-US" sz="1200" dirty="0" err="1" smtClean="0">
                <a:latin typeface="HY궁서B" pitchFamily="18" charset="-127"/>
                <a:ea typeface="HY궁서B" pitchFamily="18" charset="-127"/>
              </a:rPr>
              <a:t>소셜미디아</a:t>
            </a:r>
            <a:r>
              <a:rPr lang="ko-KR" altLang="en-US" sz="1200" dirty="0">
                <a:latin typeface="HY궁서B" pitchFamily="18" charset="-127"/>
                <a:ea typeface="HY궁서B" pitchFamily="18" charset="-127"/>
              </a:rPr>
              <a:t> 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등등 길게 나열할 수 있다</a:t>
            </a:r>
            <a:r>
              <a:rPr lang="en-US" altLang="ko-KR" sz="1200" dirty="0" smtClean="0">
                <a:latin typeface="HY궁서B" pitchFamily="18" charset="-127"/>
                <a:ea typeface="HY궁서B" pitchFamily="18" charset="-127"/>
              </a:rPr>
              <a:t>. 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게다가 새로운 혁신을 통해 나날이 새로운 </a:t>
            </a:r>
            <a:r>
              <a:rPr lang="en-US" altLang="ko-KR" sz="1200" dirty="0" smtClean="0">
                <a:latin typeface="HY궁서B" pitchFamily="18" charset="-127"/>
                <a:ea typeface="HY궁서B" pitchFamily="18" charset="-127"/>
              </a:rPr>
              <a:t>IT 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영역이 탄생하고 있다</a:t>
            </a:r>
            <a:r>
              <a:rPr lang="en-US" altLang="ko-KR" sz="1200" dirty="0" smtClean="0">
                <a:latin typeface="HY궁서B" pitchFamily="18" charset="-127"/>
                <a:ea typeface="HY궁서B" pitchFamily="18" charset="-127"/>
              </a:rPr>
              <a:t>. 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시간이 갈수록 경쟁 업체들은 하나 둘씩 경쟁에서 밀리기 시작하며 </a:t>
            </a:r>
            <a:r>
              <a:rPr lang="ko-KR" altLang="en-US" sz="1200" dirty="0" err="1" smtClean="0">
                <a:latin typeface="HY궁서B" pitchFamily="18" charset="-127"/>
                <a:ea typeface="HY궁서B" pitchFamily="18" charset="-127"/>
              </a:rPr>
              <a:t>새로등장하는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 기술 또는 업체들이 나타난다</a:t>
            </a:r>
            <a:r>
              <a:rPr lang="en-US" altLang="ko-KR" sz="1200" dirty="0" smtClean="0">
                <a:latin typeface="HY궁서B" pitchFamily="18" charset="-127"/>
                <a:ea typeface="HY궁서B" pitchFamily="18" charset="-127"/>
              </a:rPr>
              <a:t>. 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미래로 갈수록 누가 </a:t>
            </a:r>
            <a:r>
              <a:rPr lang="en-US" altLang="ko-KR" sz="1200" dirty="0" smtClean="0">
                <a:latin typeface="HY궁서B" pitchFamily="18" charset="-127"/>
                <a:ea typeface="HY궁서B" pitchFamily="18" charset="-127"/>
              </a:rPr>
              <a:t>first mover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가 되고 누가 혁신을 꾸준히 하며</a:t>
            </a:r>
            <a:r>
              <a:rPr lang="en-US" altLang="ko-KR" sz="1200" dirty="0" smtClean="0">
                <a:latin typeface="HY궁서B" pitchFamily="18" charset="-127"/>
                <a:ea typeface="HY궁서B" pitchFamily="18" charset="-127"/>
              </a:rPr>
              <a:t>, 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누가 가장 적응을 잘하는지에 때라 한 회사의 </a:t>
            </a:r>
            <a:r>
              <a:rPr lang="ko-KR" altLang="en-US" sz="1200" dirty="0" err="1" smtClean="0">
                <a:latin typeface="HY궁서B" pitchFamily="18" charset="-127"/>
                <a:ea typeface="HY궁서B" pitchFamily="18" charset="-127"/>
              </a:rPr>
              <a:t>생명줄이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 결정된다고 생각한다</a:t>
            </a:r>
            <a:r>
              <a:rPr lang="en-US" altLang="ko-KR" sz="1200" dirty="0" smtClean="0">
                <a:latin typeface="HY궁서B" pitchFamily="18" charset="-127"/>
                <a:ea typeface="HY궁서B" pitchFamily="18" charset="-127"/>
              </a:rPr>
              <a:t>. 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 </a:t>
            </a:r>
            <a:endParaRPr lang="en-US" altLang="ko-KR" sz="1200" dirty="0">
              <a:latin typeface="HY궁서B" pitchFamily="18" charset="-127"/>
              <a:ea typeface="HY궁서B" pitchFamily="18" charset="-127"/>
            </a:endParaRPr>
          </a:p>
          <a:p>
            <a:r>
              <a:rPr lang="en-US" altLang="ko-KR" sz="1200" dirty="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ko-KR" altLang="en-US" sz="1200" dirty="0" smtClean="0">
                <a:latin typeface="HY궁서B" pitchFamily="18" charset="-127"/>
                <a:ea typeface="HY궁서B" pitchFamily="18" charset="-127"/>
              </a:rPr>
              <a:t> </a:t>
            </a:r>
            <a:endParaRPr lang="ko-KR" altLang="en-US" sz="1200" dirty="0">
              <a:latin typeface="HY궁서B" pitchFamily="18" charset="-127"/>
              <a:ea typeface="HY궁서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6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675" y="312737"/>
            <a:ext cx="6494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다양한 빅데이터 전문가</a:t>
            </a:r>
            <a:endParaRPr lang="en-US" altLang="ko-KR" b="1" dirty="0"/>
          </a:p>
          <a:p>
            <a:r>
              <a:rPr lang="en-US" altLang="ko-KR" sz="1400" dirty="0" smtClean="0"/>
              <a:t>Different Big Data Specialist 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20675" y="926356"/>
            <a:ext cx="837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빅데이터 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IT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전문가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: </a:t>
            </a:r>
          </a:p>
          <a:p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빅데이터 분석 전문가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: </a:t>
            </a:r>
          </a:p>
          <a:p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빅데이터 도메인 전문가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빅데이터 전략 전문가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*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빅데이터의 프로세스 체인을 산업에 대한 전문 지식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데이터 처리 분석 모델링 결과 해석 실행 등으로 </a:t>
            </a:r>
            <a:r>
              <a:rPr lang="ko-KR" altLang="en-US" sz="1200" dirty="0" err="1" smtClean="0">
                <a:latin typeface="HY강B" pitchFamily="18" charset="-127"/>
                <a:ea typeface="HY강B" pitchFamily="18" charset="-127"/>
              </a:rPr>
              <a:t>생각할수</a:t>
            </a:r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 있다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. </a:t>
            </a:r>
          </a:p>
          <a:p>
            <a:r>
              <a:rPr lang="ko-KR" altLang="en-US" sz="1200" dirty="0" smtClean="0">
                <a:latin typeface="HY강B" pitchFamily="18" charset="-127"/>
                <a:ea typeface="HY강B" pitchFamily="18" charset="-127"/>
              </a:rPr>
              <a:t>기업에서 빅데이터의 방향과 전략을 수립하기 위해서는 산업에 대한 이해와 업무 실행에 대한 이해가 반드시 필요하다</a:t>
            </a:r>
            <a:r>
              <a:rPr lang="en-US" altLang="ko-KR" sz="1200" dirty="0" smtClean="0">
                <a:latin typeface="HY강B" pitchFamily="18" charset="-127"/>
                <a:ea typeface="HY강B" pitchFamily="18" charset="-127"/>
              </a:rPr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674" y="2492896"/>
            <a:ext cx="864381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빅데이터 테마 결정에 필요한 정보</a:t>
            </a:r>
            <a:endParaRPr lang="en-US" altLang="ko-KR" b="1" dirty="0" smtClean="0"/>
          </a:p>
          <a:p>
            <a:r>
              <a:rPr lang="ko-KR" altLang="en-US" sz="1400" b="1" dirty="0" smtClean="0"/>
              <a:t>산업 분류</a:t>
            </a:r>
            <a:r>
              <a:rPr lang="en-US" altLang="ko-KR" sz="1400" b="1" dirty="0" smtClean="0"/>
              <a:t>: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산업에 따라 구현 방법 및 기술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분석 방법이 달라짐 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b="1" dirty="0" smtClean="0"/>
              <a:t>업무 분야</a:t>
            </a:r>
            <a:r>
              <a:rPr lang="en-US" altLang="ko-KR" sz="1400" b="1" dirty="0" smtClean="0"/>
              <a:t>: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고객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마케팅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품질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위기관리</a:t>
            </a:r>
            <a:r>
              <a:rPr lang="en-US" altLang="ko-KR" sz="1400" dirty="0" smtClean="0"/>
              <a:t>(Risk Management), </a:t>
            </a:r>
            <a:r>
              <a:rPr lang="ko-KR" altLang="en-US" sz="1400" dirty="0" smtClean="0"/>
              <a:t>고객의 소리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사기방지 등과 같은 업무 영역</a:t>
            </a:r>
            <a:endParaRPr lang="en-US" altLang="ko-KR" sz="1400" dirty="0" smtClean="0"/>
          </a:p>
          <a:p>
            <a:r>
              <a:rPr lang="ko-KR" altLang="en-US" sz="1400" b="1" dirty="0" smtClean="0"/>
              <a:t>분석 기법</a:t>
            </a:r>
            <a:r>
              <a:rPr lang="en-US" altLang="ko-KR" sz="1400" b="1" dirty="0" smtClean="0"/>
              <a:t>:</a:t>
            </a:r>
            <a:r>
              <a:rPr lang="en-US" altLang="ko-KR" sz="14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서술 분석</a:t>
            </a:r>
            <a:r>
              <a:rPr lang="en-US" altLang="ko-KR" sz="1400" dirty="0" smtClean="0"/>
              <a:t>(Descriptive Analysis): </a:t>
            </a:r>
            <a:r>
              <a:rPr lang="ko-KR" altLang="en-US" sz="1400" dirty="0" smtClean="0"/>
              <a:t>과거의 일 분석</a:t>
            </a:r>
            <a:r>
              <a:rPr lang="en-US" altLang="ko-KR" sz="1400" dirty="0" smtClean="0"/>
              <a:t> SQL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400" dirty="0" smtClean="0"/>
              <a:t>AS-IS </a:t>
            </a:r>
            <a:r>
              <a:rPr lang="ko-KR" altLang="en-US" sz="1400" dirty="0" smtClean="0"/>
              <a:t>분석 </a:t>
            </a:r>
            <a:r>
              <a:rPr lang="en-US" altLang="ko-KR" sz="1400" dirty="0" smtClean="0"/>
              <a:t>: SQL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진단 분석</a:t>
            </a:r>
            <a:r>
              <a:rPr lang="en-US" altLang="ko-KR" sz="1400" dirty="0" smtClean="0"/>
              <a:t>(Diagnostic Analysis): </a:t>
            </a:r>
            <a:r>
              <a:rPr lang="ko-KR" altLang="en-US" sz="1400" dirty="0" smtClean="0"/>
              <a:t>원인을 찾는 분석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왜 이런 현상이 일어났는가</a:t>
            </a:r>
            <a:r>
              <a:rPr lang="en-US" altLang="ko-KR" sz="1400" dirty="0" smtClean="0"/>
              <a:t>?)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400" dirty="0" smtClean="0"/>
              <a:t>근본 원인 분석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통계</a:t>
            </a: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예측 분석</a:t>
            </a:r>
            <a:r>
              <a:rPr lang="en-US" altLang="ko-KR" sz="1400" dirty="0" smtClean="0"/>
              <a:t>(Predictive Analysis): </a:t>
            </a:r>
            <a:r>
              <a:rPr lang="ko-KR" altLang="en-US" sz="1400" dirty="0" smtClean="0"/>
              <a:t>앞으로 일어날 일들 예측</a:t>
            </a:r>
            <a:r>
              <a:rPr lang="en-US" altLang="ko-KR" sz="1400" dirty="0" smtClean="0"/>
              <a:t>(Forecasting)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400" dirty="0" smtClean="0"/>
              <a:t>예측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통계 </a:t>
            </a:r>
            <a:r>
              <a:rPr lang="en-US" altLang="ko-KR" sz="1400" dirty="0" smtClean="0"/>
              <a:t>+ Business Logic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처방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분석</a:t>
            </a:r>
            <a:r>
              <a:rPr lang="en-US" altLang="ko-KR" sz="1400" dirty="0" smtClean="0"/>
              <a:t>(Prescriptive Analysis): </a:t>
            </a:r>
            <a:r>
              <a:rPr lang="ko-KR" altLang="en-US" sz="1400" dirty="0" smtClean="0"/>
              <a:t>앞으로 </a:t>
            </a:r>
            <a:r>
              <a:rPr lang="ko-KR" altLang="en-US" sz="1400" dirty="0" err="1" smtClean="0"/>
              <a:t>이런일이</a:t>
            </a:r>
            <a:r>
              <a:rPr lang="ko-KR" altLang="en-US" sz="1400" dirty="0" smtClean="0"/>
              <a:t> 일어나려면 어떻게 </a:t>
            </a:r>
            <a:r>
              <a:rPr lang="ko-KR" altLang="en-US" sz="1400" dirty="0" err="1" smtClean="0"/>
              <a:t>해야한다</a:t>
            </a:r>
            <a:r>
              <a:rPr lang="ko-KR" altLang="en-US" sz="1400" dirty="0" smtClean="0"/>
              <a:t> 를 분석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분야의 관한 </a:t>
            </a:r>
            <a:r>
              <a:rPr lang="en-US" altLang="ko-KR" sz="1400" dirty="0" smtClean="0"/>
              <a:t>			   </a:t>
            </a:r>
            <a:r>
              <a:rPr lang="ko-KR" altLang="en-US" sz="1400" dirty="0" smtClean="0"/>
              <a:t>전문성 필요</a:t>
            </a:r>
            <a:endParaRPr lang="en-US" altLang="ko-KR" sz="1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400" dirty="0" smtClean="0"/>
              <a:t>시뮬레이션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통계 </a:t>
            </a:r>
            <a:r>
              <a:rPr lang="en-US" altLang="ko-KR" sz="1400" dirty="0" smtClean="0"/>
              <a:t>+ Business Logic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최적화</a:t>
            </a:r>
            <a:r>
              <a:rPr lang="en-US" altLang="ko-KR" sz="1400" dirty="0" smtClean="0"/>
              <a:t>(Optimization): </a:t>
            </a:r>
            <a:r>
              <a:rPr lang="ko-KR" altLang="en-US" sz="1400" dirty="0" smtClean="0"/>
              <a:t>이런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일이 일어나면 어떻게 업무 조정해서 대처해야 하는가를 알아내고 전략을 세우는 것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컨설팅 마인드 비즈니스 경험 지식 필요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400" dirty="0" smtClean="0"/>
              <a:t>통계 </a:t>
            </a:r>
            <a:r>
              <a:rPr lang="en-US" altLang="ko-KR" sz="1400" dirty="0" smtClean="0"/>
              <a:t>+ Business Logic + </a:t>
            </a:r>
            <a:r>
              <a:rPr lang="ko-KR" altLang="en-US" sz="1400" dirty="0" smtClean="0"/>
              <a:t>업무 처리 프로세스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endParaRPr lang="en-US" altLang="ko-KR" sz="1400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58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책을 읽은 후 느낀 점</a:t>
            </a:r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dirty="0" smtClean="0"/>
              <a:t>책을 통해 제목 그대로 빅데이터로 일하는 기술에 관한 </a:t>
            </a:r>
            <a:r>
              <a:rPr lang="ko-KR" altLang="en-US" sz="1400" dirty="0" err="1" smtClean="0"/>
              <a:t>인사이트</a:t>
            </a:r>
            <a:r>
              <a:rPr lang="en-US" altLang="ko-KR" sz="1400" dirty="0" smtClean="0"/>
              <a:t>(insight)</a:t>
            </a:r>
            <a:r>
              <a:rPr lang="ko-KR" altLang="en-US" sz="1400" dirty="0" smtClean="0"/>
              <a:t>을 많이 얻게 되었다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사실 십 년 전부터 빅데이터라는 소리는 떠돌아 다녔고 지금도 많은 사람들이 들으면서 살고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그러나 그것이 무엇인지 정확히 알고 있는 사람이 많지 않았고 </a:t>
            </a:r>
            <a:r>
              <a:rPr lang="en-US" altLang="ko-KR" sz="1400" dirty="0" smtClean="0"/>
              <a:t>IT</a:t>
            </a:r>
            <a:r>
              <a:rPr lang="ko-KR" altLang="en-US" sz="1400" dirty="0" smtClean="0"/>
              <a:t>관련 전공을 했던 나도 정확히 무엇이다 정의하기 어려웠다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하지만 이 책을 통해 이해 감이 생기고 활용방법에 대한 생각을 많이 하게 된 계기가 된 것 같다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현업에서도 빅데이터를 정확히 활용하고 사용하는 사람들은 많지 않다 또한 지금 현재 </a:t>
            </a:r>
            <a:r>
              <a:rPr lang="en-US" altLang="ko-KR" sz="1400" dirty="0" smtClean="0"/>
              <a:t>100%</a:t>
            </a:r>
            <a:r>
              <a:rPr lang="ko-KR" altLang="en-US" sz="1400" dirty="0" smtClean="0"/>
              <a:t>활용 한다고 생각하는 사람들조차 몇 년 후면 다시 공부해야 하는 것이 오고 또한 </a:t>
            </a:r>
            <a:r>
              <a:rPr lang="en-US" altLang="ko-KR" sz="1400" dirty="0" smtClean="0"/>
              <a:t>innovate </a:t>
            </a:r>
            <a:r>
              <a:rPr lang="ko-KR" altLang="en-US" sz="1400" dirty="0" smtClean="0"/>
              <a:t>혁명 해야 하는 것이 온다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이를 대비해서 구축해 논 데이터를 통해 끊임없는 연구를 하는 것이 옳다고 본다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400" dirty="0" smtClean="0"/>
              <a:t>한가지 아쉬운 점은 책의 내용의 </a:t>
            </a:r>
            <a:r>
              <a:rPr lang="en-US" altLang="ko-KR" sz="1400" dirty="0" smtClean="0"/>
              <a:t>2014</a:t>
            </a:r>
            <a:r>
              <a:rPr lang="ko-KR" altLang="en-US" sz="1400" dirty="0" smtClean="0"/>
              <a:t>년 데이터로 한정적이란 것이다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미래 전망을 예측한 부분이 맞아 떨어진 부분도 있고 빗나간 부분도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책을 읽으면서 내내 지금 데이터로 </a:t>
            </a:r>
            <a:r>
              <a:rPr lang="en-US" altLang="ko-KR" sz="1400" dirty="0" smtClean="0"/>
              <a:t>2015</a:t>
            </a:r>
            <a:r>
              <a:rPr lang="ko-KR" altLang="en-US" sz="1400" dirty="0" smtClean="0"/>
              <a:t>년</a:t>
            </a:r>
            <a:r>
              <a:rPr lang="en-US" altLang="ko-KR" sz="1400" dirty="0" smtClean="0"/>
              <a:t>-2019</a:t>
            </a:r>
            <a:r>
              <a:rPr lang="ko-KR" altLang="en-US" sz="1400" dirty="0" smtClean="0"/>
              <a:t>년 데이터도 들어 갔으면 좋았을 텐데 라는 생각을 많이 하였다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모든 사람들이 아마 느낄 것이다 지금 세상은 빠르게 돌아가고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매일 같이 새로운 기술들이 도입이 되고 있고 혁신을 하려고 노력한다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책을 읽으면서 </a:t>
            </a:r>
            <a:r>
              <a:rPr lang="en-US" altLang="ko-KR" sz="1400" dirty="0" smtClean="0"/>
              <a:t>insight</a:t>
            </a:r>
            <a:r>
              <a:rPr lang="ko-KR" altLang="en-US" sz="1400" dirty="0" smtClean="0"/>
              <a:t>이 많이 생긴 것은 사실이다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빅데이터의 실무 경험이 전혀 없는 나로써는 일반 회사의 시각에서 바라보는 빅데이터는 어떤 것인지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또한 어떤 부분이 문제점이고 그것의 해결방안은 무엇인지 또한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의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한계점등 전에는 몰랐던 지식을 습득하고 배웠다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기업이 빅데이터를 도입하는 목표는 데이터에 의한 의사 결정을 하기 위해서다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한마디로 </a:t>
            </a:r>
            <a:r>
              <a:rPr lang="en-US" altLang="ko-KR" sz="1400" dirty="0" smtClean="0"/>
              <a:t>problem solving method</a:t>
            </a:r>
            <a:r>
              <a:rPr lang="ko-KR" altLang="en-US" sz="1400" dirty="0" smtClean="0"/>
              <a:t>으로 바라보고 있다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smtClean="0"/>
              <a:t>데이터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분석 기법에 따를 비즈니스 가치 및 필요 인력에서는 </a:t>
            </a:r>
            <a:r>
              <a:rPr lang="en-US" altLang="ko-KR" sz="1400" dirty="0" smtClean="0"/>
              <a:t>IT </a:t>
            </a:r>
            <a:r>
              <a:rPr lang="ko-KR" altLang="en-US" sz="1400" dirty="0" smtClean="0"/>
              <a:t>전문가 통계 전문가 그리고 비즈니스 전문가들이 각각 필요하다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기업의 입장에서는 이러한 기술들을 모두 가지고 있는 인재들을 찾을 것이고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사실 오늘날 컴퓨터 못 다루는 사람은 없다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전문성의 깊이 그리고 경험에서 판가름이 날것이다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이러한 매력적인 인재로 성장을 하기 위해서는 끊임없는 배움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사람들을 상대하는 기술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발표 기술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말하기 기술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컨설팅 마인드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많은 노력이 필요할 것 이다</a:t>
            </a:r>
            <a:r>
              <a:rPr lang="en-US" altLang="ko-KR" sz="1400" dirty="0" smtClean="0"/>
              <a:t>. </a:t>
            </a:r>
          </a:p>
          <a:p>
            <a:pPr marL="0" indent="0">
              <a:buNone/>
            </a:pP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995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703</Words>
  <Application>Microsoft Office PowerPoint</Application>
  <PresentationFormat>화면 슬라이드 쇼(4:3)</PresentationFormat>
  <Paragraphs>52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책을 읽은 후 느낀 점…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709-24</dc:creator>
  <cp:lastModifiedBy>709-24</cp:lastModifiedBy>
  <cp:revision>13</cp:revision>
  <dcterms:created xsi:type="dcterms:W3CDTF">2019-05-29T08:28:23Z</dcterms:created>
  <dcterms:modified xsi:type="dcterms:W3CDTF">2019-05-31T08:22:04Z</dcterms:modified>
</cp:coreProperties>
</file>