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519" r:id="rId3"/>
    <p:sldId id="516" r:id="rId4"/>
    <p:sldId id="517" r:id="rId5"/>
    <p:sldId id="518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4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573" r:id="rId50"/>
    <p:sldId id="574" r:id="rId51"/>
    <p:sldId id="575" r:id="rId52"/>
    <p:sldId id="612" r:id="rId53"/>
    <p:sldId id="613" r:id="rId54"/>
    <p:sldId id="614" r:id="rId55"/>
    <p:sldId id="615" r:id="rId56"/>
    <p:sldId id="616" r:id="rId57"/>
    <p:sldId id="617" r:id="rId58"/>
    <p:sldId id="618" r:id="rId59"/>
    <p:sldId id="619" r:id="rId60"/>
    <p:sldId id="620" r:id="rId61"/>
    <p:sldId id="621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629" r:id="rId70"/>
    <p:sldId id="630" r:id="rId71"/>
    <p:sldId id="631" r:id="rId72"/>
    <p:sldId id="597" r:id="rId73"/>
    <p:sldId id="632" r:id="rId74"/>
    <p:sldId id="633" r:id="rId75"/>
    <p:sldId id="634" r:id="rId76"/>
    <p:sldId id="635" r:id="rId77"/>
    <p:sldId id="636" r:id="rId78"/>
    <p:sldId id="637" r:id="rId79"/>
    <p:sldId id="638" r:id="rId80"/>
    <p:sldId id="639" r:id="rId81"/>
    <p:sldId id="640" r:id="rId82"/>
    <p:sldId id="641" r:id="rId83"/>
    <p:sldId id="642" r:id="rId84"/>
    <p:sldId id="643" r:id="rId85"/>
    <p:sldId id="644" r:id="rId86"/>
    <p:sldId id="645" r:id="rId87"/>
    <p:sldId id="646" r:id="rId88"/>
    <p:sldId id="647" r:id="rId89"/>
    <p:sldId id="649" r:id="rId90"/>
    <p:sldId id="650" r:id="rId91"/>
    <p:sldId id="651" r:id="rId92"/>
    <p:sldId id="652" r:id="rId93"/>
    <p:sldId id="572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5" autoAdjust="0"/>
    <p:restoredTop sz="94451" autoAdjust="0"/>
  </p:normalViewPr>
  <p:slideViewPr>
    <p:cSldViewPr>
      <p:cViewPr varScale="1">
        <p:scale>
          <a:sx n="64" d="100"/>
          <a:sy n="64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DCCA1-002B-4F71-B1A4-7F0A8AED8B57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8B4D-4DF2-4F78-A49A-BC9453DF63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50" y="1484784"/>
            <a:ext cx="8229600" cy="52239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7250" y="762000"/>
            <a:ext cx="8229600" cy="6858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85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1484784"/>
            <a:ext cx="35719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38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CO" noProof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6" name="5 Marcador de número de diapositiva" descr="&lt;No.&gt;"/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sz="4000" dirty="0"/>
              <a:t>Optimización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800" dirty="0"/>
              <a:t>Modelado, Optimización y Simulación</a:t>
            </a:r>
          </a:p>
          <a:p>
            <a:endParaRPr lang="es-CO" sz="1600" dirty="0"/>
          </a:p>
          <a:p>
            <a:r>
              <a:rPr lang="es-CO" sz="1600" dirty="0"/>
              <a:t>Profesor</a:t>
            </a:r>
          </a:p>
          <a:p>
            <a:r>
              <a:rPr lang="es-CO" sz="1600" dirty="0"/>
              <a:t>Germán Montoya</a:t>
            </a:r>
          </a:p>
          <a:p>
            <a:endParaRPr lang="es-CO" sz="1600" dirty="0"/>
          </a:p>
          <a:p>
            <a:r>
              <a:rPr lang="es-CO" sz="1600" dirty="0"/>
              <a:t>Oficina ML648</a:t>
            </a:r>
          </a:p>
          <a:p>
            <a:endParaRPr lang="es-CO" sz="1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671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4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8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0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5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86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0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1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>
            <a:off x="5364163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" name="Line 47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66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8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0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1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2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7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8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0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1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3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7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8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9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0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1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2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3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4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5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6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7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8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9" name="Line 45"/>
          <p:cNvSpPr>
            <a:spLocks noChangeShapeType="1"/>
          </p:cNvSpPr>
          <p:nvPr/>
        </p:nvSpPr>
        <p:spPr bwMode="auto">
          <a:xfrm>
            <a:off x="5364163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5" name="Line 48"/>
          <p:cNvSpPr>
            <a:spLocks noChangeShapeType="1"/>
          </p:cNvSpPr>
          <p:nvPr/>
        </p:nvSpPr>
        <p:spPr bwMode="auto">
          <a:xfrm flipV="1">
            <a:off x="5364163" y="4508500"/>
            <a:ext cx="720725" cy="5032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38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>
            <a:off x="2916238" y="5768975"/>
            <a:ext cx="719137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0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3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4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5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3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4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6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1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3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6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7" name="Line 45"/>
          <p:cNvSpPr>
            <a:spLocks noChangeShapeType="1"/>
          </p:cNvSpPr>
          <p:nvPr/>
        </p:nvSpPr>
        <p:spPr bwMode="auto">
          <a:xfrm>
            <a:off x="5364163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8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9" name="Line 48"/>
          <p:cNvSpPr>
            <a:spLocks noChangeShapeType="1"/>
          </p:cNvSpPr>
          <p:nvPr/>
        </p:nvSpPr>
        <p:spPr bwMode="auto">
          <a:xfrm flipV="1">
            <a:off x="5364163" y="451008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72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87" name="Line 46"/>
          <p:cNvSpPr>
            <a:spLocks noChangeShapeType="1"/>
          </p:cNvSpPr>
          <p:nvPr/>
        </p:nvSpPr>
        <p:spPr bwMode="auto">
          <a:xfrm flipV="1">
            <a:off x="2915816" y="5768975"/>
            <a:ext cx="719559" cy="685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5437188" y="5768975"/>
            <a:ext cx="693738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0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1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2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3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4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5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6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8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9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00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2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4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7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8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1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4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5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9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20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1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3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5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6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8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4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5" name="Line 45"/>
          <p:cNvSpPr>
            <a:spLocks noChangeShapeType="1"/>
          </p:cNvSpPr>
          <p:nvPr/>
        </p:nvSpPr>
        <p:spPr bwMode="auto">
          <a:xfrm>
            <a:off x="5364163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1" name="Line 47"/>
          <p:cNvSpPr>
            <a:spLocks noChangeShapeType="1"/>
          </p:cNvSpPr>
          <p:nvPr/>
        </p:nvSpPr>
        <p:spPr bwMode="auto">
          <a:xfrm flipV="1">
            <a:off x="5364163" y="451008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37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V="1">
            <a:off x="2915816" y="5768975"/>
            <a:ext cx="719559" cy="685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2" name="Line 46"/>
          <p:cNvSpPr>
            <a:spLocks noChangeShapeType="1"/>
          </p:cNvSpPr>
          <p:nvPr/>
        </p:nvSpPr>
        <p:spPr bwMode="auto">
          <a:xfrm flipH="1" flipV="1">
            <a:off x="5436096" y="5819215"/>
            <a:ext cx="648792" cy="597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2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5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8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6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6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7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8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9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2" name="Line 45"/>
          <p:cNvSpPr>
            <a:spLocks noChangeShapeType="1"/>
          </p:cNvSpPr>
          <p:nvPr/>
        </p:nvSpPr>
        <p:spPr bwMode="auto">
          <a:xfrm>
            <a:off x="5364163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3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4" name="Line 47"/>
          <p:cNvSpPr>
            <a:spLocks noChangeShapeType="1"/>
          </p:cNvSpPr>
          <p:nvPr/>
        </p:nvSpPr>
        <p:spPr bwMode="auto">
          <a:xfrm flipV="1">
            <a:off x="5364163" y="451008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5" name="Line 51"/>
          <p:cNvSpPr>
            <a:spLocks noChangeShapeType="1"/>
          </p:cNvSpPr>
          <p:nvPr/>
        </p:nvSpPr>
        <p:spPr bwMode="auto">
          <a:xfrm>
            <a:off x="2987675" y="4480092"/>
            <a:ext cx="30241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826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87" name="Line 46"/>
          <p:cNvSpPr>
            <a:spLocks noChangeShapeType="1"/>
          </p:cNvSpPr>
          <p:nvPr/>
        </p:nvSpPr>
        <p:spPr bwMode="auto">
          <a:xfrm flipV="1">
            <a:off x="2915816" y="5768975"/>
            <a:ext cx="719559" cy="685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 flipH="1" flipV="1">
            <a:off x="5436096" y="5819215"/>
            <a:ext cx="648792" cy="597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0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1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2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3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94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5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6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8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9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00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2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4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7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8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1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3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4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5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9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20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1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3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5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6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8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4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5" name="Line 45"/>
          <p:cNvSpPr>
            <a:spLocks noChangeShapeType="1"/>
          </p:cNvSpPr>
          <p:nvPr/>
        </p:nvSpPr>
        <p:spPr bwMode="auto">
          <a:xfrm>
            <a:off x="5364163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1" name="Line 47"/>
          <p:cNvSpPr>
            <a:spLocks noChangeShapeType="1"/>
          </p:cNvSpPr>
          <p:nvPr/>
        </p:nvSpPr>
        <p:spPr bwMode="auto">
          <a:xfrm flipV="1">
            <a:off x="5364163" y="451008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2987675" y="4480092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519113" y="5705475"/>
            <a:ext cx="215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 err="1">
                <a:latin typeface="Arial" pitchFamily="34" charset="0"/>
              </a:rPr>
              <a:t>Kruskal</a:t>
            </a:r>
            <a:r>
              <a:rPr lang="es-CO" altLang="es-CO" sz="1600" b="1" dirty="0">
                <a:latin typeface="Arial" pitchFamily="34" charset="0"/>
              </a:rPr>
              <a:t>: El Peso del</a:t>
            </a:r>
          </a:p>
          <a:p>
            <a:r>
              <a:rPr lang="es-CO" altLang="es-CO" sz="1600" b="1" dirty="0">
                <a:latin typeface="Arial" pitchFamily="34" charset="0"/>
              </a:rPr>
              <a:t>Árbol = 93</a:t>
            </a:r>
          </a:p>
        </p:txBody>
      </p:sp>
    </p:spTree>
    <p:extLst>
      <p:ext uri="{BB962C8B-B14F-4D97-AF65-F5344CB8AC3E}">
        <p14:creationId xmlns:p14="http://schemas.microsoft.com/office/powerpoint/2010/main" val="258496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 (ver </a:t>
            </a:r>
            <a:r>
              <a:rPr lang="es-CO" altLang="es-CO" sz="2400" kern="0" dirty="0" err="1"/>
              <a:t>appPrim.m</a:t>
            </a:r>
            <a:r>
              <a:rPr lang="es-CO" altLang="es-CO" sz="2400" kern="0" dirty="0"/>
              <a:t> y </a:t>
            </a:r>
            <a:r>
              <a:rPr lang="es-CO" altLang="es-CO" sz="2400" kern="0" dirty="0" err="1"/>
              <a:t>prim.m</a:t>
            </a:r>
            <a:r>
              <a:rPr lang="es-CO" altLang="es-CO" sz="2400" kern="0" dirty="0"/>
              <a:t>):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2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5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8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6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0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6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7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8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9" name="Line 44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35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7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88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9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0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1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2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3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4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5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7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9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0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2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06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07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09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0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1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2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3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4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5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6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7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8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19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0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1" name="Line 45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2" name="Line 46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26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2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5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7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8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6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3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5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6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8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1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" name="Line 47"/>
          <p:cNvSpPr>
            <a:spLocks noChangeShapeType="1"/>
          </p:cNvSpPr>
          <p:nvPr/>
        </p:nvSpPr>
        <p:spPr bwMode="auto">
          <a:xfrm flipV="1">
            <a:off x="2916238" y="5805488"/>
            <a:ext cx="647700" cy="5762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22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3009449" y="6438822"/>
            <a:ext cx="30241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7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9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0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1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2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3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4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5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7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8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0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7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8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09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2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3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4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5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6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8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9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0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3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4" name="Line 45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5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6" name="Line 49"/>
          <p:cNvSpPr>
            <a:spLocks noChangeShapeType="1"/>
          </p:cNvSpPr>
          <p:nvPr/>
        </p:nvSpPr>
        <p:spPr bwMode="auto">
          <a:xfrm flipV="1">
            <a:off x="2916238" y="5805488"/>
            <a:ext cx="6477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4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800" kern="0" dirty="0"/>
              <a:t>Qué es una Heurística?</a:t>
            </a:r>
          </a:p>
          <a:p>
            <a:pPr lvl="1"/>
            <a:r>
              <a:rPr lang="en-US" sz="2400" dirty="0" err="1"/>
              <a:t>Es</a:t>
            </a:r>
            <a:r>
              <a:rPr lang="en-US" sz="2400" dirty="0"/>
              <a:t> un </a:t>
            </a:r>
            <a:r>
              <a:rPr lang="en-US" sz="2400" dirty="0" err="1"/>
              <a:t>procedimiento</a:t>
            </a:r>
            <a:r>
              <a:rPr lang="en-US" sz="2400" dirty="0"/>
              <a:t> </a:t>
            </a:r>
            <a:r>
              <a:rPr lang="en-US" sz="2400" dirty="0" err="1"/>
              <a:t>algoritmico</a:t>
            </a:r>
            <a:r>
              <a:rPr lang="en-US" sz="2400" dirty="0"/>
              <a:t> </a:t>
            </a:r>
            <a:r>
              <a:rPr lang="en-US" sz="2400" dirty="0" err="1"/>
              <a:t>lógico</a:t>
            </a:r>
            <a:r>
              <a:rPr lang="en-US" sz="2400" dirty="0"/>
              <a:t> e </a:t>
            </a:r>
            <a:r>
              <a:rPr lang="en-US" sz="2400" dirty="0" err="1"/>
              <a:t>intuitivo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solucionar</a:t>
            </a:r>
            <a:r>
              <a:rPr lang="en-US" sz="2400" dirty="0"/>
              <a:t> un </a:t>
            </a:r>
            <a:r>
              <a:rPr lang="en-US" sz="2400" dirty="0" err="1"/>
              <a:t>problema</a:t>
            </a:r>
            <a:r>
              <a:rPr lang="en-US" sz="2400" dirty="0"/>
              <a:t> de forma </a:t>
            </a:r>
            <a:r>
              <a:rPr lang="en-US" sz="2400" dirty="0" err="1"/>
              <a:t>rápida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se </a:t>
            </a:r>
            <a:r>
              <a:rPr lang="en-US" sz="2400" dirty="0" err="1"/>
              <a:t>aproxime</a:t>
            </a:r>
            <a:r>
              <a:rPr lang="en-US" sz="2400" dirty="0"/>
              <a:t> al </a:t>
            </a:r>
            <a:r>
              <a:rPr lang="en-US" sz="2400" dirty="0" err="1"/>
              <a:t>óptimo</a:t>
            </a:r>
            <a:r>
              <a:rPr lang="en-US" sz="2400" dirty="0"/>
              <a:t> del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matemático</a:t>
            </a:r>
            <a:r>
              <a:rPr lang="en-US" sz="2400" dirty="0"/>
              <a:t>.</a:t>
            </a:r>
          </a:p>
          <a:p>
            <a:pPr lvl="1"/>
            <a:r>
              <a:rPr lang="en-US" altLang="es-CO" sz="2400" kern="0" dirty="0"/>
              <a:t>No </a:t>
            </a:r>
            <a:r>
              <a:rPr lang="en-US" altLang="es-CO" sz="2400" kern="0" dirty="0" err="1"/>
              <a:t>garantiza</a:t>
            </a:r>
            <a:r>
              <a:rPr lang="en-US" altLang="es-CO" sz="2400" kern="0" dirty="0"/>
              <a:t> </a:t>
            </a:r>
            <a:r>
              <a:rPr lang="en-US" altLang="es-CO" sz="2400" kern="0" dirty="0" err="1"/>
              <a:t>encontrar</a:t>
            </a:r>
            <a:r>
              <a:rPr lang="en-US" altLang="es-CO" sz="2400" kern="0" dirty="0"/>
              <a:t> </a:t>
            </a:r>
            <a:r>
              <a:rPr lang="en-US" altLang="es-CO" sz="2400" kern="0" dirty="0" err="1"/>
              <a:t>siempre</a:t>
            </a:r>
            <a:r>
              <a:rPr lang="en-US" altLang="es-CO" sz="2400" kern="0" dirty="0"/>
              <a:t> el </a:t>
            </a:r>
            <a:r>
              <a:rPr lang="en-US" altLang="es-CO" sz="2400" kern="0" dirty="0" err="1"/>
              <a:t>óptimo</a:t>
            </a:r>
            <a:r>
              <a:rPr lang="en-US" altLang="es-CO" sz="2400" kern="0" dirty="0"/>
              <a:t>.</a:t>
            </a:r>
          </a:p>
          <a:p>
            <a:pPr lvl="1"/>
            <a:r>
              <a:rPr lang="en-US" altLang="es-CO" sz="2400" kern="0" dirty="0"/>
              <a:t>Si el </a:t>
            </a:r>
            <a:r>
              <a:rPr lang="en-US" altLang="es-CO" sz="2400" kern="0" dirty="0" err="1"/>
              <a:t>algoritmo</a:t>
            </a:r>
            <a:r>
              <a:rPr lang="en-US" altLang="es-CO" sz="2400" kern="0" dirty="0"/>
              <a:t> SIEMPRE </a:t>
            </a:r>
            <a:r>
              <a:rPr lang="en-US" altLang="es-CO" sz="2400" kern="0" dirty="0" err="1"/>
              <a:t>encuentra</a:t>
            </a:r>
            <a:r>
              <a:rPr lang="en-US" altLang="es-CO" sz="2400" kern="0" dirty="0"/>
              <a:t> el </a:t>
            </a:r>
            <a:r>
              <a:rPr lang="en-US" altLang="es-CO" sz="2400" kern="0" dirty="0" err="1"/>
              <a:t>óptimo</a:t>
            </a:r>
            <a:r>
              <a:rPr lang="en-US" altLang="es-CO" sz="2400" kern="0" dirty="0"/>
              <a:t>, a </a:t>
            </a:r>
            <a:r>
              <a:rPr lang="en-US" altLang="es-CO" sz="2400" kern="0" dirty="0" err="1"/>
              <a:t>este</a:t>
            </a:r>
            <a:r>
              <a:rPr lang="en-US" altLang="es-CO" sz="2400" kern="0" dirty="0"/>
              <a:t> </a:t>
            </a:r>
            <a:r>
              <a:rPr lang="en-US" altLang="es-CO" sz="2400" kern="0" dirty="0" err="1"/>
              <a:t>algoritmo</a:t>
            </a:r>
            <a:r>
              <a:rPr lang="en-US" altLang="es-CO" sz="2400" kern="0" dirty="0"/>
              <a:t> se le </a:t>
            </a:r>
            <a:r>
              <a:rPr lang="en-US" altLang="es-CO" sz="2400" kern="0" dirty="0" err="1"/>
              <a:t>denomina</a:t>
            </a:r>
            <a:r>
              <a:rPr lang="en-US" altLang="es-CO" sz="2400" kern="0" dirty="0"/>
              <a:t> </a:t>
            </a:r>
            <a:r>
              <a:rPr lang="en-US" altLang="es-CO" sz="2400" kern="0" dirty="0" err="1"/>
              <a:t>Algoritmo</a:t>
            </a:r>
            <a:r>
              <a:rPr lang="en-US" altLang="es-CO" sz="2400" kern="0" dirty="0"/>
              <a:t> </a:t>
            </a:r>
            <a:r>
              <a:rPr lang="en-US" altLang="es-CO" sz="2400" kern="0" dirty="0" err="1"/>
              <a:t>Exacto</a:t>
            </a:r>
            <a:r>
              <a:rPr lang="en-US" altLang="es-CO" sz="2400" kern="0" dirty="0"/>
              <a:t>.</a:t>
            </a:r>
            <a:endParaRPr lang="es-CO" altLang="es-CO" sz="24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(</a:t>
            </a:r>
            <a:r>
              <a:rPr lang="en-US" dirty="0" err="1"/>
              <a:t>Heurísticas</a:t>
            </a:r>
            <a:r>
              <a:rPr lang="en-US" dirty="0"/>
              <a:t>)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27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5437187" y="5791122"/>
            <a:ext cx="684213" cy="625554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1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3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8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9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1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4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5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6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7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8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0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1" name="Line 45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7" name="Line 49"/>
          <p:cNvSpPr>
            <a:spLocks noChangeShapeType="1"/>
          </p:cNvSpPr>
          <p:nvPr/>
        </p:nvSpPr>
        <p:spPr bwMode="auto">
          <a:xfrm flipV="1">
            <a:off x="2916238" y="5805488"/>
            <a:ext cx="6477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8" name="Line 48"/>
          <p:cNvSpPr>
            <a:spLocks noChangeShapeType="1"/>
          </p:cNvSpPr>
          <p:nvPr/>
        </p:nvSpPr>
        <p:spPr bwMode="auto">
          <a:xfrm>
            <a:off x="2987675" y="6438822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30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4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8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0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3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4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5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6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7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8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0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1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2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3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4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5" name="Line 45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6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9" name="Line 49"/>
          <p:cNvSpPr>
            <a:spLocks noChangeShapeType="1"/>
          </p:cNvSpPr>
          <p:nvPr/>
        </p:nvSpPr>
        <p:spPr bwMode="auto">
          <a:xfrm flipV="1">
            <a:off x="2916238" y="5805488"/>
            <a:ext cx="6477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0" name="Line 48"/>
          <p:cNvSpPr>
            <a:spLocks noChangeShapeType="1"/>
          </p:cNvSpPr>
          <p:nvPr/>
        </p:nvSpPr>
        <p:spPr bwMode="auto">
          <a:xfrm>
            <a:off x="2987675" y="6438822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1" name="Line 49"/>
          <p:cNvSpPr>
            <a:spLocks noChangeShapeType="1"/>
          </p:cNvSpPr>
          <p:nvPr/>
        </p:nvSpPr>
        <p:spPr bwMode="auto">
          <a:xfrm flipH="1" flipV="1">
            <a:off x="5437187" y="5805488"/>
            <a:ext cx="625474" cy="576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2" name="Line 44"/>
          <p:cNvSpPr>
            <a:spLocks noChangeShapeType="1"/>
          </p:cNvSpPr>
          <p:nvPr/>
        </p:nvSpPr>
        <p:spPr bwMode="auto">
          <a:xfrm>
            <a:off x="5364088" y="5227860"/>
            <a:ext cx="0" cy="433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88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V="1">
            <a:off x="5364163" y="4581525"/>
            <a:ext cx="720725" cy="5032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1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3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6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7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8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9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1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4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85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86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7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8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0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1" name="Line 45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7" name="Line 49"/>
          <p:cNvSpPr>
            <a:spLocks noChangeShapeType="1"/>
          </p:cNvSpPr>
          <p:nvPr/>
        </p:nvSpPr>
        <p:spPr bwMode="auto">
          <a:xfrm flipV="1">
            <a:off x="2916238" y="5805488"/>
            <a:ext cx="6477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8" name="Line 48"/>
          <p:cNvSpPr>
            <a:spLocks noChangeShapeType="1"/>
          </p:cNvSpPr>
          <p:nvPr/>
        </p:nvSpPr>
        <p:spPr bwMode="auto">
          <a:xfrm>
            <a:off x="2987675" y="6438822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3" name="Line 49"/>
          <p:cNvSpPr>
            <a:spLocks noChangeShapeType="1"/>
          </p:cNvSpPr>
          <p:nvPr/>
        </p:nvSpPr>
        <p:spPr bwMode="auto">
          <a:xfrm flipH="1" flipV="1">
            <a:off x="5437187" y="5805488"/>
            <a:ext cx="625474" cy="576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364088" y="522920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97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7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9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0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4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5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6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7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8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9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0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1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4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7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8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0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1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5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6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7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8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9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0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2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4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5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36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39" name="Line 45"/>
          <p:cNvSpPr>
            <a:spLocks noChangeShapeType="1"/>
          </p:cNvSpPr>
          <p:nvPr/>
        </p:nvSpPr>
        <p:spPr bwMode="auto">
          <a:xfrm>
            <a:off x="3635375" y="522922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2916238" y="4581525"/>
            <a:ext cx="71913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1" name="Line 49"/>
          <p:cNvSpPr>
            <a:spLocks noChangeShapeType="1"/>
          </p:cNvSpPr>
          <p:nvPr/>
        </p:nvSpPr>
        <p:spPr bwMode="auto">
          <a:xfrm flipV="1">
            <a:off x="2916238" y="5805488"/>
            <a:ext cx="6477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2" name="Line 48"/>
          <p:cNvSpPr>
            <a:spLocks noChangeShapeType="1"/>
          </p:cNvSpPr>
          <p:nvPr/>
        </p:nvSpPr>
        <p:spPr bwMode="auto">
          <a:xfrm>
            <a:off x="2987675" y="6438822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5" name="Line 49"/>
          <p:cNvSpPr>
            <a:spLocks noChangeShapeType="1"/>
          </p:cNvSpPr>
          <p:nvPr/>
        </p:nvSpPr>
        <p:spPr bwMode="auto">
          <a:xfrm flipH="1" flipV="1">
            <a:off x="5437187" y="5805488"/>
            <a:ext cx="625474" cy="576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6" name="Line 45"/>
          <p:cNvSpPr>
            <a:spLocks noChangeShapeType="1"/>
          </p:cNvSpPr>
          <p:nvPr/>
        </p:nvSpPr>
        <p:spPr bwMode="auto">
          <a:xfrm>
            <a:off x="5364088" y="522920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7" name="Line 49"/>
          <p:cNvSpPr>
            <a:spLocks noChangeShapeType="1"/>
          </p:cNvSpPr>
          <p:nvPr/>
        </p:nvSpPr>
        <p:spPr bwMode="auto">
          <a:xfrm flipV="1">
            <a:off x="5421954" y="4480654"/>
            <a:ext cx="6477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8" name="Text Box 52"/>
          <p:cNvSpPr txBox="1">
            <a:spLocks noChangeArrowheads="1"/>
          </p:cNvSpPr>
          <p:nvPr/>
        </p:nvSpPr>
        <p:spPr bwMode="auto">
          <a:xfrm>
            <a:off x="519113" y="5705475"/>
            <a:ext cx="18630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>
                <a:latin typeface="Arial" pitchFamily="34" charset="0"/>
              </a:rPr>
              <a:t>Prim: El Peso del</a:t>
            </a:r>
          </a:p>
          <a:p>
            <a:r>
              <a:rPr lang="es-CO" altLang="es-CO" sz="1600" b="1" dirty="0">
                <a:latin typeface="Arial" pitchFamily="34" charset="0"/>
              </a:rPr>
              <a:t>Árbol = 93</a:t>
            </a:r>
          </a:p>
        </p:txBody>
      </p:sp>
    </p:spTree>
    <p:extLst>
      <p:ext uri="{BB962C8B-B14F-4D97-AF65-F5344CB8AC3E}">
        <p14:creationId xmlns:p14="http://schemas.microsoft.com/office/powerpoint/2010/main" val="232592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/>
              <a:t>Comparar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resultados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algoritmos</a:t>
            </a:r>
            <a:r>
              <a:rPr lang="en-US" sz="2800" dirty="0"/>
              <a:t> de Prim y Kruskal vs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matemático</a:t>
            </a:r>
            <a:r>
              <a:rPr lang="en-US" sz="2800" dirty="0"/>
              <a:t> visto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capítulo</a:t>
            </a:r>
            <a:r>
              <a:rPr lang="en-US" sz="2800" dirty="0"/>
              <a:t> 1.</a:t>
            </a:r>
          </a:p>
          <a:p>
            <a:pPr lvl="0"/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 </a:t>
            </a:r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Actividad en Casa</a:t>
            </a:r>
          </a:p>
        </p:txBody>
      </p:sp>
    </p:spTree>
    <p:extLst>
      <p:ext uri="{BB962C8B-B14F-4D97-AF65-F5344CB8AC3E}">
        <p14:creationId xmlns:p14="http://schemas.microsoft.com/office/powerpoint/2010/main" val="383089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Camino más corto 1-1:</a:t>
            </a:r>
          </a:p>
          <a:p>
            <a:pPr lvl="1"/>
            <a:r>
              <a:rPr lang="es-CO" altLang="es-CO" sz="2000" kern="0" dirty="0"/>
              <a:t>Algoritmo de </a:t>
            </a:r>
            <a:r>
              <a:rPr lang="es-CO" altLang="es-CO" sz="2000" kern="0" dirty="0" err="1"/>
              <a:t>Dijkstra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Pseudocódigo: </a:t>
            </a:r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2003612" y="2819400"/>
            <a:ext cx="6454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</a:rPr>
              <a:t>Algoritmo </a:t>
            </a:r>
            <a:r>
              <a:rPr lang="es-CO" altLang="es-CO" sz="1400" dirty="0" err="1">
                <a:cs typeface="Times New Roman" pitchFamily="18" charset="0"/>
              </a:rPr>
              <a:t>Dijkstra</a:t>
            </a:r>
            <a:endParaRPr lang="es-CO" altLang="es-CO" sz="1400" dirty="0"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</a:rPr>
              <a:t>	N: conjunto de nodos; V: conjunto de nodos visitados; s: nodo fuente;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</a:rPr>
              <a:t>	V 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= {s}; </a:t>
            </a:r>
            <a:r>
              <a:rPr lang="en-US" altLang="es-CO" sz="1400" dirty="0">
                <a:cs typeface="Times New Roman" pitchFamily="18" charset="0"/>
                <a:sym typeface="Wingdings" pitchFamily="2" charset="2"/>
              </a:rPr>
              <a:t>V’ 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= N – {s};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d(i)  ∞ para cada nodo i </a:t>
            </a:r>
            <a:r>
              <a:rPr lang="ru-RU" altLang="es-CO" sz="1400" dirty="0">
                <a:cs typeface="Times New Roman" pitchFamily="18" charset="0"/>
                <a:sym typeface="Wingdings" pitchFamily="2" charset="2"/>
              </a:rPr>
              <a:t>Є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 N;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d(s)  0 y 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pred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(s)  No determinado;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while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 |V| &lt; |N|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	Para cada Arco(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i,j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) existente donde i </a:t>
            </a:r>
            <a:r>
              <a:rPr lang="ru-RU" altLang="es-CO" sz="1400" dirty="0">
                <a:cs typeface="Times New Roman" pitchFamily="18" charset="0"/>
                <a:sym typeface="Wingdings" pitchFamily="2" charset="2"/>
              </a:rPr>
              <a:t>Є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 V, j </a:t>
            </a:r>
            <a:r>
              <a:rPr lang="ru-RU" altLang="es-CO" sz="1400" dirty="0">
                <a:cs typeface="Times New Roman" pitchFamily="18" charset="0"/>
                <a:sym typeface="Wingdings" pitchFamily="2" charset="2"/>
              </a:rPr>
              <a:t>Є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 V’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	        d(j)=d(i) + c(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i,j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	        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pred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(j)=i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	        Si d(j) &lt; d(j) anterior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	                Actualizamos d(j) y 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pred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(j)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	V = V U {j} para el cual d(j)=min{d(j) tal que j </a:t>
            </a:r>
            <a:r>
              <a:rPr lang="ru-RU" altLang="es-CO" sz="1400" dirty="0">
                <a:cs typeface="Times New Roman" pitchFamily="18" charset="0"/>
                <a:sym typeface="Wingdings" pitchFamily="2" charset="2"/>
              </a:rPr>
              <a:t>Є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 V’}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	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end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while</a:t>
            </a:r>
            <a:endParaRPr lang="es-CO" altLang="es-CO" sz="1400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CO" altLang="es-CO" sz="1400" dirty="0" err="1">
                <a:cs typeface="Times New Roman" pitchFamily="18" charset="0"/>
                <a:sym typeface="Wingdings" pitchFamily="2" charset="2"/>
              </a:rPr>
              <a:t>End</a:t>
            </a:r>
            <a:r>
              <a:rPr lang="es-CO" altLang="es-CO" sz="1400" dirty="0">
                <a:cs typeface="Times New Roman" pitchFamily="18" charset="0"/>
                <a:sym typeface="Wingdings" pitchFamily="2" charset="2"/>
              </a:rPr>
              <a:t> Algoritmo</a:t>
            </a:r>
            <a:endParaRPr lang="ru-RU" altLang="es-CO" sz="1400" dirty="0"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7495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Camino más corto 1-1</a:t>
            </a:r>
          </a:p>
          <a:p>
            <a:pPr lvl="1"/>
            <a:r>
              <a:rPr lang="es-CO" altLang="es-CO" sz="2000" kern="0" dirty="0" err="1"/>
              <a:t>Tip</a:t>
            </a:r>
            <a:r>
              <a:rPr lang="es-CO" altLang="es-CO" sz="2000" kern="0" dirty="0"/>
              <a:t>: Los arcos existentes los detectamos de manera similar a como hicimos con el Algoritmo de Prim.</a:t>
            </a:r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16002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33725"/>
            <a:ext cx="26003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45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Camino más corto 1-1</a:t>
            </a:r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49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95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133600" y="4311650"/>
            <a:ext cx="9073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B (</a:t>
            </a:r>
            <a:r>
              <a:rPr lang="es-ES_tradnl" altLang="es-CO" sz="1600" b="1" dirty="0" err="1">
                <a:latin typeface="Arial" charset="0"/>
              </a:rPr>
              <a:t>inf</a:t>
            </a:r>
            <a:r>
              <a:rPr lang="es-ES_tradnl" altLang="es-CO" sz="1600" b="1" dirty="0">
                <a:latin typeface="Arial" charset="0"/>
              </a:rPr>
              <a:t>,-)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943600" y="43878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(inf,-)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858000" y="53784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(inf,-)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895600" y="5149850"/>
            <a:ext cx="887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(inf,-)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715000" y="5378450"/>
            <a:ext cx="87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(inf,-)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133600" y="6369050"/>
            <a:ext cx="92012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G (</a:t>
            </a:r>
            <a:r>
              <a:rPr lang="es-ES_tradnl" altLang="es-CO" sz="1600" b="1" dirty="0" err="1">
                <a:latin typeface="Arial" charset="0"/>
              </a:rPr>
              <a:t>inf</a:t>
            </a:r>
            <a:r>
              <a:rPr lang="es-ES_tradnl" altLang="es-CO" sz="1600" b="1" dirty="0">
                <a:latin typeface="Arial" charset="0"/>
              </a:rPr>
              <a:t>,-)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943600" y="64452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(inf,-)</a:t>
            </a: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12725" y="4403725"/>
            <a:ext cx="1827423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Inicializar </a:t>
            </a:r>
          </a:p>
          <a:p>
            <a:r>
              <a:rPr lang="es-ES_tradnl" altLang="es-CO" sz="1600" b="1" dirty="0">
                <a:latin typeface="Arial" charset="0"/>
              </a:rPr>
              <a:t>Distancia y nodo</a:t>
            </a:r>
          </a:p>
          <a:p>
            <a:r>
              <a:rPr lang="es-ES_tradnl" altLang="es-CO" sz="1600" b="1" dirty="0">
                <a:latin typeface="Arial" charset="0"/>
              </a:rPr>
              <a:t>predecesor</a:t>
            </a:r>
          </a:p>
        </p:txBody>
      </p:sp>
    </p:spTree>
    <p:extLst>
      <p:ext uri="{BB962C8B-B14F-4D97-AF65-F5344CB8AC3E}">
        <p14:creationId xmlns:p14="http://schemas.microsoft.com/office/powerpoint/2010/main" val="267109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Camino más corto 1-1</a:t>
            </a:r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49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95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133600" y="4311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 (2,A)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943600" y="43878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(inf,-)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858000" y="53784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(inf,-)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895600" y="5149850"/>
            <a:ext cx="887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(inf,-)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715000" y="5378450"/>
            <a:ext cx="87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(inf,-)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133600" y="6369050"/>
            <a:ext cx="852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 (6,A)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943600" y="64452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(inf,-)</a:t>
            </a: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12725" y="4403725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1er. Paso</a:t>
            </a:r>
          </a:p>
        </p:txBody>
      </p:sp>
    </p:spTree>
    <p:extLst>
      <p:ext uri="{BB962C8B-B14F-4D97-AF65-F5344CB8AC3E}">
        <p14:creationId xmlns:p14="http://schemas.microsoft.com/office/powerpoint/2010/main" val="2930437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Camino más corto 1-1:</a:t>
            </a: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6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0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97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0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1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3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649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5" name="Oval 36"/>
          <p:cNvSpPr>
            <a:spLocks noChangeArrowheads="1"/>
          </p:cNvSpPr>
          <p:nvPr/>
        </p:nvSpPr>
        <p:spPr bwMode="auto">
          <a:xfrm>
            <a:off x="595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6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7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9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0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1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2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3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5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7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19" name="Rectangle 50"/>
          <p:cNvSpPr>
            <a:spLocks noChangeArrowheads="1"/>
          </p:cNvSpPr>
          <p:nvPr/>
        </p:nvSpPr>
        <p:spPr bwMode="auto">
          <a:xfrm>
            <a:off x="2133600" y="4311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 (2,A)</a:t>
            </a: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5943600" y="43878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(9,B)</a:t>
            </a:r>
          </a:p>
        </p:txBody>
      </p:sp>
      <p:sp>
        <p:nvSpPr>
          <p:cNvPr id="121" name="Rectangle 52"/>
          <p:cNvSpPr>
            <a:spLocks noChangeArrowheads="1"/>
          </p:cNvSpPr>
          <p:nvPr/>
        </p:nvSpPr>
        <p:spPr bwMode="auto">
          <a:xfrm>
            <a:off x="6858000" y="53784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(inf,-)</a:t>
            </a:r>
          </a:p>
        </p:txBody>
      </p:sp>
      <p:sp>
        <p:nvSpPr>
          <p:cNvPr id="122" name="Rectangle 53"/>
          <p:cNvSpPr>
            <a:spLocks noChangeArrowheads="1"/>
          </p:cNvSpPr>
          <p:nvPr/>
        </p:nvSpPr>
        <p:spPr bwMode="auto">
          <a:xfrm>
            <a:off x="2895600" y="5149850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(4,B)</a:t>
            </a:r>
          </a:p>
        </p:txBody>
      </p:sp>
      <p:sp>
        <p:nvSpPr>
          <p:cNvPr id="123" name="Rectangle 54"/>
          <p:cNvSpPr>
            <a:spLocks noChangeArrowheads="1"/>
          </p:cNvSpPr>
          <p:nvPr/>
        </p:nvSpPr>
        <p:spPr bwMode="auto">
          <a:xfrm>
            <a:off x="5715000" y="5378450"/>
            <a:ext cx="87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(inf,-)</a:t>
            </a:r>
          </a:p>
        </p:txBody>
      </p:sp>
      <p:sp>
        <p:nvSpPr>
          <p:cNvPr id="124" name="Rectangle 55"/>
          <p:cNvSpPr>
            <a:spLocks noChangeArrowheads="1"/>
          </p:cNvSpPr>
          <p:nvPr/>
        </p:nvSpPr>
        <p:spPr bwMode="auto">
          <a:xfrm>
            <a:off x="2133600" y="6369050"/>
            <a:ext cx="852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 (6,A)</a:t>
            </a:r>
          </a:p>
        </p:txBody>
      </p:sp>
      <p:sp>
        <p:nvSpPr>
          <p:cNvPr id="125" name="Rectangle 56"/>
          <p:cNvSpPr>
            <a:spLocks noChangeArrowheads="1"/>
          </p:cNvSpPr>
          <p:nvPr/>
        </p:nvSpPr>
        <p:spPr bwMode="auto">
          <a:xfrm>
            <a:off x="5943600" y="64452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(inf,-)</a:t>
            </a:r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27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129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0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131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132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3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6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7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8" name="Rectangle 69"/>
          <p:cNvSpPr>
            <a:spLocks noChangeArrowheads="1"/>
          </p:cNvSpPr>
          <p:nvPr/>
        </p:nvSpPr>
        <p:spPr bwMode="auto">
          <a:xfrm>
            <a:off x="212725" y="4403725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2do. Paso</a:t>
            </a:r>
          </a:p>
        </p:txBody>
      </p:sp>
    </p:spTree>
    <p:extLst>
      <p:ext uri="{BB962C8B-B14F-4D97-AF65-F5344CB8AC3E}">
        <p14:creationId xmlns:p14="http://schemas.microsoft.com/office/powerpoint/2010/main" val="23099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 o Mínimo árbol de recubrimiento (</a:t>
            </a:r>
            <a:r>
              <a:rPr lang="es-CO" altLang="es-CO" sz="2400" kern="0" dirty="0" err="1"/>
              <a:t>Minimum</a:t>
            </a:r>
            <a:r>
              <a:rPr lang="es-CO" altLang="es-CO" sz="2400" kern="0" dirty="0"/>
              <a:t> </a:t>
            </a:r>
            <a:r>
              <a:rPr lang="es-CO" altLang="es-CO" sz="2400" kern="0" dirty="0" err="1"/>
              <a:t>Spanning</a:t>
            </a:r>
            <a:r>
              <a:rPr lang="es-CO" altLang="es-CO" sz="2400" kern="0" dirty="0"/>
              <a:t> </a:t>
            </a:r>
            <a:r>
              <a:rPr lang="es-CO" altLang="es-CO" sz="2400" kern="0" dirty="0" err="1"/>
              <a:t>Tree</a:t>
            </a:r>
            <a:r>
              <a:rPr lang="es-CO" altLang="es-CO" sz="2400" kern="0" dirty="0"/>
              <a:t>):</a:t>
            </a:r>
          </a:p>
          <a:p>
            <a:pPr lvl="1"/>
            <a:r>
              <a:rPr lang="es-CO" altLang="es-CO" sz="2000" kern="0" dirty="0"/>
              <a:t>Algoritmo de </a:t>
            </a:r>
            <a:r>
              <a:rPr lang="es-CO" altLang="es-CO" sz="2000" kern="0" dirty="0" err="1"/>
              <a:t>Kruskal</a:t>
            </a:r>
            <a:r>
              <a:rPr lang="es-CO" altLang="es-CO" sz="2000" kern="0" dirty="0"/>
              <a:t> (Algoritmo Exacto):</a:t>
            </a:r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304800" y="2711624"/>
            <a:ext cx="64547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sz="1200" b="1" dirty="0"/>
              <a:t>       </a:t>
            </a:r>
            <a:r>
              <a:rPr lang="en-US" sz="1200" b="1" dirty="0" err="1"/>
              <a:t>Ordenar</a:t>
            </a:r>
            <a:r>
              <a:rPr lang="en-US" sz="1200" b="1" dirty="0"/>
              <a:t> arcos a</a:t>
            </a:r>
            <a:r>
              <a:rPr lang="en-US" sz="1200" b="1" baseline="-25000" dirty="0"/>
              <a:t>1</a:t>
            </a:r>
            <a:r>
              <a:rPr lang="en-US" sz="1200" b="1" dirty="0"/>
              <a:t>, … a</a:t>
            </a:r>
            <a:r>
              <a:rPr lang="en-US" sz="1200" b="1" baseline="-25000" dirty="0"/>
              <a:t>m</a:t>
            </a:r>
            <a:r>
              <a:rPr lang="en-US" sz="1200" b="1" dirty="0"/>
              <a:t> </a:t>
            </a:r>
            <a:r>
              <a:rPr lang="en-US" sz="1200" b="1" dirty="0" err="1"/>
              <a:t>en</a:t>
            </a:r>
            <a:r>
              <a:rPr lang="en-US" sz="1200" b="1" dirty="0"/>
              <a:t> </a:t>
            </a:r>
            <a:r>
              <a:rPr lang="en-US" sz="1200" b="1" dirty="0" err="1"/>
              <a:t>orden</a:t>
            </a:r>
            <a:r>
              <a:rPr lang="en-US" sz="1200" b="1" dirty="0"/>
              <a:t> </a:t>
            </a:r>
            <a:r>
              <a:rPr lang="en-US" sz="1200" b="1" dirty="0" err="1"/>
              <a:t>creciente</a:t>
            </a:r>
            <a:r>
              <a:rPr lang="en-US" sz="1200" b="1" dirty="0"/>
              <a:t> </a:t>
            </a:r>
            <a:r>
              <a:rPr lang="en-US" sz="1200" b="1" dirty="0" err="1"/>
              <a:t>según</a:t>
            </a:r>
            <a:r>
              <a:rPr lang="en-US" sz="1200" b="1" dirty="0"/>
              <a:t> el </a:t>
            </a:r>
            <a:r>
              <a:rPr lang="en-US" sz="1200" b="1" dirty="0" err="1"/>
              <a:t>costo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T = { } </a:t>
            </a:r>
            <a:r>
              <a:rPr lang="en-US" sz="1200" b="1" dirty="0">
                <a:solidFill>
                  <a:srgbClr val="00B050"/>
                </a:solidFill>
              </a:rPr>
              <a:t>%</a:t>
            </a:r>
            <a:r>
              <a:rPr lang="en-US" sz="1200" b="1" dirty="0" err="1">
                <a:solidFill>
                  <a:srgbClr val="00B050"/>
                </a:solidFill>
              </a:rPr>
              <a:t>conjunto</a:t>
            </a:r>
            <a:r>
              <a:rPr lang="en-US" sz="1200" b="1" dirty="0">
                <a:solidFill>
                  <a:srgbClr val="00B050"/>
                </a:solidFill>
              </a:rPr>
              <a:t> de arcos del </a:t>
            </a:r>
            <a:r>
              <a:rPr lang="en-US" sz="1200" b="1" dirty="0" err="1">
                <a:solidFill>
                  <a:srgbClr val="00B050"/>
                </a:solidFill>
              </a:rPr>
              <a:t>arbol</a:t>
            </a:r>
            <a:r>
              <a:rPr lang="en-US" sz="1200" b="1" dirty="0">
                <a:solidFill>
                  <a:srgbClr val="00B050"/>
                </a:solidFill>
              </a:rPr>
              <a:t> a </a:t>
            </a:r>
            <a:r>
              <a:rPr lang="en-US" sz="1200" b="1" dirty="0" err="1">
                <a:solidFill>
                  <a:srgbClr val="00B050"/>
                </a:solidFill>
              </a:rPr>
              <a:t>encontrar</a:t>
            </a: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for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 = 1 </a:t>
            </a:r>
            <a:r>
              <a:rPr lang="en-US" sz="1200" b="1" dirty="0">
                <a:solidFill>
                  <a:srgbClr val="FF0000"/>
                </a:solidFill>
              </a:rPr>
              <a:t>to</a:t>
            </a:r>
            <a:r>
              <a:rPr lang="en-US" sz="1200" b="1" dirty="0"/>
              <a:t> m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FF0000"/>
                </a:solidFill>
              </a:rPr>
              <a:t>if</a:t>
            </a:r>
            <a:r>
              <a:rPr lang="en-US" sz="1200" b="1" dirty="0"/>
              <a:t> T + </a:t>
            </a:r>
            <a:r>
              <a:rPr lang="en-US" sz="1200" b="1" dirty="0" err="1"/>
              <a:t>a</a:t>
            </a:r>
            <a:r>
              <a:rPr lang="en-US" sz="1200" b="1" baseline="-25000" dirty="0" err="1"/>
              <a:t>i</a:t>
            </a:r>
            <a:r>
              <a:rPr lang="en-US" sz="1200" b="1" dirty="0"/>
              <a:t> no forma un </a:t>
            </a:r>
            <a:r>
              <a:rPr lang="en-US" sz="1200" b="1" dirty="0" err="1"/>
              <a:t>ciclo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sz="1200" b="1" dirty="0"/>
              <a:t>              T = T + </a:t>
            </a:r>
            <a:r>
              <a:rPr lang="en-US" sz="1200" b="1" dirty="0" err="1"/>
              <a:t>a</a:t>
            </a:r>
            <a:r>
              <a:rPr lang="en-US" sz="1200" b="1" baseline="-25000" dirty="0" err="1"/>
              <a:t>i</a:t>
            </a:r>
            <a:r>
              <a:rPr lang="en-US" sz="1200" b="1" dirty="0"/>
              <a:t> 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1200" b="1" dirty="0"/>
              <a:t>         </a:t>
            </a:r>
            <a:r>
              <a:rPr lang="en-US" sz="12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6904038" y="2756098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latin typeface="Arial" pitchFamily="34" charset="0"/>
              </a:rPr>
              <a:t>0</a:t>
            </a:r>
          </a:p>
        </p:txBody>
      </p:sp>
      <p:sp>
        <p:nvSpPr>
          <p:cNvPr id="6" name="Oval 37"/>
          <p:cNvSpPr>
            <a:spLocks noChangeArrowheads="1"/>
          </p:cNvSpPr>
          <p:nvPr/>
        </p:nvSpPr>
        <p:spPr bwMode="auto">
          <a:xfrm>
            <a:off x="5175250" y="3908623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" name="Oval 38"/>
          <p:cNvSpPr>
            <a:spLocks noChangeArrowheads="1"/>
          </p:cNvSpPr>
          <p:nvPr/>
        </p:nvSpPr>
        <p:spPr bwMode="auto">
          <a:xfrm>
            <a:off x="7767638" y="5780286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Oval 39"/>
          <p:cNvSpPr>
            <a:spLocks noChangeArrowheads="1"/>
          </p:cNvSpPr>
          <p:nvPr/>
        </p:nvSpPr>
        <p:spPr bwMode="auto">
          <a:xfrm>
            <a:off x="8488363" y="3908623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741988" y="318789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4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5967413" y="5780286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V="1">
            <a:off x="5607050" y="3116461"/>
            <a:ext cx="12954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12" name="Line 61"/>
          <p:cNvSpPr>
            <a:spLocks noChangeShapeType="1"/>
          </p:cNvSpPr>
          <p:nvPr/>
        </p:nvSpPr>
        <p:spPr bwMode="auto">
          <a:xfrm>
            <a:off x="7407275" y="3116461"/>
            <a:ext cx="1223963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5391150" y="4340423"/>
            <a:ext cx="719138" cy="143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 flipH="1">
            <a:off x="8128000" y="4340423"/>
            <a:ext cx="574675" cy="151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15" name="Line 64"/>
          <p:cNvSpPr>
            <a:spLocks noChangeShapeType="1"/>
          </p:cNvSpPr>
          <p:nvPr/>
        </p:nvSpPr>
        <p:spPr bwMode="auto">
          <a:xfrm>
            <a:off x="6470650" y="6069211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16" name="Text Box 65"/>
          <p:cNvSpPr txBox="1">
            <a:spLocks noChangeArrowheads="1"/>
          </p:cNvSpPr>
          <p:nvPr/>
        </p:nvSpPr>
        <p:spPr bwMode="auto">
          <a:xfrm>
            <a:off x="5319713" y="501193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3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17" name="Text Box 66"/>
          <p:cNvSpPr txBox="1">
            <a:spLocks noChangeArrowheads="1"/>
          </p:cNvSpPr>
          <p:nvPr/>
        </p:nvSpPr>
        <p:spPr bwMode="auto">
          <a:xfrm>
            <a:off x="6894513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2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8486775" y="50611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5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19" name="Text Box 68"/>
          <p:cNvSpPr txBox="1">
            <a:spLocks noChangeArrowheads="1"/>
          </p:cNvSpPr>
          <p:nvPr/>
        </p:nvSpPr>
        <p:spPr bwMode="auto">
          <a:xfrm>
            <a:off x="8128000" y="321171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6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20" name="Line 69"/>
          <p:cNvSpPr>
            <a:spLocks noChangeShapeType="1"/>
          </p:cNvSpPr>
          <p:nvPr/>
        </p:nvSpPr>
        <p:spPr bwMode="auto">
          <a:xfrm flipH="1">
            <a:off x="6327775" y="3187898"/>
            <a:ext cx="719138" cy="266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21" name="Line 70"/>
          <p:cNvSpPr>
            <a:spLocks noChangeShapeType="1"/>
          </p:cNvSpPr>
          <p:nvPr/>
        </p:nvSpPr>
        <p:spPr bwMode="auto">
          <a:xfrm>
            <a:off x="7262813" y="3187898"/>
            <a:ext cx="720725" cy="259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22" name="Text Box 71"/>
          <p:cNvSpPr txBox="1">
            <a:spLocks noChangeArrowheads="1"/>
          </p:cNvSpPr>
          <p:nvPr/>
        </p:nvSpPr>
        <p:spPr bwMode="auto">
          <a:xfrm>
            <a:off x="6318250" y="46293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4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23" name="Text Box 72"/>
          <p:cNvSpPr txBox="1">
            <a:spLocks noChangeArrowheads="1"/>
          </p:cNvSpPr>
          <p:nvPr/>
        </p:nvSpPr>
        <p:spPr bwMode="auto">
          <a:xfrm>
            <a:off x="7686675" y="46293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3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5678488" y="4124523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6965950" y="383718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7</a:t>
            </a:r>
            <a:endParaRPr lang="es-CO" altLang="es-CO" sz="1400" b="1" baseline="-25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8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Camino más corto 1-1:</a:t>
            </a:r>
          </a:p>
        </p:txBody>
      </p:sp>
      <p:sp>
        <p:nvSpPr>
          <p:cNvPr id="139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0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1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2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3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4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5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6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7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8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9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0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1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2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3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4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6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7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8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59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161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162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163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164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166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67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68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69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0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1" name="Oval 35"/>
          <p:cNvSpPr>
            <a:spLocks noChangeArrowheads="1"/>
          </p:cNvSpPr>
          <p:nvPr/>
        </p:nvSpPr>
        <p:spPr bwMode="auto">
          <a:xfrm>
            <a:off x="649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2" name="Oval 36"/>
          <p:cNvSpPr>
            <a:spLocks noChangeArrowheads="1"/>
          </p:cNvSpPr>
          <p:nvPr/>
        </p:nvSpPr>
        <p:spPr bwMode="auto">
          <a:xfrm>
            <a:off x="595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3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4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5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6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7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8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9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0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1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2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3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4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5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86" name="Rectangle 50"/>
          <p:cNvSpPr>
            <a:spLocks noChangeArrowheads="1"/>
          </p:cNvSpPr>
          <p:nvPr/>
        </p:nvSpPr>
        <p:spPr bwMode="auto">
          <a:xfrm>
            <a:off x="2133600" y="4311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 (2,A)</a:t>
            </a:r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5943600" y="43878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(9,B)</a:t>
            </a:r>
          </a:p>
        </p:txBody>
      </p:sp>
      <p:sp>
        <p:nvSpPr>
          <p:cNvPr id="188" name="Rectangle 52"/>
          <p:cNvSpPr>
            <a:spLocks noChangeArrowheads="1"/>
          </p:cNvSpPr>
          <p:nvPr/>
        </p:nvSpPr>
        <p:spPr bwMode="auto">
          <a:xfrm>
            <a:off x="6858000" y="53784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(inf,-)</a:t>
            </a:r>
          </a:p>
        </p:txBody>
      </p:sp>
      <p:sp>
        <p:nvSpPr>
          <p:cNvPr id="189" name="Rectangle 53"/>
          <p:cNvSpPr>
            <a:spLocks noChangeArrowheads="1"/>
          </p:cNvSpPr>
          <p:nvPr/>
        </p:nvSpPr>
        <p:spPr bwMode="auto">
          <a:xfrm>
            <a:off x="2895600" y="5149850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(4,B)</a:t>
            </a:r>
          </a:p>
        </p:txBody>
      </p:sp>
      <p:sp>
        <p:nvSpPr>
          <p:cNvPr id="190" name="Rectangle 54"/>
          <p:cNvSpPr>
            <a:spLocks noChangeArrowheads="1"/>
          </p:cNvSpPr>
          <p:nvPr/>
        </p:nvSpPr>
        <p:spPr bwMode="auto">
          <a:xfrm>
            <a:off x="5715000" y="537845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(6,E)</a:t>
            </a:r>
          </a:p>
        </p:txBody>
      </p:sp>
      <p:sp>
        <p:nvSpPr>
          <p:cNvPr id="191" name="Rectangle 55"/>
          <p:cNvSpPr>
            <a:spLocks noChangeArrowheads="1"/>
          </p:cNvSpPr>
          <p:nvPr/>
        </p:nvSpPr>
        <p:spPr bwMode="auto">
          <a:xfrm>
            <a:off x="2133600" y="636905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 (5,E)</a:t>
            </a:r>
          </a:p>
        </p:txBody>
      </p:sp>
      <p:sp>
        <p:nvSpPr>
          <p:cNvPr id="192" name="Rectangle 56"/>
          <p:cNvSpPr>
            <a:spLocks noChangeArrowheads="1"/>
          </p:cNvSpPr>
          <p:nvPr/>
        </p:nvSpPr>
        <p:spPr bwMode="auto">
          <a:xfrm>
            <a:off x="5943600" y="64452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(inf,-)</a:t>
            </a:r>
          </a:p>
        </p:txBody>
      </p:sp>
      <p:sp>
        <p:nvSpPr>
          <p:cNvPr id="193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94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95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196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97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198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199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200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201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203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204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205" name="Rectangle 69"/>
          <p:cNvSpPr>
            <a:spLocks noChangeArrowheads="1"/>
          </p:cNvSpPr>
          <p:nvPr/>
        </p:nvSpPr>
        <p:spPr bwMode="auto">
          <a:xfrm>
            <a:off x="212725" y="4403725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3er. Paso</a:t>
            </a:r>
          </a:p>
        </p:txBody>
      </p:sp>
    </p:spTree>
    <p:extLst>
      <p:ext uri="{BB962C8B-B14F-4D97-AF65-F5344CB8AC3E}">
        <p14:creationId xmlns:p14="http://schemas.microsoft.com/office/powerpoint/2010/main" val="3906435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Camino más corto 1-1:</a:t>
            </a: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6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0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97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0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1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3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649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5" name="Oval 36"/>
          <p:cNvSpPr>
            <a:spLocks noChangeArrowheads="1"/>
          </p:cNvSpPr>
          <p:nvPr/>
        </p:nvSpPr>
        <p:spPr bwMode="auto">
          <a:xfrm>
            <a:off x="595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6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7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9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0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1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2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3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5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7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19" name="Rectangle 50"/>
          <p:cNvSpPr>
            <a:spLocks noChangeArrowheads="1"/>
          </p:cNvSpPr>
          <p:nvPr/>
        </p:nvSpPr>
        <p:spPr bwMode="auto">
          <a:xfrm>
            <a:off x="2133600" y="4311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 (2,A)</a:t>
            </a: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5943600" y="43878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(9,B)</a:t>
            </a:r>
          </a:p>
        </p:txBody>
      </p:sp>
      <p:sp>
        <p:nvSpPr>
          <p:cNvPr id="121" name="Rectangle 52"/>
          <p:cNvSpPr>
            <a:spLocks noChangeArrowheads="1"/>
          </p:cNvSpPr>
          <p:nvPr/>
        </p:nvSpPr>
        <p:spPr bwMode="auto">
          <a:xfrm>
            <a:off x="6858000" y="53784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(inf,-)</a:t>
            </a:r>
          </a:p>
        </p:txBody>
      </p:sp>
      <p:sp>
        <p:nvSpPr>
          <p:cNvPr id="122" name="Rectangle 53"/>
          <p:cNvSpPr>
            <a:spLocks noChangeArrowheads="1"/>
          </p:cNvSpPr>
          <p:nvPr/>
        </p:nvSpPr>
        <p:spPr bwMode="auto">
          <a:xfrm>
            <a:off x="2895600" y="5149850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(4,B)</a:t>
            </a:r>
          </a:p>
        </p:txBody>
      </p:sp>
      <p:sp>
        <p:nvSpPr>
          <p:cNvPr id="123" name="Rectangle 54"/>
          <p:cNvSpPr>
            <a:spLocks noChangeArrowheads="1"/>
          </p:cNvSpPr>
          <p:nvPr/>
        </p:nvSpPr>
        <p:spPr bwMode="auto">
          <a:xfrm>
            <a:off x="5715000" y="537845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(6,E)</a:t>
            </a:r>
          </a:p>
        </p:txBody>
      </p:sp>
      <p:sp>
        <p:nvSpPr>
          <p:cNvPr id="124" name="Rectangle 55"/>
          <p:cNvSpPr>
            <a:spLocks noChangeArrowheads="1"/>
          </p:cNvSpPr>
          <p:nvPr/>
        </p:nvSpPr>
        <p:spPr bwMode="auto">
          <a:xfrm>
            <a:off x="2133600" y="636905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 (5,E)</a:t>
            </a:r>
          </a:p>
        </p:txBody>
      </p:sp>
      <p:sp>
        <p:nvSpPr>
          <p:cNvPr id="125" name="Rectangle 56"/>
          <p:cNvSpPr>
            <a:spLocks noChangeArrowheads="1"/>
          </p:cNvSpPr>
          <p:nvPr/>
        </p:nvSpPr>
        <p:spPr bwMode="auto">
          <a:xfrm>
            <a:off x="5943600" y="6445250"/>
            <a:ext cx="852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(9,G)</a:t>
            </a:r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27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129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0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131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132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3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6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7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8" name="Rectangle 69"/>
          <p:cNvSpPr>
            <a:spLocks noChangeArrowheads="1"/>
          </p:cNvSpPr>
          <p:nvPr/>
        </p:nvSpPr>
        <p:spPr bwMode="auto">
          <a:xfrm>
            <a:off x="212725" y="4403725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4to. Paso</a:t>
            </a:r>
          </a:p>
        </p:txBody>
      </p:sp>
    </p:spTree>
    <p:extLst>
      <p:ext uri="{BB962C8B-B14F-4D97-AF65-F5344CB8AC3E}">
        <p14:creationId xmlns:p14="http://schemas.microsoft.com/office/powerpoint/2010/main" val="2898290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Camino más corto 1-1:</a:t>
            </a:r>
          </a:p>
        </p:txBody>
      </p:sp>
      <p:sp>
        <p:nvSpPr>
          <p:cNvPr id="139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0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1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2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3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4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5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6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7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8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9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0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1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2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3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4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6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7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8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59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161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162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163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164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166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67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68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69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0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1" name="Oval 35"/>
          <p:cNvSpPr>
            <a:spLocks noChangeArrowheads="1"/>
          </p:cNvSpPr>
          <p:nvPr/>
        </p:nvSpPr>
        <p:spPr bwMode="auto">
          <a:xfrm>
            <a:off x="6492875" y="54705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2" name="Oval 36"/>
          <p:cNvSpPr>
            <a:spLocks noChangeArrowheads="1"/>
          </p:cNvSpPr>
          <p:nvPr/>
        </p:nvSpPr>
        <p:spPr bwMode="auto">
          <a:xfrm>
            <a:off x="595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3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74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5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6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7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8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79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0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1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2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3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4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85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86" name="Rectangle 50"/>
          <p:cNvSpPr>
            <a:spLocks noChangeArrowheads="1"/>
          </p:cNvSpPr>
          <p:nvPr/>
        </p:nvSpPr>
        <p:spPr bwMode="auto">
          <a:xfrm>
            <a:off x="2133600" y="4311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 (2,A)</a:t>
            </a:r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5943600" y="43878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(9,B)</a:t>
            </a:r>
          </a:p>
        </p:txBody>
      </p:sp>
      <p:sp>
        <p:nvSpPr>
          <p:cNvPr id="188" name="Rectangle 52"/>
          <p:cNvSpPr>
            <a:spLocks noChangeArrowheads="1"/>
          </p:cNvSpPr>
          <p:nvPr/>
        </p:nvSpPr>
        <p:spPr bwMode="auto">
          <a:xfrm>
            <a:off x="6858000" y="5378450"/>
            <a:ext cx="89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(inf,-)</a:t>
            </a:r>
          </a:p>
        </p:txBody>
      </p:sp>
      <p:sp>
        <p:nvSpPr>
          <p:cNvPr id="189" name="Rectangle 53"/>
          <p:cNvSpPr>
            <a:spLocks noChangeArrowheads="1"/>
          </p:cNvSpPr>
          <p:nvPr/>
        </p:nvSpPr>
        <p:spPr bwMode="auto">
          <a:xfrm>
            <a:off x="2895600" y="5149850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(4,B)</a:t>
            </a:r>
          </a:p>
        </p:txBody>
      </p:sp>
      <p:sp>
        <p:nvSpPr>
          <p:cNvPr id="190" name="Rectangle 54"/>
          <p:cNvSpPr>
            <a:spLocks noChangeArrowheads="1"/>
          </p:cNvSpPr>
          <p:nvPr/>
        </p:nvSpPr>
        <p:spPr bwMode="auto">
          <a:xfrm>
            <a:off x="5715000" y="537845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(6,E)</a:t>
            </a:r>
          </a:p>
        </p:txBody>
      </p:sp>
      <p:sp>
        <p:nvSpPr>
          <p:cNvPr id="191" name="Rectangle 55"/>
          <p:cNvSpPr>
            <a:spLocks noChangeArrowheads="1"/>
          </p:cNvSpPr>
          <p:nvPr/>
        </p:nvSpPr>
        <p:spPr bwMode="auto">
          <a:xfrm>
            <a:off x="2133600" y="636905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 (5,E)</a:t>
            </a:r>
          </a:p>
        </p:txBody>
      </p:sp>
      <p:sp>
        <p:nvSpPr>
          <p:cNvPr id="192" name="Rectangle 56"/>
          <p:cNvSpPr>
            <a:spLocks noChangeArrowheads="1"/>
          </p:cNvSpPr>
          <p:nvPr/>
        </p:nvSpPr>
        <p:spPr bwMode="auto">
          <a:xfrm>
            <a:off x="5943600" y="6445250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(8,F)</a:t>
            </a:r>
          </a:p>
        </p:txBody>
      </p:sp>
      <p:sp>
        <p:nvSpPr>
          <p:cNvPr id="193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94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95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196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97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198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199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200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201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203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204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205" name="Rectangle 69"/>
          <p:cNvSpPr>
            <a:spLocks noChangeArrowheads="1"/>
          </p:cNvSpPr>
          <p:nvPr/>
        </p:nvSpPr>
        <p:spPr bwMode="auto">
          <a:xfrm>
            <a:off x="212725" y="4403725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5to. Paso</a:t>
            </a:r>
          </a:p>
        </p:txBody>
      </p:sp>
    </p:spTree>
    <p:extLst>
      <p:ext uri="{BB962C8B-B14F-4D97-AF65-F5344CB8AC3E}">
        <p14:creationId xmlns:p14="http://schemas.microsoft.com/office/powerpoint/2010/main" val="395795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Camino más corto 1-1:</a:t>
            </a: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6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0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97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0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1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3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6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7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9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0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1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2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3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5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7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19" name="Rectangle 50"/>
          <p:cNvSpPr>
            <a:spLocks noChangeArrowheads="1"/>
          </p:cNvSpPr>
          <p:nvPr/>
        </p:nvSpPr>
        <p:spPr bwMode="auto">
          <a:xfrm>
            <a:off x="2133600" y="4311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 (2,A)</a:t>
            </a: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5943600" y="43878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(9,B)</a:t>
            </a:r>
          </a:p>
        </p:txBody>
      </p:sp>
      <p:sp>
        <p:nvSpPr>
          <p:cNvPr id="121" name="Rectangle 52"/>
          <p:cNvSpPr>
            <a:spLocks noChangeArrowheads="1"/>
          </p:cNvSpPr>
          <p:nvPr/>
        </p:nvSpPr>
        <p:spPr bwMode="auto">
          <a:xfrm>
            <a:off x="6858000" y="53784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(10,H)</a:t>
            </a:r>
          </a:p>
        </p:txBody>
      </p:sp>
      <p:sp>
        <p:nvSpPr>
          <p:cNvPr id="122" name="Rectangle 53"/>
          <p:cNvSpPr>
            <a:spLocks noChangeArrowheads="1"/>
          </p:cNvSpPr>
          <p:nvPr/>
        </p:nvSpPr>
        <p:spPr bwMode="auto">
          <a:xfrm>
            <a:off x="2895600" y="5149850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(4,B)</a:t>
            </a:r>
          </a:p>
        </p:txBody>
      </p:sp>
      <p:sp>
        <p:nvSpPr>
          <p:cNvPr id="123" name="Rectangle 54"/>
          <p:cNvSpPr>
            <a:spLocks noChangeArrowheads="1"/>
          </p:cNvSpPr>
          <p:nvPr/>
        </p:nvSpPr>
        <p:spPr bwMode="auto">
          <a:xfrm>
            <a:off x="5715000" y="537845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(6,E)</a:t>
            </a:r>
          </a:p>
        </p:txBody>
      </p:sp>
      <p:sp>
        <p:nvSpPr>
          <p:cNvPr id="124" name="Rectangle 55"/>
          <p:cNvSpPr>
            <a:spLocks noChangeArrowheads="1"/>
          </p:cNvSpPr>
          <p:nvPr/>
        </p:nvSpPr>
        <p:spPr bwMode="auto">
          <a:xfrm>
            <a:off x="2133600" y="636905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 (5,E)</a:t>
            </a:r>
          </a:p>
        </p:txBody>
      </p:sp>
      <p:sp>
        <p:nvSpPr>
          <p:cNvPr id="125" name="Rectangle 56"/>
          <p:cNvSpPr>
            <a:spLocks noChangeArrowheads="1"/>
          </p:cNvSpPr>
          <p:nvPr/>
        </p:nvSpPr>
        <p:spPr bwMode="auto">
          <a:xfrm>
            <a:off x="5943600" y="6445250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(8,F)</a:t>
            </a:r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27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129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0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131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132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3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6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7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8" name="Rectangle 69"/>
          <p:cNvSpPr>
            <a:spLocks noChangeArrowheads="1"/>
          </p:cNvSpPr>
          <p:nvPr/>
        </p:nvSpPr>
        <p:spPr bwMode="auto">
          <a:xfrm>
            <a:off x="212725" y="4403725"/>
            <a:ext cx="109805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6to. Paso</a:t>
            </a:r>
          </a:p>
        </p:txBody>
      </p:sp>
      <p:sp>
        <p:nvSpPr>
          <p:cNvPr id="139" name="Oval 36"/>
          <p:cNvSpPr>
            <a:spLocks noChangeArrowheads="1"/>
          </p:cNvSpPr>
          <p:nvPr/>
        </p:nvSpPr>
        <p:spPr bwMode="auto">
          <a:xfrm>
            <a:off x="6465425" y="54449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46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Camino más corto 1-1:</a:t>
            </a: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600200" y="2835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266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213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213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4102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6477000" y="2835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5943600" y="21494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5943600" y="34448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 flipV="1">
            <a:off x="182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236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>
            <a:off x="18288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 flipV="1">
            <a:off x="236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 flipH="1">
            <a:off x="56388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6172200" y="23780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6" name="Line 17"/>
          <p:cNvSpPr>
            <a:spLocks noChangeShapeType="1"/>
          </p:cNvSpPr>
          <p:nvPr/>
        </p:nvSpPr>
        <p:spPr bwMode="auto">
          <a:xfrm>
            <a:off x="5638800" y="31400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 flipH="1">
            <a:off x="6172200" y="3063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2438400" y="23018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2362200" y="36734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0" name="Line 21"/>
          <p:cNvSpPr>
            <a:spLocks noChangeShapeType="1"/>
          </p:cNvSpPr>
          <p:nvPr/>
        </p:nvSpPr>
        <p:spPr bwMode="auto">
          <a:xfrm>
            <a:off x="2971800" y="29876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1127125" y="2819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2117725" y="17208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</a:t>
            </a: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5927725" y="1752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</a:t>
            </a:r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6842125" y="2743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2879725" y="25146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</a:t>
            </a:r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5699125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</a:t>
            </a:r>
          </a:p>
        </p:txBody>
      </p:sp>
      <p:sp>
        <p:nvSpPr>
          <p:cNvPr id="97" name="Rectangle 28"/>
          <p:cNvSpPr>
            <a:spLocks noChangeArrowheads="1"/>
          </p:cNvSpPr>
          <p:nvPr/>
        </p:nvSpPr>
        <p:spPr bwMode="auto">
          <a:xfrm>
            <a:off x="2117725" y="3733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</a:t>
            </a: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5927725" y="3810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</a:t>
            </a:r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161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0" name="Oval 31"/>
          <p:cNvSpPr>
            <a:spLocks noChangeArrowheads="1"/>
          </p:cNvSpPr>
          <p:nvPr/>
        </p:nvSpPr>
        <p:spPr bwMode="auto">
          <a:xfrm>
            <a:off x="26828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1" name="Oval 32"/>
          <p:cNvSpPr>
            <a:spLocks noChangeArrowheads="1"/>
          </p:cNvSpPr>
          <p:nvPr/>
        </p:nvSpPr>
        <p:spPr bwMode="auto">
          <a:xfrm>
            <a:off x="2149475" y="4784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214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3" name="Oval 34"/>
          <p:cNvSpPr>
            <a:spLocks noChangeArrowheads="1"/>
          </p:cNvSpPr>
          <p:nvPr/>
        </p:nvSpPr>
        <p:spPr bwMode="auto">
          <a:xfrm>
            <a:off x="54260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6492875" y="54705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5" name="Oval 36"/>
          <p:cNvSpPr>
            <a:spLocks noChangeArrowheads="1"/>
          </p:cNvSpPr>
          <p:nvPr/>
        </p:nvSpPr>
        <p:spPr bwMode="auto">
          <a:xfrm>
            <a:off x="5959475" y="478472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6" name="Oval 37"/>
          <p:cNvSpPr>
            <a:spLocks noChangeArrowheads="1"/>
          </p:cNvSpPr>
          <p:nvPr/>
        </p:nvSpPr>
        <p:spPr bwMode="auto">
          <a:xfrm>
            <a:off x="5959475" y="60801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07" name="Line 38"/>
          <p:cNvSpPr>
            <a:spLocks noChangeShapeType="1"/>
          </p:cNvSpPr>
          <p:nvPr/>
        </p:nvSpPr>
        <p:spPr bwMode="auto">
          <a:xfrm flipV="1">
            <a:off x="184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237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9" name="Line 40"/>
          <p:cNvSpPr>
            <a:spLocks noChangeShapeType="1"/>
          </p:cNvSpPr>
          <p:nvPr/>
        </p:nvSpPr>
        <p:spPr bwMode="auto">
          <a:xfrm>
            <a:off x="18446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0" name="Line 41"/>
          <p:cNvSpPr>
            <a:spLocks noChangeShapeType="1"/>
          </p:cNvSpPr>
          <p:nvPr/>
        </p:nvSpPr>
        <p:spPr bwMode="auto">
          <a:xfrm flipV="1">
            <a:off x="237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1" name="Line 42"/>
          <p:cNvSpPr>
            <a:spLocks noChangeShapeType="1"/>
          </p:cNvSpPr>
          <p:nvPr/>
        </p:nvSpPr>
        <p:spPr bwMode="auto">
          <a:xfrm flipH="1">
            <a:off x="56546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2" name="Line 43"/>
          <p:cNvSpPr>
            <a:spLocks noChangeShapeType="1"/>
          </p:cNvSpPr>
          <p:nvPr/>
        </p:nvSpPr>
        <p:spPr bwMode="auto">
          <a:xfrm>
            <a:off x="6188075" y="50133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3" name="Line 44"/>
          <p:cNvSpPr>
            <a:spLocks noChangeShapeType="1"/>
          </p:cNvSpPr>
          <p:nvPr/>
        </p:nvSpPr>
        <p:spPr bwMode="auto">
          <a:xfrm>
            <a:off x="5654675" y="577532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 flipH="1">
            <a:off x="6188075" y="569912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5" name="Line 46"/>
          <p:cNvSpPr>
            <a:spLocks noChangeShapeType="1"/>
          </p:cNvSpPr>
          <p:nvPr/>
        </p:nvSpPr>
        <p:spPr bwMode="auto">
          <a:xfrm>
            <a:off x="2454275" y="493712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>
            <a:off x="2378075" y="630872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7" name="Line 48"/>
          <p:cNvSpPr>
            <a:spLocks noChangeShapeType="1"/>
          </p:cNvSpPr>
          <p:nvPr/>
        </p:nvSpPr>
        <p:spPr bwMode="auto">
          <a:xfrm>
            <a:off x="2987675" y="562292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1143000" y="54546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A</a:t>
            </a:r>
          </a:p>
        </p:txBody>
      </p:sp>
      <p:sp>
        <p:nvSpPr>
          <p:cNvPr id="119" name="Rectangle 50"/>
          <p:cNvSpPr>
            <a:spLocks noChangeArrowheads="1"/>
          </p:cNvSpPr>
          <p:nvPr/>
        </p:nvSpPr>
        <p:spPr bwMode="auto">
          <a:xfrm>
            <a:off x="2133600" y="4311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B (2,A)</a:t>
            </a: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5943600" y="43878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C (9,B)</a:t>
            </a:r>
          </a:p>
        </p:txBody>
      </p:sp>
      <p:sp>
        <p:nvSpPr>
          <p:cNvPr id="121" name="Rectangle 52"/>
          <p:cNvSpPr>
            <a:spLocks noChangeArrowheads="1"/>
          </p:cNvSpPr>
          <p:nvPr/>
        </p:nvSpPr>
        <p:spPr bwMode="auto">
          <a:xfrm>
            <a:off x="6858000" y="53784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D (10,H)</a:t>
            </a:r>
          </a:p>
        </p:txBody>
      </p:sp>
      <p:sp>
        <p:nvSpPr>
          <p:cNvPr id="122" name="Rectangle 53"/>
          <p:cNvSpPr>
            <a:spLocks noChangeArrowheads="1"/>
          </p:cNvSpPr>
          <p:nvPr/>
        </p:nvSpPr>
        <p:spPr bwMode="auto">
          <a:xfrm>
            <a:off x="2895600" y="5149850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E (4,B)</a:t>
            </a:r>
          </a:p>
        </p:txBody>
      </p:sp>
      <p:sp>
        <p:nvSpPr>
          <p:cNvPr id="123" name="Rectangle 54"/>
          <p:cNvSpPr>
            <a:spLocks noChangeArrowheads="1"/>
          </p:cNvSpPr>
          <p:nvPr/>
        </p:nvSpPr>
        <p:spPr bwMode="auto">
          <a:xfrm>
            <a:off x="5715000" y="537845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F (6,E)</a:t>
            </a:r>
          </a:p>
        </p:txBody>
      </p:sp>
      <p:sp>
        <p:nvSpPr>
          <p:cNvPr id="124" name="Rectangle 55"/>
          <p:cNvSpPr>
            <a:spLocks noChangeArrowheads="1"/>
          </p:cNvSpPr>
          <p:nvPr/>
        </p:nvSpPr>
        <p:spPr bwMode="auto">
          <a:xfrm>
            <a:off x="2133600" y="636905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G (5,E)</a:t>
            </a:r>
          </a:p>
        </p:txBody>
      </p:sp>
      <p:sp>
        <p:nvSpPr>
          <p:cNvPr id="125" name="Rectangle 56"/>
          <p:cNvSpPr>
            <a:spLocks noChangeArrowheads="1"/>
          </p:cNvSpPr>
          <p:nvPr/>
        </p:nvSpPr>
        <p:spPr bwMode="auto">
          <a:xfrm>
            <a:off x="5943600" y="6445250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H (8,F)</a:t>
            </a:r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304800" y="4267200"/>
            <a:ext cx="85344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27" name="Rectangle 58"/>
          <p:cNvSpPr>
            <a:spLocks noChangeArrowheads="1"/>
          </p:cNvSpPr>
          <p:nvPr/>
        </p:nvSpPr>
        <p:spPr bwMode="auto">
          <a:xfrm>
            <a:off x="17367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17367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6</a:t>
            </a:r>
          </a:p>
        </p:txBody>
      </p:sp>
      <p:sp>
        <p:nvSpPr>
          <p:cNvPr id="129" name="Rectangle 60"/>
          <p:cNvSpPr>
            <a:spLocks noChangeArrowheads="1"/>
          </p:cNvSpPr>
          <p:nvPr/>
        </p:nvSpPr>
        <p:spPr bwMode="auto">
          <a:xfrm>
            <a:off x="2270125" y="2574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0" name="Rectangle 61"/>
          <p:cNvSpPr>
            <a:spLocks noChangeArrowheads="1"/>
          </p:cNvSpPr>
          <p:nvPr/>
        </p:nvSpPr>
        <p:spPr bwMode="auto">
          <a:xfrm>
            <a:off x="2270125" y="303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1</a:t>
            </a:r>
          </a:p>
        </p:txBody>
      </p:sp>
      <p:sp>
        <p:nvSpPr>
          <p:cNvPr id="131" name="Rectangle 62"/>
          <p:cNvSpPr>
            <a:spLocks noChangeArrowheads="1"/>
          </p:cNvSpPr>
          <p:nvPr/>
        </p:nvSpPr>
        <p:spPr bwMode="auto">
          <a:xfrm>
            <a:off x="3717925" y="1965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7</a:t>
            </a:r>
          </a:p>
        </p:txBody>
      </p:sp>
      <p:sp>
        <p:nvSpPr>
          <p:cNvPr id="132" name="Rectangle 63"/>
          <p:cNvSpPr>
            <a:spLocks noChangeArrowheads="1"/>
          </p:cNvSpPr>
          <p:nvPr/>
        </p:nvSpPr>
        <p:spPr bwMode="auto">
          <a:xfrm>
            <a:off x="3794125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3" name="Rectangle 64"/>
          <p:cNvSpPr>
            <a:spLocks noChangeArrowheads="1"/>
          </p:cNvSpPr>
          <p:nvPr/>
        </p:nvSpPr>
        <p:spPr bwMode="auto">
          <a:xfrm>
            <a:off x="3794125" y="3260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4</a:t>
            </a: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auto">
          <a:xfrm>
            <a:off x="6384925" y="2270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5470525" y="2422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3</a:t>
            </a:r>
          </a:p>
        </p:txBody>
      </p:sp>
      <p:sp>
        <p:nvSpPr>
          <p:cNvPr id="136" name="Rectangle 67"/>
          <p:cNvSpPr>
            <a:spLocks noChangeArrowheads="1"/>
          </p:cNvSpPr>
          <p:nvPr/>
        </p:nvSpPr>
        <p:spPr bwMode="auto">
          <a:xfrm>
            <a:off x="54705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7" name="Rectangle 68"/>
          <p:cNvSpPr>
            <a:spLocks noChangeArrowheads="1"/>
          </p:cNvSpPr>
          <p:nvPr/>
        </p:nvSpPr>
        <p:spPr bwMode="auto">
          <a:xfrm>
            <a:off x="6384925" y="31845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2</a:t>
            </a:r>
          </a:p>
        </p:txBody>
      </p:sp>
      <p:sp>
        <p:nvSpPr>
          <p:cNvPr id="138" name="Rectangle 69"/>
          <p:cNvSpPr>
            <a:spLocks noChangeArrowheads="1"/>
          </p:cNvSpPr>
          <p:nvPr/>
        </p:nvSpPr>
        <p:spPr bwMode="auto">
          <a:xfrm>
            <a:off x="212725" y="4403725"/>
            <a:ext cx="1358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>
                <a:latin typeface="Arial" charset="0"/>
              </a:rPr>
              <a:t>Último Paso</a:t>
            </a:r>
          </a:p>
        </p:txBody>
      </p:sp>
      <p:sp>
        <p:nvSpPr>
          <p:cNvPr id="139" name="Oval 35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9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Algoritmo de </a:t>
            </a:r>
            <a:r>
              <a:rPr lang="es-CO" sz="2400" dirty="0" err="1"/>
              <a:t>Dijkstra</a:t>
            </a:r>
            <a:r>
              <a:rPr lang="es-CO" sz="2400" dirty="0"/>
              <a:t>: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lvl="1"/>
            <a:r>
              <a:rPr lang="es-CO" sz="1600" dirty="0"/>
              <a:t>Probar el algoritmo de </a:t>
            </a:r>
            <a:r>
              <a:rPr lang="es-CO" sz="1600" dirty="0" err="1"/>
              <a:t>dijkstra</a:t>
            </a:r>
            <a:r>
              <a:rPr lang="es-CO" sz="1600" dirty="0"/>
              <a:t> (</a:t>
            </a:r>
            <a:r>
              <a:rPr lang="es-CO" sz="1600" dirty="0" err="1"/>
              <a:t>ejAppDijkstra.m</a:t>
            </a:r>
            <a:r>
              <a:rPr lang="es-CO" sz="1600" dirty="0"/>
              <a:t>) desde el nodo fuente 1 hasta el resto de nodos.</a:t>
            </a:r>
          </a:p>
          <a:p>
            <a:pPr lvl="1"/>
            <a:r>
              <a:rPr lang="es-CO" sz="1600" dirty="0"/>
              <a:t>Que sucede si queremos ir desde el nodo 7 hasta el nodo 4?</a:t>
            </a:r>
          </a:p>
          <a:p>
            <a:pPr lvl="2"/>
            <a:r>
              <a:rPr lang="es-CO" sz="1400" b="1" dirty="0"/>
              <a:t>Actividad en clase: </a:t>
            </a:r>
            <a:r>
              <a:rPr lang="es-CO" sz="1400" dirty="0"/>
              <a:t>resuelva manualmente el caso usando el pseudocódigo del algoritmo de </a:t>
            </a:r>
            <a:r>
              <a:rPr lang="es-CO" sz="1400" dirty="0" err="1"/>
              <a:t>Dijkstra</a:t>
            </a:r>
            <a:r>
              <a:rPr lang="es-CO" sz="1400" dirty="0"/>
              <a:t>.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r>
              <a:rPr lang="es-CO" sz="2400" dirty="0"/>
              <a:t>	</a:t>
            </a:r>
          </a:p>
          <a:p>
            <a:pPr lvl="1"/>
            <a:endParaRPr lang="es-CO" sz="2000" dirty="0"/>
          </a:p>
          <a:p>
            <a:pPr lvl="1"/>
            <a:endParaRPr lang="es-CO" sz="2000" dirty="0"/>
          </a:p>
        </p:txBody>
      </p:sp>
      <p:sp>
        <p:nvSpPr>
          <p:cNvPr id="140" name="Oval 30"/>
          <p:cNvSpPr>
            <a:spLocks noChangeArrowheads="1"/>
          </p:cNvSpPr>
          <p:nvPr/>
        </p:nvSpPr>
        <p:spPr bwMode="auto">
          <a:xfrm>
            <a:off x="1616075" y="31400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1" name="Oval 31"/>
          <p:cNvSpPr>
            <a:spLocks noChangeArrowheads="1"/>
          </p:cNvSpPr>
          <p:nvPr/>
        </p:nvSpPr>
        <p:spPr bwMode="auto">
          <a:xfrm>
            <a:off x="2682875" y="31400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2" name="Oval 32"/>
          <p:cNvSpPr>
            <a:spLocks noChangeArrowheads="1"/>
          </p:cNvSpPr>
          <p:nvPr/>
        </p:nvSpPr>
        <p:spPr bwMode="auto">
          <a:xfrm>
            <a:off x="2149475" y="24542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2149475" y="37496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4" name="Oval 34"/>
          <p:cNvSpPr>
            <a:spLocks noChangeArrowheads="1"/>
          </p:cNvSpPr>
          <p:nvPr/>
        </p:nvSpPr>
        <p:spPr bwMode="auto">
          <a:xfrm>
            <a:off x="5426075" y="31400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5" name="Oval 35"/>
          <p:cNvSpPr>
            <a:spLocks noChangeArrowheads="1"/>
          </p:cNvSpPr>
          <p:nvPr/>
        </p:nvSpPr>
        <p:spPr bwMode="auto">
          <a:xfrm>
            <a:off x="6492875" y="31400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6" name="Oval 36"/>
          <p:cNvSpPr>
            <a:spLocks noChangeArrowheads="1"/>
          </p:cNvSpPr>
          <p:nvPr/>
        </p:nvSpPr>
        <p:spPr bwMode="auto">
          <a:xfrm>
            <a:off x="5959475" y="2454275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7" name="Oval 37"/>
          <p:cNvSpPr>
            <a:spLocks noChangeArrowheads="1"/>
          </p:cNvSpPr>
          <p:nvPr/>
        </p:nvSpPr>
        <p:spPr bwMode="auto">
          <a:xfrm>
            <a:off x="5959475" y="374967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48" name="Line 38"/>
          <p:cNvSpPr>
            <a:spLocks noChangeShapeType="1"/>
          </p:cNvSpPr>
          <p:nvPr/>
        </p:nvSpPr>
        <p:spPr bwMode="auto">
          <a:xfrm flipV="1">
            <a:off x="1844675" y="2682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49" name="Line 39"/>
          <p:cNvSpPr>
            <a:spLocks noChangeShapeType="1"/>
          </p:cNvSpPr>
          <p:nvPr/>
        </p:nvSpPr>
        <p:spPr bwMode="auto">
          <a:xfrm>
            <a:off x="2378075" y="2682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0" name="Line 40"/>
          <p:cNvSpPr>
            <a:spLocks noChangeShapeType="1"/>
          </p:cNvSpPr>
          <p:nvPr/>
        </p:nvSpPr>
        <p:spPr bwMode="auto">
          <a:xfrm>
            <a:off x="1844675" y="33686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1" name="Line 41"/>
          <p:cNvSpPr>
            <a:spLocks noChangeShapeType="1"/>
          </p:cNvSpPr>
          <p:nvPr/>
        </p:nvSpPr>
        <p:spPr bwMode="auto">
          <a:xfrm flipV="1">
            <a:off x="2378075" y="33686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2" name="Line 42"/>
          <p:cNvSpPr>
            <a:spLocks noChangeShapeType="1"/>
          </p:cNvSpPr>
          <p:nvPr/>
        </p:nvSpPr>
        <p:spPr bwMode="auto">
          <a:xfrm flipH="1">
            <a:off x="5654675" y="2682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3" name="Line 43"/>
          <p:cNvSpPr>
            <a:spLocks noChangeShapeType="1"/>
          </p:cNvSpPr>
          <p:nvPr/>
        </p:nvSpPr>
        <p:spPr bwMode="auto">
          <a:xfrm>
            <a:off x="6188075" y="26828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4" name="Line 44"/>
          <p:cNvSpPr>
            <a:spLocks noChangeShapeType="1"/>
          </p:cNvSpPr>
          <p:nvPr/>
        </p:nvSpPr>
        <p:spPr bwMode="auto">
          <a:xfrm>
            <a:off x="5654675" y="3444875"/>
            <a:ext cx="381000" cy="3810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5" name="Line 45"/>
          <p:cNvSpPr>
            <a:spLocks noChangeShapeType="1"/>
          </p:cNvSpPr>
          <p:nvPr/>
        </p:nvSpPr>
        <p:spPr bwMode="auto">
          <a:xfrm flipH="1">
            <a:off x="6188075" y="3368675"/>
            <a:ext cx="381000" cy="4572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6" name="Line 46"/>
          <p:cNvSpPr>
            <a:spLocks noChangeShapeType="1"/>
          </p:cNvSpPr>
          <p:nvPr/>
        </p:nvSpPr>
        <p:spPr bwMode="auto">
          <a:xfrm>
            <a:off x="2454275" y="2606675"/>
            <a:ext cx="35052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7" name="Line 47"/>
          <p:cNvSpPr>
            <a:spLocks noChangeShapeType="1"/>
          </p:cNvSpPr>
          <p:nvPr/>
        </p:nvSpPr>
        <p:spPr bwMode="auto">
          <a:xfrm>
            <a:off x="2378075" y="3978275"/>
            <a:ext cx="3581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8" name="Line 48"/>
          <p:cNvSpPr>
            <a:spLocks noChangeShapeType="1"/>
          </p:cNvSpPr>
          <p:nvPr/>
        </p:nvSpPr>
        <p:spPr bwMode="auto">
          <a:xfrm>
            <a:off x="2987675" y="3292475"/>
            <a:ext cx="243840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9" name="Rectangle 49"/>
          <p:cNvSpPr>
            <a:spLocks noChangeArrowheads="1"/>
          </p:cNvSpPr>
          <p:nvPr/>
        </p:nvSpPr>
        <p:spPr bwMode="auto">
          <a:xfrm>
            <a:off x="1143000" y="3124200"/>
            <a:ext cx="29976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1</a:t>
            </a:r>
          </a:p>
        </p:txBody>
      </p:sp>
      <p:sp>
        <p:nvSpPr>
          <p:cNvPr id="160" name="Rectangle 50"/>
          <p:cNvSpPr>
            <a:spLocks noChangeArrowheads="1"/>
          </p:cNvSpPr>
          <p:nvPr/>
        </p:nvSpPr>
        <p:spPr bwMode="auto">
          <a:xfrm>
            <a:off x="2133600" y="1981200"/>
            <a:ext cx="7806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2 (2,1)</a:t>
            </a:r>
          </a:p>
        </p:txBody>
      </p:sp>
      <p:sp>
        <p:nvSpPr>
          <p:cNvPr id="161" name="Rectangle 51"/>
          <p:cNvSpPr>
            <a:spLocks noChangeArrowheads="1"/>
          </p:cNvSpPr>
          <p:nvPr/>
        </p:nvSpPr>
        <p:spPr bwMode="auto">
          <a:xfrm>
            <a:off x="5943600" y="2057400"/>
            <a:ext cx="7806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3 (9,2)</a:t>
            </a:r>
          </a:p>
        </p:txBody>
      </p:sp>
      <p:sp>
        <p:nvSpPr>
          <p:cNvPr id="162" name="Rectangle 52"/>
          <p:cNvSpPr>
            <a:spLocks noChangeArrowheads="1"/>
          </p:cNvSpPr>
          <p:nvPr/>
        </p:nvSpPr>
        <p:spPr bwMode="auto">
          <a:xfrm>
            <a:off x="6858000" y="3048000"/>
            <a:ext cx="89447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4 (10,8)</a:t>
            </a:r>
          </a:p>
        </p:txBody>
      </p:sp>
      <p:sp>
        <p:nvSpPr>
          <p:cNvPr id="163" name="Rectangle 53"/>
          <p:cNvSpPr>
            <a:spLocks noChangeArrowheads="1"/>
          </p:cNvSpPr>
          <p:nvPr/>
        </p:nvSpPr>
        <p:spPr bwMode="auto">
          <a:xfrm>
            <a:off x="2895600" y="2819400"/>
            <a:ext cx="7806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5 (4,2)</a:t>
            </a:r>
          </a:p>
        </p:txBody>
      </p:sp>
      <p:sp>
        <p:nvSpPr>
          <p:cNvPr id="164" name="Rectangle 54"/>
          <p:cNvSpPr>
            <a:spLocks noChangeArrowheads="1"/>
          </p:cNvSpPr>
          <p:nvPr/>
        </p:nvSpPr>
        <p:spPr bwMode="auto">
          <a:xfrm>
            <a:off x="5715000" y="3048000"/>
            <a:ext cx="7806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6 (6,5)</a:t>
            </a:r>
          </a:p>
        </p:txBody>
      </p:sp>
      <p:sp>
        <p:nvSpPr>
          <p:cNvPr id="165" name="Rectangle 55"/>
          <p:cNvSpPr>
            <a:spLocks noChangeArrowheads="1"/>
          </p:cNvSpPr>
          <p:nvPr/>
        </p:nvSpPr>
        <p:spPr bwMode="auto">
          <a:xfrm>
            <a:off x="2133600" y="4038600"/>
            <a:ext cx="7806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7 (5,5)</a:t>
            </a:r>
          </a:p>
        </p:txBody>
      </p:sp>
      <p:sp>
        <p:nvSpPr>
          <p:cNvPr id="166" name="Rectangle 56"/>
          <p:cNvSpPr>
            <a:spLocks noChangeArrowheads="1"/>
          </p:cNvSpPr>
          <p:nvPr/>
        </p:nvSpPr>
        <p:spPr bwMode="auto">
          <a:xfrm>
            <a:off x="5943600" y="4114800"/>
            <a:ext cx="7806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8 (8,6)</a:t>
            </a:r>
          </a:p>
        </p:txBody>
      </p:sp>
      <p:sp>
        <p:nvSpPr>
          <p:cNvPr id="168" name="Oval 35"/>
          <p:cNvSpPr>
            <a:spLocks noChangeArrowheads="1"/>
          </p:cNvSpPr>
          <p:nvPr/>
        </p:nvSpPr>
        <p:spPr bwMode="auto">
          <a:xfrm>
            <a:off x="5943600" y="2470150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s-ES" altLang="es-CO" sz="2400">
              <a:latin typeface="Times New Roman" pitchFamily="18" charset="0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1736725" y="26066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2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1805128" y="357456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6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2536343" y="2711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2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2345843" y="32988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1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856037" y="225155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7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871912" y="2955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2</a:t>
            </a: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3910012" y="36353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4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6339541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3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5582443" y="2651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3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5582443" y="3489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2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6315617" y="3449216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altLang="es-CO" sz="1600" b="1" dirty="0"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429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03" y="4265711"/>
            <a:ext cx="7857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U(</a:t>
            </a:r>
            <a:r>
              <a:rPr lang="es-CO" altLang="es-CO" sz="1400" b="1" dirty="0" err="1">
                <a:latin typeface="Arial" pitchFamily="34" charset="0"/>
              </a:rPr>
              <a:t>i,j</a:t>
            </a:r>
            <a:r>
              <a:rPr lang="es-CO" altLang="es-CO" sz="1400" b="1" dirty="0">
                <a:latin typeface="Arial" pitchFamily="34" charset="0"/>
              </a:rPr>
              <a:t>)=8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89" y="5559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837" y="5712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037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837" y="4340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37" y="3581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289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289" y="4953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089" y="5105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437" y="3730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889" y="52578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437" y="44196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6172200" y="3200400"/>
            <a:ext cx="2299925" cy="237603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Nodo origen: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Nodo destino: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U(</a:t>
            </a:r>
            <a:r>
              <a:rPr kumimoji="0" lang="es-CO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i,j</a:t>
            </a: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):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máxima capacidad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de flujo del enlace (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Objetivo: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enviar la mayor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c</a:t>
            </a:r>
            <a:r>
              <a:rPr kumimoji="0" lang="es-CO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antidad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flujo de O a T.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7D5622F-0B88-4F7E-B042-255642921CE3}"/>
              </a:ext>
            </a:extLst>
          </p:cNvPr>
          <p:cNvCxnSpPr/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2635A6E0-BD57-4267-AF0D-B9A00D420429}"/>
              </a:ext>
            </a:extLst>
          </p:cNvPr>
          <p:cNvCxnSpPr/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49ACDD6E-38E0-43DC-A1F3-076DDCC29D97}"/>
              </a:ext>
            </a:extLst>
          </p:cNvPr>
          <p:cNvCxnSpPr/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53CCEE5C-E69C-448F-B667-562FCF7D7639}"/>
              </a:ext>
            </a:extLst>
          </p:cNvPr>
          <p:cNvCxnSpPr/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B0AE5C4A-8CBE-45EB-BB4F-D95A30ED1AEF}"/>
              </a:ext>
            </a:extLst>
          </p:cNvPr>
          <p:cNvCxnSpPr>
            <a:cxnSpLocks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67156C3A-99FA-4C31-ACCE-E4DA1EE5DAD5}"/>
              </a:ext>
            </a:extLst>
          </p:cNvPr>
          <p:cNvCxnSpPr/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7BAA1323-6635-4321-B302-AFA655277334}"/>
              </a:ext>
            </a:extLst>
          </p:cNvPr>
          <p:cNvCxnSpPr/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112602E2-888D-4C10-B79D-2F6E53C01985}"/>
              </a:ext>
            </a:extLst>
          </p:cNvPr>
          <p:cNvCxnSpPr/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26FEAAB-3996-4FD3-94F4-E331A8321DED}"/>
              </a:ext>
            </a:extLst>
          </p:cNvPr>
          <p:cNvCxnSpPr/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368D0143-DFF6-4879-9D74-9B6D335B2D6D}"/>
              </a:ext>
            </a:extLst>
          </p:cNvPr>
          <p:cNvCxnSpPr/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1CC934A9-267A-400A-AD87-002E664C3D86}"/>
              </a:ext>
            </a:extLst>
          </p:cNvPr>
          <p:cNvCxnSpPr/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A67079D6-01E3-4469-892A-02D49DC186CB}"/>
              </a:ext>
            </a:extLst>
          </p:cNvPr>
          <p:cNvCxnSpPr/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17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8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12557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1: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-Añadimos las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capacid</a:t>
            </a:r>
            <a:r>
              <a:rPr kumimoji="0" lang="es-CO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ades</a:t>
            </a: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usadas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de cada e</a:t>
            </a:r>
            <a:r>
              <a:rPr kumimoji="0" lang="es-CO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nlace</a:t>
            </a: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 final de cada enlace</a:t>
            </a: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Por defecto, 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todas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l</a:t>
            </a: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 capacidades usadas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 valen </a:t>
            </a: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48481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8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19882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2: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Min{8,5,6}=5</a:t>
            </a: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64804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208015" cy="34963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2: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 (máximo flujo que podría enviarse):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Min{8,5,6}=5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grafo.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flujo total de O a T: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711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lvl="1"/>
            <a:r>
              <a:rPr lang="es-CO" altLang="es-CO" sz="2000" kern="0" dirty="0"/>
              <a:t>Algoritmo de </a:t>
            </a:r>
            <a:r>
              <a:rPr lang="es-CO" altLang="es-CO" sz="2000" kern="0" dirty="0" err="1"/>
              <a:t>Kruskal</a:t>
            </a:r>
            <a:r>
              <a:rPr lang="es-CO" altLang="es-CO" sz="2000" kern="0" dirty="0"/>
              <a:t>:</a:t>
            </a:r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304800" y="2711624"/>
            <a:ext cx="64547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sz="1200" b="1" dirty="0"/>
              <a:t>       </a:t>
            </a:r>
            <a:r>
              <a:rPr lang="en-US" sz="1200" b="1" dirty="0" err="1"/>
              <a:t>Ordenar</a:t>
            </a:r>
            <a:r>
              <a:rPr lang="en-US" sz="1200" b="1" dirty="0"/>
              <a:t> arcos a</a:t>
            </a:r>
            <a:r>
              <a:rPr lang="en-US" sz="1200" b="1" baseline="-25000" dirty="0"/>
              <a:t>1</a:t>
            </a:r>
            <a:r>
              <a:rPr lang="en-US" sz="1200" b="1" dirty="0"/>
              <a:t>, … a</a:t>
            </a:r>
            <a:r>
              <a:rPr lang="en-US" sz="1200" b="1" baseline="-25000" dirty="0"/>
              <a:t>m</a:t>
            </a:r>
            <a:r>
              <a:rPr lang="en-US" sz="1200" b="1" dirty="0"/>
              <a:t> </a:t>
            </a:r>
            <a:r>
              <a:rPr lang="en-US" sz="1200" b="1" dirty="0" err="1"/>
              <a:t>en</a:t>
            </a:r>
            <a:r>
              <a:rPr lang="en-US" sz="1200" b="1" dirty="0"/>
              <a:t> </a:t>
            </a:r>
            <a:r>
              <a:rPr lang="en-US" sz="1200" b="1" dirty="0" err="1"/>
              <a:t>orden</a:t>
            </a:r>
            <a:r>
              <a:rPr lang="en-US" sz="1200" b="1" dirty="0"/>
              <a:t> </a:t>
            </a:r>
            <a:r>
              <a:rPr lang="en-US" sz="1200" b="1" dirty="0" err="1"/>
              <a:t>creciente</a:t>
            </a:r>
            <a:r>
              <a:rPr lang="en-US" sz="1200" b="1" dirty="0"/>
              <a:t> </a:t>
            </a:r>
            <a:r>
              <a:rPr lang="en-US" sz="1200" b="1" dirty="0" err="1"/>
              <a:t>según</a:t>
            </a:r>
            <a:r>
              <a:rPr lang="en-US" sz="1200" b="1" dirty="0"/>
              <a:t> el </a:t>
            </a:r>
            <a:r>
              <a:rPr lang="en-US" sz="1200" b="1" dirty="0" err="1"/>
              <a:t>costo</a:t>
            </a:r>
            <a:endParaRPr lang="en-US" sz="1200" b="1" dirty="0"/>
          </a:p>
          <a:p>
            <a:pPr marL="0" indent="0"/>
            <a:r>
              <a:rPr lang="en-US" sz="1200" b="1" dirty="0"/>
              <a:t>       T = { } </a:t>
            </a:r>
            <a:r>
              <a:rPr lang="en-US" sz="1200" b="1" dirty="0">
                <a:solidFill>
                  <a:srgbClr val="00B050"/>
                </a:solidFill>
              </a:rPr>
              <a:t>%</a:t>
            </a:r>
            <a:r>
              <a:rPr lang="en-US" sz="1200" b="1" dirty="0" err="1">
                <a:solidFill>
                  <a:srgbClr val="00B050"/>
                </a:solidFill>
              </a:rPr>
              <a:t>conjunto</a:t>
            </a:r>
            <a:r>
              <a:rPr lang="en-US" sz="1200" b="1" dirty="0">
                <a:solidFill>
                  <a:srgbClr val="00B050"/>
                </a:solidFill>
              </a:rPr>
              <a:t> de arcos del </a:t>
            </a:r>
            <a:r>
              <a:rPr lang="en-US" sz="1200" b="1" dirty="0" err="1">
                <a:solidFill>
                  <a:srgbClr val="00B050"/>
                </a:solidFill>
              </a:rPr>
              <a:t>arbol</a:t>
            </a:r>
            <a:r>
              <a:rPr lang="en-US" sz="1200" b="1" dirty="0">
                <a:solidFill>
                  <a:srgbClr val="00B050"/>
                </a:solidFill>
              </a:rPr>
              <a:t> a </a:t>
            </a:r>
            <a:r>
              <a:rPr lang="en-US" sz="1200" b="1" dirty="0" err="1">
                <a:solidFill>
                  <a:srgbClr val="00B050"/>
                </a:solidFill>
              </a:rPr>
              <a:t>encontrar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for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 = 1 </a:t>
            </a:r>
            <a:r>
              <a:rPr lang="en-US" sz="1200" b="1" dirty="0">
                <a:solidFill>
                  <a:srgbClr val="FF0000"/>
                </a:solidFill>
              </a:rPr>
              <a:t>to</a:t>
            </a:r>
            <a:r>
              <a:rPr lang="en-US" sz="1200" b="1" dirty="0"/>
              <a:t> m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FF0000"/>
                </a:solidFill>
              </a:rPr>
              <a:t>if</a:t>
            </a:r>
            <a:r>
              <a:rPr lang="en-US" sz="1200" b="1" dirty="0"/>
              <a:t> T + </a:t>
            </a:r>
            <a:r>
              <a:rPr lang="en-US" sz="1200" b="1" dirty="0" err="1"/>
              <a:t>a</a:t>
            </a:r>
            <a:r>
              <a:rPr lang="en-US" sz="1200" b="1" baseline="-25000" dirty="0" err="1"/>
              <a:t>i</a:t>
            </a:r>
            <a:r>
              <a:rPr lang="en-US" sz="1200" b="1" dirty="0"/>
              <a:t> no forma un </a:t>
            </a:r>
            <a:r>
              <a:rPr lang="en-US" sz="1200" b="1" dirty="0" err="1"/>
              <a:t>ciclo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sz="1200" b="1" dirty="0"/>
              <a:t>              T = T + </a:t>
            </a:r>
            <a:r>
              <a:rPr lang="en-US" sz="1200" b="1" dirty="0" err="1"/>
              <a:t>a</a:t>
            </a:r>
            <a:r>
              <a:rPr lang="en-US" sz="1200" b="1" baseline="-25000" dirty="0" err="1"/>
              <a:t>i</a:t>
            </a:r>
            <a:r>
              <a:rPr lang="en-US" sz="1200" b="1" dirty="0"/>
              <a:t> </a:t>
            </a:r>
          </a:p>
          <a:p>
            <a:pPr marL="0" indent="0">
              <a:buNone/>
            </a:pPr>
            <a:r>
              <a:rPr lang="en-US" sz="1200" b="1" dirty="0"/>
              <a:t>            </a:t>
            </a:r>
            <a:r>
              <a:rPr lang="en-US" sz="12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1200" b="1" dirty="0"/>
              <a:t>         </a:t>
            </a:r>
            <a:r>
              <a:rPr lang="en-US" sz="12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6904038" y="2756098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175250" y="3908623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767638" y="5780286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488363" y="3908623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741988" y="318789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4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5967413" y="5780286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5607050" y="3116461"/>
            <a:ext cx="12954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7407275" y="3116461"/>
            <a:ext cx="1223963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5391150" y="4340423"/>
            <a:ext cx="719138" cy="14398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8128000" y="4340423"/>
            <a:ext cx="574675" cy="15128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470650" y="6069211"/>
            <a:ext cx="129698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319713" y="501193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3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6894513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2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8486775" y="50611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5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8128000" y="321171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6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>
            <a:off x="6327775" y="3187898"/>
            <a:ext cx="719138" cy="266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262813" y="3187898"/>
            <a:ext cx="720725" cy="25923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6318250" y="46293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4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686675" y="46293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3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5678488" y="4124523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965950" y="383718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7</a:t>
            </a:r>
            <a:endParaRPr lang="es-CO" altLang="es-CO" sz="1400" b="1" baseline="-25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41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6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24622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3: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 (máximo flujo que podría enviarse):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Min{5,4,6}=4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1373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34963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3: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 (máximo flujo que podría enviarse):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Min{5,4,6}=4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grafo.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flujo total de O a 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5 + 4 = 9</a:t>
            </a: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67533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24622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4: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 (máximo flujo que podría enviarse):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Min{3,4,2,4}=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2</a:t>
            </a: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2964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40134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4: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 (máximo flujo que podría enviarse):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Min{3,4,2,4}=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grafo.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flujo total de O a 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5 + 4 + 2 = 11</a:t>
            </a: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7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0990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025" y="54493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29792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5: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 (máximo flujo que podría enviarse):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Min{1,2,2,3,2}=1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7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48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stCxn id="82" idx="5"/>
            <a:endCxn id="45" idx="3"/>
          </p:cNvCxnSpPr>
          <p:nvPr/>
        </p:nvCxnSpPr>
        <p:spPr>
          <a:xfrm>
            <a:off x="2814362" y="5058619"/>
            <a:ext cx="995638" cy="731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7680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461" y="545783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40134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5: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-Determinamos una trayectoria de aumento. Es decir, un camino de O a T con el mayor flujo posible.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-Calculamos la capacidad de la trayectoria de aumento (máximo flujo que podría enviarse):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Min{1,2,2,3,2}=1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grafo.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-Actualizamos el flujo total de O a 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5 + 4 + 2 + 1 = 12</a:t>
            </a: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8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2814362" y="5058619"/>
            <a:ext cx="951100" cy="731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0358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Problema del Flujo Máximo:</a:t>
            </a:r>
          </a:p>
          <a:p>
            <a:pPr lvl="1"/>
            <a:r>
              <a:rPr lang="es-CO" altLang="es-CO" sz="2000" kern="0" dirty="0"/>
              <a:t>Algoritmo de Ford </a:t>
            </a:r>
            <a:r>
              <a:rPr lang="es-CO" altLang="es-CO" sz="2000" kern="0" dirty="0" err="1"/>
              <a:t>Fulkerson</a:t>
            </a:r>
            <a:r>
              <a:rPr lang="es-CO" altLang="es-CO" sz="2000" kern="0" dirty="0"/>
              <a:t>:</a:t>
            </a:r>
          </a:p>
          <a:p>
            <a:pPr lvl="2"/>
            <a:r>
              <a:rPr lang="es-CO" altLang="es-CO" sz="1600" kern="0" dirty="0"/>
              <a:t>Es un algoritmo exacto que resuelve el problema del flujo máximo.</a:t>
            </a:r>
          </a:p>
          <a:p>
            <a:pPr lvl="2"/>
            <a:r>
              <a:rPr lang="es-CO" altLang="es-CO" sz="1600" kern="0" dirty="0"/>
              <a:t>Ejemplo:</a:t>
            </a:r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AAA3F692-0712-4F6D-B9D0-75C03BC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9" y="4905955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C9EB81A-BE57-4AAC-9FFC-64893DF0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2" y="37884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0E5EB8F-904D-440A-A9C6-5D8DBCF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09" y="5892800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2FDE3944-AC74-4B7F-9E52-592E6AD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104437"/>
            <a:ext cx="503237" cy="431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AD513160-8AB0-4543-85F6-78CA7CDA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8" y="467247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D7B84DC2-77BC-4FC9-BF90-0F7DEBA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21" y="46900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C8BD489-E1D9-42B3-A77E-A344A08B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80" y="3483654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4AB1E54E-2F85-4789-B49D-557C819D6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31" y="4258255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68E42EC2-D784-4573-A345-782E1524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5" y="5726742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 dirty="0">
                <a:solidFill>
                  <a:schemeClr val="bg2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36EBC891-57B6-4374-A634-89AACA2E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9" y="5331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0" name="Text Box 15">
            <a:extLst>
              <a:ext uri="{FF2B5EF4-FFF2-40B4-BE49-F238E27FC236}">
                <a16:creationId xmlns:a16="http://schemas.microsoft.com/office/drawing/2014/main" id="{1BC1EAC6-35F9-4E75-9358-5E69BBB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583897CF-8CC4-40DD-979B-DB2C1131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31" y="4923442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92" name="Text Box 15">
            <a:extLst>
              <a:ext uri="{FF2B5EF4-FFF2-40B4-BE49-F238E27FC236}">
                <a16:creationId xmlns:a16="http://schemas.microsoft.com/office/drawing/2014/main" id="{16A25D05-D660-4073-985E-66C8FEFF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83" y="418968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93" name="Text Box 15">
            <a:extLst>
              <a:ext uri="{FF2B5EF4-FFF2-40B4-BE49-F238E27FC236}">
                <a16:creationId xmlns:a16="http://schemas.microsoft.com/office/drawing/2014/main" id="{A159808F-D16E-4857-AB33-23DF76A4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020" y="365168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4" name="Text Box 15">
            <a:extLst>
              <a:ext uri="{FF2B5EF4-FFF2-40B4-BE49-F238E27FC236}">
                <a16:creationId xmlns:a16="http://schemas.microsoft.com/office/drawing/2014/main" id="{68D8AA8A-12CF-4954-A3D1-01FA9D8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55" y="465442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95" name="Text Box 15">
            <a:extLst>
              <a:ext uri="{FF2B5EF4-FFF2-40B4-BE49-F238E27FC236}">
                <a16:creationId xmlns:a16="http://schemas.microsoft.com/office/drawing/2014/main" id="{23AAFC6C-D178-4BB9-B072-097E46FC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461" y="545783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C5F0A034-75F2-4DBA-BB2E-67147EE2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56" y="567307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97" name="Text Box 15">
            <a:extLst>
              <a:ext uri="{FF2B5EF4-FFF2-40B4-BE49-F238E27FC236}">
                <a16:creationId xmlns:a16="http://schemas.microsoft.com/office/drawing/2014/main" id="{441050E4-6C08-4B51-A4F5-67E5C81E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00" y="346678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FD144898-5764-427E-BBCB-E71DDFB3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61" y="5045787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3" name="Text Box 15">
            <a:extLst>
              <a:ext uri="{FF2B5EF4-FFF2-40B4-BE49-F238E27FC236}">
                <a16:creationId xmlns:a16="http://schemas.microsoft.com/office/drawing/2014/main" id="{D99FE338-6D6C-42FB-B407-10BCC762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67" y="44398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379EB5E-7823-492D-A515-E27B88491396}"/>
              </a:ext>
            </a:extLst>
          </p:cNvPr>
          <p:cNvSpPr txBox="1"/>
          <p:nvPr/>
        </p:nvSpPr>
        <p:spPr>
          <a:xfrm>
            <a:off x="5783585" y="3200162"/>
            <a:ext cx="3055615" cy="22036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Paso 6: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-Buscamos una nueva trayectoria de aumento. Como no hay, entonces hemos llegado al final del algoritmo.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Conclusión: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el máximo flujo que puede ir de O a T es 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12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.</a:t>
            </a: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3A53D7B-7216-471F-B4FF-C750FF95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48" y="39624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8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FAC3B6E7-D297-4422-ACE6-EDE45271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44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E4C18E88-87D1-4802-AC85-52694D35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86" y="562063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0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8931C456-8CE0-4BA0-8D6F-3385631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746704D3-9D72-447F-BFDC-C4E37BF4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72945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2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3A0EEE4C-3BB8-41C6-A71A-EA51AB85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06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47FCA41D-57BA-41DE-A5AB-37866131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635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05E203-B517-4FFA-B93C-5F2F9468E32F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715429" y="4157018"/>
            <a:ext cx="822080" cy="81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030C32-C1C2-4341-894E-FD09782F854C}"/>
              </a:ext>
            </a:extLst>
          </p:cNvPr>
          <p:cNvCxnSpPr>
            <a:stCxn id="36" idx="5"/>
            <a:endCxn id="52" idx="1"/>
          </p:cNvCxnSpPr>
          <p:nvPr/>
        </p:nvCxnSpPr>
        <p:spPr>
          <a:xfrm>
            <a:off x="715429" y="5274519"/>
            <a:ext cx="860077" cy="68151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EDE37E-8B51-40CA-9AA1-FB8E69B6C387}"/>
              </a:ext>
            </a:extLst>
          </p:cNvPr>
          <p:cNvCxnSpPr>
            <a:stCxn id="37" idx="6"/>
            <a:endCxn id="83" idx="2"/>
          </p:cNvCxnSpPr>
          <p:nvPr/>
        </p:nvCxnSpPr>
        <p:spPr>
          <a:xfrm flipV="1">
            <a:off x="1967050" y="3699554"/>
            <a:ext cx="865930" cy="3048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967DCE-AB45-47AA-9F80-38B0D76FD48E}"/>
              </a:ext>
            </a:extLst>
          </p:cNvPr>
          <p:cNvCxnSpPr>
            <a:stCxn id="37" idx="5"/>
            <a:endCxn id="42" idx="3"/>
          </p:cNvCxnSpPr>
          <p:nvPr/>
        </p:nvCxnSpPr>
        <p:spPr>
          <a:xfrm>
            <a:off x="1893353" y="4157018"/>
            <a:ext cx="600499" cy="56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4BFD35-2758-4BD4-BD17-4978F42EDA73}"/>
              </a:ext>
            </a:extLst>
          </p:cNvPr>
          <p:cNvCxnSpPr>
            <a:cxnSpLocks/>
            <a:stCxn id="82" idx="3"/>
            <a:endCxn id="52" idx="7"/>
          </p:cNvCxnSpPr>
          <p:nvPr/>
        </p:nvCxnSpPr>
        <p:spPr>
          <a:xfrm flipH="1">
            <a:off x="1931349" y="5058619"/>
            <a:ext cx="527169" cy="89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BD1EA4F-5B6B-466C-9021-B6D3EEF1DD24}"/>
              </a:ext>
            </a:extLst>
          </p:cNvPr>
          <p:cNvCxnSpPr>
            <a:stCxn id="82" idx="7"/>
            <a:endCxn id="84" idx="2"/>
          </p:cNvCxnSpPr>
          <p:nvPr/>
        </p:nvCxnSpPr>
        <p:spPr>
          <a:xfrm flipV="1">
            <a:off x="2814362" y="4474155"/>
            <a:ext cx="780669" cy="27913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9083D92-0221-4BD9-918B-DA18114B245A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2814362" y="5058619"/>
            <a:ext cx="951100" cy="731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2C82C1-1A49-48E9-960F-4BC18A1B26DF}"/>
              </a:ext>
            </a:extLst>
          </p:cNvPr>
          <p:cNvCxnSpPr>
            <a:stCxn id="90" idx="0"/>
            <a:endCxn id="44" idx="0"/>
          </p:cNvCxnSpPr>
          <p:nvPr/>
        </p:nvCxnSpPr>
        <p:spPr>
          <a:xfrm flipV="1">
            <a:off x="2047026" y="5940623"/>
            <a:ext cx="1600200" cy="1524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563EA27-EB42-4F60-914F-66F18F045E5B}"/>
              </a:ext>
            </a:extLst>
          </p:cNvPr>
          <p:cNvCxnSpPr>
            <a:stCxn id="84" idx="6"/>
            <a:endCxn id="53" idx="2"/>
          </p:cNvCxnSpPr>
          <p:nvPr/>
        </p:nvCxnSpPr>
        <p:spPr>
          <a:xfrm flipV="1">
            <a:off x="4098269" y="4320337"/>
            <a:ext cx="884894" cy="1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CCD009-A4B5-4141-AD5E-19C43B845202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H="1" flipV="1">
            <a:off x="3846650" y="4690055"/>
            <a:ext cx="96734" cy="1036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BF3DACF-3576-4ADB-BE61-47249D34C802}"/>
              </a:ext>
            </a:extLst>
          </p:cNvPr>
          <p:cNvCxnSpPr>
            <a:stCxn id="85" idx="7"/>
            <a:endCxn id="53" idx="3"/>
          </p:cNvCxnSpPr>
          <p:nvPr/>
        </p:nvCxnSpPr>
        <p:spPr>
          <a:xfrm flipV="1">
            <a:off x="4121306" y="4473001"/>
            <a:ext cx="935554" cy="131697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5B566D-300F-4C70-9AF7-0CF30B2FB955}"/>
              </a:ext>
            </a:extLst>
          </p:cNvPr>
          <p:cNvCxnSpPr>
            <a:stCxn id="83" idx="6"/>
            <a:endCxn id="53" idx="1"/>
          </p:cNvCxnSpPr>
          <p:nvPr/>
        </p:nvCxnSpPr>
        <p:spPr>
          <a:xfrm>
            <a:off x="3336218" y="3699554"/>
            <a:ext cx="1720642" cy="46811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15">
            <a:extLst>
              <a:ext uri="{FF2B5EF4-FFF2-40B4-BE49-F238E27FC236}">
                <a16:creationId xmlns:a16="http://schemas.microsoft.com/office/drawing/2014/main" id="{22B54E2A-B36B-4395-9AA1-8A043BC1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826" y="433048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3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13AD4F6A-0102-4876-A4DB-22A67EBF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1</a:t>
            </a: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3CC4244D-0548-4BD6-9F26-5C2C78FE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28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4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8DEC76C-0B34-4F61-9BDC-A12BC08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32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E5520981-75AF-42A1-89D5-EE5522666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 dirty="0">
                <a:latin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5168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BFS(Breadth First Search)</a:t>
            </a:r>
          </a:p>
          <a:p>
            <a:pPr lvl="1"/>
            <a:r>
              <a:rPr lang="en-US" sz="1800" dirty="0" err="1"/>
              <a:t>Ver</a:t>
            </a:r>
            <a:r>
              <a:rPr lang="en-US" sz="1800" dirty="0"/>
              <a:t> ‘BFS_DFS_BestFS.zip’.</a:t>
            </a:r>
          </a:p>
          <a:p>
            <a:pPr lvl="1"/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útil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recorrer</a:t>
            </a:r>
            <a:r>
              <a:rPr lang="en-US" sz="1800" dirty="0"/>
              <a:t> </a:t>
            </a:r>
            <a:r>
              <a:rPr lang="en-US" sz="1800" dirty="0" err="1"/>
              <a:t>grafos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tiene</a:t>
            </a:r>
            <a:r>
              <a:rPr lang="en-US" sz="1800" dirty="0"/>
              <a:t> en </a:t>
            </a:r>
            <a:r>
              <a:rPr lang="en-US" sz="1800" dirty="0" err="1"/>
              <a:t>cuenta</a:t>
            </a:r>
            <a:r>
              <a:rPr lang="en-US" sz="1800" dirty="0"/>
              <a:t> los </a:t>
            </a:r>
            <a:r>
              <a:rPr lang="en-US" sz="1800" dirty="0" err="1"/>
              <a:t>costos</a:t>
            </a:r>
            <a:r>
              <a:rPr lang="en-US" sz="1800" dirty="0"/>
              <a:t> del </a:t>
            </a:r>
            <a:r>
              <a:rPr lang="en-US" sz="1800" dirty="0" err="1"/>
              <a:t>grafo</a:t>
            </a:r>
            <a:r>
              <a:rPr lang="en-US" sz="1800" dirty="0"/>
              <a:t>. </a:t>
            </a:r>
          </a:p>
          <a:p>
            <a:pPr lvl="2"/>
            <a:r>
              <a:rPr lang="en-US" sz="1400" dirty="0"/>
              <a:t>No </a:t>
            </a:r>
            <a:r>
              <a:rPr lang="en-US" sz="1400" dirty="0" err="1"/>
              <a:t>garantiza</a:t>
            </a:r>
            <a:r>
              <a:rPr lang="en-US" sz="1400" dirty="0"/>
              <a:t> </a:t>
            </a:r>
            <a:r>
              <a:rPr lang="en-US" sz="1400" dirty="0" err="1"/>
              <a:t>encontrar</a:t>
            </a:r>
            <a:r>
              <a:rPr lang="en-US" sz="1400" dirty="0"/>
              <a:t> el </a:t>
            </a:r>
            <a:r>
              <a:rPr lang="en-US" sz="1400" dirty="0" err="1"/>
              <a:t>óptimo</a:t>
            </a:r>
            <a:r>
              <a:rPr lang="en-US" sz="1400" dirty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4700"/>
            <a:ext cx="36480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39052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910691"/>
            <a:ext cx="4137671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números en los nodos indican el orden 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el cual se van encontrando los nodos.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7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BFS(Breadth First Search)</a:t>
            </a:r>
          </a:p>
          <a:p>
            <a:pPr lvl="1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appBFS.m</a:t>
            </a:r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" y="2705100"/>
            <a:ext cx="3324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231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BFS(Breadth First Search)</a:t>
            </a:r>
          </a:p>
          <a:p>
            <a:pPr lvl="1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appBFS.m</a:t>
            </a:r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05100"/>
            <a:ext cx="3324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71520"/>
            <a:ext cx="3810000" cy="37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lvl="1"/>
            <a:r>
              <a:rPr lang="es-CO" altLang="es-CO" sz="2000" kern="0" dirty="0"/>
              <a:t>Algoritmo de Prim (Algoritmo Exacto):</a:t>
            </a:r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304800" y="2711624"/>
            <a:ext cx="64547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sz="1200" b="1" dirty="0"/>
              <a:t>        N = {0, 1, 2, 3, 4}</a:t>
            </a:r>
          </a:p>
          <a:p>
            <a:pPr marL="0" indent="0">
              <a:buNone/>
            </a:pPr>
            <a:r>
              <a:rPr lang="en-US" sz="1200" b="1" dirty="0"/>
              <a:t>        S = {1};  </a:t>
            </a:r>
            <a:r>
              <a:rPr lang="en-US" sz="1200" b="1" dirty="0">
                <a:solidFill>
                  <a:srgbClr val="00B050"/>
                </a:solidFill>
              </a:rPr>
              <a:t>%</a:t>
            </a:r>
            <a:r>
              <a:rPr lang="en-US" sz="1200" b="1" dirty="0" err="1">
                <a:solidFill>
                  <a:srgbClr val="00B050"/>
                </a:solidFill>
              </a:rPr>
              <a:t>conjunto</a:t>
            </a:r>
            <a:r>
              <a:rPr lang="en-US" sz="1200" b="1" dirty="0">
                <a:solidFill>
                  <a:srgbClr val="00B050"/>
                </a:solidFill>
              </a:rPr>
              <a:t> de </a:t>
            </a:r>
            <a:r>
              <a:rPr lang="en-US" sz="1200" b="1" dirty="0" err="1">
                <a:solidFill>
                  <a:srgbClr val="00B050"/>
                </a:solidFill>
              </a:rPr>
              <a:t>nodos</a:t>
            </a:r>
            <a:r>
              <a:rPr lang="en-US" sz="1200" b="1" dirty="0">
                <a:solidFill>
                  <a:srgbClr val="00B050"/>
                </a:solidFill>
              </a:rPr>
              <a:t> a </a:t>
            </a:r>
            <a:r>
              <a:rPr lang="en-US" sz="1200" b="1" dirty="0" err="1">
                <a:solidFill>
                  <a:srgbClr val="00B050"/>
                </a:solidFill>
              </a:rPr>
              <a:t>analizar</a:t>
            </a:r>
            <a:endParaRPr lang="en-US" sz="1200" b="1" dirty="0">
              <a:solidFill>
                <a:srgbClr val="00B050"/>
              </a:solidFill>
            </a:endParaRPr>
          </a:p>
          <a:p>
            <a:pPr marL="0" indent="0"/>
            <a:r>
              <a:rPr lang="en-US" sz="1200" b="1" dirty="0"/>
              <a:t>        T = { }; </a:t>
            </a:r>
            <a:r>
              <a:rPr lang="en-US" sz="1200" b="1" dirty="0">
                <a:solidFill>
                  <a:srgbClr val="00B050"/>
                </a:solidFill>
              </a:rPr>
              <a:t>%</a:t>
            </a:r>
            <a:r>
              <a:rPr lang="en-US" sz="1200" b="1" dirty="0" err="1">
                <a:solidFill>
                  <a:srgbClr val="00B050"/>
                </a:solidFill>
              </a:rPr>
              <a:t>conjunto</a:t>
            </a:r>
            <a:r>
              <a:rPr lang="en-US" sz="1200" b="1" dirty="0">
                <a:solidFill>
                  <a:srgbClr val="00B050"/>
                </a:solidFill>
              </a:rPr>
              <a:t> de arcos del </a:t>
            </a:r>
            <a:r>
              <a:rPr lang="en-US" sz="1200" b="1" dirty="0" err="1">
                <a:solidFill>
                  <a:srgbClr val="00B050"/>
                </a:solidFill>
              </a:rPr>
              <a:t>arbol</a:t>
            </a:r>
            <a:r>
              <a:rPr lang="en-US" sz="1200" b="1" dirty="0">
                <a:solidFill>
                  <a:srgbClr val="00B050"/>
                </a:solidFill>
              </a:rPr>
              <a:t> a </a:t>
            </a:r>
            <a:r>
              <a:rPr lang="en-US" sz="1200" b="1" dirty="0" err="1">
                <a:solidFill>
                  <a:srgbClr val="00B050"/>
                </a:solidFill>
              </a:rPr>
              <a:t>encontrar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while</a:t>
            </a:r>
            <a:r>
              <a:rPr lang="en-US" sz="1200" b="1" dirty="0"/>
              <a:t> S ≠ N </a:t>
            </a:r>
            <a:r>
              <a:rPr lang="en-US" sz="1200" b="1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    </a:t>
            </a:r>
            <a:r>
              <a:rPr lang="en-US" sz="1200" b="1" dirty="0" err="1"/>
              <a:t>encontrar</a:t>
            </a:r>
            <a:r>
              <a:rPr lang="en-US" sz="1200" b="1" dirty="0"/>
              <a:t> </a:t>
            </a:r>
            <a:r>
              <a:rPr lang="en-US" sz="1200" b="1" dirty="0" err="1"/>
              <a:t>arco</a:t>
            </a:r>
            <a:r>
              <a:rPr lang="en-US" sz="1200" b="1" dirty="0"/>
              <a:t>(</a:t>
            </a:r>
            <a:r>
              <a:rPr lang="en-US" sz="1200" b="1" dirty="0" err="1"/>
              <a:t>i,j</a:t>
            </a:r>
            <a:r>
              <a:rPr lang="en-US" sz="1200" b="1" dirty="0"/>
              <a:t>) de </a:t>
            </a:r>
            <a:r>
              <a:rPr lang="en-US" sz="1200" b="1" dirty="0" err="1"/>
              <a:t>mínimo</a:t>
            </a:r>
            <a:r>
              <a:rPr lang="en-US" sz="1200" b="1" dirty="0"/>
              <a:t> </a:t>
            </a:r>
            <a:r>
              <a:rPr lang="en-US" sz="1200" b="1" dirty="0" err="1"/>
              <a:t>costo</a:t>
            </a:r>
            <a:r>
              <a:rPr lang="en-US" sz="1200" b="1" dirty="0"/>
              <a:t> </a:t>
            </a:r>
          </a:p>
          <a:p>
            <a:pPr marL="0" indent="0">
              <a:buNone/>
            </a:pPr>
            <a:r>
              <a:rPr lang="en-US" sz="1200" b="1" dirty="0"/>
              <a:t>                de S a N – S</a:t>
            </a:r>
          </a:p>
          <a:p>
            <a:pPr marL="0" indent="0">
              <a:buNone/>
            </a:pPr>
            <a:r>
              <a:rPr lang="en-US" sz="1200" b="1" dirty="0"/>
              <a:t>                </a:t>
            </a:r>
            <a:r>
              <a:rPr lang="en-US" sz="1200" b="1" dirty="0" err="1"/>
              <a:t>añadir</a:t>
            </a:r>
            <a:r>
              <a:rPr lang="en-US" sz="1200" b="1" dirty="0"/>
              <a:t> </a:t>
            </a:r>
            <a:r>
              <a:rPr lang="en-US" sz="1200" b="1" dirty="0" err="1"/>
              <a:t>nodo</a:t>
            </a:r>
            <a:r>
              <a:rPr lang="en-US" sz="1200" b="1" dirty="0"/>
              <a:t> j a S</a:t>
            </a:r>
          </a:p>
          <a:p>
            <a:pPr marL="0" indent="0">
              <a:buNone/>
            </a:pPr>
            <a:r>
              <a:rPr lang="en-US" sz="1200" b="1" dirty="0"/>
              <a:t>                </a:t>
            </a:r>
            <a:r>
              <a:rPr lang="en-US" sz="1200" b="1" dirty="0" err="1"/>
              <a:t>añadir</a:t>
            </a:r>
            <a:r>
              <a:rPr lang="en-US" sz="1200" b="1" dirty="0"/>
              <a:t> (</a:t>
            </a:r>
            <a:r>
              <a:rPr lang="en-US" sz="1200" b="1" dirty="0" err="1"/>
              <a:t>i,j</a:t>
            </a:r>
            <a:r>
              <a:rPr lang="en-US" sz="1200" b="1" dirty="0"/>
              <a:t>) a T</a:t>
            </a:r>
          </a:p>
          <a:p>
            <a:pPr marL="0" indent="0">
              <a:buNone/>
            </a:pPr>
            <a:r>
              <a:rPr lang="en-US" sz="1200" b="1" dirty="0"/>
              <a:t>         </a:t>
            </a:r>
            <a:r>
              <a:rPr lang="en-US" sz="1200" b="1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end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6904038" y="2756098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175250" y="3908623"/>
            <a:ext cx="503238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767638" y="5780286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488363" y="3908623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741988" y="318789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4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5967413" y="5780286"/>
            <a:ext cx="503237" cy="4318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4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5607050" y="3116461"/>
            <a:ext cx="12954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7407275" y="3116461"/>
            <a:ext cx="1223963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5391150" y="4340423"/>
            <a:ext cx="719138" cy="14398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8128000" y="4340423"/>
            <a:ext cx="574675" cy="15128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470650" y="6069211"/>
            <a:ext cx="129698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319713" y="501193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3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6894513" y="6093023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2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8486775" y="50611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5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8128000" y="321171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6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>
            <a:off x="6327775" y="3187898"/>
            <a:ext cx="719138" cy="266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7262813" y="3187898"/>
            <a:ext cx="720725" cy="25923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6318250" y="46293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4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686675" y="462934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3</a:t>
            </a:r>
            <a:endParaRPr lang="es-CO" altLang="es-CO" sz="1400" b="1" baseline="-25000">
              <a:latin typeface="Arial" pitchFamily="34" charset="0"/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5678488" y="4124523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400"/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965950" y="383718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7</a:t>
            </a:r>
            <a:endParaRPr lang="es-CO" altLang="es-CO" sz="1400" b="1" baseline="-25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07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BFS(Breadth First Search)</a:t>
            </a:r>
          </a:p>
          <a:p>
            <a:pPr lvl="1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appBFS.m</a:t>
            </a:r>
            <a:endParaRPr lang="en-US" sz="2400" dirty="0"/>
          </a:p>
          <a:p>
            <a:pPr lvl="2"/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sucede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s=1 y d=2?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3324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03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DFS(Depth First Search)</a:t>
            </a:r>
          </a:p>
          <a:p>
            <a:pPr lvl="1"/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útil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recorrer</a:t>
            </a:r>
            <a:r>
              <a:rPr lang="en-US" sz="1800" dirty="0"/>
              <a:t> </a:t>
            </a:r>
            <a:r>
              <a:rPr lang="en-US" sz="1800" dirty="0" err="1"/>
              <a:t>grafos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No </a:t>
            </a:r>
            <a:r>
              <a:rPr lang="en-US" sz="1800" dirty="0" err="1"/>
              <a:t>tiene</a:t>
            </a:r>
            <a:r>
              <a:rPr lang="en-US" sz="1800" dirty="0"/>
              <a:t> en </a:t>
            </a:r>
            <a:r>
              <a:rPr lang="en-US" sz="1800" dirty="0" err="1"/>
              <a:t>cuenta</a:t>
            </a:r>
            <a:r>
              <a:rPr lang="en-US" sz="1800" dirty="0"/>
              <a:t> los </a:t>
            </a:r>
            <a:r>
              <a:rPr lang="en-US" sz="1800" dirty="0" err="1"/>
              <a:t>costos</a:t>
            </a:r>
            <a:r>
              <a:rPr lang="en-US" sz="1800" dirty="0"/>
              <a:t> del </a:t>
            </a:r>
            <a:r>
              <a:rPr lang="en-US" sz="1800" dirty="0" err="1"/>
              <a:t>grafo</a:t>
            </a:r>
            <a:r>
              <a:rPr lang="en-US" sz="1800" dirty="0"/>
              <a:t>. </a:t>
            </a:r>
          </a:p>
          <a:p>
            <a:pPr lvl="2"/>
            <a:r>
              <a:rPr lang="en-US" sz="1400" dirty="0"/>
              <a:t>No </a:t>
            </a:r>
            <a:r>
              <a:rPr lang="en-US" sz="1400" dirty="0" err="1"/>
              <a:t>garantiza</a:t>
            </a:r>
            <a:r>
              <a:rPr lang="en-US" sz="1400" dirty="0"/>
              <a:t> </a:t>
            </a:r>
            <a:r>
              <a:rPr lang="en-US" sz="1400" dirty="0" err="1"/>
              <a:t>encontrar</a:t>
            </a:r>
            <a:r>
              <a:rPr lang="en-US" sz="1400" dirty="0"/>
              <a:t> el </a:t>
            </a:r>
            <a:r>
              <a:rPr lang="en-US" sz="1400" dirty="0" err="1"/>
              <a:t>óptimo</a:t>
            </a:r>
            <a:r>
              <a:rPr lang="en-US" sz="1400" dirty="0"/>
              <a:t>.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1035"/>
            <a:ext cx="35528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00891"/>
            <a:ext cx="43243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453491"/>
            <a:ext cx="4137671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números en los nodos indican el orden 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b="1" dirty="0">
                <a:latin typeface="Arial" pitchFamily="34" charset="0"/>
                <a:cs typeface="Arial" pitchFamily="34" charset="0"/>
              </a:rPr>
              <a:t>el cual se van encontrando los nodos.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43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DFS(Depth First Search)</a:t>
            </a:r>
          </a:p>
          <a:p>
            <a:pPr lvl="1"/>
            <a:r>
              <a:rPr lang="en-US" sz="2400" dirty="0" err="1"/>
              <a:t>Ejemplo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2"/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el </a:t>
            </a:r>
            <a:r>
              <a:rPr lang="en-US" sz="2000" dirty="0" err="1"/>
              <a:t>orden</a:t>
            </a:r>
            <a:r>
              <a:rPr lang="en-US" sz="2000" dirty="0"/>
              <a:t> de los </a:t>
            </a:r>
            <a:r>
              <a:rPr lang="en-US" sz="2000" dirty="0" err="1"/>
              <a:t>nodos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se </a:t>
            </a:r>
            <a:r>
              <a:rPr lang="en-US" sz="2000" dirty="0" err="1"/>
              <a:t>visitan</a:t>
            </a:r>
            <a:r>
              <a:rPr lang="en-US" sz="2000" dirty="0"/>
              <a:t>?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667000" cy="21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17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DFS(Depth First Search)</a:t>
            </a:r>
          </a:p>
          <a:p>
            <a:pPr lvl="1"/>
            <a:r>
              <a:rPr lang="en-US" sz="2400" dirty="0" err="1"/>
              <a:t>Ejemplo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2"/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el </a:t>
            </a:r>
            <a:r>
              <a:rPr lang="en-US" sz="2000" dirty="0" err="1"/>
              <a:t>orden</a:t>
            </a:r>
            <a:r>
              <a:rPr lang="en-US" sz="2000" dirty="0"/>
              <a:t> de los </a:t>
            </a:r>
            <a:r>
              <a:rPr lang="en-US" sz="2000" dirty="0" err="1"/>
              <a:t>nodos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se </a:t>
            </a:r>
            <a:r>
              <a:rPr lang="en-US" sz="2000" dirty="0" err="1"/>
              <a:t>visitan</a:t>
            </a:r>
            <a:r>
              <a:rPr lang="en-US" sz="2000" dirty="0"/>
              <a:t>?</a:t>
            </a:r>
          </a:p>
          <a:p>
            <a:pPr lvl="3"/>
            <a:r>
              <a:rPr lang="en-US" sz="1600" dirty="0"/>
              <a:t>A, B, D, F, E, C, G.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667000" cy="21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31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DFS(Depth First Search)</a:t>
            </a:r>
          </a:p>
          <a:p>
            <a:pPr lvl="1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appDFS.m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" y="2705100"/>
            <a:ext cx="3324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27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DFS(Depth First Search)</a:t>
            </a:r>
          </a:p>
          <a:p>
            <a:pPr lvl="1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appDFS.m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3324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95600"/>
            <a:ext cx="45053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276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DFS(Depth First Search)</a:t>
            </a:r>
          </a:p>
          <a:p>
            <a:pPr lvl="1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appDFS.m</a:t>
            </a:r>
            <a:r>
              <a:rPr lang="en-US" sz="2400" dirty="0"/>
              <a:t>:</a:t>
            </a:r>
          </a:p>
          <a:p>
            <a:pPr lvl="2"/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sucede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recorremos</a:t>
            </a:r>
            <a:r>
              <a:rPr lang="en-US" sz="2000" dirty="0"/>
              <a:t> el </a:t>
            </a:r>
            <a:r>
              <a:rPr lang="en-US" sz="2000" dirty="0" err="1"/>
              <a:t>grafo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el </a:t>
            </a:r>
            <a:r>
              <a:rPr lang="en-US" sz="2000" dirty="0" err="1"/>
              <a:t>nodo</a:t>
            </a:r>
            <a:r>
              <a:rPr lang="en-US" sz="2000" dirty="0"/>
              <a:t> 2?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62300"/>
            <a:ext cx="3324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33725"/>
            <a:ext cx="4505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887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BestFS</a:t>
            </a:r>
            <a:r>
              <a:rPr lang="en-US" sz="2800" dirty="0"/>
              <a:t>(Best First Search)</a:t>
            </a:r>
          </a:p>
          <a:p>
            <a:pPr lvl="1"/>
            <a:r>
              <a:rPr lang="en-US" sz="2400" dirty="0" err="1"/>
              <a:t>Consiste</a:t>
            </a:r>
            <a:r>
              <a:rPr lang="en-US" sz="2400" dirty="0"/>
              <a:t> en </a:t>
            </a:r>
            <a:r>
              <a:rPr lang="en-US" sz="2400" dirty="0" err="1"/>
              <a:t>escoger</a:t>
            </a:r>
            <a:r>
              <a:rPr lang="en-US" sz="2400" dirty="0"/>
              <a:t> el </a:t>
            </a:r>
            <a:r>
              <a:rPr lang="en-US" sz="2400" dirty="0" err="1"/>
              <a:t>nodo</a:t>
            </a:r>
            <a:r>
              <a:rPr lang="en-US" sz="2400" dirty="0"/>
              <a:t> </a:t>
            </a:r>
            <a:r>
              <a:rPr lang="en-US" sz="2400" dirty="0" err="1"/>
              <a:t>adyacente</a:t>
            </a:r>
            <a:r>
              <a:rPr lang="en-US" sz="2400" dirty="0"/>
              <a:t> mas </a:t>
            </a:r>
            <a:r>
              <a:rPr lang="en-US" sz="2400" dirty="0" err="1"/>
              <a:t>promisorio</a:t>
            </a:r>
            <a:r>
              <a:rPr lang="en-US" sz="2400" dirty="0"/>
              <a:t> con el fin de </a:t>
            </a:r>
            <a:r>
              <a:rPr lang="en-US" sz="2400" dirty="0" err="1"/>
              <a:t>explorar</a:t>
            </a:r>
            <a:r>
              <a:rPr lang="en-US" sz="2400" dirty="0"/>
              <a:t> la red.</a:t>
            </a:r>
          </a:p>
          <a:p>
            <a:pPr lvl="1"/>
            <a:r>
              <a:rPr lang="en-US" sz="2400" dirty="0"/>
              <a:t>No </a:t>
            </a:r>
            <a:r>
              <a:rPr lang="en-US" sz="2400" dirty="0" err="1"/>
              <a:t>garantiza</a:t>
            </a:r>
            <a:r>
              <a:rPr lang="en-US" sz="2400" dirty="0"/>
              <a:t> </a:t>
            </a:r>
            <a:r>
              <a:rPr lang="en-US" sz="2400" dirty="0" err="1"/>
              <a:t>encontrar</a:t>
            </a:r>
            <a:r>
              <a:rPr lang="en-US" sz="2400" dirty="0"/>
              <a:t> el </a:t>
            </a:r>
            <a:r>
              <a:rPr lang="en-US" sz="2400" dirty="0" err="1"/>
              <a:t>óptimo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Pseudocodigo</a:t>
            </a:r>
            <a:r>
              <a:rPr lang="en-US" sz="2400" dirty="0"/>
              <a:t>:</a:t>
            </a:r>
          </a:p>
          <a:p>
            <a:pPr marL="914400" lvl="2" indent="0">
              <a:buNone/>
            </a:pPr>
            <a:r>
              <a:rPr lang="en-US" sz="1000" dirty="0"/>
              <a:t>Best-First-Search(</a:t>
            </a:r>
            <a:r>
              <a:rPr lang="en-US" sz="1000" dirty="0" err="1"/>
              <a:t>Grah</a:t>
            </a:r>
            <a:r>
              <a:rPr lang="en-US" sz="1000" dirty="0"/>
              <a:t> g, Node start)</a:t>
            </a:r>
          </a:p>
          <a:p>
            <a:pPr marL="914400" lvl="2" indent="0">
              <a:buNone/>
            </a:pPr>
            <a:r>
              <a:rPr lang="en-US" sz="1000" dirty="0"/>
              <a:t>    1) Create an empty </a:t>
            </a:r>
            <a:r>
              <a:rPr lang="en-US" sz="1000" dirty="0" err="1"/>
              <a:t>PriorityQueue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/>
              <a:t>       </a:t>
            </a:r>
            <a:r>
              <a:rPr lang="en-US" sz="1000" dirty="0" err="1"/>
              <a:t>PriorityQueue</a:t>
            </a:r>
            <a:r>
              <a:rPr lang="en-US" sz="1000" dirty="0"/>
              <a:t> </a:t>
            </a:r>
            <a:r>
              <a:rPr lang="en-US" sz="1000" dirty="0" err="1"/>
              <a:t>pq</a:t>
            </a:r>
            <a:r>
              <a:rPr lang="en-US" sz="1000" dirty="0"/>
              <a:t>;</a:t>
            </a:r>
          </a:p>
          <a:p>
            <a:pPr marL="914400" lvl="2" indent="0">
              <a:buNone/>
            </a:pPr>
            <a:r>
              <a:rPr lang="en-US" sz="1000" dirty="0"/>
              <a:t>    2) Insert "start" in </a:t>
            </a:r>
            <a:r>
              <a:rPr lang="en-US" sz="1000" dirty="0" err="1"/>
              <a:t>pq</a:t>
            </a:r>
            <a:r>
              <a:rPr lang="en-US" sz="1000" dirty="0"/>
              <a:t>.</a:t>
            </a:r>
          </a:p>
          <a:p>
            <a:pPr marL="914400" lvl="2" indent="0">
              <a:buNone/>
            </a:pPr>
            <a:r>
              <a:rPr lang="en-US" sz="1000" dirty="0"/>
              <a:t>       </a:t>
            </a:r>
            <a:r>
              <a:rPr lang="en-US" sz="1000" dirty="0" err="1"/>
              <a:t>pq.insert</a:t>
            </a:r>
            <a:r>
              <a:rPr lang="en-US" sz="1000" dirty="0"/>
              <a:t>(start)</a:t>
            </a:r>
          </a:p>
          <a:p>
            <a:pPr marL="914400" lvl="2" indent="0">
              <a:buNone/>
            </a:pPr>
            <a:r>
              <a:rPr lang="en-US" sz="1000" dirty="0"/>
              <a:t>    3) Until </a:t>
            </a:r>
            <a:r>
              <a:rPr lang="en-US" sz="1000" dirty="0" err="1"/>
              <a:t>PriorityQueue</a:t>
            </a:r>
            <a:r>
              <a:rPr lang="en-US" sz="1000" dirty="0"/>
              <a:t> is empty</a:t>
            </a:r>
          </a:p>
          <a:p>
            <a:pPr marL="914400" lvl="2" indent="0">
              <a:buNone/>
            </a:pPr>
            <a:r>
              <a:rPr lang="en-US" sz="1000" dirty="0"/>
              <a:t>          u = </a:t>
            </a:r>
            <a:r>
              <a:rPr lang="en-US" sz="1000" dirty="0" err="1"/>
              <a:t>PriorityQueue.DeleteMin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/>
              <a:t>          If u is the goal</a:t>
            </a:r>
          </a:p>
          <a:p>
            <a:pPr marL="914400" lvl="2" indent="0">
              <a:buNone/>
            </a:pPr>
            <a:r>
              <a:rPr lang="en-US" sz="1000" dirty="0"/>
              <a:t>             Exit</a:t>
            </a:r>
          </a:p>
          <a:p>
            <a:pPr marL="914400" lvl="2" indent="0">
              <a:buNone/>
            </a:pPr>
            <a:r>
              <a:rPr lang="en-US" sz="1000" dirty="0"/>
              <a:t>          Else</a:t>
            </a:r>
          </a:p>
          <a:p>
            <a:pPr marL="914400" lvl="2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Foreach</a:t>
            </a:r>
            <a:r>
              <a:rPr lang="en-US" sz="1000" dirty="0"/>
              <a:t> neighbor v of u</a:t>
            </a:r>
          </a:p>
          <a:p>
            <a:pPr marL="914400" lvl="2" indent="0">
              <a:buNone/>
            </a:pPr>
            <a:r>
              <a:rPr lang="en-US" sz="1000" dirty="0"/>
              <a:t>                If v "Unvisited"</a:t>
            </a:r>
          </a:p>
          <a:p>
            <a:pPr marL="914400" lvl="2" indent="0">
              <a:buNone/>
            </a:pPr>
            <a:r>
              <a:rPr lang="en-US" sz="1000" dirty="0"/>
              <a:t>                    Mark v "Visited"                    </a:t>
            </a:r>
          </a:p>
          <a:p>
            <a:pPr marL="914400" lvl="2" indent="0">
              <a:buNone/>
            </a:pPr>
            <a:r>
              <a:rPr lang="en-US" sz="1000" dirty="0"/>
              <a:t>                    </a:t>
            </a:r>
            <a:r>
              <a:rPr lang="en-US" sz="1000" dirty="0" err="1"/>
              <a:t>pq.insert</a:t>
            </a:r>
            <a:r>
              <a:rPr lang="en-US" sz="1000" dirty="0"/>
              <a:t>(v)</a:t>
            </a:r>
          </a:p>
          <a:p>
            <a:pPr marL="914400" lvl="2" indent="0">
              <a:buNone/>
            </a:pPr>
            <a:r>
              <a:rPr lang="en-US" sz="1000" dirty="0"/>
              <a:t>             Mark v "Examined"                    </a:t>
            </a:r>
          </a:p>
          <a:p>
            <a:pPr marL="914400" lvl="2" indent="0">
              <a:buNone/>
            </a:pPr>
            <a:r>
              <a:rPr lang="en-US" sz="1000" dirty="0"/>
              <a:t>End procedure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19450"/>
            <a:ext cx="35718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778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BestFS</a:t>
            </a:r>
            <a:r>
              <a:rPr lang="en-US" sz="2800" dirty="0"/>
              <a:t>(Best First Search)</a:t>
            </a:r>
            <a:endParaRPr lang="en-US" sz="2400" dirty="0"/>
          </a:p>
          <a:p>
            <a:endParaRPr lang="en-US" sz="2400" dirty="0">
              <a:latin typeface="Times New Roman"/>
            </a:endParaRPr>
          </a:p>
          <a:p>
            <a:pPr marL="0" indent="0">
              <a:buNone/>
            </a:pPr>
            <a:r>
              <a:rPr lang="en-US" sz="1300" dirty="0">
                <a:latin typeface="Times New Roman"/>
              </a:rPr>
              <a:t>We start from source "S" and search for</a:t>
            </a:r>
          </a:p>
          <a:p>
            <a:pPr marL="0" indent="0">
              <a:buNone/>
            </a:pPr>
            <a:r>
              <a:rPr lang="en-US" sz="1300" dirty="0">
                <a:latin typeface="Times New Roman"/>
              </a:rPr>
              <a:t>goal "I" using given costs and Best First search.</a:t>
            </a:r>
          </a:p>
          <a:p>
            <a:pPr marL="0" indent="0">
              <a:buNone/>
            </a:pPr>
            <a:endParaRPr lang="en-US" sz="1300" dirty="0">
              <a:latin typeface="Times New Roman"/>
            </a:endParaRPr>
          </a:p>
          <a:p>
            <a:pPr marL="0" indent="0">
              <a:buNone/>
            </a:pP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initially contains S</a:t>
            </a:r>
          </a:p>
          <a:p>
            <a:pPr marL="0" indent="0">
              <a:buNone/>
            </a:pPr>
            <a:r>
              <a:rPr lang="en-US" sz="1300" dirty="0">
                <a:latin typeface="Times New Roman"/>
              </a:rPr>
              <a:t>We remove s from and process unvisited neighbors of S to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now contains {A, C, B} (C is put before B because C has lesser cost)</a:t>
            </a:r>
          </a:p>
          <a:p>
            <a:pPr marL="0" indent="0">
              <a:buNone/>
            </a:pPr>
            <a:endParaRPr lang="en-US" sz="1300" dirty="0">
              <a:latin typeface="Times New Roman"/>
            </a:endParaRPr>
          </a:p>
          <a:p>
            <a:pPr marL="0" indent="0">
              <a:buNone/>
            </a:pPr>
            <a:r>
              <a:rPr lang="en-US" sz="1300" dirty="0">
                <a:latin typeface="Times New Roman"/>
              </a:rPr>
              <a:t>We remove A from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and process unvisited neighbors of A to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now contains {C, B, E, D}</a:t>
            </a:r>
          </a:p>
          <a:p>
            <a:pPr marL="0" indent="0">
              <a:buNone/>
            </a:pPr>
            <a:endParaRPr lang="en-US" sz="1300" dirty="0">
              <a:latin typeface="Times New Roman"/>
            </a:endParaRPr>
          </a:p>
          <a:p>
            <a:pPr marL="0" indent="0">
              <a:buNone/>
            </a:pPr>
            <a:r>
              <a:rPr lang="en-US" sz="1300" dirty="0">
                <a:latin typeface="Times New Roman"/>
              </a:rPr>
              <a:t>We remove C from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and process unvisited neighbors of C to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now contains {B, H, E, D}</a:t>
            </a:r>
          </a:p>
          <a:p>
            <a:pPr marL="0" indent="0">
              <a:buNone/>
            </a:pPr>
            <a:endParaRPr lang="en-US" sz="1300" dirty="0">
              <a:latin typeface="Times New Roman"/>
            </a:endParaRPr>
          </a:p>
          <a:p>
            <a:pPr marL="0" indent="0">
              <a:buNone/>
            </a:pPr>
            <a:r>
              <a:rPr lang="en-US" sz="1300" dirty="0">
                <a:latin typeface="Times New Roman"/>
              </a:rPr>
              <a:t>We remove B from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and process unvisited neighbors of B to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 now contains {H, E, D, F, G}</a:t>
            </a:r>
          </a:p>
          <a:p>
            <a:pPr marL="0" indent="0">
              <a:buNone/>
            </a:pPr>
            <a:endParaRPr lang="en-US" sz="1300" dirty="0">
              <a:latin typeface="Times New Roman"/>
            </a:endParaRPr>
          </a:p>
          <a:p>
            <a:pPr marL="0" indent="0">
              <a:buNone/>
            </a:pPr>
            <a:r>
              <a:rPr lang="en-US" sz="1300" dirty="0">
                <a:latin typeface="Times New Roman"/>
              </a:rPr>
              <a:t>We remove H from </a:t>
            </a:r>
            <a:r>
              <a:rPr lang="en-US" sz="1300" dirty="0" err="1">
                <a:latin typeface="Times New Roman"/>
              </a:rPr>
              <a:t>pq</a:t>
            </a:r>
            <a:r>
              <a:rPr lang="en-US" sz="1300" dirty="0">
                <a:latin typeface="Times New Roman"/>
              </a:rPr>
              <a:t>.  Since our goal "I" is a neighbor of H, we return.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092" y="2743200"/>
            <a:ext cx="3181506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560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BestFS</a:t>
            </a:r>
            <a:r>
              <a:rPr lang="en-US" sz="2800" dirty="0"/>
              <a:t>(Best First Search)</a:t>
            </a:r>
          </a:p>
          <a:p>
            <a:pPr lvl="1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BestFS.m</a:t>
            </a:r>
            <a:r>
              <a:rPr lang="en-US" sz="2400" dirty="0"/>
              <a:t>.</a:t>
            </a:r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399"/>
            <a:ext cx="2667000" cy="260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2884713"/>
            <a:ext cx="3295650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5181600"/>
            <a:ext cx="3962400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59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lvl="1"/>
            <a:r>
              <a:rPr lang="es-CO" altLang="es-CO" sz="2000" kern="0" dirty="0"/>
              <a:t>La solución del algoritmo de </a:t>
            </a:r>
            <a:r>
              <a:rPr lang="es-CO" altLang="es-CO" sz="2000" kern="0" dirty="0" err="1"/>
              <a:t>Kruskal</a:t>
            </a:r>
            <a:r>
              <a:rPr lang="es-CO" altLang="es-CO" sz="2000" kern="0" dirty="0"/>
              <a:t> no necesariamente arroja la misma solución del algoritmo de Prim:</a:t>
            </a:r>
          </a:p>
          <a:p>
            <a:pPr lvl="2"/>
            <a:r>
              <a:rPr lang="es-CO" altLang="es-CO" sz="1600" kern="0" dirty="0"/>
              <a:t>Sin embargo, deben arrojar el mismo óptimo.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4691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O" sz="2400" dirty="0" err="1"/>
              <a:t>Heuristicas</a:t>
            </a:r>
            <a:endParaRPr lang="es-CO" sz="2400" dirty="0"/>
          </a:p>
          <a:p>
            <a:pPr lvl="1"/>
            <a:r>
              <a:rPr lang="es-CO" sz="2000" dirty="0"/>
              <a:t>Proceso lógico e intuitivo para solucionar un problema.</a:t>
            </a:r>
          </a:p>
          <a:p>
            <a:pPr lvl="1"/>
            <a:r>
              <a:rPr lang="es-CO" sz="2000" dirty="0"/>
              <a:t>Toma menos tiempo en encontrar una solución.</a:t>
            </a:r>
          </a:p>
          <a:p>
            <a:pPr lvl="1"/>
            <a:r>
              <a:rPr lang="es-CO" sz="2000" dirty="0"/>
              <a:t>No garantiza la solución óptima</a:t>
            </a:r>
          </a:p>
          <a:p>
            <a:pPr lvl="0"/>
            <a:r>
              <a:rPr lang="es-CO" sz="2400" dirty="0" err="1"/>
              <a:t>Metaheuristicas</a:t>
            </a:r>
            <a:endParaRPr lang="es-CO" sz="2400" dirty="0"/>
          </a:p>
          <a:p>
            <a:pPr lvl="1"/>
            <a:r>
              <a:rPr lang="es-CO" sz="2000" dirty="0"/>
              <a:t>Proceso que usualmente se inspira en fenómenos de la naturaleza para encontrar una solución</a:t>
            </a:r>
          </a:p>
          <a:p>
            <a:pPr lvl="1"/>
            <a:r>
              <a:rPr lang="es-CO" sz="2000" dirty="0"/>
              <a:t>Toma menos tiempo en encontrar una solución.</a:t>
            </a:r>
          </a:p>
          <a:p>
            <a:pPr lvl="1"/>
            <a:r>
              <a:rPr lang="es-CO" sz="2000" dirty="0"/>
              <a:t>No garantiza la solución óptima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 </a:t>
            </a:r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2817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Individuo</a:t>
            </a:r>
            <a:r>
              <a:rPr lang="en-US" sz="1400" dirty="0"/>
              <a:t>: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solucion</a:t>
            </a:r>
            <a:r>
              <a:rPr lang="en-US" sz="1400" dirty="0"/>
              <a:t> </a:t>
            </a:r>
            <a:r>
              <a:rPr lang="en-US" sz="1400" dirty="0" err="1"/>
              <a:t>factible</a:t>
            </a:r>
            <a:r>
              <a:rPr lang="en-US" sz="1400" dirty="0"/>
              <a:t>, no </a:t>
            </a:r>
            <a:r>
              <a:rPr lang="en-US" sz="1400" dirty="0" err="1"/>
              <a:t>necesariamente</a:t>
            </a:r>
            <a:r>
              <a:rPr lang="en-US" sz="1400" dirty="0"/>
              <a:t> optima, del </a:t>
            </a:r>
            <a:r>
              <a:rPr lang="en-US" sz="1400" dirty="0" err="1"/>
              <a:t>problema</a:t>
            </a:r>
            <a:r>
              <a:rPr lang="en-US" sz="1400" dirty="0"/>
              <a:t> a </a:t>
            </a:r>
            <a:r>
              <a:rPr lang="en-US" sz="1400" dirty="0" err="1"/>
              <a:t>tratar</a:t>
            </a:r>
            <a:r>
              <a:rPr lang="en-US" sz="1400" dirty="0"/>
              <a:t>.</a:t>
            </a:r>
          </a:p>
          <a:p>
            <a:pPr lvl="3"/>
            <a:r>
              <a:rPr lang="en-US" sz="1000" dirty="0"/>
              <a:t>El interior del </a:t>
            </a:r>
            <a:r>
              <a:rPr lang="en-US" sz="1000" dirty="0" err="1"/>
              <a:t>individuo</a:t>
            </a:r>
            <a:r>
              <a:rPr lang="en-US" sz="1000" dirty="0"/>
              <a:t> se le llama </a:t>
            </a:r>
            <a:r>
              <a:rPr lang="en-US" sz="1000" dirty="0" err="1"/>
              <a:t>Cromosoma</a:t>
            </a:r>
            <a:r>
              <a:rPr lang="en-US" sz="1000" dirty="0"/>
              <a:t>.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3"/>
            <a:r>
              <a:rPr lang="en-US" sz="1400" dirty="0" err="1"/>
              <a:t>Ejemplo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el </a:t>
            </a:r>
            <a:r>
              <a:rPr lang="en-US" sz="1400" dirty="0" err="1"/>
              <a:t>caso</a:t>
            </a:r>
            <a:r>
              <a:rPr lang="en-US" sz="1400" dirty="0"/>
              <a:t> del </a:t>
            </a:r>
            <a:r>
              <a:rPr lang="en-US" sz="1400" dirty="0" err="1"/>
              <a:t>camino</a:t>
            </a:r>
            <a:r>
              <a:rPr lang="en-US" sz="1400" dirty="0"/>
              <a:t> de </a:t>
            </a:r>
            <a:r>
              <a:rPr lang="en-US" sz="1400" dirty="0" err="1"/>
              <a:t>costo</a:t>
            </a:r>
            <a:r>
              <a:rPr lang="en-US" sz="1400" dirty="0"/>
              <a:t> </a:t>
            </a:r>
            <a:r>
              <a:rPr lang="en-US" sz="1400" dirty="0" err="1"/>
              <a:t>minimo</a:t>
            </a:r>
            <a:r>
              <a:rPr lang="en-US" sz="1400" dirty="0"/>
              <a:t>: s=1, d=10</a:t>
            </a:r>
          </a:p>
          <a:p>
            <a:pPr lvl="4"/>
            <a:r>
              <a:rPr lang="en-US" sz="1400" dirty="0"/>
              <a:t>Indv1=[1 2 5 7 10]</a:t>
            </a:r>
          </a:p>
          <a:p>
            <a:pPr lvl="4"/>
            <a:r>
              <a:rPr lang="en-US" sz="1400" dirty="0"/>
              <a:t>Indv2=[1 4 7 10]</a:t>
            </a:r>
          </a:p>
          <a:p>
            <a:pPr lvl="4"/>
            <a:r>
              <a:rPr lang="en-US" sz="1400" dirty="0"/>
              <a:t>No </a:t>
            </a:r>
            <a:r>
              <a:rPr lang="en-US" sz="1400" dirty="0" err="1"/>
              <a:t>es</a:t>
            </a:r>
            <a:r>
              <a:rPr lang="en-US" sz="1400" dirty="0"/>
              <a:t> un </a:t>
            </a:r>
            <a:r>
              <a:rPr lang="en-US" sz="1400" dirty="0" err="1"/>
              <a:t>individuo</a:t>
            </a:r>
            <a:r>
              <a:rPr lang="en-US" sz="1400" dirty="0"/>
              <a:t>: indv3=[1 2 3 6]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2667000" cy="226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94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Individuo</a:t>
            </a:r>
            <a:r>
              <a:rPr lang="en-US" sz="1400" dirty="0"/>
              <a:t>: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solucion</a:t>
            </a:r>
            <a:r>
              <a:rPr lang="en-US" sz="1400" dirty="0"/>
              <a:t> </a:t>
            </a:r>
            <a:r>
              <a:rPr lang="en-US" sz="1400" dirty="0" err="1"/>
              <a:t>factible</a:t>
            </a:r>
            <a:r>
              <a:rPr lang="en-US" sz="1400" dirty="0"/>
              <a:t>, no </a:t>
            </a:r>
            <a:r>
              <a:rPr lang="en-US" sz="1400" dirty="0" err="1"/>
              <a:t>necesariamente</a:t>
            </a:r>
            <a:r>
              <a:rPr lang="en-US" sz="1400" dirty="0"/>
              <a:t> optima, del </a:t>
            </a:r>
            <a:r>
              <a:rPr lang="en-US" sz="1400" dirty="0" err="1"/>
              <a:t>problema</a:t>
            </a:r>
            <a:r>
              <a:rPr lang="en-US" sz="1400" dirty="0"/>
              <a:t> a </a:t>
            </a:r>
            <a:r>
              <a:rPr lang="en-US" sz="1400" dirty="0" err="1"/>
              <a:t>tratar</a:t>
            </a:r>
            <a:r>
              <a:rPr lang="en-US" sz="1400" dirty="0"/>
              <a:t>.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3"/>
            <a:r>
              <a:rPr lang="en-US" sz="1400" dirty="0" err="1"/>
              <a:t>Ejemplo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el </a:t>
            </a:r>
            <a:r>
              <a:rPr lang="en-US" sz="1400" dirty="0" err="1"/>
              <a:t>caso</a:t>
            </a:r>
            <a:r>
              <a:rPr lang="en-US" sz="1400" dirty="0"/>
              <a:t> del TSP: </a:t>
            </a:r>
          </a:p>
          <a:p>
            <a:pPr lvl="4"/>
            <a:r>
              <a:rPr lang="en-US" sz="1400" dirty="0"/>
              <a:t>Indv1=[1 2 3 9 8 10 7 6 5 4 1]</a:t>
            </a:r>
          </a:p>
          <a:p>
            <a:pPr lvl="4"/>
            <a:r>
              <a:rPr lang="en-US" sz="1400" dirty="0"/>
              <a:t>Indv2=[1 2 5 6 3 9 8 10 7 4 1]</a:t>
            </a:r>
          </a:p>
          <a:p>
            <a:pPr lvl="4"/>
            <a:r>
              <a:rPr lang="en-US" sz="1400" dirty="0"/>
              <a:t>No </a:t>
            </a:r>
            <a:r>
              <a:rPr lang="en-US" sz="1400" dirty="0" err="1"/>
              <a:t>es</a:t>
            </a:r>
            <a:r>
              <a:rPr lang="en-US" sz="1400" dirty="0"/>
              <a:t> un </a:t>
            </a:r>
            <a:r>
              <a:rPr lang="en-US" sz="1400" dirty="0" err="1"/>
              <a:t>individuo</a:t>
            </a:r>
            <a:r>
              <a:rPr lang="en-US" sz="1400" dirty="0"/>
              <a:t>: indv3=[1  4 5 2 3 9 6 8 7 10]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743200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015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: </a:t>
            </a:r>
            <a:r>
              <a:rPr lang="en-US" sz="1400" dirty="0" err="1"/>
              <a:t>es</a:t>
            </a:r>
            <a:r>
              <a:rPr lang="en-US" sz="1400" dirty="0"/>
              <a:t> un </a:t>
            </a:r>
            <a:r>
              <a:rPr lang="en-US" sz="1400" dirty="0" err="1"/>
              <a:t>grupo</a:t>
            </a:r>
            <a:r>
              <a:rPr lang="en-US" sz="1400" dirty="0"/>
              <a:t> de </a:t>
            </a:r>
            <a:r>
              <a:rPr lang="en-US" sz="1400" dirty="0" err="1"/>
              <a:t>individuos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intentan</a:t>
            </a:r>
            <a:r>
              <a:rPr lang="en-US" sz="1400" dirty="0"/>
              <a:t> </a:t>
            </a:r>
            <a:r>
              <a:rPr lang="en-US" sz="1400" dirty="0" err="1"/>
              <a:t>solucionar</a:t>
            </a:r>
            <a:r>
              <a:rPr lang="en-US" sz="1400" dirty="0"/>
              <a:t> el </a:t>
            </a:r>
            <a:r>
              <a:rPr lang="en-US" sz="1400" dirty="0" err="1"/>
              <a:t>problema</a:t>
            </a:r>
            <a:r>
              <a:rPr lang="en-US" sz="1400" dirty="0"/>
              <a:t>.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3"/>
            <a:r>
              <a:rPr lang="en-US" sz="1400" dirty="0"/>
              <a:t>La idea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entonces</a:t>
            </a:r>
            <a:r>
              <a:rPr lang="en-US" sz="1400" dirty="0"/>
              <a:t> </a:t>
            </a:r>
            <a:r>
              <a:rPr lang="en-US" sz="1400" dirty="0" err="1"/>
              <a:t>producir</a:t>
            </a:r>
            <a:r>
              <a:rPr lang="en-US" sz="1400" dirty="0"/>
              <a:t>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generaciones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sean</a:t>
            </a:r>
            <a:r>
              <a:rPr lang="en-US" sz="1400" dirty="0"/>
              <a:t> </a:t>
            </a:r>
            <a:r>
              <a:rPr lang="en-US" sz="1400" dirty="0" err="1"/>
              <a:t>necesarias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aproximarnos</a:t>
            </a:r>
            <a:r>
              <a:rPr lang="en-US" sz="1400" dirty="0"/>
              <a:t> o </a:t>
            </a:r>
            <a:r>
              <a:rPr lang="en-US" sz="1400" dirty="0" err="1"/>
              <a:t>igualarnos</a:t>
            </a:r>
            <a:r>
              <a:rPr lang="en-US" sz="1400" dirty="0"/>
              <a:t> a la </a:t>
            </a:r>
            <a:r>
              <a:rPr lang="en-US" sz="1400" dirty="0" err="1"/>
              <a:t>solucion</a:t>
            </a:r>
            <a:r>
              <a:rPr lang="en-US" sz="1400" dirty="0"/>
              <a:t> optima del </a:t>
            </a:r>
            <a:r>
              <a:rPr lang="en-US" sz="1400" dirty="0" err="1"/>
              <a:t>problema</a:t>
            </a:r>
            <a:r>
              <a:rPr lang="en-US" sz="1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90800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616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: </a:t>
            </a:r>
            <a:r>
              <a:rPr lang="en-US" sz="1400" dirty="0" err="1"/>
              <a:t>es</a:t>
            </a:r>
            <a:r>
              <a:rPr lang="en-US" sz="1400" dirty="0"/>
              <a:t> un </a:t>
            </a:r>
            <a:r>
              <a:rPr lang="en-US" sz="1400" dirty="0" err="1"/>
              <a:t>grupo</a:t>
            </a:r>
            <a:r>
              <a:rPr lang="en-US" sz="1400" dirty="0"/>
              <a:t> de </a:t>
            </a:r>
            <a:r>
              <a:rPr lang="en-US" sz="1400" dirty="0" err="1"/>
              <a:t>individuos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intentan</a:t>
            </a:r>
            <a:r>
              <a:rPr lang="en-US" sz="1400" dirty="0"/>
              <a:t> </a:t>
            </a:r>
            <a:r>
              <a:rPr lang="en-US" sz="1400" dirty="0" err="1"/>
              <a:t>solucionar</a:t>
            </a:r>
            <a:r>
              <a:rPr lang="en-US" sz="1400" dirty="0"/>
              <a:t> el </a:t>
            </a:r>
            <a:r>
              <a:rPr lang="en-US" sz="1400" dirty="0" err="1"/>
              <a:t>problema</a:t>
            </a:r>
            <a:r>
              <a:rPr lang="en-US" sz="1400" dirty="0"/>
              <a:t>.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3"/>
            <a:r>
              <a:rPr lang="en-US" sz="1400" dirty="0" err="1"/>
              <a:t>Primera</a:t>
            </a:r>
            <a:r>
              <a:rPr lang="en-US" sz="1400" dirty="0"/>
              <a:t> </a:t>
            </a:r>
            <a:r>
              <a:rPr lang="en-US" sz="1400" dirty="0" err="1"/>
              <a:t>generacion</a:t>
            </a:r>
            <a:r>
              <a:rPr lang="en-US" sz="1400" dirty="0"/>
              <a:t>: se produce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cierta</a:t>
            </a:r>
            <a:r>
              <a:rPr lang="en-US" sz="1400" dirty="0"/>
              <a:t> </a:t>
            </a:r>
            <a:r>
              <a:rPr lang="en-US" sz="1400" dirty="0" err="1"/>
              <a:t>cantidad</a:t>
            </a:r>
            <a:r>
              <a:rPr lang="en-US" sz="1400" dirty="0"/>
              <a:t> de </a:t>
            </a:r>
            <a:r>
              <a:rPr lang="en-US" sz="1400" dirty="0" err="1"/>
              <a:t>individuos</a:t>
            </a:r>
            <a:r>
              <a:rPr lang="en-US" sz="1400" dirty="0"/>
              <a:t> </a:t>
            </a:r>
            <a:r>
              <a:rPr lang="en-US" sz="1400" dirty="0" err="1"/>
              <a:t>usando</a:t>
            </a:r>
            <a:r>
              <a:rPr lang="en-US" sz="1400" dirty="0"/>
              <a:t> </a:t>
            </a:r>
            <a:r>
              <a:rPr lang="en-US" sz="1400" dirty="0" err="1"/>
              <a:t>tecnicas</a:t>
            </a:r>
            <a:r>
              <a:rPr lang="en-US" sz="1400" dirty="0"/>
              <a:t> </a:t>
            </a:r>
            <a:r>
              <a:rPr lang="en-US" sz="1400" dirty="0" err="1"/>
              <a:t>intuitivas</a:t>
            </a:r>
            <a:r>
              <a:rPr lang="en-US" sz="1400" dirty="0"/>
              <a:t> y </a:t>
            </a:r>
            <a:r>
              <a:rPr lang="en-US" sz="1400" dirty="0" err="1"/>
              <a:t>probabilisticas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garanticen</a:t>
            </a:r>
            <a:r>
              <a:rPr lang="en-US" sz="1400" dirty="0"/>
              <a:t> la </a:t>
            </a:r>
            <a:r>
              <a:rPr lang="en-US" sz="1400" dirty="0" err="1"/>
              <a:t>factibilidad</a:t>
            </a:r>
            <a:r>
              <a:rPr lang="en-US" sz="1400" dirty="0"/>
              <a:t> del </a:t>
            </a:r>
            <a:r>
              <a:rPr lang="en-US" sz="1400" dirty="0" err="1"/>
              <a:t>individuo</a:t>
            </a:r>
            <a:r>
              <a:rPr lang="en-US" sz="1400" dirty="0"/>
              <a:t> de </a:t>
            </a:r>
            <a:r>
              <a:rPr lang="en-US" sz="1400" dirty="0" err="1"/>
              <a:t>acuerdo</a:t>
            </a:r>
            <a:r>
              <a:rPr lang="en-US" sz="1400" dirty="0"/>
              <a:t> al </a:t>
            </a:r>
            <a:r>
              <a:rPr lang="en-US" sz="1400" dirty="0" err="1"/>
              <a:t>problema</a:t>
            </a:r>
            <a:r>
              <a:rPr lang="en-US" sz="1400" dirty="0"/>
              <a:t> </a:t>
            </a:r>
            <a:r>
              <a:rPr lang="en-US" sz="1400" dirty="0" err="1"/>
              <a:t>tratado</a:t>
            </a:r>
            <a:r>
              <a:rPr lang="en-US" sz="1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90800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700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Puntaje</a:t>
            </a:r>
            <a:r>
              <a:rPr lang="en-US" sz="1400" dirty="0"/>
              <a:t>: </a:t>
            </a:r>
            <a:r>
              <a:rPr lang="en-US" sz="1400" dirty="0" err="1"/>
              <a:t>es</a:t>
            </a:r>
            <a:r>
              <a:rPr lang="en-US" sz="1400" dirty="0"/>
              <a:t> la </a:t>
            </a:r>
            <a:r>
              <a:rPr lang="en-US" sz="1400" dirty="0" err="1"/>
              <a:t>calificacion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posee</a:t>
            </a:r>
            <a:r>
              <a:rPr lang="en-US" sz="1400" dirty="0"/>
              <a:t> el </a:t>
            </a:r>
            <a:r>
              <a:rPr lang="en-US" sz="1400" dirty="0" err="1"/>
              <a:t>individuo</a:t>
            </a:r>
            <a:r>
              <a:rPr lang="en-US" sz="1400" dirty="0"/>
              <a:t> de </a:t>
            </a:r>
            <a:r>
              <a:rPr lang="en-US" sz="1400" dirty="0" err="1"/>
              <a:t>acuerdo</a:t>
            </a:r>
            <a:r>
              <a:rPr lang="en-US" sz="1400" dirty="0"/>
              <a:t> a la </a:t>
            </a:r>
            <a:r>
              <a:rPr lang="en-US" sz="1400" dirty="0" err="1"/>
              <a:t>calidad</a:t>
            </a:r>
            <a:r>
              <a:rPr lang="en-US" sz="1400" dirty="0"/>
              <a:t> de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solucion</a:t>
            </a:r>
            <a:r>
              <a:rPr lang="en-US" sz="1400" dirty="0"/>
              <a:t>.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44164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82274"/>
            <a:ext cx="29146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86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/>
              <a:t>Ranking: </a:t>
            </a:r>
            <a:r>
              <a:rPr lang="en-US" sz="1400" dirty="0" err="1"/>
              <a:t>Organizo</a:t>
            </a:r>
            <a:r>
              <a:rPr lang="en-US" sz="1400" dirty="0"/>
              <a:t> los </a:t>
            </a:r>
            <a:r>
              <a:rPr lang="en-US" sz="1400" dirty="0" err="1"/>
              <a:t>individuos</a:t>
            </a:r>
            <a:r>
              <a:rPr lang="en-US" sz="1400" dirty="0"/>
              <a:t> de </a:t>
            </a:r>
            <a:r>
              <a:rPr lang="en-US" sz="1400" dirty="0" err="1"/>
              <a:t>menor</a:t>
            </a:r>
            <a:r>
              <a:rPr lang="en-US" sz="1400" dirty="0"/>
              <a:t> a mayor de </a:t>
            </a:r>
            <a:r>
              <a:rPr lang="en-US" sz="1400" dirty="0" err="1"/>
              <a:t>acuerdo</a:t>
            </a:r>
            <a:r>
              <a:rPr lang="en-US" sz="1400" dirty="0"/>
              <a:t> a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puntaje</a:t>
            </a:r>
            <a:r>
              <a:rPr lang="en-US" sz="1400" dirty="0"/>
              <a:t>.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44164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82274"/>
            <a:ext cx="29146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321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siguientes</a:t>
            </a:r>
            <a:r>
              <a:rPr lang="en-US" sz="1400" dirty="0"/>
              <a:t> </a:t>
            </a:r>
            <a:r>
              <a:rPr lang="en-US" sz="1400" dirty="0" err="1"/>
              <a:t>generaciones</a:t>
            </a:r>
            <a:r>
              <a:rPr lang="en-US" sz="1400" dirty="0"/>
              <a:t>:</a:t>
            </a:r>
          </a:p>
          <a:p>
            <a:pPr lvl="3"/>
            <a:r>
              <a:rPr lang="en-US" sz="1200" dirty="0" err="1"/>
              <a:t>Operadores</a:t>
            </a:r>
            <a:r>
              <a:rPr lang="en-US" sz="1200" dirty="0"/>
              <a:t>:</a:t>
            </a:r>
          </a:p>
          <a:p>
            <a:pPr lvl="4"/>
            <a:r>
              <a:rPr lang="en-US" sz="1200" dirty="0" err="1"/>
              <a:t>Cruzamiento</a:t>
            </a:r>
            <a:endParaRPr lang="en-US" sz="1200" dirty="0"/>
          </a:p>
          <a:p>
            <a:pPr lvl="4"/>
            <a:r>
              <a:rPr lang="en-US" sz="1200" dirty="0" err="1"/>
              <a:t>Mutacion</a:t>
            </a:r>
            <a:endParaRPr lang="en-US" sz="12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44164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246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siguientes</a:t>
            </a:r>
            <a:r>
              <a:rPr lang="en-US" sz="1400" dirty="0"/>
              <a:t> </a:t>
            </a:r>
            <a:r>
              <a:rPr lang="en-US" sz="1400" dirty="0" err="1"/>
              <a:t>generaciones</a:t>
            </a:r>
            <a:r>
              <a:rPr lang="en-US" sz="1400" dirty="0"/>
              <a:t>:</a:t>
            </a:r>
          </a:p>
          <a:p>
            <a:pPr lvl="3"/>
            <a:r>
              <a:rPr lang="en-US" sz="1200" dirty="0" err="1"/>
              <a:t>Operadores</a:t>
            </a:r>
            <a:r>
              <a:rPr lang="en-US" sz="1200" dirty="0"/>
              <a:t>:</a:t>
            </a:r>
          </a:p>
          <a:p>
            <a:pPr lvl="4"/>
            <a:r>
              <a:rPr lang="en-US" sz="1200" dirty="0" err="1"/>
              <a:t>Cruzamiento</a:t>
            </a:r>
            <a:endParaRPr lang="en-US" sz="1200" dirty="0"/>
          </a:p>
          <a:p>
            <a:pPr lvl="5"/>
            <a:r>
              <a:rPr lang="en-US" sz="1200" dirty="0" err="1"/>
              <a:t>Consiste</a:t>
            </a:r>
            <a:r>
              <a:rPr lang="en-US" sz="1200" dirty="0"/>
              <a:t> en </a:t>
            </a:r>
            <a:r>
              <a:rPr lang="en-US" sz="1200" dirty="0" err="1"/>
              <a:t>cómo</a:t>
            </a:r>
            <a:r>
              <a:rPr lang="en-US" sz="1200" dirty="0"/>
              <a:t> </a:t>
            </a:r>
            <a:r>
              <a:rPr lang="en-US" sz="1200" dirty="0" err="1"/>
              <a:t>selecciono</a:t>
            </a:r>
            <a:r>
              <a:rPr lang="en-US" sz="1200" dirty="0"/>
              <a:t> y </a:t>
            </a:r>
            <a:r>
              <a:rPr lang="en-US" sz="1200" dirty="0" err="1"/>
              <a:t>cruzo</a:t>
            </a:r>
            <a:r>
              <a:rPr lang="en-US" sz="1200" dirty="0"/>
              <a:t> los </a:t>
            </a:r>
            <a:r>
              <a:rPr lang="en-US" sz="1200" dirty="0" err="1"/>
              <a:t>individuos</a:t>
            </a:r>
            <a:r>
              <a:rPr lang="en-US" sz="1200" dirty="0"/>
              <a:t> a </a:t>
            </a:r>
            <a:r>
              <a:rPr lang="en-US" sz="1200" dirty="0" err="1"/>
              <a:t>emparejar</a:t>
            </a:r>
            <a:r>
              <a:rPr lang="en-US" sz="1200" dirty="0"/>
              <a:t>.</a:t>
            </a:r>
          </a:p>
          <a:p>
            <a:pPr lvl="4"/>
            <a:endParaRPr lang="en-US" sz="12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14725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02" y="3566160"/>
            <a:ext cx="30956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97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siguientes</a:t>
            </a:r>
            <a:r>
              <a:rPr lang="en-US" sz="1400" dirty="0"/>
              <a:t> </a:t>
            </a:r>
            <a:r>
              <a:rPr lang="en-US" sz="1400" dirty="0" err="1"/>
              <a:t>generaciones</a:t>
            </a:r>
            <a:r>
              <a:rPr lang="en-US" sz="1400" dirty="0"/>
              <a:t>:</a:t>
            </a:r>
          </a:p>
          <a:p>
            <a:pPr lvl="3"/>
            <a:r>
              <a:rPr lang="en-US" sz="1200" dirty="0" err="1"/>
              <a:t>Operadores</a:t>
            </a:r>
            <a:r>
              <a:rPr lang="en-US" sz="1200" dirty="0"/>
              <a:t>:</a:t>
            </a:r>
          </a:p>
          <a:p>
            <a:pPr lvl="4"/>
            <a:r>
              <a:rPr lang="en-US" sz="1200" dirty="0" err="1"/>
              <a:t>Cruzamiento</a:t>
            </a:r>
            <a:endParaRPr lang="en-US" sz="1200" dirty="0"/>
          </a:p>
          <a:p>
            <a:pPr lvl="5"/>
            <a:r>
              <a:rPr lang="en-US" sz="1200" dirty="0" err="1"/>
              <a:t>Consiste</a:t>
            </a:r>
            <a:r>
              <a:rPr lang="en-US" sz="1200" dirty="0"/>
              <a:t> en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selecciono</a:t>
            </a:r>
            <a:r>
              <a:rPr lang="en-US" sz="1200" dirty="0"/>
              <a:t> y </a:t>
            </a:r>
            <a:r>
              <a:rPr lang="en-US" sz="1200" dirty="0" err="1"/>
              <a:t>cruzo</a:t>
            </a:r>
            <a:r>
              <a:rPr lang="en-US" sz="1200" dirty="0"/>
              <a:t> los </a:t>
            </a:r>
            <a:r>
              <a:rPr lang="en-US" sz="1200" dirty="0" err="1"/>
              <a:t>individuos</a:t>
            </a:r>
            <a:r>
              <a:rPr lang="en-US" sz="1200" dirty="0"/>
              <a:t> a </a:t>
            </a:r>
            <a:r>
              <a:rPr lang="en-US" sz="1200" dirty="0" err="1"/>
              <a:t>emparejar</a:t>
            </a:r>
            <a:r>
              <a:rPr lang="en-US" sz="1200" dirty="0"/>
              <a:t>.</a:t>
            </a:r>
          </a:p>
          <a:p>
            <a:pPr lvl="4"/>
            <a:endParaRPr lang="en-US" sz="12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14725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14725"/>
            <a:ext cx="20764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67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 (ver </a:t>
            </a:r>
            <a:r>
              <a:rPr lang="es-CO" altLang="es-CO" sz="2400" kern="0" dirty="0" err="1"/>
              <a:t>appKruskal.m</a:t>
            </a:r>
            <a:r>
              <a:rPr lang="es-CO" altLang="es-CO" sz="2400" kern="0" dirty="0"/>
              <a:t> y </a:t>
            </a:r>
            <a:r>
              <a:rPr lang="es-CO" altLang="es-CO" sz="2400" kern="0" dirty="0" err="1"/>
              <a:t>kruskal.m</a:t>
            </a:r>
            <a:r>
              <a:rPr lang="es-CO" altLang="es-CO" sz="2400" kern="0" dirty="0"/>
              <a:t>):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" name="Line 49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70705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siguientes</a:t>
            </a:r>
            <a:r>
              <a:rPr lang="en-US" sz="1400" dirty="0"/>
              <a:t> </a:t>
            </a:r>
            <a:r>
              <a:rPr lang="en-US" sz="1400" dirty="0" err="1"/>
              <a:t>generaciones</a:t>
            </a:r>
            <a:r>
              <a:rPr lang="en-US" sz="1400" dirty="0"/>
              <a:t>:</a:t>
            </a:r>
          </a:p>
          <a:p>
            <a:pPr lvl="3"/>
            <a:r>
              <a:rPr lang="en-US" sz="1200" dirty="0" err="1"/>
              <a:t>Operadores</a:t>
            </a:r>
            <a:r>
              <a:rPr lang="en-US" sz="1200" dirty="0"/>
              <a:t>:</a:t>
            </a:r>
          </a:p>
          <a:p>
            <a:pPr lvl="4"/>
            <a:r>
              <a:rPr lang="en-US" sz="1200" dirty="0" err="1"/>
              <a:t>Cruzamiento</a:t>
            </a:r>
            <a:endParaRPr lang="en-US" sz="1200" dirty="0"/>
          </a:p>
          <a:p>
            <a:pPr lvl="5"/>
            <a:r>
              <a:rPr lang="en-US" sz="1200" dirty="0" err="1"/>
              <a:t>Consiste</a:t>
            </a:r>
            <a:r>
              <a:rPr lang="en-US" sz="1200" dirty="0"/>
              <a:t> en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selecciono</a:t>
            </a:r>
            <a:r>
              <a:rPr lang="en-US" sz="1200" dirty="0"/>
              <a:t> y </a:t>
            </a:r>
            <a:r>
              <a:rPr lang="en-US" sz="1200" dirty="0" err="1"/>
              <a:t>cruzo</a:t>
            </a:r>
            <a:r>
              <a:rPr lang="en-US" sz="1200" dirty="0"/>
              <a:t> los </a:t>
            </a:r>
            <a:r>
              <a:rPr lang="en-US" sz="1200" dirty="0" err="1"/>
              <a:t>individuos</a:t>
            </a:r>
            <a:r>
              <a:rPr lang="en-US" sz="1200" dirty="0"/>
              <a:t> a </a:t>
            </a:r>
            <a:r>
              <a:rPr lang="en-US" sz="1200" dirty="0" err="1"/>
              <a:t>emparejar</a:t>
            </a:r>
            <a:r>
              <a:rPr lang="en-US" sz="1200" dirty="0"/>
              <a:t>.</a:t>
            </a:r>
          </a:p>
          <a:p>
            <a:pPr lvl="4"/>
            <a:endParaRPr lang="en-US" sz="12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14725"/>
            <a:ext cx="20764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2438400" cy="324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950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siguientes</a:t>
            </a:r>
            <a:r>
              <a:rPr lang="en-US" sz="1400" dirty="0"/>
              <a:t> </a:t>
            </a:r>
            <a:r>
              <a:rPr lang="en-US" sz="1400" dirty="0" err="1"/>
              <a:t>generaciones</a:t>
            </a:r>
            <a:r>
              <a:rPr lang="en-US" sz="1400" dirty="0"/>
              <a:t>:</a:t>
            </a:r>
          </a:p>
          <a:p>
            <a:pPr lvl="3"/>
            <a:r>
              <a:rPr lang="en-US" sz="1200" dirty="0" err="1"/>
              <a:t>Operadores</a:t>
            </a:r>
            <a:r>
              <a:rPr lang="en-US" sz="1200" dirty="0"/>
              <a:t>:</a:t>
            </a:r>
          </a:p>
          <a:p>
            <a:pPr lvl="4"/>
            <a:r>
              <a:rPr lang="en-US" sz="1200" dirty="0" err="1"/>
              <a:t>Cruzamiento</a:t>
            </a:r>
            <a:endParaRPr lang="en-US" sz="1200" dirty="0"/>
          </a:p>
          <a:p>
            <a:pPr lvl="5"/>
            <a:r>
              <a:rPr lang="en-US" sz="1200" dirty="0" err="1"/>
              <a:t>Consiste</a:t>
            </a:r>
            <a:r>
              <a:rPr lang="en-US" sz="1200" dirty="0"/>
              <a:t> en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selecciono</a:t>
            </a:r>
            <a:r>
              <a:rPr lang="en-US" sz="1200" dirty="0"/>
              <a:t> y </a:t>
            </a:r>
            <a:r>
              <a:rPr lang="en-US" sz="1200" dirty="0" err="1"/>
              <a:t>cruzo</a:t>
            </a:r>
            <a:r>
              <a:rPr lang="en-US" sz="1200" dirty="0"/>
              <a:t> los </a:t>
            </a:r>
            <a:r>
              <a:rPr lang="en-US" sz="1200" dirty="0" err="1"/>
              <a:t>individuos</a:t>
            </a:r>
            <a:r>
              <a:rPr lang="en-US" sz="1200" dirty="0"/>
              <a:t> a </a:t>
            </a:r>
            <a:r>
              <a:rPr lang="en-US" sz="1200" dirty="0" err="1"/>
              <a:t>emparejar</a:t>
            </a:r>
            <a:r>
              <a:rPr lang="en-US" sz="1200" dirty="0"/>
              <a:t>.</a:t>
            </a:r>
          </a:p>
          <a:p>
            <a:pPr lvl="4"/>
            <a:endParaRPr lang="en-US" sz="12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438400" cy="324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32004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424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n-US" sz="1800" dirty="0" err="1"/>
              <a:t>Conceptos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Generacion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siguientes</a:t>
            </a:r>
            <a:r>
              <a:rPr lang="en-US" sz="1400" dirty="0"/>
              <a:t> </a:t>
            </a:r>
            <a:r>
              <a:rPr lang="en-US" sz="1400" dirty="0" err="1"/>
              <a:t>generaciones</a:t>
            </a:r>
            <a:r>
              <a:rPr lang="en-US" sz="1400" dirty="0"/>
              <a:t>:</a:t>
            </a:r>
          </a:p>
          <a:p>
            <a:pPr lvl="3"/>
            <a:r>
              <a:rPr lang="en-US" sz="1200" dirty="0" err="1"/>
              <a:t>Operadores</a:t>
            </a:r>
            <a:r>
              <a:rPr lang="en-US" sz="1200" dirty="0"/>
              <a:t>:</a:t>
            </a:r>
          </a:p>
          <a:p>
            <a:pPr lvl="4"/>
            <a:r>
              <a:rPr lang="en-US" sz="1200" dirty="0" err="1"/>
              <a:t>Mutacion</a:t>
            </a:r>
            <a:endParaRPr lang="en-US" sz="1200" dirty="0"/>
          </a:p>
          <a:p>
            <a:pPr lvl="5"/>
            <a:r>
              <a:rPr lang="en-US" sz="1200" dirty="0" err="1"/>
              <a:t>Consiste</a:t>
            </a:r>
            <a:r>
              <a:rPr lang="en-US" sz="1200" dirty="0"/>
              <a:t> en </a:t>
            </a:r>
            <a:r>
              <a:rPr lang="en-US" sz="1200" dirty="0" err="1"/>
              <a:t>alterar</a:t>
            </a:r>
            <a:r>
              <a:rPr lang="en-US" sz="1200" dirty="0"/>
              <a:t> </a:t>
            </a:r>
            <a:r>
              <a:rPr lang="en-US" sz="1200" dirty="0" err="1"/>
              <a:t>bajo</a:t>
            </a:r>
            <a:r>
              <a:rPr lang="en-US" sz="1200" dirty="0"/>
              <a:t> </a:t>
            </a:r>
            <a:r>
              <a:rPr lang="en-US" sz="1200" dirty="0" err="1"/>
              <a:t>algun</a:t>
            </a:r>
            <a:r>
              <a:rPr lang="en-US" sz="1200" dirty="0"/>
              <a:t> </a:t>
            </a:r>
            <a:r>
              <a:rPr lang="en-US" sz="1200" dirty="0" err="1"/>
              <a:t>criterio</a:t>
            </a:r>
            <a:r>
              <a:rPr lang="en-US" sz="1200" dirty="0"/>
              <a:t> un </a:t>
            </a:r>
            <a:r>
              <a:rPr lang="en-US" sz="1200" dirty="0" err="1"/>
              <a:t>porcentaje</a:t>
            </a:r>
            <a:r>
              <a:rPr lang="en-US" sz="1200" dirty="0"/>
              <a:t> </a:t>
            </a:r>
            <a:r>
              <a:rPr lang="en-US" sz="1200" dirty="0" err="1"/>
              <a:t>reducido</a:t>
            </a:r>
            <a:r>
              <a:rPr lang="en-US" sz="1200" dirty="0"/>
              <a:t> de </a:t>
            </a:r>
            <a:r>
              <a:rPr lang="en-US" sz="1200" dirty="0" err="1"/>
              <a:t>individuos</a:t>
            </a:r>
            <a:r>
              <a:rPr lang="en-US" sz="1200" dirty="0"/>
              <a:t>.</a:t>
            </a:r>
          </a:p>
          <a:p>
            <a:pPr lvl="4"/>
            <a:endParaRPr lang="en-US" sz="12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45205"/>
            <a:ext cx="2771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16679"/>
            <a:ext cx="26765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259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r>
              <a:rPr lang="en-US" sz="2400" dirty="0"/>
              <a:t>:</a:t>
            </a:r>
          </a:p>
          <a:p>
            <a:pPr lvl="1"/>
            <a:r>
              <a:rPr lang="es-ES_tradnl" altLang="es-CO" sz="1800" kern="0" dirty="0"/>
              <a:t>Pseudocódigo:</a:t>
            </a:r>
            <a:endParaRPr lang="es-CO" altLang="es-CO" sz="1050" dirty="0"/>
          </a:p>
          <a:p>
            <a:pPr lvl="3"/>
            <a:endParaRPr lang="es-CO" altLang="es-CO" sz="1050" dirty="0"/>
          </a:p>
          <a:p>
            <a:pPr lvl="3"/>
            <a:endParaRPr lang="en-US" sz="800" dirty="0"/>
          </a:p>
          <a:p>
            <a:pPr lvl="1"/>
            <a:endParaRPr lang="en-US" sz="24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 </a:t>
            </a:r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Metaheuristicas</a:t>
            </a:r>
            <a:endParaRPr lang="es-CO" dirty="0"/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1384300" y="2362200"/>
            <a:ext cx="80645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s-CO" sz="1400" b="1" dirty="0">
              <a:latin typeface="Times New Roman" pitchFamily="18" charset="0"/>
            </a:endParaRPr>
          </a:p>
          <a:p>
            <a:r>
              <a:rPr lang="en-US" altLang="es-CO" sz="1400" b="1" dirty="0">
                <a:latin typeface="Times New Roman" pitchFamily="18" charset="0"/>
              </a:rPr>
              <a:t>Begin</a:t>
            </a:r>
          </a:p>
          <a:p>
            <a:r>
              <a:rPr lang="es-CO" altLang="es-CO" sz="1400" dirty="0">
                <a:latin typeface="Times New Roman" pitchFamily="18" charset="0"/>
              </a:rPr>
              <a:t>    </a:t>
            </a:r>
            <a:r>
              <a:rPr lang="es-CO" altLang="es-CO" sz="1400" dirty="0" err="1">
                <a:latin typeface="Times New Roman" pitchFamily="18" charset="0"/>
              </a:rPr>
              <a:t>Generate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initial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population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>
                <a:latin typeface="Times New Roman" pitchFamily="18" charset="0"/>
              </a:rPr>
              <a:t>P </a:t>
            </a:r>
            <a:r>
              <a:rPr lang="es-CO" altLang="es-CO" sz="1400" dirty="0" err="1">
                <a:latin typeface="Times New Roman" pitchFamily="18" charset="0"/>
              </a:rPr>
              <a:t>randomly</a:t>
            </a:r>
            <a:r>
              <a:rPr lang="es-CO" altLang="es-CO" sz="1400" dirty="0">
                <a:latin typeface="Times New Roman" pitchFamily="18" charset="0"/>
              </a:rPr>
              <a:t>.  </a:t>
            </a:r>
            <a:r>
              <a:rPr lang="es-CO" altLang="es-CO" sz="1400" dirty="0" err="1">
                <a:latin typeface="Times New Roman" pitchFamily="18" charset="0"/>
              </a:rPr>
              <a:t>Make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>
                <a:latin typeface="Times New Roman" pitchFamily="18" charset="0"/>
              </a:rPr>
              <a:t>P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feasible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according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to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constraints</a:t>
            </a:r>
            <a:endParaRPr lang="es-CO" altLang="es-CO" sz="1400" dirty="0">
              <a:latin typeface="Times New Roman" pitchFamily="18" charset="0"/>
            </a:endParaRPr>
          </a:p>
          <a:p>
            <a:r>
              <a:rPr lang="es-CO" altLang="es-CO" sz="1400" dirty="0">
                <a:latin typeface="Times New Roman" pitchFamily="18" charset="0"/>
              </a:rPr>
              <a:t>    </a:t>
            </a:r>
            <a:r>
              <a:rPr lang="es-CO" altLang="es-CO" sz="1400" dirty="0" err="1">
                <a:latin typeface="Times New Roman" pitchFamily="18" charset="0"/>
              </a:rPr>
              <a:t>Generation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>
                <a:latin typeface="Times New Roman" pitchFamily="18" charset="0"/>
              </a:rPr>
              <a:t>G</a:t>
            </a:r>
            <a:r>
              <a:rPr lang="es-CO" altLang="es-CO" sz="1400" dirty="0">
                <a:latin typeface="Times New Roman" pitchFamily="18" charset="0"/>
              </a:rPr>
              <a:t> = 1</a:t>
            </a:r>
          </a:p>
          <a:p>
            <a:r>
              <a:rPr lang="es-CO" altLang="es-CO" sz="1400" b="1" dirty="0">
                <a:latin typeface="Times New Roman" pitchFamily="18" charset="0"/>
              </a:rPr>
              <a:t>    WHILE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>
                <a:latin typeface="Times New Roman" pitchFamily="18" charset="0"/>
              </a:rPr>
              <a:t>G </a:t>
            </a:r>
            <a:r>
              <a:rPr lang="es-CO" altLang="es-CO" sz="1400" dirty="0">
                <a:latin typeface="Times New Roman" pitchFamily="18" charset="0"/>
              </a:rPr>
              <a:t>&lt; </a:t>
            </a:r>
            <a:r>
              <a:rPr lang="es-CO" altLang="es-CO" sz="1400" i="1" dirty="0" err="1">
                <a:latin typeface="Times New Roman" pitchFamily="18" charset="0"/>
              </a:rPr>
              <a:t>G</a:t>
            </a:r>
            <a:r>
              <a:rPr lang="es-CO" altLang="es-CO" sz="1400" i="1" baseline="-25000" dirty="0" err="1">
                <a:latin typeface="Times New Roman" pitchFamily="18" charset="0"/>
              </a:rPr>
              <a:t>max</a:t>
            </a:r>
            <a:endParaRPr lang="es-CO" altLang="es-CO" sz="1400" dirty="0">
              <a:latin typeface="Times New Roman" pitchFamily="18" charset="0"/>
            </a:endParaRPr>
          </a:p>
          <a:p>
            <a:pPr lvl="2"/>
            <a:r>
              <a:rPr lang="es-CO" altLang="es-CO" sz="1400" dirty="0" err="1">
                <a:latin typeface="Times New Roman" pitchFamily="18" charset="0"/>
              </a:rPr>
              <a:t>Calculate</a:t>
            </a:r>
            <a:r>
              <a:rPr lang="es-CO" altLang="es-CO" sz="1400" dirty="0">
                <a:latin typeface="Times New Roman" pitchFamily="18" charset="0"/>
              </a:rPr>
              <a:t> Score </a:t>
            </a:r>
            <a:r>
              <a:rPr lang="es-CO" altLang="es-CO" sz="1400" dirty="0" err="1">
                <a:latin typeface="Times New Roman" pitchFamily="18" charset="0"/>
              </a:rPr>
              <a:t>values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for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every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solution</a:t>
            </a:r>
            <a:r>
              <a:rPr lang="es-CO" altLang="es-CO" sz="1400" dirty="0">
                <a:latin typeface="Times New Roman" pitchFamily="18" charset="0"/>
              </a:rPr>
              <a:t> in </a:t>
            </a:r>
            <a:r>
              <a:rPr lang="es-CO" altLang="es-CO" sz="1400" i="1" dirty="0">
                <a:latin typeface="Times New Roman" pitchFamily="18" charset="0"/>
              </a:rPr>
              <a:t>P</a:t>
            </a:r>
            <a:endParaRPr lang="es-CO" altLang="es-CO" sz="1400" dirty="0">
              <a:latin typeface="Times New Roman" pitchFamily="18" charset="0"/>
            </a:endParaRPr>
          </a:p>
          <a:p>
            <a:pPr lvl="2"/>
            <a:r>
              <a:rPr lang="es-CO" altLang="es-CO" sz="1400" dirty="0" err="1">
                <a:latin typeface="Times New Roman" pitchFamily="18" charset="0"/>
              </a:rPr>
              <a:t>Perform</a:t>
            </a:r>
            <a:r>
              <a:rPr lang="es-CO" altLang="es-CO" sz="1400" dirty="0">
                <a:latin typeface="Times New Roman" pitchFamily="18" charset="0"/>
              </a:rPr>
              <a:t> Ranking</a:t>
            </a:r>
          </a:p>
          <a:p>
            <a:pPr lvl="2"/>
            <a:r>
              <a:rPr lang="es-CO" altLang="es-CO" sz="1400" dirty="0" err="1">
                <a:latin typeface="Times New Roman" pitchFamily="18" charset="0"/>
              </a:rPr>
              <a:t>Apply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 err="1">
                <a:latin typeface="Times New Roman" pitchFamily="18" charset="0"/>
              </a:rPr>
              <a:t>selection</a:t>
            </a:r>
            <a:r>
              <a:rPr lang="es-CO" altLang="es-CO" sz="1400" i="1" dirty="0">
                <a:latin typeface="Times New Roman" pitchFamily="18" charset="0"/>
              </a:rPr>
              <a:t> and crossover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to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>
                <a:latin typeface="Times New Roman" pitchFamily="18" charset="0"/>
              </a:rPr>
              <a:t>P</a:t>
            </a:r>
            <a:endParaRPr lang="es-CO" altLang="es-CO" sz="1400" dirty="0">
              <a:latin typeface="Times New Roman" pitchFamily="18" charset="0"/>
            </a:endParaRPr>
          </a:p>
          <a:p>
            <a:pPr lvl="2"/>
            <a:r>
              <a:rPr lang="es-CO" altLang="es-CO" sz="1400" dirty="0" err="1">
                <a:latin typeface="Times New Roman" pitchFamily="18" charset="0"/>
              </a:rPr>
              <a:t>Apply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 err="1">
                <a:latin typeface="Times New Roman" pitchFamily="18" charset="0"/>
              </a:rPr>
              <a:t>mutation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to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>
                <a:latin typeface="Times New Roman" pitchFamily="18" charset="0"/>
              </a:rPr>
              <a:t>P</a:t>
            </a:r>
          </a:p>
          <a:p>
            <a:pPr lvl="2"/>
            <a:r>
              <a:rPr lang="es-CO" altLang="es-CO" sz="1400" i="1" dirty="0">
                <a:latin typeface="Times New Roman" pitchFamily="18" charset="0"/>
              </a:rPr>
              <a:t>Reduce P + P’ </a:t>
            </a:r>
            <a:r>
              <a:rPr lang="es-CO" altLang="es-CO" sz="1400" i="1" dirty="0" err="1">
                <a:latin typeface="Times New Roman" pitchFamily="18" charset="0"/>
              </a:rPr>
              <a:t>to</a:t>
            </a:r>
            <a:r>
              <a:rPr lang="es-CO" altLang="es-CO" sz="1400" i="1" dirty="0">
                <a:latin typeface="Times New Roman" pitchFamily="18" charset="0"/>
              </a:rPr>
              <a:t> P </a:t>
            </a:r>
          </a:p>
          <a:p>
            <a:pPr lvl="2"/>
            <a:r>
              <a:rPr lang="es-CO" altLang="es-CO" sz="1400" dirty="0" err="1">
                <a:latin typeface="Times New Roman" pitchFamily="18" charset="0"/>
              </a:rPr>
              <a:t>Make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i="1" dirty="0">
                <a:latin typeface="Times New Roman" pitchFamily="18" charset="0"/>
              </a:rPr>
              <a:t>P </a:t>
            </a:r>
            <a:r>
              <a:rPr lang="es-CO" altLang="es-CO" sz="1400" dirty="0" err="1">
                <a:latin typeface="Times New Roman" pitchFamily="18" charset="0"/>
              </a:rPr>
              <a:t>feasible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according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to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constraints</a:t>
            </a:r>
            <a:endParaRPr lang="es-CO" altLang="es-CO" sz="1400" dirty="0">
              <a:latin typeface="Times New Roman" pitchFamily="18" charset="0"/>
            </a:endParaRPr>
          </a:p>
          <a:p>
            <a:pPr lvl="2"/>
            <a:r>
              <a:rPr lang="es-CO" altLang="es-CO" sz="1400" i="1" dirty="0">
                <a:latin typeface="Times New Roman" pitchFamily="18" charset="0"/>
              </a:rPr>
              <a:t>G = G + </a:t>
            </a:r>
            <a:r>
              <a:rPr lang="es-CO" altLang="es-CO" sz="1400" dirty="0">
                <a:latin typeface="Times New Roman" pitchFamily="18" charset="0"/>
              </a:rPr>
              <a:t>1</a:t>
            </a:r>
          </a:p>
          <a:p>
            <a:r>
              <a:rPr lang="en-US" altLang="es-CO" sz="1400" b="1" dirty="0">
                <a:latin typeface="Times New Roman" pitchFamily="18" charset="0"/>
              </a:rPr>
              <a:t>    End WHILE</a:t>
            </a:r>
          </a:p>
          <a:p>
            <a:r>
              <a:rPr lang="es-CO" altLang="es-CO" sz="1400" dirty="0">
                <a:latin typeface="Times New Roman" pitchFamily="18" charset="0"/>
              </a:rPr>
              <a:t>   </a:t>
            </a:r>
            <a:r>
              <a:rPr lang="es-CO" altLang="es-CO" sz="1400" dirty="0" err="1">
                <a:latin typeface="Times New Roman" pitchFamily="18" charset="0"/>
              </a:rPr>
              <a:t>Print</a:t>
            </a:r>
            <a:r>
              <a:rPr lang="es-CO" altLang="es-CO" sz="1400" dirty="0">
                <a:latin typeface="Times New Roman" pitchFamily="18" charset="0"/>
              </a:rPr>
              <a:t> </a:t>
            </a:r>
            <a:r>
              <a:rPr lang="es-CO" altLang="es-CO" sz="1400" dirty="0" err="1">
                <a:latin typeface="Times New Roman" pitchFamily="18" charset="0"/>
              </a:rPr>
              <a:t>results</a:t>
            </a:r>
            <a:r>
              <a:rPr lang="es-CO" altLang="es-CO" sz="1400" dirty="0">
                <a:latin typeface="Times New Roman" pitchFamily="18" charset="0"/>
              </a:rPr>
              <a:t> in output file</a:t>
            </a:r>
          </a:p>
          <a:p>
            <a:r>
              <a:rPr lang="es-CO" altLang="es-CO" sz="1400" b="1" dirty="0" err="1">
                <a:latin typeface="Times New Roman" pitchFamily="18" charset="0"/>
              </a:rPr>
              <a:t>End</a:t>
            </a:r>
            <a:endParaRPr lang="es-CO" altLang="es-CO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37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Evolutivos</a:t>
            </a:r>
            <a:endParaRPr lang="en-US" sz="2400" dirty="0"/>
          </a:p>
          <a:p>
            <a:pPr lvl="1"/>
            <a:r>
              <a:rPr lang="es-ES_tradnl" altLang="es-CO" sz="1800" kern="0" dirty="0"/>
              <a:t>Recomendaciones:</a:t>
            </a:r>
          </a:p>
          <a:p>
            <a:pPr lvl="2"/>
            <a:r>
              <a:rPr lang="es-ES_tradnl" altLang="es-CO" sz="1600" kern="0" dirty="0"/>
              <a:t>Probabilidad de Cruzamiento: 80% - 95%</a:t>
            </a:r>
          </a:p>
          <a:p>
            <a:pPr lvl="2"/>
            <a:r>
              <a:rPr lang="es-ES_tradnl" altLang="es-CO" sz="1600" kern="0" dirty="0"/>
              <a:t>Probabilidad de Mutación: 0.5% - 1%</a:t>
            </a:r>
          </a:p>
          <a:p>
            <a:pPr lvl="2"/>
            <a:r>
              <a:rPr lang="es-ES_tradnl" altLang="es-CO" sz="1600" kern="0" dirty="0"/>
              <a:t>Tamaño de la Población: 20 – 30 </a:t>
            </a:r>
          </a:p>
          <a:p>
            <a:pPr lvl="2"/>
            <a:r>
              <a:rPr lang="es-ES_tradnl" altLang="es-CO" sz="1600" kern="0" dirty="0"/>
              <a:t>Cromosoma: depende del problema</a:t>
            </a:r>
          </a:p>
          <a:p>
            <a:pPr lvl="2"/>
            <a:r>
              <a:rPr lang="es-ES_tradnl" altLang="es-CO" sz="1600" kern="0" dirty="0"/>
              <a:t>Funciones de Cruzamiento y Mutación: depende del problema</a:t>
            </a:r>
            <a:endParaRPr lang="es-CO" altLang="es-CO" sz="1600" dirty="0"/>
          </a:p>
          <a:p>
            <a:pPr lvl="1"/>
            <a:endParaRPr lang="en-US" sz="12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7527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Descargar</a:t>
            </a:r>
            <a:r>
              <a:rPr lang="en-US" sz="2400" dirty="0"/>
              <a:t> los </a:t>
            </a:r>
            <a:r>
              <a:rPr lang="en-US" sz="2400" dirty="0" err="1"/>
              <a:t>siguientes</a:t>
            </a:r>
            <a:r>
              <a:rPr lang="en-US" sz="2400" dirty="0"/>
              <a:t> </a:t>
            </a:r>
            <a:r>
              <a:rPr lang="en-US" sz="2400" dirty="0" err="1"/>
              <a:t>archivos</a:t>
            </a:r>
            <a:endParaRPr lang="en-US" sz="2400" dirty="0"/>
          </a:p>
          <a:p>
            <a:pPr lvl="1"/>
            <a:r>
              <a:rPr lang="en-US" sz="2000" dirty="0" err="1"/>
              <a:t>En</a:t>
            </a:r>
            <a:r>
              <a:rPr lang="en-US" sz="2000" dirty="0"/>
              <a:t> “metaheuristicas.zip”, </a:t>
            </a:r>
            <a:r>
              <a:rPr lang="en-US" sz="2000" dirty="0" err="1"/>
              <a:t>descargar</a:t>
            </a:r>
            <a:r>
              <a:rPr lang="en-US" sz="2000" dirty="0"/>
              <a:t> “</a:t>
            </a:r>
            <a:r>
              <a:rPr lang="en-US" sz="2000" dirty="0" err="1"/>
              <a:t>tsp_ga.m</a:t>
            </a:r>
            <a:r>
              <a:rPr lang="en-US" sz="2000" dirty="0"/>
              <a:t>”.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2502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TSP </a:t>
            </a:r>
            <a:r>
              <a:rPr lang="en-US" sz="2400" dirty="0" err="1"/>
              <a:t>para</a:t>
            </a:r>
            <a:r>
              <a:rPr lang="en-US" sz="2400" dirty="0"/>
              <a:t> 5 </a:t>
            </a:r>
            <a:r>
              <a:rPr lang="en-US" sz="2400" dirty="0" err="1"/>
              <a:t>nodos</a:t>
            </a:r>
            <a:endParaRPr lang="en-US" sz="2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86000"/>
            <a:ext cx="464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3744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TSP </a:t>
            </a:r>
            <a:r>
              <a:rPr lang="en-US" sz="2400" dirty="0" err="1"/>
              <a:t>para</a:t>
            </a:r>
            <a:r>
              <a:rPr lang="en-US" sz="2400" dirty="0"/>
              <a:t> 5 </a:t>
            </a:r>
            <a:r>
              <a:rPr lang="en-US" sz="2400" dirty="0" err="1"/>
              <a:t>nodos</a:t>
            </a:r>
            <a:endParaRPr lang="en-US" sz="2400" dirty="0"/>
          </a:p>
          <a:p>
            <a:pPr lvl="1"/>
            <a:r>
              <a:rPr lang="en-US" sz="2000" dirty="0" err="1"/>
              <a:t>Resultado</a:t>
            </a:r>
            <a:r>
              <a:rPr lang="en-US" sz="2000" dirty="0"/>
              <a:t> de la </a:t>
            </a:r>
            <a:r>
              <a:rPr lang="en-US" sz="2000" dirty="0" err="1"/>
              <a:t>metaheuristica</a:t>
            </a:r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7020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7053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Ejemplo: TSP para 5 nodos</a:t>
            </a:r>
          </a:p>
          <a:p>
            <a:pPr lvl="1"/>
            <a:r>
              <a:rPr lang="es-CO" sz="1600" dirty="0"/>
              <a:t>Resultado del modelo matemático: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86050"/>
            <a:ext cx="54006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187190"/>
            <a:ext cx="5915025" cy="3238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6218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 err="1"/>
              <a:t>Ant</a:t>
            </a:r>
            <a:r>
              <a:rPr lang="es-CO" altLang="es-CO" sz="2400" kern="0" dirty="0"/>
              <a:t> </a:t>
            </a:r>
            <a:r>
              <a:rPr lang="es-CO" altLang="es-CO" sz="2400" kern="0" dirty="0" err="1"/>
              <a:t>Colony</a:t>
            </a:r>
            <a:r>
              <a:rPr lang="es-CO" altLang="es-CO" sz="2400" kern="0" dirty="0"/>
              <a:t>:</a:t>
            </a:r>
          </a:p>
          <a:p>
            <a:pPr lvl="1"/>
            <a:r>
              <a:rPr lang="es-CO" altLang="es-CO" sz="2000" kern="0" dirty="0"/>
              <a:t>Es una técnica probabilística.</a:t>
            </a:r>
          </a:p>
          <a:p>
            <a:pPr lvl="1"/>
            <a:endParaRPr lang="es-CO" altLang="es-CO" sz="2000" kern="0" dirty="0"/>
          </a:p>
          <a:p>
            <a:pPr lvl="1"/>
            <a:r>
              <a:rPr lang="es-CO" altLang="es-CO" sz="2000" kern="0" dirty="0"/>
              <a:t>Ideal para grafos: </a:t>
            </a:r>
          </a:p>
          <a:p>
            <a:pPr lvl="2"/>
            <a:r>
              <a:rPr lang="es-CO" altLang="es-CO" sz="1600" kern="0" dirty="0" err="1"/>
              <a:t>Ej</a:t>
            </a:r>
            <a:r>
              <a:rPr lang="es-CO" altLang="es-CO" sz="1600" kern="0" dirty="0"/>
              <a:t>: Camino de costo, TSP.</a:t>
            </a:r>
          </a:p>
          <a:p>
            <a:pPr lvl="2"/>
            <a:endParaRPr lang="es-CO" altLang="es-CO" sz="1600" kern="0" dirty="0"/>
          </a:p>
          <a:p>
            <a:pPr lvl="1"/>
            <a:r>
              <a:rPr lang="es-CO" altLang="es-CO" sz="2000" kern="0" dirty="0"/>
              <a:t>Se basa en el comportamiento de las hormigas para encontrar comida usando rutas óptimas.</a:t>
            </a:r>
          </a:p>
          <a:p>
            <a:pPr lvl="1"/>
            <a:endParaRPr lang="es-CO" altLang="es-CO" sz="2000" kern="0" dirty="0"/>
          </a:p>
          <a:p>
            <a:pPr lvl="1"/>
            <a:r>
              <a:rPr lang="es-CO" altLang="es-CO" sz="2000" kern="0" dirty="0"/>
              <a:t>No garantiza encontrar la solución óptima del modelo matemático aplicado a un determinado problema.</a:t>
            </a:r>
          </a:p>
          <a:p>
            <a:pPr lvl="1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095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7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2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4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1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84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85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465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 err="1"/>
              <a:t>Ant</a:t>
            </a:r>
            <a:r>
              <a:rPr lang="es-CO" altLang="es-CO" sz="2400" kern="0" dirty="0"/>
              <a:t> </a:t>
            </a:r>
            <a:r>
              <a:rPr lang="es-CO" altLang="es-CO" sz="2400" kern="0" dirty="0" err="1"/>
              <a:t>Colony</a:t>
            </a:r>
            <a:r>
              <a:rPr lang="es-CO" altLang="es-CO" sz="2400" kern="0" dirty="0"/>
              <a:t>:</a:t>
            </a:r>
          </a:p>
          <a:p>
            <a:pPr lvl="1"/>
            <a:r>
              <a:rPr lang="es-CO" altLang="es-CO" sz="2000" kern="0" dirty="0"/>
              <a:t>Origen:</a:t>
            </a:r>
          </a:p>
          <a:p>
            <a:pPr lvl="2"/>
            <a:r>
              <a:rPr lang="es-CO" altLang="es-CO" sz="1600" kern="0" dirty="0"/>
              <a:t>Experimento del doble puente (</a:t>
            </a:r>
            <a:r>
              <a:rPr lang="es-CO" altLang="es-CO" sz="1600" kern="0" dirty="0" err="1"/>
              <a:t>Deneubourg</a:t>
            </a:r>
            <a:r>
              <a:rPr lang="es-CO" altLang="es-CO" sz="1600" kern="0" dirty="0"/>
              <a:t>, 1980).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F9A3DEB-4FCF-41E6-AA55-D1385F44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515937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6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 err="1"/>
              <a:t>Ant</a:t>
            </a:r>
            <a:r>
              <a:rPr lang="es-CO" altLang="es-CO" sz="2400" kern="0" dirty="0"/>
              <a:t> </a:t>
            </a:r>
            <a:r>
              <a:rPr lang="es-CO" altLang="es-CO" sz="2400" kern="0" dirty="0" err="1"/>
              <a:t>Colony</a:t>
            </a:r>
            <a:r>
              <a:rPr lang="es-CO" altLang="es-CO" sz="2400" kern="0" dirty="0"/>
              <a:t>:</a:t>
            </a:r>
          </a:p>
          <a:p>
            <a:pPr lvl="1"/>
            <a:r>
              <a:rPr lang="es-CO" altLang="es-CO" sz="2000" kern="0" dirty="0"/>
              <a:t>Concepto:</a:t>
            </a:r>
          </a:p>
          <a:p>
            <a:pPr lvl="2"/>
            <a:r>
              <a:rPr lang="es-CO" altLang="es-CO" sz="1600" kern="0" dirty="0"/>
              <a:t>Dos hormigas salen de su colonia en busca de comida:</a:t>
            </a:r>
          </a:p>
          <a:p>
            <a:pPr lvl="2"/>
            <a:endParaRPr lang="es-CO" altLang="es-CO" sz="1600" kern="0" dirty="0"/>
          </a:p>
          <a:p>
            <a:pPr lvl="2"/>
            <a:endParaRPr lang="es-CO" altLang="es-CO" sz="1600" kern="0" dirty="0"/>
          </a:p>
          <a:p>
            <a:pPr lvl="2"/>
            <a:endParaRPr lang="es-CO" altLang="es-CO" sz="1600" kern="0" dirty="0"/>
          </a:p>
          <a:p>
            <a:pPr lvl="2"/>
            <a:endParaRPr lang="es-CO" altLang="es-CO" sz="1600" kern="0" dirty="0"/>
          </a:p>
          <a:p>
            <a:pPr lvl="2"/>
            <a:r>
              <a:rPr lang="es-CO" altLang="es-CO" sz="1600" kern="0" dirty="0"/>
              <a:t>La hormiga 2 regresaría mas rápido porque tomó el camino mas corto:</a:t>
            </a:r>
          </a:p>
          <a:p>
            <a:pPr lvl="2"/>
            <a:endParaRPr lang="es-CO" altLang="es-CO" sz="1600" kern="0" dirty="0"/>
          </a:p>
          <a:p>
            <a:pPr lvl="2"/>
            <a:endParaRPr lang="es-CO" altLang="es-CO" sz="1600" kern="0" dirty="0"/>
          </a:p>
          <a:p>
            <a:pPr lvl="2"/>
            <a:endParaRPr lang="es-CO" altLang="es-CO" sz="1600" kern="0" dirty="0"/>
          </a:p>
          <a:p>
            <a:pPr marL="914400" lvl="2" indent="0">
              <a:buNone/>
            </a:pPr>
            <a:endParaRPr lang="es-CO" altLang="es-CO" sz="1600" kern="0" dirty="0"/>
          </a:p>
          <a:p>
            <a:pPr lvl="2"/>
            <a:r>
              <a:rPr lang="es-CO" altLang="es-CO" sz="1600" kern="0" dirty="0"/>
              <a:t>El patrón se repetiría para las hormigas venideras: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695733-5C7D-45FD-8B09-51EACCCB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667000"/>
            <a:ext cx="2244794" cy="9697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222426-DE1A-45F7-9BC8-EFF75575F1F5}"/>
              </a:ext>
            </a:extLst>
          </p:cNvPr>
          <p:cNvSpPr txBox="1"/>
          <p:nvPr/>
        </p:nvSpPr>
        <p:spPr>
          <a:xfrm>
            <a:off x="6019800" y="2664023"/>
            <a:ext cx="3167855" cy="8248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 inicio, no hay feromonas, entonces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la probabilidad de escoger cualquier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camino e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 la misma.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D3D421-D9E2-4DE8-B17C-BB48FF38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75" y="4191000"/>
            <a:ext cx="2378219" cy="9988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E8294D1-098B-4F19-8318-032E2E126FFD}"/>
              </a:ext>
            </a:extLst>
          </p:cNvPr>
          <p:cNvSpPr txBox="1"/>
          <p:nvPr/>
        </p:nvSpPr>
        <p:spPr>
          <a:xfrm>
            <a:off x="3352800" y="2802481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EAC9BE-81A7-4DF3-A51C-5C5E0BE0E7BE}"/>
              </a:ext>
            </a:extLst>
          </p:cNvPr>
          <p:cNvSpPr txBox="1"/>
          <p:nvPr/>
        </p:nvSpPr>
        <p:spPr>
          <a:xfrm>
            <a:off x="3602148" y="3200400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5FDD5C-42B5-48AA-BDDE-63641903B482}"/>
              </a:ext>
            </a:extLst>
          </p:cNvPr>
          <p:cNvSpPr txBox="1"/>
          <p:nvPr/>
        </p:nvSpPr>
        <p:spPr>
          <a:xfrm>
            <a:off x="4332284" y="4037111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BAE75F-D83C-429C-B2B8-B683EC4F8D19}"/>
              </a:ext>
            </a:extLst>
          </p:cNvPr>
          <p:cNvSpPr txBox="1"/>
          <p:nvPr/>
        </p:nvSpPr>
        <p:spPr>
          <a:xfrm>
            <a:off x="3529256" y="4736434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E14C12-2218-40DE-9FE3-9DB20050DD99}"/>
              </a:ext>
            </a:extLst>
          </p:cNvPr>
          <p:cNvSpPr txBox="1"/>
          <p:nvPr/>
        </p:nvSpPr>
        <p:spPr>
          <a:xfrm>
            <a:off x="3108372" y="4665035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3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28BAF6-C82F-419C-852E-80A4B74C2D30}"/>
              </a:ext>
            </a:extLst>
          </p:cNvPr>
          <p:cNvSpPr txBox="1"/>
          <p:nvPr/>
        </p:nvSpPr>
        <p:spPr>
          <a:xfrm>
            <a:off x="5992711" y="4191000"/>
            <a:ext cx="3227165" cy="10833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La hormiga 3 vería que el camino mas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c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orto tendría mas feromonas 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tomaría ese camino para conseguir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c</a:t>
            </a:r>
            <a:r>
              <a:rPr kumimoji="0" lang="es-CO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omida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6E93A8B-9792-49A4-8134-4E307735F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140" y="5638800"/>
            <a:ext cx="2127320" cy="86082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4B68A9F-FAF8-4034-B644-3B3E2C46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5708183"/>
            <a:ext cx="2038350" cy="803581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B0DA2F1-16E4-4BB9-9AD7-A5A3533176A4}"/>
              </a:ext>
            </a:extLst>
          </p:cNvPr>
          <p:cNvSpPr/>
          <p:nvPr/>
        </p:nvSpPr>
        <p:spPr>
          <a:xfrm>
            <a:off x="4733904" y="5949711"/>
            <a:ext cx="371496" cy="332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714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Descargar</a:t>
            </a:r>
            <a:r>
              <a:rPr lang="en-US" sz="2400" dirty="0"/>
              <a:t> los </a:t>
            </a:r>
            <a:r>
              <a:rPr lang="en-US" sz="2400" dirty="0" err="1"/>
              <a:t>siguientes</a:t>
            </a:r>
            <a:r>
              <a:rPr lang="en-US" sz="2400" dirty="0"/>
              <a:t> </a:t>
            </a:r>
            <a:r>
              <a:rPr lang="en-US" sz="2400" dirty="0" err="1"/>
              <a:t>archivos</a:t>
            </a:r>
            <a:endParaRPr lang="en-US" sz="2400" dirty="0"/>
          </a:p>
          <a:p>
            <a:pPr lvl="1"/>
            <a:r>
              <a:rPr lang="en-US" sz="2000" dirty="0"/>
              <a:t>metaheuristicas.zip:</a:t>
            </a:r>
          </a:p>
          <a:p>
            <a:pPr lvl="2"/>
            <a:r>
              <a:rPr lang="en-US" sz="1600" dirty="0" err="1"/>
              <a:t>Main.m</a:t>
            </a:r>
            <a:r>
              <a:rPr lang="en-US" sz="1600" dirty="0"/>
              <a:t>: </a:t>
            </a:r>
            <a:r>
              <a:rPr lang="en-US" sz="1600" dirty="0" err="1"/>
              <a:t>Ejecutar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archivo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Aco.m</a:t>
            </a:r>
            <a:r>
              <a:rPr lang="en-US" sz="1600" dirty="0"/>
              <a:t>: NO se </a:t>
            </a:r>
            <a:r>
              <a:rPr lang="en-US" sz="1600" dirty="0" err="1"/>
              <a:t>ejecuta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CreateModel.m</a:t>
            </a:r>
            <a:r>
              <a:rPr lang="en-US" sz="1600" dirty="0"/>
              <a:t>: NO se </a:t>
            </a:r>
            <a:r>
              <a:rPr lang="en-US" sz="1600" dirty="0" err="1"/>
              <a:t>ejecuta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PlotSolution.m</a:t>
            </a:r>
            <a:r>
              <a:rPr lang="en-US" sz="1600" dirty="0"/>
              <a:t>: NO se </a:t>
            </a:r>
            <a:r>
              <a:rPr lang="en-US" sz="1600" dirty="0" err="1"/>
              <a:t>ejecuta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RouletteWheelSelection.m</a:t>
            </a:r>
            <a:r>
              <a:rPr lang="en-US" sz="1600" dirty="0"/>
              <a:t>: NO se </a:t>
            </a:r>
            <a:r>
              <a:rPr lang="en-US" sz="1600" dirty="0" err="1"/>
              <a:t>ejecuta</a:t>
            </a:r>
            <a:r>
              <a:rPr lang="en-US" sz="1600" dirty="0"/>
              <a:t>.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88301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TSP </a:t>
            </a:r>
            <a:r>
              <a:rPr lang="en-US" sz="2400" dirty="0" err="1"/>
              <a:t>para</a:t>
            </a:r>
            <a:r>
              <a:rPr lang="en-US" sz="2400" dirty="0"/>
              <a:t> 5 </a:t>
            </a:r>
            <a:r>
              <a:rPr lang="en-US" sz="2400" dirty="0" err="1"/>
              <a:t>nodos</a:t>
            </a:r>
            <a:endParaRPr lang="en-US" sz="20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86000"/>
            <a:ext cx="464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866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Ejemplo: TSP para 5 nodos</a:t>
            </a:r>
          </a:p>
          <a:p>
            <a:pPr lvl="1"/>
            <a:r>
              <a:rPr lang="es-CO" sz="1600" dirty="0"/>
              <a:t>Resultado de la </a:t>
            </a:r>
            <a:r>
              <a:rPr lang="es-CO" sz="1600" dirty="0" err="1"/>
              <a:t>metaheuristica</a:t>
            </a:r>
            <a:r>
              <a:rPr lang="es-CO" sz="1600" dirty="0"/>
              <a:t>: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1902"/>
            <a:ext cx="34194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4572000" cy="352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600" y="6264277"/>
            <a:ext cx="1811714" cy="30777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s-CO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Best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Cost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=298.4094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889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Ejemplo: TSP para 5 nodos</a:t>
            </a:r>
          </a:p>
          <a:p>
            <a:pPr lvl="1"/>
            <a:r>
              <a:rPr lang="es-CO" sz="1600" dirty="0"/>
              <a:t>Resultado del modelo matemático: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86050"/>
            <a:ext cx="54006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187190"/>
            <a:ext cx="5915025" cy="3238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6022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TSP </a:t>
            </a:r>
            <a:r>
              <a:rPr lang="en-US" sz="2400" dirty="0" err="1"/>
              <a:t>para</a:t>
            </a:r>
            <a:r>
              <a:rPr lang="en-US" sz="2400" dirty="0"/>
              <a:t> 20 </a:t>
            </a:r>
            <a:r>
              <a:rPr lang="en-US" sz="2400" dirty="0" err="1"/>
              <a:t>nodos</a:t>
            </a:r>
            <a:endParaRPr lang="en-US" sz="20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362200"/>
            <a:ext cx="45529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943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TSP </a:t>
            </a:r>
            <a:r>
              <a:rPr lang="en-US" sz="2400" dirty="0" err="1"/>
              <a:t>para</a:t>
            </a:r>
            <a:r>
              <a:rPr lang="en-US" sz="2400" dirty="0"/>
              <a:t> 20 </a:t>
            </a:r>
            <a:r>
              <a:rPr lang="en-US" sz="2400" dirty="0" err="1"/>
              <a:t>nodos</a:t>
            </a:r>
            <a:endParaRPr lang="en-US" sz="2400" dirty="0"/>
          </a:p>
          <a:p>
            <a:pPr lvl="1"/>
            <a:r>
              <a:rPr lang="en-US" sz="1600" dirty="0" err="1"/>
              <a:t>Modificar</a:t>
            </a:r>
            <a:r>
              <a:rPr lang="en-US" sz="1600" dirty="0"/>
              <a:t>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coordenadas</a:t>
            </a:r>
            <a:r>
              <a:rPr lang="en-US" sz="1600" dirty="0"/>
              <a:t> en </a:t>
            </a:r>
            <a:r>
              <a:rPr lang="en-US" sz="1600" dirty="0" err="1"/>
              <a:t>main.m</a:t>
            </a:r>
            <a:r>
              <a:rPr lang="en-US" sz="1600" dirty="0"/>
              <a:t> y en </a:t>
            </a:r>
            <a:r>
              <a:rPr lang="en-US" sz="1600" dirty="0" err="1"/>
              <a:t>CreateModel.m</a:t>
            </a:r>
            <a:r>
              <a:rPr lang="en-US" sz="1600" dirty="0"/>
              <a:t>.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362200"/>
            <a:ext cx="45529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6371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Ejemplo</a:t>
            </a:r>
            <a:r>
              <a:rPr lang="en-US" sz="2400" dirty="0"/>
              <a:t>: TSP </a:t>
            </a:r>
            <a:r>
              <a:rPr lang="en-US" sz="2400" dirty="0" err="1"/>
              <a:t>para</a:t>
            </a:r>
            <a:r>
              <a:rPr lang="en-US" sz="2400" dirty="0"/>
              <a:t> 20 </a:t>
            </a:r>
            <a:r>
              <a:rPr lang="en-US" sz="2400" dirty="0" err="1"/>
              <a:t>nodos</a:t>
            </a:r>
            <a:endParaRPr lang="en-US" sz="2400" dirty="0"/>
          </a:p>
          <a:p>
            <a:pPr lvl="1"/>
            <a:r>
              <a:rPr lang="en-US" sz="1600" dirty="0" err="1"/>
              <a:t>Resultado</a:t>
            </a:r>
            <a:r>
              <a:rPr lang="en-US" sz="1600" dirty="0"/>
              <a:t> de la </a:t>
            </a:r>
            <a:r>
              <a:rPr lang="en-US" sz="1600" dirty="0" err="1"/>
              <a:t>metaheuristica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s-CO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2667000"/>
            <a:ext cx="418585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9" y="2667000"/>
            <a:ext cx="34095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0" y="6169223"/>
            <a:ext cx="1712328" cy="30777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s-CO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Best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Cost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=362.038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707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78E87AE3-B31D-431C-8580-F9BDF420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412679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altLang="es-CO" sz="2400" kern="0" dirty="0" err="1"/>
                  <a:t>Ant</a:t>
                </a:r>
                <a:r>
                  <a:rPr lang="es-CO" altLang="es-CO" sz="2400" kern="0" dirty="0"/>
                  <a:t> </a:t>
                </a:r>
                <a:r>
                  <a:rPr lang="es-CO" altLang="es-CO" sz="2400" kern="0" dirty="0" err="1"/>
                  <a:t>Colony</a:t>
                </a:r>
                <a:r>
                  <a:rPr lang="es-CO" altLang="es-CO" sz="2400" kern="0" dirty="0"/>
                  <a:t>:</a:t>
                </a:r>
              </a:p>
              <a:p>
                <a:pPr lvl="1"/>
                <a:r>
                  <a:rPr lang="es-CO" altLang="es-CO" sz="2000" kern="0" dirty="0"/>
                  <a:t>Expresiones matemáticas básicas: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CO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s-CO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s-CO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s-CO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s-CO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s-CO" altLang="es-CO" sz="2000" kern="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Donde: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probabilidad de que una hormiga se mueva del nodo i al nodo j.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la cantidad de feromona del enlace (</a:t>
                </a:r>
                <a:r>
                  <a:rPr lang="es-CO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la deseabilidad del enlace (</a:t>
                </a:r>
                <a:r>
                  <a:rPr lang="es-CO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Para el caso del TSP o camino de costo mínimo, la deseabilidad sería 1/</a:t>
                </a:r>
                <a:r>
                  <a:rPr lang="es-CO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CO" sz="18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importancia de la feromona en cada uno de los enlaces (típicamente vale 1).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importancia de la deseabilidad en cada uno de los enlaces (típicamente vale 1).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s-CO" altLang="es-CO" sz="20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pPr lvl="2"/>
                <a:endParaRPr lang="es-CO" altLang="es-CO" sz="1600" kern="0" dirty="0"/>
              </a:p>
              <a:p>
                <a:pPr lvl="1"/>
                <a:endParaRPr lang="es-CO" altLang="es-CO" sz="20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pPr lvl="3"/>
                <a:endParaRPr lang="es-CO" altLang="es-CO" sz="1200" kern="0" dirty="0"/>
              </a:p>
              <a:p>
                <a:pPr lvl="2"/>
                <a:endParaRPr lang="es-CO" altLang="es-CO" sz="2000" kern="0" dirty="0"/>
              </a:p>
              <a:p>
                <a:pPr lvl="1"/>
                <a:endParaRPr lang="es-CO" altLang="es-CO" sz="2000" kern="0" dirty="0"/>
              </a:p>
              <a:p>
                <a:endParaRPr lang="es-CO" alt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pPr marL="457200" lvl="1" indent="0">
                  <a:buNone/>
                </a:pPr>
                <a:endParaRPr lang="es-CO" sz="1200" dirty="0"/>
              </a:p>
              <a:p>
                <a:pPr marL="457200" lvl="1" indent="0">
                  <a:buNone/>
                </a:pPr>
                <a:endParaRPr lang="es-CO" sz="1800" dirty="0"/>
              </a:p>
              <a:p>
                <a:endParaRPr lang="es-CO" sz="2800" dirty="0"/>
              </a:p>
              <a:p>
                <a:endParaRPr lang="en-US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s-CO" sz="2800" dirty="0"/>
              </a:p>
              <a:p>
                <a:endParaRPr lang="es-CO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8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017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altLang="es-CO" sz="2400" kern="0" dirty="0"/>
              <a:t>Árbol de costo mínimo:</a:t>
            </a:r>
          </a:p>
          <a:p>
            <a:pPr marL="914400" lvl="2" indent="0">
              <a:buNone/>
            </a:pPr>
            <a:r>
              <a:rPr lang="es-CO" altLang="es-CO" sz="1600" kern="0" dirty="0"/>
              <a:t>	</a:t>
            </a:r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8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2"/>
            <a:endParaRPr lang="es-CO" altLang="es-CO" sz="16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endParaRPr lang="es-CO" altLang="es-CO" sz="2400" kern="0" dirty="0"/>
          </a:p>
          <a:p>
            <a:pPr lvl="3"/>
            <a:endParaRPr lang="es-CO" altLang="es-CO" sz="1200" kern="0" dirty="0"/>
          </a:p>
          <a:p>
            <a:pPr lvl="2"/>
            <a:endParaRPr lang="es-CO" altLang="es-CO" sz="2000" kern="0" dirty="0"/>
          </a:p>
          <a:p>
            <a:pPr lvl="1"/>
            <a:endParaRPr lang="es-CO" altLang="es-CO" sz="2000" kern="0" dirty="0"/>
          </a:p>
          <a:p>
            <a:endParaRPr lang="es-CO" alt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endParaRPr lang="es-CO" sz="2400" kern="0" dirty="0"/>
          </a:p>
          <a:p>
            <a:pPr marL="457200" lvl="1" indent="0">
              <a:buNone/>
            </a:pPr>
            <a:endParaRPr lang="es-CO" sz="1200" dirty="0"/>
          </a:p>
          <a:p>
            <a:pPr marL="457200" lvl="1" indent="0">
              <a:buNone/>
            </a:pPr>
            <a:endParaRPr lang="es-CO" sz="1800" dirty="0"/>
          </a:p>
          <a:p>
            <a:endParaRPr lang="es-CO" sz="2800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s-CO" sz="2800" dirty="0"/>
          </a:p>
          <a:p>
            <a:endParaRPr lang="es-CO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en </a:t>
            </a:r>
            <a:r>
              <a:rPr lang="en-US" dirty="0" err="1"/>
              <a:t>Simulación</a:t>
            </a:r>
            <a:endParaRPr lang="es-CO" dirty="0"/>
          </a:p>
        </p:txBody>
      </p: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356393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8" name="Oval 4"/>
          <p:cNvSpPr>
            <a:spLocks noChangeArrowheads="1"/>
          </p:cNvSpPr>
          <p:nvPr/>
        </p:nvSpPr>
        <p:spPr bwMode="auto">
          <a:xfrm>
            <a:off x="3563938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5221288" y="24209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5292725" y="30702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2771775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8</a:t>
            </a:r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2771775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6013450" y="3789363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6013450" y="184467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latin typeface="Arial" pitchFamily="34" charset="0"/>
              </a:rPr>
              <a:t>5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356393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3563938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5221288" y="50117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5292725" y="56610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2771775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0" name="Oval 16"/>
          <p:cNvSpPr>
            <a:spLocks noChangeArrowheads="1"/>
          </p:cNvSpPr>
          <p:nvPr/>
        </p:nvSpPr>
        <p:spPr bwMode="auto">
          <a:xfrm>
            <a:off x="2771775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01" name="Oval 17"/>
          <p:cNvSpPr>
            <a:spLocks noChangeArrowheads="1"/>
          </p:cNvSpPr>
          <p:nvPr/>
        </p:nvSpPr>
        <p:spPr bwMode="auto">
          <a:xfrm>
            <a:off x="6013450" y="6308725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02" name="Oval 18"/>
          <p:cNvSpPr>
            <a:spLocks noChangeArrowheads="1"/>
          </p:cNvSpPr>
          <p:nvPr/>
        </p:nvSpPr>
        <p:spPr bwMode="auto">
          <a:xfrm>
            <a:off x="6013450" y="4364038"/>
            <a:ext cx="215900" cy="21590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200" b="1">
                <a:solidFill>
                  <a:schemeClr val="bg2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>
            <a:off x="468313" y="4221163"/>
            <a:ext cx="813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>
            <a:off x="3635375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>
            <a:off x="5364163" y="263683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6" name="Line 22"/>
          <p:cNvSpPr>
            <a:spLocks noChangeShapeType="1"/>
          </p:cNvSpPr>
          <p:nvPr/>
        </p:nvSpPr>
        <p:spPr bwMode="auto">
          <a:xfrm>
            <a:off x="2843213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7" name="Line 23"/>
          <p:cNvSpPr>
            <a:spLocks noChangeShapeType="1"/>
          </p:cNvSpPr>
          <p:nvPr/>
        </p:nvSpPr>
        <p:spPr bwMode="auto">
          <a:xfrm>
            <a:off x="6084888" y="2060575"/>
            <a:ext cx="0" cy="172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8" name="Line 24"/>
          <p:cNvSpPr>
            <a:spLocks noChangeShapeType="1"/>
          </p:cNvSpPr>
          <p:nvPr/>
        </p:nvSpPr>
        <p:spPr bwMode="auto">
          <a:xfrm>
            <a:off x="2987675" y="1916113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9" name="Line 25"/>
          <p:cNvSpPr>
            <a:spLocks noChangeShapeType="1"/>
          </p:cNvSpPr>
          <p:nvPr/>
        </p:nvSpPr>
        <p:spPr bwMode="auto">
          <a:xfrm>
            <a:off x="2987675" y="3860800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0" name="Line 26"/>
          <p:cNvSpPr>
            <a:spLocks noChangeShapeType="1"/>
          </p:cNvSpPr>
          <p:nvPr/>
        </p:nvSpPr>
        <p:spPr bwMode="auto">
          <a:xfrm>
            <a:off x="3779838" y="24939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1" name="Line 27"/>
          <p:cNvSpPr>
            <a:spLocks noChangeShapeType="1"/>
          </p:cNvSpPr>
          <p:nvPr/>
        </p:nvSpPr>
        <p:spPr bwMode="auto">
          <a:xfrm>
            <a:off x="3779838" y="3213100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" name="Text Box 28"/>
          <p:cNvSpPr txBox="1">
            <a:spLocks noChangeArrowheads="1"/>
          </p:cNvSpPr>
          <p:nvPr/>
        </p:nvSpPr>
        <p:spPr bwMode="auto">
          <a:xfrm>
            <a:off x="4211638" y="18446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3" name="Text Box 29"/>
          <p:cNvSpPr txBox="1">
            <a:spLocks noChangeArrowheads="1"/>
          </p:cNvSpPr>
          <p:nvPr/>
        </p:nvSpPr>
        <p:spPr bwMode="auto">
          <a:xfrm>
            <a:off x="2484438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062663" y="2708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4262438" y="38449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15</a:t>
            </a: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4211638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7" name="Text Box 33"/>
          <p:cNvSpPr txBox="1">
            <a:spLocks noChangeArrowheads="1"/>
          </p:cNvSpPr>
          <p:nvPr/>
        </p:nvSpPr>
        <p:spPr bwMode="auto">
          <a:xfrm>
            <a:off x="4211638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16</a:t>
            </a:r>
          </a:p>
        </p:txBody>
      </p:sp>
      <p:sp>
        <p:nvSpPr>
          <p:cNvPr id="118" name="Text Box 34"/>
          <p:cNvSpPr txBox="1">
            <a:spLocks noChangeArrowheads="1"/>
          </p:cNvSpPr>
          <p:nvPr/>
        </p:nvSpPr>
        <p:spPr bwMode="auto">
          <a:xfrm>
            <a:off x="5292725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19" name="Text Box 35"/>
          <p:cNvSpPr txBox="1">
            <a:spLocks noChangeArrowheads="1"/>
          </p:cNvSpPr>
          <p:nvPr/>
        </p:nvSpPr>
        <p:spPr bwMode="auto">
          <a:xfrm>
            <a:off x="3276600" y="269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12</a:t>
            </a:r>
          </a:p>
        </p:txBody>
      </p:sp>
      <p:sp>
        <p:nvSpPr>
          <p:cNvPr id="120" name="Line 36"/>
          <p:cNvSpPr>
            <a:spLocks noChangeShapeType="1"/>
          </p:cNvSpPr>
          <p:nvPr/>
        </p:nvSpPr>
        <p:spPr bwMode="auto">
          <a:xfrm>
            <a:off x="2916238" y="1989138"/>
            <a:ext cx="719137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1" name="Line 37"/>
          <p:cNvSpPr>
            <a:spLocks noChangeShapeType="1"/>
          </p:cNvSpPr>
          <p:nvPr/>
        </p:nvSpPr>
        <p:spPr bwMode="auto">
          <a:xfrm flipV="1">
            <a:off x="2916238" y="3213100"/>
            <a:ext cx="6477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2" name="Line 38"/>
          <p:cNvSpPr>
            <a:spLocks noChangeShapeType="1"/>
          </p:cNvSpPr>
          <p:nvPr/>
        </p:nvSpPr>
        <p:spPr bwMode="auto">
          <a:xfrm flipV="1">
            <a:off x="5364163" y="1989138"/>
            <a:ext cx="7207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3" name="Line 39"/>
          <p:cNvSpPr>
            <a:spLocks noChangeShapeType="1"/>
          </p:cNvSpPr>
          <p:nvPr/>
        </p:nvSpPr>
        <p:spPr bwMode="auto">
          <a:xfrm>
            <a:off x="5435600" y="3284538"/>
            <a:ext cx="64928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4" name="Text Box 40"/>
          <p:cNvSpPr txBox="1">
            <a:spLocks noChangeArrowheads="1"/>
          </p:cNvSpPr>
          <p:nvPr/>
        </p:nvSpPr>
        <p:spPr bwMode="auto">
          <a:xfrm>
            <a:off x="5508625" y="32131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5" name="Text Box 41"/>
          <p:cNvSpPr txBox="1">
            <a:spLocks noChangeArrowheads="1"/>
          </p:cNvSpPr>
          <p:nvPr/>
        </p:nvSpPr>
        <p:spPr bwMode="auto">
          <a:xfrm>
            <a:off x="5559425" y="226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6" name="Text Box 42"/>
          <p:cNvSpPr txBox="1">
            <a:spLocks noChangeArrowheads="1"/>
          </p:cNvSpPr>
          <p:nvPr/>
        </p:nvSpPr>
        <p:spPr bwMode="auto">
          <a:xfrm>
            <a:off x="3059113" y="31956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14</a:t>
            </a:r>
          </a:p>
        </p:txBody>
      </p:sp>
      <p:sp>
        <p:nvSpPr>
          <p:cNvPr id="127" name="Text Box 43"/>
          <p:cNvSpPr txBox="1">
            <a:spLocks noChangeArrowheads="1"/>
          </p:cNvSpPr>
          <p:nvPr/>
        </p:nvSpPr>
        <p:spPr bwMode="auto">
          <a:xfrm>
            <a:off x="2987675" y="2205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400" b="1">
                <a:latin typeface="Arial" pitchFamily="34" charset="0"/>
              </a:rPr>
              <a:t>13</a:t>
            </a:r>
          </a:p>
        </p:txBody>
      </p:sp>
      <p:sp>
        <p:nvSpPr>
          <p:cNvPr id="128" name="Line 44"/>
          <p:cNvSpPr>
            <a:spLocks noChangeShapeType="1"/>
          </p:cNvSpPr>
          <p:nvPr/>
        </p:nvSpPr>
        <p:spPr bwMode="auto">
          <a:xfrm>
            <a:off x="3635375" y="52292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9" name="Line 45"/>
          <p:cNvSpPr>
            <a:spLocks noChangeShapeType="1"/>
          </p:cNvSpPr>
          <p:nvPr/>
        </p:nvSpPr>
        <p:spPr bwMode="auto">
          <a:xfrm>
            <a:off x="5364163" y="5229225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1386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78E87AE3-B31D-431C-8580-F9BDF420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412679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altLang="es-CO" sz="2400" kern="0" dirty="0"/>
                  <a:t>Ant </a:t>
                </a:r>
                <a:r>
                  <a:rPr lang="es-CO" altLang="es-CO" sz="2400" kern="0" dirty="0" err="1"/>
                  <a:t>Colony</a:t>
                </a:r>
                <a:r>
                  <a:rPr lang="es-CO" altLang="es-CO" sz="2400" kern="0" dirty="0"/>
                  <a:t>:</a:t>
                </a:r>
              </a:p>
              <a:p>
                <a:pPr lvl="1"/>
                <a:r>
                  <a:rPr lang="es-CO" altLang="es-CO" sz="2000" kern="0" dirty="0"/>
                  <a:t>Expresiones matemáticas básicas: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O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CO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CO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s-CO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CO" altLang="es-CO" sz="2000" kern="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Donde: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la cantidad de feromona del enlace (</a:t>
                </a:r>
                <a:r>
                  <a:rPr lang="es-CO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s-CO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s-C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s-C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tasa de evaporación (</a:t>
                </a:r>
                <a14:m>
                  <m:oMath xmlns:m="http://schemas.openxmlformats.org/officeDocument/2006/math"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número de hormigas.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sSubSup>
                      <m:sSub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cantidad a calcular de feromona para el enlace (</a:t>
                </a:r>
                <a:r>
                  <a:rPr lang="es-CO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de la hormiga </a:t>
                </a:r>
                <a:r>
                  <a:rPr lang="es-CO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s-CO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sSubSup>
                      <m:sSubSupPr>
                        <m:ctrlPr>
                          <a:rPr lang="es-CO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s-CO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es-CO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s-CO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s-CO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s-CO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s-CO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1800" dirty="0">
                    <a:latin typeface="+mj-lt"/>
                  </a:rPr>
                  <a:t> es el costo total de la solución encontrada por la hormiga </a:t>
                </a:r>
                <a:r>
                  <a:rPr lang="es-CO" sz="1800" i="1" dirty="0">
                    <a:latin typeface="+mj-lt"/>
                  </a:rPr>
                  <a:t>k</a:t>
                </a:r>
                <a:r>
                  <a:rPr lang="es-CO" sz="1800" dirty="0"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CO" sz="1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CO" altLang="es-CO" sz="2000" kern="0" dirty="0"/>
              </a:p>
              <a:p>
                <a:pPr marL="0" indent="0">
                  <a:buNone/>
                </a:pPr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pPr lvl="2"/>
                <a:endParaRPr lang="es-CO" altLang="es-CO" sz="1600" kern="0" dirty="0"/>
              </a:p>
              <a:p>
                <a:pPr lvl="1"/>
                <a:endParaRPr lang="es-CO" altLang="es-CO" sz="20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pPr lvl="3"/>
                <a:endParaRPr lang="es-CO" altLang="es-CO" sz="1200" kern="0" dirty="0"/>
              </a:p>
              <a:p>
                <a:pPr lvl="2"/>
                <a:endParaRPr lang="es-CO" altLang="es-CO" sz="2000" kern="0" dirty="0"/>
              </a:p>
              <a:p>
                <a:pPr lvl="1"/>
                <a:endParaRPr lang="es-CO" altLang="es-CO" sz="2000" kern="0" dirty="0"/>
              </a:p>
              <a:p>
                <a:endParaRPr lang="es-CO" alt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pPr marL="457200" lvl="1" indent="0">
                  <a:buNone/>
                </a:pPr>
                <a:endParaRPr lang="es-CO" sz="1200" dirty="0"/>
              </a:p>
              <a:p>
                <a:pPr marL="457200" lvl="1" indent="0">
                  <a:buNone/>
                </a:pPr>
                <a:endParaRPr lang="es-CO" sz="1800" dirty="0"/>
              </a:p>
              <a:p>
                <a:endParaRPr lang="es-CO" sz="2800" dirty="0"/>
              </a:p>
              <a:p>
                <a:endParaRPr lang="en-US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s-CO" sz="2800" dirty="0"/>
              </a:p>
              <a:p>
                <a:endParaRPr lang="es-CO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8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03681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78E87AE3-B31D-431C-8580-F9BDF420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412679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altLang="es-CO" sz="2400" kern="0" dirty="0"/>
                  <a:t>Ant </a:t>
                </a:r>
                <a:r>
                  <a:rPr lang="es-CO" altLang="es-CO" sz="2400" kern="0" dirty="0" err="1"/>
                  <a:t>Colony</a:t>
                </a:r>
                <a:r>
                  <a:rPr lang="es-CO" altLang="es-CO" sz="2400" kern="0" dirty="0"/>
                  <a:t>:</a:t>
                </a:r>
              </a:p>
              <a:p>
                <a:pPr lvl="1"/>
                <a:r>
                  <a:rPr lang="es-CO" altLang="es-CO" sz="2000" kern="0" dirty="0"/>
                  <a:t>Pseudocódigo (para TSP o CMC):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CO" sz="18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Creamos la matriz de costos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CO" sz="16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Inicializamos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s-CO" sz="16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For</a:t>
                </a: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CO" sz="1600" i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generaciones de hormigas: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s-CO" sz="16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For</a:t>
                </a: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m hormigas: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determinar el siguiente nodo a explorar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Hallamos la solución (</a:t>
                </a:r>
                <a:r>
                  <a:rPr lang="es-CO" sz="16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Ej</a:t>
                </a: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una ruta TSP o una ruta de mínimo costo a un destino)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s-CO" sz="16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End</a:t>
                </a:r>
                <a:endParaRPr lang="es-CO" sz="16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Actualizamos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CO" sz="18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O" sz="16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End</a:t>
                </a:r>
                <a:endParaRPr lang="es-CO" sz="16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CO" sz="1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CO" altLang="es-CO" sz="2000" kern="0" dirty="0"/>
              </a:p>
              <a:p>
                <a:pPr marL="0" indent="0">
                  <a:buNone/>
                </a:pPr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pPr lvl="2"/>
                <a:endParaRPr lang="es-CO" altLang="es-CO" sz="1600" kern="0" dirty="0"/>
              </a:p>
              <a:p>
                <a:pPr lvl="1"/>
                <a:endParaRPr lang="es-CO" altLang="es-CO" sz="20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endParaRPr lang="es-CO" altLang="es-CO" sz="2400" kern="0" dirty="0"/>
              </a:p>
              <a:p>
                <a:pPr lvl="3"/>
                <a:endParaRPr lang="es-CO" altLang="es-CO" sz="1200" kern="0" dirty="0"/>
              </a:p>
              <a:p>
                <a:pPr lvl="2"/>
                <a:endParaRPr lang="es-CO" altLang="es-CO" sz="2000" kern="0" dirty="0"/>
              </a:p>
              <a:p>
                <a:pPr lvl="1"/>
                <a:endParaRPr lang="es-CO" altLang="es-CO" sz="2000" kern="0" dirty="0"/>
              </a:p>
              <a:p>
                <a:endParaRPr lang="es-CO" alt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endParaRPr lang="es-CO" sz="2400" kern="0" dirty="0"/>
              </a:p>
              <a:p>
                <a:pPr marL="457200" lvl="1" indent="0">
                  <a:buNone/>
                </a:pPr>
                <a:endParaRPr lang="es-CO" sz="1200" dirty="0"/>
              </a:p>
              <a:p>
                <a:pPr marL="457200" lvl="1" indent="0">
                  <a:buNone/>
                </a:pPr>
                <a:endParaRPr lang="es-CO" sz="1800" dirty="0"/>
              </a:p>
              <a:p>
                <a:endParaRPr lang="es-CO" sz="2800" dirty="0"/>
              </a:p>
              <a:p>
                <a:endParaRPr lang="en-US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s-CO" sz="2800" dirty="0"/>
              </a:p>
              <a:p>
                <a:endParaRPr lang="es-CO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8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8876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A110B7E-BF69-4266-96F3-CA6E0FFA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Entrega 3:</a:t>
            </a:r>
          </a:p>
          <a:p>
            <a:pPr lvl="1"/>
            <a:r>
              <a:rPr lang="es-CO" sz="2400" dirty="0"/>
              <a:t>Para la semana después de la última semana de clases.</a:t>
            </a:r>
          </a:p>
          <a:p>
            <a:pPr lvl="1"/>
            <a:r>
              <a:rPr lang="es-CO" sz="2400" dirty="0"/>
              <a:t>Proponer un algoritmo que solucione el mismo problema de la entrega 2.</a:t>
            </a:r>
          </a:p>
          <a:p>
            <a:pPr lvl="2"/>
            <a:r>
              <a:rPr lang="es-CO" sz="2000" dirty="0"/>
              <a:t>Que ustedes mismos propongan un algoritmo.</a:t>
            </a:r>
          </a:p>
          <a:p>
            <a:pPr lvl="2"/>
            <a:r>
              <a:rPr lang="es-CO" sz="2000" dirty="0"/>
              <a:t>Reutilizar otro algoritmo.</a:t>
            </a:r>
          </a:p>
          <a:p>
            <a:pPr lvl="2"/>
            <a:r>
              <a:rPr lang="es-CO" sz="2000" dirty="0"/>
              <a:t>Proponer una metaheurística: Algoritmo evolutivo, </a:t>
            </a:r>
            <a:r>
              <a:rPr lang="es-CO" sz="2000" dirty="0" err="1"/>
              <a:t>Ant</a:t>
            </a:r>
            <a:r>
              <a:rPr lang="es-CO" sz="2000" dirty="0"/>
              <a:t> </a:t>
            </a:r>
            <a:r>
              <a:rPr lang="es-CO" sz="2000" dirty="0" err="1"/>
              <a:t>Colony</a:t>
            </a:r>
            <a:r>
              <a:rPr lang="es-CO" sz="2000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B94F3BE-A1BC-4122-B089-6B2F98A4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Actividades por Entregar</a:t>
            </a:r>
          </a:p>
        </p:txBody>
      </p:sp>
    </p:spTree>
    <p:extLst>
      <p:ext uri="{BB962C8B-B14F-4D97-AF65-F5344CB8AC3E}">
        <p14:creationId xmlns:p14="http://schemas.microsoft.com/office/powerpoint/2010/main" val="42062869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A110B7E-BF69-4266-96F3-CA6E0FFA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Examen 3:</a:t>
            </a:r>
          </a:p>
          <a:p>
            <a:pPr lvl="1"/>
            <a:r>
              <a:rPr lang="es-CO" sz="2400" dirty="0"/>
              <a:t>Para la semana después de la última semana de clases.</a:t>
            </a:r>
          </a:p>
          <a:p>
            <a:pPr lvl="1"/>
            <a:r>
              <a:rPr lang="es-CO" sz="2300" dirty="0"/>
              <a:t>Resolver un caso de simulación.</a:t>
            </a:r>
          </a:p>
          <a:p>
            <a:pPr lvl="1"/>
            <a:endParaRPr lang="es-CO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B94F3BE-A1BC-4122-B089-6B2F98A4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Actividades por Entregar</a:t>
            </a:r>
          </a:p>
        </p:txBody>
      </p:sp>
    </p:spTree>
    <p:extLst>
      <p:ext uri="{BB962C8B-B14F-4D97-AF65-F5344CB8AC3E}">
        <p14:creationId xmlns:p14="http://schemas.microsoft.com/office/powerpoint/2010/main" val="163720194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plantilla4</Template>
  <TotalTime>72889</TotalTime>
  <Words>5091</Words>
  <Application>Microsoft Office PowerPoint</Application>
  <PresentationFormat>Presentación en pantalla (4:3)</PresentationFormat>
  <Paragraphs>3688</Paragraphs>
  <Slides>93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93</vt:i4>
      </vt:variant>
    </vt:vector>
  </HeadingPairs>
  <TitlesOfParts>
    <vt:vector size="100" baseType="lpstr">
      <vt:lpstr>Arial</vt:lpstr>
      <vt:lpstr>Calibri</vt:lpstr>
      <vt:lpstr>Cambria Math</vt:lpstr>
      <vt:lpstr>Tahoma</vt:lpstr>
      <vt:lpstr>Times New Roman</vt:lpstr>
      <vt:lpstr>Wingdings</vt:lpstr>
      <vt:lpstr>plantilla4</vt:lpstr>
      <vt:lpstr>Optimización</vt:lpstr>
      <vt:lpstr>Algoritmos (Heurísticas)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Actividad en Casa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Algoritmos a usar en Simulación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Metaheuristicas</vt:lpstr>
      <vt:lpstr>Actividades por Entregar</vt:lpstr>
      <vt:lpstr>Actividades por Entregar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1 Introducción a Xpress</dc:title>
  <dc:creator>Gere</dc:creator>
  <cp:lastModifiedBy>German Adolfo Montoya Orozco</cp:lastModifiedBy>
  <cp:revision>1327</cp:revision>
  <dcterms:created xsi:type="dcterms:W3CDTF">2006-08-16T00:00:00Z</dcterms:created>
  <dcterms:modified xsi:type="dcterms:W3CDTF">2022-11-21T17:01:00Z</dcterms:modified>
</cp:coreProperties>
</file>