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12dcdb21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12dcdb21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12dcdb21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12dcdb21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12dcdb21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12dcdb21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12dcdb21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12dcdb21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12dcdb21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12dcdb21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896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Engineering Computation Group Project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Detailed Design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6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Name: </a:t>
            </a:r>
            <a:r>
              <a:rPr i="1" lang="en"/>
              <a:t>Syntax_Error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Members: </a:t>
            </a:r>
            <a:r>
              <a:rPr i="1" lang="en"/>
              <a:t>Jesse Barkley, Jonathan Roberts, Sky Song, Nathan Salazar, Zihao Liu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/>
              <a:t>Intro/Exit Screen (Sky Song)</a:t>
            </a:r>
            <a:endParaRPr i="1" u="sng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863550"/>
            <a:ext cx="4260300" cy="41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60" u="sng"/>
              <a:t>Pseudo</a:t>
            </a:r>
            <a:r>
              <a:rPr lang="en" sz="1260" u="sng"/>
              <a:t> Code:</a:t>
            </a:r>
            <a:endParaRPr sz="1260" u="sng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chemeClr val="dk1"/>
                </a:solidFill>
              </a:rPr>
              <a:t>void Intro()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chemeClr val="dk1"/>
                </a:solidFill>
              </a:rPr>
              <a:t>{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chemeClr val="dk1"/>
                </a:solidFill>
              </a:rPr>
              <a:t>    for(;;)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chemeClr val="dk1"/>
                </a:solidFill>
              </a:rPr>
              <a:t>        Draw g</a:t>
            </a:r>
            <a:r>
              <a:rPr lang="en" sz="800">
                <a:solidFill>
                  <a:schemeClr val="dk1"/>
                </a:solidFill>
              </a:rPr>
              <a:t>raphics of intro, consist 2 text blocks corresponding to 2 options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chemeClr val="dk1"/>
                </a:solidFill>
              </a:rPr>
              <a:t>        if (mouse is at position of block 1 and click)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chemeClr val="dk1"/>
                </a:solidFill>
              </a:rPr>
              <a:t>        {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chemeClr val="dk1"/>
                </a:solidFill>
              </a:rPr>
              <a:t>            Ask for player name (similar functions to class example)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chemeClr val="dk1"/>
                </a:solidFill>
              </a:rPr>
              <a:t>            Animation to “load” into the game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chemeClr val="dk1"/>
                </a:solidFill>
              </a:rPr>
              <a:t>            break;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chemeClr val="dk1"/>
                </a:solidFill>
              </a:rPr>
              <a:t>        }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chemeClr val="dk1"/>
                </a:solidFill>
              </a:rPr>
              <a:t>        else if (mouse is at position of block 2 and click)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chemeClr val="dk1"/>
                </a:solidFill>
              </a:rPr>
              <a:t>        {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chemeClr val="dk1"/>
                </a:solidFill>
              </a:rPr>
              <a:t>            Read .txt file line by line (similar to class example of read mesh)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chemeClr val="dk1"/>
                </a:solidFill>
              </a:rPr>
              <a:t>            Display lead board by showing name + score in descending order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chemeClr val="dk1"/>
                </a:solidFill>
              </a:rPr>
              <a:t>            Wait for user input (pressing enter, clicking on another text block, etc.)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chemeClr val="dk1"/>
                </a:solidFill>
              </a:rPr>
              <a:t>            If (user input) {break;}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chemeClr val="dk1"/>
                </a:solidFill>
              </a:rPr>
              <a:t>        }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chemeClr val="dk1"/>
                </a:solidFill>
              </a:rPr>
              <a:t>}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chemeClr val="dk1"/>
                </a:solidFill>
              </a:rPr>
              <a:t>void outro()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chemeClr val="dk1"/>
                </a:solidFill>
              </a:rPr>
              <a:t>{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chemeClr val="dk1"/>
                </a:solidFill>
              </a:rPr>
              <a:t>    </a:t>
            </a:r>
            <a:r>
              <a:rPr lang="en" sz="800">
                <a:solidFill>
                  <a:schemeClr val="dk1"/>
                </a:solidFill>
              </a:rPr>
              <a:t>for(;;)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chemeClr val="dk1"/>
                </a:solidFill>
              </a:rPr>
              <a:t>        Draw graphics of outro: “You got XXX points” + a text block saying “exit”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chemeClr val="dk1"/>
                </a:solidFill>
              </a:rPr>
              <a:t>        If (mouse is at position of the continue block and click)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chemeClr val="dk1"/>
                </a:solidFill>
              </a:rPr>
              <a:t>        {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chemeClr val="dk1"/>
                </a:solidFill>
              </a:rPr>
              <a:t>            Write to .txt file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chemeClr val="dk1"/>
                </a:solidFill>
              </a:rPr>
              <a:t>            break;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chemeClr val="dk1"/>
                </a:solidFill>
              </a:rPr>
              <a:t>        }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chemeClr val="dk1"/>
                </a:solidFill>
              </a:rPr>
              <a:t>}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chemeClr val="dk1"/>
                </a:solidFill>
              </a:rPr>
              <a:t>int main()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chemeClr val="dk1"/>
                </a:solidFill>
              </a:rPr>
              <a:t>    Intro()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chemeClr val="dk1"/>
                </a:solidFill>
              </a:rPr>
              <a:t>    for(;;) // main game loop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solidFill>
                  <a:schemeClr val="dk1"/>
                </a:solidFill>
              </a:rPr>
              <a:t>    outro()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731300" y="847675"/>
            <a:ext cx="4260300" cy="4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/>
              <a:t>FlowChart</a:t>
            </a:r>
            <a:r>
              <a:rPr lang="en" u="sng"/>
              <a:t>:</a:t>
            </a:r>
            <a:endParaRPr u="sng"/>
          </a:p>
        </p:txBody>
      </p:sp>
      <p:sp>
        <p:nvSpPr>
          <p:cNvPr id="63" name="Google Shape;63;p14"/>
          <p:cNvSpPr/>
          <p:nvPr/>
        </p:nvSpPr>
        <p:spPr>
          <a:xfrm>
            <a:off x="5020475" y="1316850"/>
            <a:ext cx="2811900" cy="250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Program Starts</a:t>
            </a:r>
            <a:endParaRPr sz="1200"/>
          </a:p>
        </p:txBody>
      </p:sp>
      <p:sp>
        <p:nvSpPr>
          <p:cNvPr id="64" name="Google Shape;64;p14"/>
          <p:cNvSpPr/>
          <p:nvPr/>
        </p:nvSpPr>
        <p:spPr>
          <a:xfrm>
            <a:off x="5020500" y="1746150"/>
            <a:ext cx="2811900" cy="264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Intro Screen with 3 Options</a:t>
            </a:r>
            <a:endParaRPr sz="1200"/>
          </a:p>
        </p:txBody>
      </p:sp>
      <p:cxnSp>
        <p:nvCxnSpPr>
          <p:cNvPr id="65" name="Google Shape;65;p14"/>
          <p:cNvCxnSpPr>
            <a:stCxn id="63" idx="2"/>
            <a:endCxn id="64" idx="0"/>
          </p:cNvCxnSpPr>
          <p:nvPr/>
        </p:nvCxnSpPr>
        <p:spPr>
          <a:xfrm>
            <a:off x="6426425" y="1567650"/>
            <a:ext cx="0" cy="17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4"/>
          <p:cNvSpPr/>
          <p:nvPr/>
        </p:nvSpPr>
        <p:spPr>
          <a:xfrm>
            <a:off x="5134438" y="2188638"/>
            <a:ext cx="2583975" cy="674550"/>
          </a:xfrm>
          <a:prstGeom prst="flowChartDecision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User </a:t>
            </a:r>
            <a:r>
              <a:rPr lang="en"/>
              <a:t>Choose</a:t>
            </a:r>
            <a:r>
              <a:rPr lang="en"/>
              <a:t> Option</a:t>
            </a:r>
            <a:endParaRPr/>
          </a:p>
        </p:txBody>
      </p:sp>
      <p:cxnSp>
        <p:nvCxnSpPr>
          <p:cNvPr id="67" name="Google Shape;67;p14"/>
          <p:cNvCxnSpPr>
            <a:stCxn id="64" idx="2"/>
            <a:endCxn id="66" idx="0"/>
          </p:cNvCxnSpPr>
          <p:nvPr/>
        </p:nvCxnSpPr>
        <p:spPr>
          <a:xfrm>
            <a:off x="6426450" y="2010150"/>
            <a:ext cx="0" cy="17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8" name="Google Shape;68;p14"/>
          <p:cNvGrpSpPr/>
          <p:nvPr/>
        </p:nvGrpSpPr>
        <p:grpSpPr>
          <a:xfrm>
            <a:off x="4869651" y="2730050"/>
            <a:ext cx="3233085" cy="478979"/>
            <a:chOff x="5258312" y="3113250"/>
            <a:chExt cx="2432720" cy="478979"/>
          </a:xfrm>
        </p:grpSpPr>
        <p:grpSp>
          <p:nvGrpSpPr>
            <p:cNvPr id="69" name="Google Shape;69;p14"/>
            <p:cNvGrpSpPr/>
            <p:nvPr/>
          </p:nvGrpSpPr>
          <p:grpSpPr>
            <a:xfrm>
              <a:off x="5575767" y="3246400"/>
              <a:ext cx="1701390" cy="345830"/>
              <a:chOff x="5575746" y="3246400"/>
              <a:chExt cx="1701390" cy="345830"/>
            </a:xfrm>
          </p:grpSpPr>
          <p:grpSp>
            <p:nvGrpSpPr>
              <p:cNvPr id="70" name="Google Shape;70;p14"/>
              <p:cNvGrpSpPr/>
              <p:nvPr/>
            </p:nvGrpSpPr>
            <p:grpSpPr>
              <a:xfrm>
                <a:off x="5575746" y="3413195"/>
                <a:ext cx="1701390" cy="179034"/>
                <a:chOff x="5912700" y="3372075"/>
                <a:chExt cx="1145100" cy="207000"/>
              </a:xfrm>
            </p:grpSpPr>
            <p:cxnSp>
              <p:nvCxnSpPr>
                <p:cNvPr id="71" name="Google Shape;71;p14"/>
                <p:cNvCxnSpPr/>
                <p:nvPr/>
              </p:nvCxnSpPr>
              <p:spPr>
                <a:xfrm>
                  <a:off x="5912700" y="3372075"/>
                  <a:ext cx="11451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2" name="Google Shape;72;p14"/>
                <p:cNvCxnSpPr/>
                <p:nvPr/>
              </p:nvCxnSpPr>
              <p:spPr>
                <a:xfrm>
                  <a:off x="5917733" y="3372075"/>
                  <a:ext cx="0" cy="190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73" name="Google Shape;73;p14"/>
                <p:cNvCxnSpPr/>
                <p:nvPr/>
              </p:nvCxnSpPr>
              <p:spPr>
                <a:xfrm>
                  <a:off x="7052476" y="3372075"/>
                  <a:ext cx="0" cy="2070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  <p:cxnSp>
            <p:nvCxnSpPr>
              <p:cNvPr id="74" name="Google Shape;74;p14"/>
              <p:cNvCxnSpPr/>
              <p:nvPr/>
            </p:nvCxnSpPr>
            <p:spPr>
              <a:xfrm>
                <a:off x="6426405" y="3246400"/>
                <a:ext cx="0" cy="166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5" name="Google Shape;75;p14"/>
            <p:cNvSpPr txBox="1"/>
            <p:nvPr/>
          </p:nvSpPr>
          <p:spPr>
            <a:xfrm>
              <a:off x="5258312" y="3118663"/>
              <a:ext cx="984000" cy="33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</a:rPr>
                <a:t>1: Start New Game</a:t>
              </a:r>
              <a:endParaRPr sz="1000">
                <a:solidFill>
                  <a:schemeClr val="lt2"/>
                </a:solidFill>
              </a:endParaRPr>
            </a:p>
          </p:txBody>
        </p:sp>
        <p:sp>
          <p:nvSpPr>
            <p:cNvPr id="76" name="Google Shape;76;p14"/>
            <p:cNvSpPr txBox="1"/>
            <p:nvPr/>
          </p:nvSpPr>
          <p:spPr>
            <a:xfrm>
              <a:off x="6707032" y="3113250"/>
              <a:ext cx="984000" cy="33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</a:rPr>
                <a:t>2: View Scoreboard</a:t>
              </a:r>
              <a:endParaRPr sz="1000">
                <a:solidFill>
                  <a:schemeClr val="lt2"/>
                </a:solidFill>
              </a:endParaRPr>
            </a:p>
          </p:txBody>
        </p:sp>
      </p:grpSp>
      <p:sp>
        <p:nvSpPr>
          <p:cNvPr id="77" name="Google Shape;77;p14"/>
          <p:cNvSpPr/>
          <p:nvPr/>
        </p:nvSpPr>
        <p:spPr>
          <a:xfrm>
            <a:off x="7075450" y="3197675"/>
            <a:ext cx="1041300" cy="572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Read Player + Score from .txt</a:t>
            </a:r>
            <a:endParaRPr sz="1200"/>
          </a:p>
        </p:txBody>
      </p:sp>
      <p:cxnSp>
        <p:nvCxnSpPr>
          <p:cNvPr id="78" name="Google Shape;78;p14"/>
          <p:cNvCxnSpPr>
            <a:stCxn id="79" idx="3"/>
            <a:endCxn id="66" idx="3"/>
          </p:cNvCxnSpPr>
          <p:nvPr/>
        </p:nvCxnSpPr>
        <p:spPr>
          <a:xfrm rot="10800000">
            <a:off x="7718325" y="2525975"/>
            <a:ext cx="499800" cy="1611600"/>
          </a:xfrm>
          <a:prstGeom prst="bentConnector3">
            <a:avLst>
              <a:gd fmla="val -47644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0" name="Google Shape;80;p14"/>
          <p:cNvCxnSpPr>
            <a:stCxn id="77" idx="2"/>
          </p:cNvCxnSpPr>
          <p:nvPr/>
        </p:nvCxnSpPr>
        <p:spPr>
          <a:xfrm>
            <a:off x="7596100" y="3770375"/>
            <a:ext cx="0" cy="200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4"/>
          <p:cNvSpPr/>
          <p:nvPr/>
        </p:nvSpPr>
        <p:spPr>
          <a:xfrm>
            <a:off x="6974100" y="3970475"/>
            <a:ext cx="1244025" cy="334200"/>
          </a:xfrm>
          <a:prstGeom prst="flowChartDecision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exit</a:t>
            </a:r>
            <a:endParaRPr sz="1200"/>
          </a:p>
        </p:txBody>
      </p:sp>
      <p:sp>
        <p:nvSpPr>
          <p:cNvPr id="81" name="Google Shape;81;p14"/>
          <p:cNvSpPr txBox="1"/>
          <p:nvPr/>
        </p:nvSpPr>
        <p:spPr>
          <a:xfrm>
            <a:off x="8495699" y="3233525"/>
            <a:ext cx="4959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</a:rPr>
              <a:t>Exit</a:t>
            </a:r>
            <a:endParaRPr sz="1000">
              <a:solidFill>
                <a:schemeClr val="lt2"/>
              </a:solidFill>
            </a:endParaRPr>
          </a:p>
        </p:txBody>
      </p:sp>
      <p:cxnSp>
        <p:nvCxnSpPr>
          <p:cNvPr id="82" name="Google Shape;82;p14"/>
          <p:cNvCxnSpPr>
            <a:stCxn id="79" idx="1"/>
            <a:endCxn id="77" idx="1"/>
          </p:cNvCxnSpPr>
          <p:nvPr/>
        </p:nvCxnSpPr>
        <p:spPr>
          <a:xfrm flipH="1" rot="10800000">
            <a:off x="6974100" y="3484175"/>
            <a:ext cx="101400" cy="653400"/>
          </a:xfrm>
          <a:prstGeom prst="bentConnector3">
            <a:avLst>
              <a:gd fmla="val -234837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3" name="Google Shape;83;p14"/>
          <p:cNvSpPr txBox="1"/>
          <p:nvPr/>
        </p:nvSpPr>
        <p:spPr>
          <a:xfrm>
            <a:off x="6261263" y="3576275"/>
            <a:ext cx="4959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</a:rPr>
              <a:t>Not Exit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4460675" y="3748325"/>
            <a:ext cx="1665900" cy="25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Game Main Loop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4540250" y="4145975"/>
            <a:ext cx="1506900" cy="334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Display final score</a:t>
            </a:r>
            <a:endParaRPr sz="1200"/>
          </a:p>
        </p:txBody>
      </p:sp>
      <p:cxnSp>
        <p:nvCxnSpPr>
          <p:cNvPr id="86" name="Google Shape;86;p14"/>
          <p:cNvCxnSpPr>
            <a:stCxn id="84" idx="2"/>
            <a:endCxn id="85" idx="0"/>
          </p:cNvCxnSpPr>
          <p:nvPr/>
        </p:nvCxnSpPr>
        <p:spPr>
          <a:xfrm>
            <a:off x="5293625" y="3999125"/>
            <a:ext cx="0" cy="14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4"/>
          <p:cNvSpPr/>
          <p:nvPr/>
        </p:nvSpPr>
        <p:spPr>
          <a:xfrm>
            <a:off x="4325700" y="4627025"/>
            <a:ext cx="1935600" cy="401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Write Player name and score to .txt</a:t>
            </a:r>
            <a:endParaRPr sz="1200"/>
          </a:p>
        </p:txBody>
      </p:sp>
      <p:cxnSp>
        <p:nvCxnSpPr>
          <p:cNvPr id="88" name="Google Shape;88;p14"/>
          <p:cNvCxnSpPr>
            <a:stCxn id="85" idx="2"/>
            <a:endCxn id="87" idx="0"/>
          </p:cNvCxnSpPr>
          <p:nvPr/>
        </p:nvCxnSpPr>
        <p:spPr>
          <a:xfrm flipH="1">
            <a:off x="5293400" y="4480175"/>
            <a:ext cx="300" cy="14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4"/>
          <p:cNvSpPr/>
          <p:nvPr/>
        </p:nvSpPr>
        <p:spPr>
          <a:xfrm>
            <a:off x="4493950" y="3199775"/>
            <a:ext cx="1599300" cy="401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Enter Player name</a:t>
            </a:r>
            <a:endParaRPr sz="1200"/>
          </a:p>
        </p:txBody>
      </p:sp>
      <p:cxnSp>
        <p:nvCxnSpPr>
          <p:cNvPr id="90" name="Google Shape;90;p14"/>
          <p:cNvCxnSpPr>
            <a:stCxn id="89" idx="2"/>
            <a:endCxn id="84" idx="0"/>
          </p:cNvCxnSpPr>
          <p:nvPr/>
        </p:nvCxnSpPr>
        <p:spPr>
          <a:xfrm>
            <a:off x="5293600" y="3601475"/>
            <a:ext cx="0" cy="14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/>
              <a:t>Audio </a:t>
            </a:r>
            <a:r>
              <a:rPr i="1" lang="en" u="sng"/>
              <a:t>Management</a:t>
            </a:r>
            <a:r>
              <a:rPr i="1" lang="en" u="sng"/>
              <a:t> (Jesse Barkley)</a:t>
            </a:r>
            <a:endParaRPr i="1" u="sng"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311700" y="847675"/>
            <a:ext cx="4260300" cy="41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Pseudo Code: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// Intro Screen Audio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IntroScreen: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	Initialize: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    	LoadMusic("main_theme")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	OnDisplay: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    	PlayMusic("main_theme", loop=True)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	OnTransition: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    	StopMusic()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// Main Game Audio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MainGame: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	Initialize: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    	LoadMusic("battle_theme")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                    LoadSoundEffects(["cannon_fire", "explosion", "collision"])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	OnStart: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    	PlayMusic("battle_theme", loop=True)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	OnEvent(event):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    	IF event == "shoot":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        	PlaySound("cannon_fire")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    	IF event == "enemy_destroyed":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        	PlaySound("explosion")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    	IF event == "collision":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        	PlaySound("collision")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	OnVictory: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    	StopMusic()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    	PlayMusic("victory_theme", loop=False)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// Exit Screen Audio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ExitScreen: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	Initialize: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    	LoadSound("exit_sound")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	OnExit: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    	StopMusic()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    	PlaySound("exit_sound")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	Cleanup: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    	ReleaseAudioResources()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731300" y="8476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/>
              <a:t>FlowChart:</a:t>
            </a:r>
            <a:endParaRPr u="sng"/>
          </a:p>
        </p:txBody>
      </p:sp>
      <p:sp>
        <p:nvSpPr>
          <p:cNvPr id="98" name="Google Shape;98;p15"/>
          <p:cNvSpPr/>
          <p:nvPr/>
        </p:nvSpPr>
        <p:spPr>
          <a:xfrm>
            <a:off x="4731300" y="1786825"/>
            <a:ext cx="1281600" cy="624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Title Screen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4731300" y="2662200"/>
            <a:ext cx="1281600" cy="624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Main Game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4731300" y="3537575"/>
            <a:ext cx="1281600" cy="624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Exit Screen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6576100" y="1786825"/>
            <a:ext cx="1281600" cy="624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Title Music While User Logs-In</a:t>
            </a:r>
            <a:endParaRPr sz="1200"/>
          </a:p>
        </p:txBody>
      </p:sp>
      <p:sp>
        <p:nvSpPr>
          <p:cNvPr id="102" name="Google Shape;102;p15"/>
          <p:cNvSpPr/>
          <p:nvPr/>
        </p:nvSpPr>
        <p:spPr>
          <a:xfrm>
            <a:off x="6576100" y="2662200"/>
            <a:ext cx="1281600" cy="624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Game Music and Sound Effects</a:t>
            </a:r>
            <a:endParaRPr sz="1200"/>
          </a:p>
        </p:txBody>
      </p:sp>
      <p:sp>
        <p:nvSpPr>
          <p:cNvPr id="103" name="Google Shape;103;p15"/>
          <p:cNvSpPr/>
          <p:nvPr/>
        </p:nvSpPr>
        <p:spPr>
          <a:xfrm>
            <a:off x="6576100" y="3537575"/>
            <a:ext cx="1281600" cy="624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Exit Music While User Observes Score</a:t>
            </a:r>
            <a:endParaRPr sz="1200"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5845325" y="4161875"/>
            <a:ext cx="1444800" cy="3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300"/>
              <a:t>In </a:t>
            </a:r>
            <a:r>
              <a:rPr i="1" lang="en" sz="1300"/>
              <a:t>Parallel</a:t>
            </a:r>
            <a:r>
              <a:rPr i="1" lang="en" sz="1300"/>
              <a:t> </a:t>
            </a:r>
            <a:endParaRPr i="1" sz="1300"/>
          </a:p>
        </p:txBody>
      </p:sp>
      <p:sp>
        <p:nvSpPr>
          <p:cNvPr id="105" name="Google Shape;105;p15"/>
          <p:cNvSpPr/>
          <p:nvPr/>
        </p:nvSpPr>
        <p:spPr>
          <a:xfrm rot="5400000">
            <a:off x="5111450" y="2843925"/>
            <a:ext cx="2366100" cy="27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6579100" y="1409250"/>
            <a:ext cx="1444800" cy="3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300"/>
              <a:t>My Work</a:t>
            </a:r>
            <a:endParaRPr i="1" sz="1300"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4655100" y="1409250"/>
            <a:ext cx="1444800" cy="3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300"/>
              <a:t>Rest of Team</a:t>
            </a:r>
            <a:endParaRPr i="1" sz="1300"/>
          </a:p>
        </p:txBody>
      </p:sp>
      <p:cxnSp>
        <p:nvCxnSpPr>
          <p:cNvPr id="108" name="Google Shape;108;p15"/>
          <p:cNvCxnSpPr>
            <a:endCxn id="101" idx="1"/>
          </p:cNvCxnSpPr>
          <p:nvPr/>
        </p:nvCxnSpPr>
        <p:spPr>
          <a:xfrm flipH="1" rot="10800000">
            <a:off x="6041200" y="2098975"/>
            <a:ext cx="534900" cy="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5"/>
          <p:cNvCxnSpPr>
            <a:stCxn id="99" idx="3"/>
            <a:endCxn id="102" idx="1"/>
          </p:cNvCxnSpPr>
          <p:nvPr/>
        </p:nvCxnSpPr>
        <p:spPr>
          <a:xfrm>
            <a:off x="6012900" y="2974350"/>
            <a:ext cx="56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5"/>
          <p:cNvCxnSpPr>
            <a:stCxn id="100" idx="3"/>
            <a:endCxn id="103" idx="1"/>
          </p:cNvCxnSpPr>
          <p:nvPr/>
        </p:nvCxnSpPr>
        <p:spPr>
          <a:xfrm>
            <a:off x="6012900" y="3849725"/>
            <a:ext cx="56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/>
              <a:t>Game Objects 1: Ship Mechanics (Nate Salazar)</a:t>
            </a:r>
            <a:endParaRPr i="1" u="sng"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311700" y="8476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Pseudo Code: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Game Object class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inputs of x-y coordinates &amp; direction</a:t>
            </a:r>
            <a:endParaRPr sz="12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Pirate Ship SubClass:</a:t>
            </a:r>
            <a:endParaRPr sz="1200">
              <a:solidFill>
                <a:schemeClr val="dk1"/>
              </a:solidFill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Render function</a:t>
            </a:r>
            <a:endParaRPr sz="12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Cannon SubClass:</a:t>
            </a:r>
            <a:endParaRPr sz="1200">
              <a:solidFill>
                <a:schemeClr val="dk1"/>
              </a:solidFill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Launch function</a:t>
            </a:r>
            <a:endParaRPr sz="1200">
              <a:solidFill>
                <a:schemeClr val="dk1"/>
              </a:solidFill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Render function</a:t>
            </a:r>
            <a:endParaRPr sz="1200">
              <a:solidFill>
                <a:schemeClr val="dk1"/>
              </a:solidFill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Terminate function</a:t>
            </a:r>
            <a:endParaRPr sz="1200">
              <a:solidFill>
                <a:schemeClr val="dk1"/>
              </a:solidFill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Initialize function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Check Cannon collision with Objects</a:t>
            </a:r>
            <a:endParaRPr sz="12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Explosion Function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Main function</a:t>
            </a:r>
            <a:endParaRPr sz="12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Render Pirate ship in middle of screen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Main Loop:</a:t>
            </a:r>
            <a:endParaRPr sz="12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UP key moves ship in direction it is facing</a:t>
            </a:r>
            <a:endParaRPr sz="12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RIGHT/LEFT keys change direction (clockwise/ counterclockwise respectively)</a:t>
            </a:r>
            <a:endParaRPr sz="12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SPACE key fires cannons (might have two separate keys to fire port/starboard cannons)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4731300" y="847675"/>
            <a:ext cx="4260300" cy="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/>
              <a:t>FlowChart:</a:t>
            </a:r>
            <a:endParaRPr u="sng"/>
          </a:p>
        </p:txBody>
      </p:sp>
      <p:sp>
        <p:nvSpPr>
          <p:cNvPr id="118" name="Google Shape;118;p16"/>
          <p:cNvSpPr/>
          <p:nvPr/>
        </p:nvSpPr>
        <p:spPr>
          <a:xfrm>
            <a:off x="6114525" y="864525"/>
            <a:ext cx="1326300" cy="426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Intro Screen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6198300" y="4600725"/>
            <a:ext cx="1326300" cy="426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</a:t>
            </a:r>
            <a:r>
              <a:rPr lang="en">
                <a:solidFill>
                  <a:schemeClr val="dk1"/>
                </a:solidFill>
              </a:rPr>
              <a:t>tro Screen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5920200" y="1342375"/>
            <a:ext cx="1822200" cy="265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object class</a:t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5920200" y="1667825"/>
            <a:ext cx="1822200" cy="265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Pirate Ship subclass</a:t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5920200" y="1993275"/>
            <a:ext cx="1822200" cy="265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Cannon subclass</a:t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5920200" y="2318725"/>
            <a:ext cx="1822200" cy="265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Explosion subclass</a:t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5845200" y="2707125"/>
            <a:ext cx="1972200" cy="8517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Input: key presses</a:t>
            </a:r>
            <a:endParaRPr/>
          </a:p>
        </p:txBody>
      </p:sp>
      <p:cxnSp>
        <p:nvCxnSpPr>
          <p:cNvPr id="125" name="Google Shape;125;p16"/>
          <p:cNvCxnSpPr>
            <a:stCxn id="124" idx="3"/>
            <a:endCxn id="122" idx="3"/>
          </p:cNvCxnSpPr>
          <p:nvPr/>
        </p:nvCxnSpPr>
        <p:spPr>
          <a:xfrm rot="10800000">
            <a:off x="7742400" y="2125875"/>
            <a:ext cx="75000" cy="1007100"/>
          </a:xfrm>
          <a:prstGeom prst="bentConnector3">
            <a:avLst>
              <a:gd fmla="val -3175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6" name="Google Shape;126;p16"/>
          <p:cNvCxnSpPr>
            <a:endCxn id="121" idx="3"/>
          </p:cNvCxnSpPr>
          <p:nvPr/>
        </p:nvCxnSpPr>
        <p:spPr>
          <a:xfrm flipH="1" rot="5400000">
            <a:off x="7735950" y="1806875"/>
            <a:ext cx="341400" cy="3285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7" name="Google Shape;127;p16"/>
          <p:cNvCxnSpPr/>
          <p:nvPr/>
        </p:nvCxnSpPr>
        <p:spPr>
          <a:xfrm flipH="1" rot="5400000">
            <a:off x="7735950" y="1478400"/>
            <a:ext cx="341400" cy="3285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8" name="Google Shape;128;p16"/>
          <p:cNvSpPr/>
          <p:nvPr/>
        </p:nvSpPr>
        <p:spPr>
          <a:xfrm>
            <a:off x="5890125" y="3682025"/>
            <a:ext cx="2049900" cy="341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Cannon </a:t>
            </a:r>
            <a:r>
              <a:rPr lang="en"/>
              <a:t>collision</a:t>
            </a:r>
            <a:endParaRPr/>
          </a:p>
        </p:txBody>
      </p:sp>
      <p:cxnSp>
        <p:nvCxnSpPr>
          <p:cNvPr id="129" name="Google Shape;129;p16"/>
          <p:cNvCxnSpPr>
            <a:stCxn id="128" idx="1"/>
            <a:endCxn id="123" idx="1"/>
          </p:cNvCxnSpPr>
          <p:nvPr/>
        </p:nvCxnSpPr>
        <p:spPr>
          <a:xfrm flipH="1" rot="10800000">
            <a:off x="5890125" y="2451425"/>
            <a:ext cx="30000" cy="1401300"/>
          </a:xfrm>
          <a:prstGeom prst="bentConnector3">
            <a:avLst>
              <a:gd fmla="val -79375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0" name="Google Shape;130;p16"/>
          <p:cNvSpPr/>
          <p:nvPr/>
        </p:nvSpPr>
        <p:spPr>
          <a:xfrm>
            <a:off x="3761925" y="1834775"/>
            <a:ext cx="1510800" cy="851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Pirate Ship collides </a:t>
            </a:r>
            <a:r>
              <a:rPr lang="en">
                <a:solidFill>
                  <a:schemeClr val="dk1"/>
                </a:solidFill>
              </a:rPr>
              <a:t>Game object</a:t>
            </a:r>
            <a:r>
              <a:rPr lang="en">
                <a:solidFill>
                  <a:schemeClr val="dk1"/>
                </a:solidFill>
              </a:rPr>
              <a:t> 2 items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5890275" y="4112950"/>
            <a:ext cx="2049900" cy="265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Pirate Ship terminates</a:t>
            </a:r>
            <a:endParaRPr/>
          </a:p>
        </p:txBody>
      </p:sp>
      <p:cxnSp>
        <p:nvCxnSpPr>
          <p:cNvPr id="132" name="Google Shape;132;p16"/>
          <p:cNvCxnSpPr>
            <a:stCxn id="130" idx="2"/>
            <a:endCxn id="131" idx="1"/>
          </p:cNvCxnSpPr>
          <p:nvPr/>
        </p:nvCxnSpPr>
        <p:spPr>
          <a:xfrm flipH="1" rot="-5400000">
            <a:off x="4424325" y="2779475"/>
            <a:ext cx="1559100" cy="13731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3" name="Google Shape;133;p16"/>
          <p:cNvCxnSpPr>
            <a:stCxn id="131" idx="3"/>
            <a:endCxn id="124" idx="0"/>
          </p:cNvCxnSpPr>
          <p:nvPr/>
        </p:nvCxnSpPr>
        <p:spPr>
          <a:xfrm rot="10800000">
            <a:off x="6831375" y="2707150"/>
            <a:ext cx="1108800" cy="1538400"/>
          </a:xfrm>
          <a:prstGeom prst="bentConnector4">
            <a:avLst>
              <a:gd fmla="val -21476" name="adj1"/>
              <a:gd fmla="val 101004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4" name="Google Shape;134;p16"/>
          <p:cNvSpPr txBox="1"/>
          <p:nvPr/>
        </p:nvSpPr>
        <p:spPr>
          <a:xfrm>
            <a:off x="8126700" y="2938775"/>
            <a:ext cx="864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</a:rPr>
              <a:t>Possibility</a:t>
            </a:r>
            <a:r>
              <a:rPr lang="en" sz="800">
                <a:solidFill>
                  <a:schemeClr val="lt2"/>
                </a:solidFill>
              </a:rPr>
              <a:t> of multiple lives</a:t>
            </a:r>
            <a:endParaRPr sz="800">
              <a:solidFill>
                <a:schemeClr val="lt2"/>
              </a:solidFill>
            </a:endParaRPr>
          </a:p>
        </p:txBody>
      </p:sp>
      <p:cxnSp>
        <p:nvCxnSpPr>
          <p:cNvPr id="135" name="Google Shape;135;p16"/>
          <p:cNvCxnSpPr>
            <a:stCxn id="131" idx="3"/>
            <a:endCxn id="119" idx="3"/>
          </p:cNvCxnSpPr>
          <p:nvPr/>
        </p:nvCxnSpPr>
        <p:spPr>
          <a:xfrm flipH="1">
            <a:off x="7524675" y="4245550"/>
            <a:ext cx="415500" cy="568500"/>
          </a:xfrm>
          <a:prstGeom prst="bentConnector3">
            <a:avLst>
              <a:gd fmla="val -5731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6" name="Google Shape;136;p16"/>
          <p:cNvSpPr txBox="1"/>
          <p:nvPr/>
        </p:nvSpPr>
        <p:spPr>
          <a:xfrm>
            <a:off x="8126700" y="4378150"/>
            <a:ext cx="864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</a:rPr>
              <a:t>No lives left</a:t>
            </a:r>
            <a:endParaRPr sz="800">
              <a:solidFill>
                <a:schemeClr val="lt2"/>
              </a:solidFill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8057500" y="1478850"/>
            <a:ext cx="635400" cy="63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/>
              <a:t>Game Objects 2: Obstacles (Jonathan Roberts)</a:t>
            </a:r>
            <a:endParaRPr i="1" u="sng"/>
          </a:p>
        </p:txBody>
      </p:sp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311700" y="847675"/>
            <a:ext cx="42603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Pseudo Code:</a:t>
            </a:r>
            <a:endParaRPr sz="12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“Pirate Ship SubClass:”</a:t>
            </a:r>
            <a:endParaRPr sz="1200">
              <a:solidFill>
                <a:schemeClr val="dk1"/>
              </a:solidFill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Scroll function   - Add Function to existing class</a:t>
            </a:r>
            <a:endParaRPr sz="1200">
              <a:solidFill>
                <a:schemeClr val="dk1"/>
              </a:solidFill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Rocks Class: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Initialize and Constructor</a:t>
            </a:r>
            <a:endParaRPr sz="1200">
              <a:solidFill>
                <a:schemeClr val="dk1"/>
              </a:solidFill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Render function</a:t>
            </a:r>
            <a:endParaRPr sz="1200">
              <a:solidFill>
                <a:schemeClr val="dk1"/>
              </a:solidFill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Terminate function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Main function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Array/Vector of Enemy Ships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Array/Vector of Rocks</a:t>
            </a:r>
            <a:endParaRPr sz="12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Initialize Enemy Ship instance</a:t>
            </a:r>
            <a:endParaRPr sz="12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Initialize Rocks instance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Main Loop: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For item in Ships Vector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	item.Scroll()		*Repeat Ship code  for Rocks*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If statement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	If item in Ships Vector off screen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		Erase old ship from vector	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		Push_back new Ship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If Statement CheckCollision w/ Cannonball or Objects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	Eliminate Upon Collision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4" name="Google Shape;144;p17"/>
          <p:cNvSpPr txBox="1"/>
          <p:nvPr>
            <p:ph idx="1" type="body"/>
          </p:nvPr>
        </p:nvSpPr>
        <p:spPr>
          <a:xfrm>
            <a:off x="4731300" y="8476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/>
              <a:t>FlowChart:</a:t>
            </a:r>
            <a:endParaRPr u="sng"/>
          </a:p>
        </p:txBody>
      </p:sp>
      <p:sp>
        <p:nvSpPr>
          <p:cNvPr id="145" name="Google Shape;145;p17"/>
          <p:cNvSpPr txBox="1"/>
          <p:nvPr>
            <p:ph idx="1" type="body"/>
          </p:nvPr>
        </p:nvSpPr>
        <p:spPr>
          <a:xfrm>
            <a:off x="4731300" y="847675"/>
            <a:ext cx="4260300" cy="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/>
              <a:t>FlowChart:</a:t>
            </a:r>
            <a:endParaRPr u="sng"/>
          </a:p>
        </p:txBody>
      </p:sp>
      <p:sp>
        <p:nvSpPr>
          <p:cNvPr id="146" name="Google Shape;146;p17"/>
          <p:cNvSpPr/>
          <p:nvPr/>
        </p:nvSpPr>
        <p:spPr>
          <a:xfrm>
            <a:off x="6091050" y="691575"/>
            <a:ext cx="1326300" cy="426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Intro Screen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4279200" y="4546300"/>
            <a:ext cx="1326300" cy="426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Outro Screen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5920200" y="1209388"/>
            <a:ext cx="1822200" cy="723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Pirate Ship subclass: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Scroll Function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Cannon Function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Enemy Cannon</a:t>
            </a:r>
            <a:endParaRPr sz="1200"/>
          </a:p>
        </p:txBody>
      </p:sp>
      <p:sp>
        <p:nvSpPr>
          <p:cNvPr id="149" name="Google Shape;149;p17"/>
          <p:cNvSpPr/>
          <p:nvPr/>
        </p:nvSpPr>
        <p:spPr>
          <a:xfrm>
            <a:off x="5920200" y="2042875"/>
            <a:ext cx="1822200" cy="265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Rocks subclass</a:t>
            </a:r>
            <a:endParaRPr/>
          </a:p>
        </p:txBody>
      </p:sp>
      <p:cxnSp>
        <p:nvCxnSpPr>
          <p:cNvPr id="150" name="Google Shape;150;p17"/>
          <p:cNvCxnSpPr>
            <a:stCxn id="151" idx="3"/>
            <a:endCxn id="148" idx="3"/>
          </p:cNvCxnSpPr>
          <p:nvPr/>
        </p:nvCxnSpPr>
        <p:spPr>
          <a:xfrm rot="10800000">
            <a:off x="7742425" y="1571175"/>
            <a:ext cx="298200" cy="2022600"/>
          </a:xfrm>
          <a:prstGeom prst="bentConnector3">
            <a:avLst>
              <a:gd fmla="val -79854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2" name="Google Shape;152;p17"/>
          <p:cNvCxnSpPr>
            <a:stCxn id="153" idx="1"/>
            <a:endCxn id="149" idx="1"/>
          </p:cNvCxnSpPr>
          <p:nvPr/>
        </p:nvCxnSpPr>
        <p:spPr>
          <a:xfrm flipH="1" rot="10800000">
            <a:off x="5920275" y="2175525"/>
            <a:ext cx="600" cy="2301900"/>
          </a:xfrm>
          <a:prstGeom prst="bentConnector3">
            <a:avLst>
              <a:gd fmla="val -3970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4" name="Google Shape;154;p17"/>
          <p:cNvSpPr/>
          <p:nvPr/>
        </p:nvSpPr>
        <p:spPr>
          <a:xfrm>
            <a:off x="3761925" y="1834775"/>
            <a:ext cx="1510800" cy="851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Pirate Ship collides Game object 2 items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3632175" y="3100175"/>
            <a:ext cx="2049900" cy="265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Pirate Ship terminates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56" name="Google Shape;156;p17"/>
          <p:cNvCxnSpPr>
            <a:stCxn id="154" idx="2"/>
            <a:endCxn id="155" idx="1"/>
          </p:cNvCxnSpPr>
          <p:nvPr/>
        </p:nvCxnSpPr>
        <p:spPr>
          <a:xfrm rot="5400000">
            <a:off x="3801525" y="2516975"/>
            <a:ext cx="546300" cy="885300"/>
          </a:xfrm>
          <a:prstGeom prst="bentConnector4">
            <a:avLst>
              <a:gd fmla="val 37864" name="adj1"/>
              <a:gd fmla="val 126881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7" name="Google Shape;157;p17"/>
          <p:cNvCxnSpPr>
            <a:stCxn id="155" idx="3"/>
            <a:endCxn id="153" idx="0"/>
          </p:cNvCxnSpPr>
          <p:nvPr/>
        </p:nvCxnSpPr>
        <p:spPr>
          <a:xfrm>
            <a:off x="5682075" y="3232775"/>
            <a:ext cx="1263300" cy="10740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8" name="Google Shape;158;p17"/>
          <p:cNvSpPr txBox="1"/>
          <p:nvPr/>
        </p:nvSpPr>
        <p:spPr>
          <a:xfrm>
            <a:off x="8126700" y="2938775"/>
            <a:ext cx="864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</a:rPr>
              <a:t>Possibility of multiple lives</a:t>
            </a:r>
            <a:endParaRPr sz="800">
              <a:solidFill>
                <a:schemeClr val="lt2"/>
              </a:solidFill>
            </a:endParaRPr>
          </a:p>
        </p:txBody>
      </p:sp>
      <p:cxnSp>
        <p:nvCxnSpPr>
          <p:cNvPr id="159" name="Google Shape;159;p17"/>
          <p:cNvCxnSpPr>
            <a:stCxn id="155" idx="3"/>
            <a:endCxn id="147" idx="3"/>
          </p:cNvCxnSpPr>
          <p:nvPr/>
        </p:nvCxnSpPr>
        <p:spPr>
          <a:xfrm flipH="1">
            <a:off x="5605575" y="3232775"/>
            <a:ext cx="76500" cy="1526700"/>
          </a:xfrm>
          <a:prstGeom prst="bentConnector3">
            <a:avLst>
              <a:gd fmla="val -311275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0" name="Google Shape;160;p17"/>
          <p:cNvSpPr txBox="1"/>
          <p:nvPr/>
        </p:nvSpPr>
        <p:spPr>
          <a:xfrm>
            <a:off x="8126700" y="4378150"/>
            <a:ext cx="864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</a:rPr>
              <a:t>No lives left</a:t>
            </a:r>
            <a:endParaRPr sz="800">
              <a:solidFill>
                <a:schemeClr val="lt2"/>
              </a:solidFill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5768125" y="2417925"/>
            <a:ext cx="2272500" cy="2351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Func: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Instance of Enemies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Instance of Rocks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Loop: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Loop to Scroll Ships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Replace ships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/>
              <a:t>Loop to Scroll Rocks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Replace Rocks</a:t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5920275" y="4306725"/>
            <a:ext cx="2049900" cy="341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Cannon collision</a:t>
            </a:r>
            <a:endParaRPr/>
          </a:p>
        </p:txBody>
      </p:sp>
      <p:cxnSp>
        <p:nvCxnSpPr>
          <p:cNvPr id="161" name="Google Shape;161;p17"/>
          <p:cNvCxnSpPr>
            <a:stCxn id="153" idx="1"/>
            <a:endCxn id="155" idx="0"/>
          </p:cNvCxnSpPr>
          <p:nvPr/>
        </p:nvCxnSpPr>
        <p:spPr>
          <a:xfrm rot="10800000">
            <a:off x="4657275" y="3100125"/>
            <a:ext cx="1263000" cy="1377300"/>
          </a:xfrm>
          <a:prstGeom prst="bentConnector4">
            <a:avLst>
              <a:gd fmla="val 9430" name="adj1"/>
              <a:gd fmla="val 117286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2" name="Google Shape;162;p17"/>
          <p:cNvCxnSpPr>
            <a:stCxn id="146" idx="3"/>
            <a:endCxn id="151" idx="3"/>
          </p:cNvCxnSpPr>
          <p:nvPr/>
        </p:nvCxnSpPr>
        <p:spPr>
          <a:xfrm>
            <a:off x="7417350" y="904875"/>
            <a:ext cx="623400" cy="2688900"/>
          </a:xfrm>
          <a:prstGeom prst="bentConnector3">
            <a:avLst>
              <a:gd fmla="val 138178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/>
              <a:t>Main Game Loop (Zihao Liu)</a:t>
            </a:r>
            <a:endParaRPr i="1" u="sng"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311700" y="8476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/>
              <a:t>Pseudo Code:</a:t>
            </a:r>
            <a:endParaRPr u="sng"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4731300" y="8476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/>
              <a:t>FlowChart:</a:t>
            </a:r>
            <a:endParaRPr u="sng"/>
          </a:p>
        </p:txBody>
      </p:sp>
      <p:sp>
        <p:nvSpPr>
          <p:cNvPr id="170" name="Google Shape;170;p18"/>
          <p:cNvSpPr/>
          <p:nvPr/>
        </p:nvSpPr>
        <p:spPr>
          <a:xfrm>
            <a:off x="5793750" y="1295013"/>
            <a:ext cx="2135400" cy="254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Game intro screen/Music</a:t>
            </a:r>
            <a:endParaRPr sz="1000"/>
          </a:p>
        </p:txBody>
      </p:sp>
      <p:sp>
        <p:nvSpPr>
          <p:cNvPr id="171" name="Google Shape;171;p18"/>
          <p:cNvSpPr txBox="1"/>
          <p:nvPr/>
        </p:nvSpPr>
        <p:spPr>
          <a:xfrm>
            <a:off x="5948375" y="1464413"/>
            <a:ext cx="83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</a:rPr>
              <a:t>User choose game start</a:t>
            </a:r>
            <a:endParaRPr sz="900">
              <a:solidFill>
                <a:schemeClr val="lt2"/>
              </a:solidFill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5524650" y="2131200"/>
            <a:ext cx="1508400" cy="838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Game main loop/user input/Music</a:t>
            </a:r>
            <a:endParaRPr sz="1000"/>
          </a:p>
        </p:txBody>
      </p:sp>
      <p:cxnSp>
        <p:nvCxnSpPr>
          <p:cNvPr id="173" name="Google Shape;173;p18"/>
          <p:cNvCxnSpPr>
            <a:stCxn id="170" idx="2"/>
            <a:endCxn id="172" idx="0"/>
          </p:cNvCxnSpPr>
          <p:nvPr/>
        </p:nvCxnSpPr>
        <p:spPr>
          <a:xfrm rot="5400000">
            <a:off x="6279150" y="1548813"/>
            <a:ext cx="582000" cy="582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8"/>
          <p:cNvCxnSpPr>
            <a:stCxn id="172" idx="2"/>
          </p:cNvCxnSpPr>
          <p:nvPr/>
        </p:nvCxnSpPr>
        <p:spPr>
          <a:xfrm>
            <a:off x="6278850" y="2970000"/>
            <a:ext cx="0" cy="279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18"/>
          <p:cNvSpPr/>
          <p:nvPr/>
        </p:nvSpPr>
        <p:spPr>
          <a:xfrm>
            <a:off x="5660250" y="3249900"/>
            <a:ext cx="1237200" cy="389700"/>
          </a:xfrm>
          <a:prstGeom prst="diamond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Life &gt;0</a:t>
            </a:r>
            <a:endParaRPr sz="1000"/>
          </a:p>
        </p:txBody>
      </p:sp>
      <p:cxnSp>
        <p:nvCxnSpPr>
          <p:cNvPr id="176" name="Google Shape;176;p18"/>
          <p:cNvCxnSpPr>
            <a:stCxn id="175" idx="2"/>
          </p:cNvCxnSpPr>
          <p:nvPr/>
        </p:nvCxnSpPr>
        <p:spPr>
          <a:xfrm>
            <a:off x="6278850" y="3639600"/>
            <a:ext cx="0" cy="198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18"/>
          <p:cNvSpPr/>
          <p:nvPr/>
        </p:nvSpPr>
        <p:spPr>
          <a:xfrm>
            <a:off x="5586150" y="3838500"/>
            <a:ext cx="1385400" cy="474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outro/music/write file</a:t>
            </a:r>
            <a:endParaRPr sz="1000"/>
          </a:p>
        </p:txBody>
      </p:sp>
      <p:sp>
        <p:nvSpPr>
          <p:cNvPr id="178" name="Google Shape;178;p18"/>
          <p:cNvSpPr txBox="1"/>
          <p:nvPr/>
        </p:nvSpPr>
        <p:spPr>
          <a:xfrm>
            <a:off x="5987550" y="3552075"/>
            <a:ext cx="582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</a:rPr>
              <a:t>No</a:t>
            </a:r>
            <a:endParaRPr sz="1000">
              <a:solidFill>
                <a:schemeClr val="lt2"/>
              </a:solidFill>
            </a:endParaRPr>
          </a:p>
        </p:txBody>
      </p:sp>
      <p:cxnSp>
        <p:nvCxnSpPr>
          <p:cNvPr id="179" name="Google Shape;179;p18"/>
          <p:cNvCxnSpPr>
            <a:stCxn id="175" idx="3"/>
            <a:endCxn id="172" idx="3"/>
          </p:cNvCxnSpPr>
          <p:nvPr/>
        </p:nvCxnSpPr>
        <p:spPr>
          <a:xfrm flipH="1" rot="10800000">
            <a:off x="6897450" y="2550450"/>
            <a:ext cx="135600" cy="894300"/>
          </a:xfrm>
          <a:prstGeom prst="bentConnector3">
            <a:avLst>
              <a:gd fmla="val 275608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18"/>
          <p:cNvSpPr txBox="1"/>
          <p:nvPr/>
        </p:nvSpPr>
        <p:spPr>
          <a:xfrm>
            <a:off x="6971550" y="3025350"/>
            <a:ext cx="6948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</a:rPr>
              <a:t>yes</a:t>
            </a:r>
            <a:endParaRPr sz="1000">
              <a:solidFill>
                <a:schemeClr val="lt2"/>
              </a:solidFill>
            </a:endParaRPr>
          </a:p>
        </p:txBody>
      </p:sp>
      <p:cxnSp>
        <p:nvCxnSpPr>
          <p:cNvPr id="181" name="Google Shape;181;p18"/>
          <p:cNvCxnSpPr/>
          <p:nvPr/>
        </p:nvCxnSpPr>
        <p:spPr>
          <a:xfrm flipH="1" rot="-5400000">
            <a:off x="7215325" y="1648100"/>
            <a:ext cx="584700" cy="406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18"/>
          <p:cNvSpPr txBox="1"/>
          <p:nvPr/>
        </p:nvSpPr>
        <p:spPr>
          <a:xfrm>
            <a:off x="7355100" y="1464425"/>
            <a:ext cx="9831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</a:rPr>
              <a:t>User</a:t>
            </a:r>
            <a:r>
              <a:rPr lang="en" sz="900">
                <a:solidFill>
                  <a:schemeClr val="lt2"/>
                </a:solidFill>
              </a:rPr>
              <a:t> choose to view score</a:t>
            </a:r>
            <a:endParaRPr sz="900">
              <a:solidFill>
                <a:schemeClr val="lt2"/>
              </a:solidFill>
            </a:endParaRPr>
          </a:p>
        </p:txBody>
      </p:sp>
      <p:sp>
        <p:nvSpPr>
          <p:cNvPr id="183" name="Google Shape;183;p18"/>
          <p:cNvSpPr/>
          <p:nvPr/>
        </p:nvSpPr>
        <p:spPr>
          <a:xfrm>
            <a:off x="7431450" y="2153875"/>
            <a:ext cx="983100" cy="533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Read score/music</a:t>
            </a:r>
            <a:endParaRPr sz="1000"/>
          </a:p>
        </p:txBody>
      </p:sp>
      <p:cxnSp>
        <p:nvCxnSpPr>
          <p:cNvPr id="184" name="Google Shape;184;p18"/>
          <p:cNvCxnSpPr>
            <a:stCxn id="183" idx="3"/>
            <a:endCxn id="170" idx="3"/>
          </p:cNvCxnSpPr>
          <p:nvPr/>
        </p:nvCxnSpPr>
        <p:spPr>
          <a:xfrm rot="10800000">
            <a:off x="7929150" y="1422025"/>
            <a:ext cx="485400" cy="998700"/>
          </a:xfrm>
          <a:prstGeom prst="bentConnector3">
            <a:avLst>
              <a:gd fmla="val -49057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18"/>
          <p:cNvSpPr txBox="1"/>
          <p:nvPr/>
        </p:nvSpPr>
        <p:spPr>
          <a:xfrm>
            <a:off x="8338200" y="1809150"/>
            <a:ext cx="348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</a:rPr>
              <a:t>e</a:t>
            </a:r>
            <a:r>
              <a:rPr lang="en" sz="800">
                <a:solidFill>
                  <a:schemeClr val="lt2"/>
                </a:solidFill>
              </a:rPr>
              <a:t>xit</a:t>
            </a:r>
            <a:endParaRPr sz="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2"/>
              </a:solidFill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533850" y="1381200"/>
            <a:ext cx="3965700" cy="28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Initialize game intro &amp; loading music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Take in user </a:t>
            </a:r>
            <a:r>
              <a:rPr lang="en" sz="1100">
                <a:solidFill>
                  <a:schemeClr val="lt2"/>
                </a:solidFill>
              </a:rPr>
              <a:t>decision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If (decision == game start) {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	Load main game </a:t>
            </a:r>
            <a:r>
              <a:rPr lang="en" sz="1100">
                <a:solidFill>
                  <a:schemeClr val="lt2"/>
                </a:solidFill>
              </a:rPr>
              <a:t>sound</a:t>
            </a:r>
            <a:r>
              <a:rPr lang="en" sz="1100">
                <a:solidFill>
                  <a:schemeClr val="lt2"/>
                </a:solidFill>
              </a:rPr>
              <a:t> effect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	While (lives &gt; 0) {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		Take user keyboard input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		If (hit | collide) lives = lives-1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	}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	Display score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	Write player name &amp; score to file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	Outro </a:t>
            </a:r>
            <a:r>
              <a:rPr lang="en" sz="1100">
                <a:solidFill>
                  <a:schemeClr val="lt2"/>
                </a:solidFill>
              </a:rPr>
              <a:t>screen</a:t>
            </a:r>
            <a:r>
              <a:rPr lang="en" sz="1100">
                <a:solidFill>
                  <a:schemeClr val="lt2"/>
                </a:solidFill>
              </a:rPr>
              <a:t> &amp; outro music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If (decision == read score)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	Read from destination file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	Exit ? go back to intro : load another player score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</a:rPr>
              <a:t>	</a:t>
            </a:r>
            <a:endParaRPr sz="9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