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7772400" cy="10058400"/>
  <p:notesSz cx="6858000" cy="9144000"/>
  <p:embeddedFontLst>
    <p:embeddedFont>
      <p:font typeface="Helvetica Neue" panose="020B0604020202020204" charset="0"/>
      <p:regular r:id="rId36"/>
      <p:bold r:id="rId37"/>
      <p:italic r:id="rId38"/>
      <p:boldItalic r:id="rId39"/>
    </p:embeddedFont>
    <p:embeddedFont>
      <p:font typeface="Open Sans" pitchFamily="2" charset="0"/>
      <p:regular r:id="rId40"/>
      <p:bold r:id="rId41"/>
      <p:italic r:id="rId42"/>
      <p:boldItalic r:id="rId43"/>
    </p:embeddedFont>
    <p:embeddedFont>
      <p:font typeface="Open Sans Light" pitchFamily="2" charset="0"/>
      <p:regular r:id="rId44"/>
      <p:bold r:id="rId45"/>
      <p:italic r:id="rId46"/>
      <p:boldItalic r:id="rId47"/>
    </p:embeddedFont>
    <p:embeddedFont>
      <p:font typeface="Source Code Pro" panose="020B0509030403020204"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31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[Gunasekar Jabbala &amp; July 06, 2023]</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4" name="Picture 3">
            <a:extLst>
              <a:ext uri="{FF2B5EF4-FFF2-40B4-BE49-F238E27FC236}">
                <a16:creationId xmlns:a16="http://schemas.microsoft.com/office/drawing/2014/main" id="{B6875740-D91B-4EAD-35C7-67B67456C706}"/>
              </a:ext>
            </a:extLst>
          </p:cNvPr>
          <p:cNvPicPr>
            <a:picLocks noChangeAspect="1"/>
          </p:cNvPicPr>
          <p:nvPr/>
        </p:nvPicPr>
        <p:blipFill>
          <a:blip r:embed="rId3"/>
          <a:stretch>
            <a:fillRect/>
          </a:stretch>
        </p:blipFill>
        <p:spPr>
          <a:xfrm>
            <a:off x="264850" y="5029199"/>
            <a:ext cx="7064205" cy="49309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4259421A-63E6-C2EC-F49F-7E70C2CFCD7C}"/>
              </a:ext>
            </a:extLst>
          </p:cNvPr>
          <p:cNvPicPr>
            <a:picLocks noChangeAspect="1"/>
          </p:cNvPicPr>
          <p:nvPr/>
        </p:nvPicPr>
        <p:blipFill>
          <a:blip r:embed="rId3"/>
          <a:stretch>
            <a:fillRect/>
          </a:stretch>
        </p:blipFill>
        <p:spPr>
          <a:xfrm>
            <a:off x="124690" y="5173438"/>
            <a:ext cx="6982691" cy="48849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65417F85-4282-E8B6-910B-25ADEC631109}"/>
              </a:ext>
            </a:extLst>
          </p:cNvPr>
          <p:cNvPicPr>
            <a:picLocks noChangeAspect="1"/>
          </p:cNvPicPr>
          <p:nvPr/>
        </p:nvPicPr>
        <p:blipFill>
          <a:blip r:embed="rId3"/>
          <a:stretch>
            <a:fillRect/>
          </a:stretch>
        </p:blipFill>
        <p:spPr>
          <a:xfrm>
            <a:off x="0" y="5102312"/>
            <a:ext cx="7772400" cy="46197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p>
          <a:p>
            <a:pPr marL="241300" marR="241300" lvl="0" indent="0" algn="l" rtl="0">
              <a:lnSpc>
                <a:spcPct val="100000"/>
              </a:lnSpc>
              <a:spcBef>
                <a:spcPts val="0"/>
              </a:spcBef>
              <a:spcAft>
                <a:spcPts val="0"/>
              </a:spcAft>
              <a:buNone/>
            </a:pPr>
            <a:endParaRPr lang="en"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lang="en-IN"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7" name="Picture 6">
            <a:extLst>
              <a:ext uri="{FF2B5EF4-FFF2-40B4-BE49-F238E27FC236}">
                <a16:creationId xmlns:a16="http://schemas.microsoft.com/office/drawing/2014/main" id="{43DEB96C-69D6-BDD3-DB43-F29DE309AE42}"/>
              </a:ext>
            </a:extLst>
          </p:cNvPr>
          <p:cNvPicPr>
            <a:picLocks noChangeAspect="1"/>
          </p:cNvPicPr>
          <p:nvPr/>
        </p:nvPicPr>
        <p:blipFill>
          <a:blip r:embed="rId3"/>
          <a:stretch>
            <a:fillRect/>
          </a:stretch>
        </p:blipFill>
        <p:spPr>
          <a:xfrm>
            <a:off x="363545" y="4872647"/>
            <a:ext cx="7242600" cy="293202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9" name="Picture 8">
            <a:extLst>
              <a:ext uri="{FF2B5EF4-FFF2-40B4-BE49-F238E27FC236}">
                <a16:creationId xmlns:a16="http://schemas.microsoft.com/office/drawing/2014/main" id="{A4653EAB-1590-40E4-EA6F-29A27E3A4AD0}"/>
              </a:ext>
            </a:extLst>
          </p:cNvPr>
          <p:cNvPicPr>
            <a:picLocks noChangeAspect="1"/>
          </p:cNvPicPr>
          <p:nvPr/>
        </p:nvPicPr>
        <p:blipFill>
          <a:blip r:embed="rId3"/>
          <a:stretch>
            <a:fillRect/>
          </a:stretch>
        </p:blipFill>
        <p:spPr>
          <a:xfrm>
            <a:off x="238861" y="3918675"/>
            <a:ext cx="7268589" cy="40105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13" name="Picture 12">
            <a:extLst>
              <a:ext uri="{FF2B5EF4-FFF2-40B4-BE49-F238E27FC236}">
                <a16:creationId xmlns:a16="http://schemas.microsoft.com/office/drawing/2014/main" id="{2B5566E0-E05F-3307-9755-2D210F71DCA4}"/>
              </a:ext>
            </a:extLst>
          </p:cNvPr>
          <p:cNvPicPr>
            <a:picLocks noChangeAspect="1"/>
          </p:cNvPicPr>
          <p:nvPr/>
        </p:nvPicPr>
        <p:blipFill>
          <a:blip r:embed="rId3"/>
          <a:stretch>
            <a:fillRect/>
          </a:stretch>
        </p:blipFill>
        <p:spPr>
          <a:xfrm>
            <a:off x="153124" y="3394957"/>
            <a:ext cx="7354326" cy="39057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855" y="1785540"/>
            <a:ext cx="7242600" cy="7731900"/>
          </a:xfrm>
          <a:prstGeom prst="rect">
            <a:avLst/>
          </a:prstGeom>
        </p:spPr>
        <p:txBody>
          <a:bodyPr spcFirstLastPara="1" wrap="square" lIns="91425" tIns="91425" rIns="91425" bIns="91425" anchor="t" anchorCtr="0">
            <a:noAutofit/>
          </a:bodyPr>
          <a:lstStyle/>
          <a:p>
            <a:pPr marL="107950" lvl="0" indent="0" algn="l" rtl="0">
              <a:spcBef>
                <a:spcPts val="1600"/>
              </a:spcBef>
              <a:spcAft>
                <a:spcPts val="0"/>
              </a:spcAft>
              <a:buSzPts val="1900"/>
              <a:buNone/>
            </a:pPr>
            <a:endParaRPr lang="en"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7" name="Picture 6">
            <a:extLst>
              <a:ext uri="{FF2B5EF4-FFF2-40B4-BE49-F238E27FC236}">
                <a16:creationId xmlns:a16="http://schemas.microsoft.com/office/drawing/2014/main" id="{EE5D9964-2544-1FD6-4064-112514570A42}"/>
              </a:ext>
            </a:extLst>
          </p:cNvPr>
          <p:cNvPicPr>
            <a:picLocks noChangeAspect="1"/>
          </p:cNvPicPr>
          <p:nvPr/>
        </p:nvPicPr>
        <p:blipFill>
          <a:blip r:embed="rId3"/>
          <a:stretch>
            <a:fillRect/>
          </a:stretch>
        </p:blipFill>
        <p:spPr>
          <a:xfrm>
            <a:off x="194702" y="3693829"/>
            <a:ext cx="7382905" cy="39153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45" y="1882522"/>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endParaRPr lang="en"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7" name="Picture 6">
            <a:extLst>
              <a:ext uri="{FF2B5EF4-FFF2-40B4-BE49-F238E27FC236}">
                <a16:creationId xmlns:a16="http://schemas.microsoft.com/office/drawing/2014/main" id="{6169E329-6ACE-BB06-5FFC-D3E355204A2B}"/>
              </a:ext>
            </a:extLst>
          </p:cNvPr>
          <p:cNvPicPr>
            <a:picLocks noChangeAspect="1"/>
          </p:cNvPicPr>
          <p:nvPr/>
        </p:nvPicPr>
        <p:blipFill>
          <a:blip r:embed="rId3"/>
          <a:stretch>
            <a:fillRect/>
          </a:stretch>
        </p:blipFill>
        <p:spPr>
          <a:xfrm>
            <a:off x="199510" y="3806287"/>
            <a:ext cx="7373379" cy="3581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8" name="Picture 7">
            <a:extLst>
              <a:ext uri="{FF2B5EF4-FFF2-40B4-BE49-F238E27FC236}">
                <a16:creationId xmlns:a16="http://schemas.microsoft.com/office/drawing/2014/main" id="{5B519B20-83B9-1B6C-7E41-FF781A5D0947}"/>
              </a:ext>
            </a:extLst>
          </p:cNvPr>
          <p:cNvPicPr>
            <a:picLocks noChangeAspect="1"/>
          </p:cNvPicPr>
          <p:nvPr/>
        </p:nvPicPr>
        <p:blipFill>
          <a:blip r:embed="rId3"/>
          <a:stretch>
            <a:fillRect/>
          </a:stretch>
        </p:blipFill>
        <p:spPr>
          <a:xfrm>
            <a:off x="264850" y="3646970"/>
            <a:ext cx="7440063" cy="342947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spcBef>
                <a:spcPts val="0"/>
              </a:spcBef>
              <a:spcAft>
                <a:spcPts val="0"/>
              </a:spcAft>
              <a:buNone/>
            </a:pPr>
            <a:endParaRPr lang="en-IN"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3435FD3F-F120-BA43-F41D-871AFE386B4E}"/>
              </a:ext>
            </a:extLst>
          </p:cNvPr>
          <p:cNvPicPr>
            <a:picLocks noChangeAspect="1"/>
          </p:cNvPicPr>
          <p:nvPr/>
        </p:nvPicPr>
        <p:blipFill>
          <a:blip r:embed="rId3"/>
          <a:stretch>
            <a:fillRect/>
          </a:stretch>
        </p:blipFill>
        <p:spPr>
          <a:xfrm>
            <a:off x="194747" y="4216268"/>
            <a:ext cx="7382905" cy="395342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457200" lvl="0" indent="0" algn="l" rtl="0">
              <a:spcBef>
                <a:spcPts val="1600"/>
              </a:spcBef>
              <a:spcAft>
                <a:spcPts val="0"/>
              </a:spcAft>
              <a:buNone/>
            </a:pPr>
            <a:r>
              <a:rPr lang="en-US" sz="1700" dirty="0">
                <a:latin typeface="Open Sans"/>
                <a:ea typeface="Open Sans"/>
                <a:cs typeface="Open Sans"/>
                <a:sym typeface="Open Sans"/>
              </a:rPr>
              <a:t>I think the best way is applying </a:t>
            </a:r>
            <a:r>
              <a:rPr lang="en-US" sz="1700" b="1" dirty="0">
                <a:latin typeface="Open Sans"/>
                <a:ea typeface="Open Sans"/>
                <a:cs typeface="Open Sans"/>
                <a:sym typeface="Open Sans"/>
              </a:rPr>
              <a:t>row-lever-security</a:t>
            </a:r>
            <a:r>
              <a:rPr lang="en-US" sz="1700" dirty="0">
                <a:latin typeface="Open Sans"/>
                <a:ea typeface="Open Sans"/>
                <a:cs typeface="Open Sans"/>
                <a:sym typeface="Open Sans"/>
              </a:rPr>
              <a:t> to grant permission to read salary table only to the management and HR employees. </a:t>
            </a: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view that returns all employee attributes; results should resemble initial Excel file</a:t>
            </a:r>
          </a:p>
          <a:p>
            <a:pPr marL="0" lvl="0" indent="0" algn="l" rtl="0">
              <a:spcBef>
                <a:spcPts val="0"/>
              </a:spcBef>
              <a:spcAft>
                <a:spcPts val="0"/>
              </a:spcAft>
              <a:buNone/>
            </a:pPr>
            <a:endParaRPr sz="1900" dirty="0"/>
          </a:p>
          <a:p>
            <a:pPr marL="457200" lvl="0" indent="0" algn="l" rtl="0">
              <a:spcBef>
                <a:spcPts val="1600"/>
              </a:spcBef>
              <a:spcAft>
                <a:spcPts val="1600"/>
              </a:spcAft>
              <a:buNone/>
            </a:pPr>
            <a:endParaRPr sz="1900" dirty="0"/>
          </a:p>
        </p:txBody>
      </p:sp>
      <p:pic>
        <p:nvPicPr>
          <p:cNvPr id="5" name="Picture 4">
            <a:extLst>
              <a:ext uri="{FF2B5EF4-FFF2-40B4-BE49-F238E27FC236}">
                <a16:creationId xmlns:a16="http://schemas.microsoft.com/office/drawing/2014/main" id="{C6E21605-5CEF-A041-6DDA-136706926B70}"/>
              </a:ext>
            </a:extLst>
          </p:cNvPr>
          <p:cNvPicPr>
            <a:picLocks noChangeAspect="1"/>
          </p:cNvPicPr>
          <p:nvPr/>
        </p:nvPicPr>
        <p:blipFill>
          <a:blip r:embed="rId3"/>
          <a:stretch>
            <a:fillRect/>
          </a:stretch>
        </p:blipFill>
        <p:spPr>
          <a:xfrm>
            <a:off x="185221" y="3311246"/>
            <a:ext cx="7401958" cy="606827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p>
          <a:p>
            <a:pPr marL="0" lvl="0" indent="0" algn="l" rtl="0">
              <a:spcBef>
                <a:spcPts val="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3C7451A0-879F-ADE6-1691-0C08A2FF5820}"/>
              </a:ext>
            </a:extLst>
          </p:cNvPr>
          <p:cNvPicPr>
            <a:picLocks noChangeAspect="1"/>
          </p:cNvPicPr>
          <p:nvPr/>
        </p:nvPicPr>
        <p:blipFill>
          <a:blip r:embed="rId3"/>
          <a:stretch>
            <a:fillRect/>
          </a:stretch>
        </p:blipFill>
        <p:spPr>
          <a:xfrm>
            <a:off x="109123" y="4078037"/>
            <a:ext cx="7398327" cy="465944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Implement user security on the restricted salary attribute.</a:t>
            </a:r>
          </a:p>
          <a:p>
            <a:pPr marL="0" lvl="0" indent="0" algn="l" rtl="0">
              <a:spcBef>
                <a:spcPts val="0"/>
              </a:spcBef>
              <a:spcAft>
                <a:spcPts val="0"/>
              </a:spcAft>
              <a:buNone/>
            </a:pPr>
            <a:endParaRPr sz="2000" b="1" dirty="0">
              <a:latin typeface="Open Sans"/>
              <a:ea typeface="Open Sans"/>
              <a:cs typeface="Open Sans"/>
              <a:sym typeface="Open Sans"/>
            </a:endParaRPr>
          </a:p>
        </p:txBody>
      </p:sp>
      <p:pic>
        <p:nvPicPr>
          <p:cNvPr id="3" name="Picture 2">
            <a:extLst>
              <a:ext uri="{FF2B5EF4-FFF2-40B4-BE49-F238E27FC236}">
                <a16:creationId xmlns:a16="http://schemas.microsoft.com/office/drawing/2014/main" id="{F8885E3B-5401-2600-13AC-8DBE605A110A}"/>
              </a:ext>
            </a:extLst>
          </p:cNvPr>
          <p:cNvPicPr>
            <a:picLocks noChangeAspect="1"/>
          </p:cNvPicPr>
          <p:nvPr/>
        </p:nvPicPr>
        <p:blipFill>
          <a:blip r:embed="rId3"/>
          <a:stretch>
            <a:fillRect/>
          </a:stretch>
        </p:blipFill>
        <p:spPr>
          <a:xfrm>
            <a:off x="180458" y="3890803"/>
            <a:ext cx="7411484" cy="227679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Main purpose of designing the new database is to provide data integrity and data security  </a:t>
            </a: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sz="1900" b="1" dirty="0">
              <a:solidFill>
                <a:srgbClr val="000000"/>
              </a:solidFill>
              <a:latin typeface="Arial"/>
              <a:ea typeface="Arial"/>
              <a:cs typeface="Arial"/>
              <a:sym typeface="Arial"/>
            </a:endParaRPr>
          </a:p>
          <a:p>
            <a:pPr marL="457200" lvl="0" indent="0" algn="l" rtl="0">
              <a:spcBef>
                <a:spcPts val="1200"/>
              </a:spcBef>
              <a:spcAft>
                <a:spcPts val="0"/>
              </a:spcAft>
              <a:buNone/>
            </a:pPr>
            <a:r>
              <a:rPr lang="en" sz="1700" dirty="0"/>
              <a:t>At present, HR of Tech ABC corp managing data in </a:t>
            </a:r>
            <a:r>
              <a:rPr lang="en-IN" sz="1700" dirty="0"/>
              <a:t>the Excel sheet</a:t>
            </a:r>
            <a:endParaRPr sz="1100" dirty="0">
              <a:solidFill>
                <a:srgbClr val="000000"/>
              </a:solidFill>
              <a:latin typeface="Arial"/>
              <a:ea typeface="Arial"/>
              <a:cs typeface="Arial"/>
              <a:sym typeface="Arial"/>
            </a:endParaRPr>
          </a:p>
          <a:p>
            <a:pPr indent="-349250">
              <a:lnSpc>
                <a:spcPct val="100000"/>
              </a:lnSpc>
              <a:spcBef>
                <a:spcPts val="1200"/>
              </a:spcBef>
              <a:buSzPts val="1900"/>
              <a:buFont typeface="Open Sans"/>
              <a:buChar char="●"/>
            </a:pPr>
            <a:r>
              <a:rPr lang="en" sz="1900" b="1" dirty="0">
                <a:latin typeface="Open Sans"/>
                <a:ea typeface="Open Sans"/>
                <a:cs typeface="Open Sans"/>
                <a:sym typeface="Open Sans"/>
              </a:rPr>
              <a:t>Describe current data available: </a:t>
            </a:r>
            <a:endParaRPr lang="en" sz="1900" b="1" dirty="0">
              <a:latin typeface="Open Sans"/>
              <a:ea typeface="Open Sans"/>
              <a:cs typeface="Open Sans"/>
            </a:endParaRPr>
          </a:p>
          <a:p>
            <a:pPr marL="565150" lvl="1" indent="0">
              <a:lnSpc>
                <a:spcPct val="100000"/>
              </a:lnSpc>
              <a:spcBef>
                <a:spcPts val="1200"/>
              </a:spcBef>
              <a:buSzPts val="1900"/>
              <a:buNone/>
            </a:pPr>
            <a:r>
              <a:rPr lang="en-US" sz="1700" dirty="0">
                <a:sym typeface="Open Sans"/>
              </a:rPr>
              <a:t>Employee Id, Employee Name, Email, Hire date, job title, salary, department, manager, start date, end date, location, address,  city, state, education level</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Additional data requests: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As per the federal regulation policy, employee data required  to be maintained for at least 7 years.</a:t>
            </a:r>
            <a:endParaRPr sz="1900" dirty="0"/>
          </a:p>
          <a:p>
            <a:pPr indent="-349250">
              <a:spcBef>
                <a:spcPts val="1600"/>
              </a:spcBef>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indent="0">
              <a:lnSpc>
                <a:spcPct val="100000"/>
              </a:lnSpc>
              <a:spcBef>
                <a:spcPts val="1600"/>
              </a:spcBef>
              <a:buNone/>
            </a:pPr>
            <a:r>
              <a:rPr lang="en-IN" sz="1700" dirty="0"/>
              <a:t>Management &amp; HR Department</a:t>
            </a:r>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All employees with domain login can have read access to the database but can not access to salary information. And HR and management level can have written and read access, can also access salary information</a:t>
            </a:r>
            <a:r>
              <a:rPr lang="en" sz="1700" dirty="0"/>
              <a:t>.</a:t>
            </a: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Total: 206 rows, and 15 columns</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20% growth every year for next 5 years</a:t>
            </a:r>
            <a:endParaRPr lang="en-US"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IN" sz="1700" dirty="0"/>
              <a:t>At present, the requirement is to restrict both read/write access to salary information for all employees excluding management and Human Resource Department.</a:t>
            </a:r>
            <a:endParaRPr sz="17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IN" sz="1700" dirty="0"/>
              <a:t>Data integrity and security</a:t>
            </a:r>
            <a:endParaRPr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spcBef>
                <a:spcPts val="0"/>
              </a:spcBef>
              <a:spcAft>
                <a:spcPts val="0"/>
              </a:spcAft>
              <a:buNone/>
            </a:pPr>
            <a:r>
              <a:rPr lang="en-IN" sz="1900" b="1" dirty="0"/>
              <a:t>Tables</a:t>
            </a:r>
            <a:r>
              <a:rPr lang="en-IN" sz="1900" dirty="0"/>
              <a:t>: Employee, </a:t>
            </a:r>
            <a:r>
              <a:rPr lang="en-IN" sz="1900" dirty="0" err="1"/>
              <a:t>Employee_history</a:t>
            </a:r>
            <a:r>
              <a:rPr lang="en-IN" sz="1900" dirty="0"/>
              <a:t>, address, job, salary, department, </a:t>
            </a:r>
            <a:r>
              <a:rPr lang="en-IN" sz="1900" dirty="0" err="1"/>
              <a:t>education_level</a:t>
            </a:r>
            <a:endParaRPr lang="en-IN" sz="1900" dirty="0"/>
          </a:p>
          <a:p>
            <a:pPr indent="0">
              <a:buNone/>
            </a:pPr>
            <a:r>
              <a:rPr lang="en-IN" sz="1900" b="1" dirty="0"/>
              <a:t>Views</a:t>
            </a:r>
            <a:r>
              <a:rPr lang="en-IN" sz="1900" dirty="0"/>
              <a:t>: </a:t>
            </a:r>
            <a:r>
              <a:rPr lang="en-US" sz="1900" dirty="0"/>
              <a:t>HUMAN_READABLE_VIEW_WITH_ALL_ATTRIBUTES</a:t>
            </a:r>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dirty="0"/>
              <a:t>Select a data ingestion method (ETL, Direct feed, API) based on the information provided. </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 sz="1700" dirty="0"/>
              <a:t>HR Employees</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All employees are allowed to access employee information, but salary details are restricted. Only managers and HR department allowed to view/update. </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 sz="1700" dirty="0"/>
              <a:t>Replication</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marL="457200" lvl="0" indent="0" algn="l" rtl="0">
              <a:spcBef>
                <a:spcPts val="1600"/>
              </a:spcBef>
              <a:spcAft>
                <a:spcPts val="0"/>
              </a:spcAft>
              <a:buNone/>
            </a:pPr>
            <a:r>
              <a:rPr lang="en" sz="1700" dirty="0"/>
              <a:t>Direct feed </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Disk</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IN" sz="1700" dirty="0"/>
              <a:t>7 Years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IN" sz="1700" dirty="0"/>
              <a:t>Interval backups on Daily basis, Full back up on weekly basis</a:t>
            </a:r>
            <a:endParaRPr sz="1700" dirty="0"/>
          </a:p>
          <a:p>
            <a:pPr marL="457200" lvl="0" indent="0" algn="l" rtl="0">
              <a:lnSpc>
                <a:spcPct val="100000"/>
              </a:lnSpc>
              <a:spcBef>
                <a:spcPts val="1600"/>
              </a:spcBef>
              <a:spcAft>
                <a:spcPts val="0"/>
              </a:spcAft>
              <a:buNone/>
            </a:pP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2264</Words>
  <Application>Microsoft Office PowerPoint</Application>
  <PresentationFormat>Custom</PresentationFormat>
  <Paragraphs>229</Paragraphs>
  <Slides>30</Slides>
  <Notes>30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Arial</vt:lpstr>
      <vt:lpstr>Source Code Pro</vt:lpstr>
      <vt:lpstr>Open Sans Light</vt:lpstr>
      <vt:lpstr>Open Sans</vt:lpstr>
      <vt:lpstr>Helvetica Neue</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Gunasekar Jabbala</cp:lastModifiedBy>
  <cp:revision>16</cp:revision>
  <dcterms:modified xsi:type="dcterms:W3CDTF">2023-07-06T20:19:42Z</dcterms:modified>
</cp:coreProperties>
</file>