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itchFamily="2" charset="0"/>
      <p:regular r:id="rId40"/>
      <p:bold r:id="rId41"/>
      <p:italic r:id="rId42"/>
      <p:boldItalic r:id="rId43"/>
    </p:embeddedFont>
    <p:embeddedFont>
      <p:font typeface="Open Sans Light" pitchFamily="2"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3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[Gunasekar Jabbala &amp; July 06, 2023]</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4" name="Picture 3">
            <a:extLst>
              <a:ext uri="{FF2B5EF4-FFF2-40B4-BE49-F238E27FC236}">
                <a16:creationId xmlns:a16="http://schemas.microsoft.com/office/drawing/2014/main" id="{B6875740-D91B-4EAD-35C7-67B67456C706}"/>
              </a:ext>
            </a:extLst>
          </p:cNvPr>
          <p:cNvPicPr>
            <a:picLocks noChangeAspect="1"/>
          </p:cNvPicPr>
          <p:nvPr/>
        </p:nvPicPr>
        <p:blipFill>
          <a:blip r:embed="rId3"/>
          <a:stretch>
            <a:fillRect/>
          </a:stretch>
        </p:blipFill>
        <p:spPr>
          <a:xfrm>
            <a:off x="264850" y="5029199"/>
            <a:ext cx="7064205" cy="49309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4259421A-63E6-C2EC-F49F-7E70C2CFCD7C}"/>
              </a:ext>
            </a:extLst>
          </p:cNvPr>
          <p:cNvPicPr>
            <a:picLocks noChangeAspect="1"/>
          </p:cNvPicPr>
          <p:nvPr/>
        </p:nvPicPr>
        <p:blipFill>
          <a:blip r:embed="rId3"/>
          <a:stretch>
            <a:fillRect/>
          </a:stretch>
        </p:blipFill>
        <p:spPr>
          <a:xfrm>
            <a:off x="124690" y="5173438"/>
            <a:ext cx="6982691" cy="48849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65417F85-4282-E8B6-910B-25ADEC631109}"/>
              </a:ext>
            </a:extLst>
          </p:cNvPr>
          <p:cNvPicPr>
            <a:picLocks noChangeAspect="1"/>
          </p:cNvPicPr>
          <p:nvPr/>
        </p:nvPicPr>
        <p:blipFill>
          <a:blip r:embed="rId3"/>
          <a:stretch>
            <a:fillRect/>
          </a:stretch>
        </p:blipFill>
        <p:spPr>
          <a:xfrm>
            <a:off x="0" y="5102312"/>
            <a:ext cx="7772400" cy="46197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p>
          <a:p>
            <a:pPr marL="241300" marR="241300" lvl="0" indent="0" algn="l" rtl="0">
              <a:lnSpc>
                <a:spcPct val="100000"/>
              </a:lnSpc>
              <a:spcBef>
                <a:spcPts val="0"/>
              </a:spcBef>
              <a:spcAft>
                <a:spcPts val="0"/>
              </a:spcAft>
              <a:buNone/>
            </a:pPr>
            <a:endParaRPr lang="en"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lang="en-IN"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43DEB96C-69D6-BDD3-DB43-F29DE309AE42}"/>
              </a:ext>
            </a:extLst>
          </p:cNvPr>
          <p:cNvPicPr>
            <a:picLocks noChangeAspect="1"/>
          </p:cNvPicPr>
          <p:nvPr/>
        </p:nvPicPr>
        <p:blipFill>
          <a:blip r:embed="rId3"/>
          <a:stretch>
            <a:fillRect/>
          </a:stretch>
        </p:blipFill>
        <p:spPr>
          <a:xfrm>
            <a:off x="363545" y="4872647"/>
            <a:ext cx="7242600" cy="29320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9" name="Picture 8">
            <a:extLst>
              <a:ext uri="{FF2B5EF4-FFF2-40B4-BE49-F238E27FC236}">
                <a16:creationId xmlns:a16="http://schemas.microsoft.com/office/drawing/2014/main" id="{A4653EAB-1590-40E4-EA6F-29A27E3A4AD0}"/>
              </a:ext>
            </a:extLst>
          </p:cNvPr>
          <p:cNvPicPr>
            <a:picLocks noChangeAspect="1"/>
          </p:cNvPicPr>
          <p:nvPr/>
        </p:nvPicPr>
        <p:blipFill>
          <a:blip r:embed="rId3"/>
          <a:stretch>
            <a:fillRect/>
          </a:stretch>
        </p:blipFill>
        <p:spPr>
          <a:xfrm>
            <a:off x="238861" y="3918675"/>
            <a:ext cx="7268589" cy="4010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13" name="Picture 12">
            <a:extLst>
              <a:ext uri="{FF2B5EF4-FFF2-40B4-BE49-F238E27FC236}">
                <a16:creationId xmlns:a16="http://schemas.microsoft.com/office/drawing/2014/main" id="{2B5566E0-E05F-3307-9755-2D210F71DCA4}"/>
              </a:ext>
            </a:extLst>
          </p:cNvPr>
          <p:cNvPicPr>
            <a:picLocks noChangeAspect="1"/>
          </p:cNvPicPr>
          <p:nvPr/>
        </p:nvPicPr>
        <p:blipFill>
          <a:blip r:embed="rId3"/>
          <a:stretch>
            <a:fillRect/>
          </a:stretch>
        </p:blipFill>
        <p:spPr>
          <a:xfrm>
            <a:off x="153124" y="3394957"/>
            <a:ext cx="7354326" cy="39057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855" y="1785540"/>
            <a:ext cx="7242600" cy="7731900"/>
          </a:xfrm>
          <a:prstGeom prst="rect">
            <a:avLst/>
          </a:prstGeom>
        </p:spPr>
        <p:txBody>
          <a:bodyPr spcFirstLastPara="1" wrap="square" lIns="91425" tIns="91425" rIns="91425" bIns="91425" anchor="t" anchorCtr="0">
            <a:noAutofit/>
          </a:bodyPr>
          <a:lstStyle/>
          <a:p>
            <a:pPr marL="107950" lvl="0" indent="0" algn="l" rtl="0">
              <a:spcBef>
                <a:spcPts val="1600"/>
              </a:spcBef>
              <a:spcAft>
                <a:spcPts val="0"/>
              </a:spcAft>
              <a:buSzPts val="1900"/>
              <a:buNone/>
            </a:pPr>
            <a:endParaRPr lang="en"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EE5D9964-2544-1FD6-4064-112514570A42}"/>
              </a:ext>
            </a:extLst>
          </p:cNvPr>
          <p:cNvPicPr>
            <a:picLocks noChangeAspect="1"/>
          </p:cNvPicPr>
          <p:nvPr/>
        </p:nvPicPr>
        <p:blipFill>
          <a:blip r:embed="rId3"/>
          <a:stretch>
            <a:fillRect/>
          </a:stretch>
        </p:blipFill>
        <p:spPr>
          <a:xfrm>
            <a:off x="194702" y="3693829"/>
            <a:ext cx="7382905" cy="39153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45" y="1882522"/>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6169E329-6ACE-BB06-5FFC-D3E355204A2B}"/>
              </a:ext>
            </a:extLst>
          </p:cNvPr>
          <p:cNvPicPr>
            <a:picLocks noChangeAspect="1"/>
          </p:cNvPicPr>
          <p:nvPr/>
        </p:nvPicPr>
        <p:blipFill>
          <a:blip r:embed="rId3"/>
          <a:stretch>
            <a:fillRect/>
          </a:stretch>
        </p:blipFill>
        <p:spPr>
          <a:xfrm>
            <a:off x="199510" y="3806287"/>
            <a:ext cx="7373379" cy="3581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8" name="Picture 7">
            <a:extLst>
              <a:ext uri="{FF2B5EF4-FFF2-40B4-BE49-F238E27FC236}">
                <a16:creationId xmlns:a16="http://schemas.microsoft.com/office/drawing/2014/main" id="{5B519B20-83B9-1B6C-7E41-FF781A5D0947}"/>
              </a:ext>
            </a:extLst>
          </p:cNvPr>
          <p:cNvPicPr>
            <a:picLocks noChangeAspect="1"/>
          </p:cNvPicPr>
          <p:nvPr/>
        </p:nvPicPr>
        <p:blipFill>
          <a:blip r:embed="rId3"/>
          <a:stretch>
            <a:fillRect/>
          </a:stretch>
        </p:blipFill>
        <p:spPr>
          <a:xfrm>
            <a:off x="264850" y="3646970"/>
            <a:ext cx="7440063" cy="34294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Bef>
                <a:spcPts val="0"/>
              </a:spcBef>
              <a:spcAft>
                <a:spcPts val="0"/>
              </a:spcAft>
              <a:buNone/>
            </a:pPr>
            <a:endParaRPr lang="en-IN"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3435FD3F-F120-BA43-F41D-871AFE386B4E}"/>
              </a:ext>
            </a:extLst>
          </p:cNvPr>
          <p:cNvPicPr>
            <a:picLocks noChangeAspect="1"/>
          </p:cNvPicPr>
          <p:nvPr/>
        </p:nvPicPr>
        <p:blipFill>
          <a:blip r:embed="rId3"/>
          <a:stretch>
            <a:fillRect/>
          </a:stretch>
        </p:blipFill>
        <p:spPr>
          <a:xfrm>
            <a:off x="194747" y="4216268"/>
            <a:ext cx="7382905" cy="39534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latin typeface="Open Sans"/>
                <a:ea typeface="Open Sans"/>
                <a:cs typeface="Open Sans"/>
                <a:sym typeface="Open Sans"/>
              </a:rPr>
              <a:t>I think the best way is applying </a:t>
            </a:r>
            <a:r>
              <a:rPr lang="en-US" sz="1700" b="1" dirty="0">
                <a:latin typeface="Open Sans"/>
                <a:ea typeface="Open Sans"/>
                <a:cs typeface="Open Sans"/>
                <a:sym typeface="Open Sans"/>
              </a:rPr>
              <a:t>row-lever-security</a:t>
            </a:r>
            <a:r>
              <a:rPr lang="en-US" sz="1700" dirty="0">
                <a:latin typeface="Open Sans"/>
                <a:ea typeface="Open Sans"/>
                <a:cs typeface="Open Sans"/>
                <a:sym typeface="Open Sans"/>
              </a:rPr>
              <a:t> to grant permission to read salary table only to the management and HR employees. </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p>
          <a:p>
            <a:pPr marL="0" lvl="0" indent="0" algn="l" rtl="0">
              <a:spcBef>
                <a:spcPts val="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C6E21605-5CEF-A041-6DDA-136706926B70}"/>
              </a:ext>
            </a:extLst>
          </p:cNvPr>
          <p:cNvPicPr>
            <a:picLocks noChangeAspect="1"/>
          </p:cNvPicPr>
          <p:nvPr/>
        </p:nvPicPr>
        <p:blipFill>
          <a:blip r:embed="rId3"/>
          <a:stretch>
            <a:fillRect/>
          </a:stretch>
        </p:blipFill>
        <p:spPr>
          <a:xfrm>
            <a:off x="185221" y="3311246"/>
            <a:ext cx="7401958" cy="60682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p>
          <a:p>
            <a:pPr marL="0" lvl="0" indent="0" algn="l" rtl="0">
              <a:spcBef>
                <a:spcPts val="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C7451A0-879F-ADE6-1691-0C08A2FF5820}"/>
              </a:ext>
            </a:extLst>
          </p:cNvPr>
          <p:cNvPicPr>
            <a:picLocks noChangeAspect="1"/>
          </p:cNvPicPr>
          <p:nvPr/>
        </p:nvPicPr>
        <p:blipFill>
          <a:blip r:embed="rId3"/>
          <a:stretch>
            <a:fillRect/>
          </a:stretch>
        </p:blipFill>
        <p:spPr>
          <a:xfrm>
            <a:off x="109123" y="4078037"/>
            <a:ext cx="7398327" cy="465944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p>
          <a:p>
            <a:pPr marL="0" lvl="0" indent="0" algn="l" rtl="0">
              <a:spcBef>
                <a:spcPts val="0"/>
              </a:spcBef>
              <a:spcAft>
                <a:spcPts val="0"/>
              </a:spcAft>
              <a:buNone/>
            </a:pPr>
            <a:endParaRPr sz="2000" b="1"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F8885E3B-5401-2600-13AC-8DBE605A110A}"/>
              </a:ext>
            </a:extLst>
          </p:cNvPr>
          <p:cNvPicPr>
            <a:picLocks noChangeAspect="1"/>
          </p:cNvPicPr>
          <p:nvPr/>
        </p:nvPicPr>
        <p:blipFill>
          <a:blip r:embed="rId3"/>
          <a:stretch>
            <a:fillRect/>
          </a:stretch>
        </p:blipFill>
        <p:spPr>
          <a:xfrm>
            <a:off x="180458" y="3890803"/>
            <a:ext cx="7411484" cy="227679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Main purpose of designing the new database is to provide data integrity and data security  </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700" dirty="0"/>
              <a:t>At present, HR of Tech ABC corp managing data in </a:t>
            </a:r>
            <a:r>
              <a:rPr lang="en-IN" sz="1700" dirty="0"/>
              <a:t>the Excel sheet</a:t>
            </a:r>
            <a:endParaRPr sz="1100" dirty="0">
              <a:solidFill>
                <a:srgbClr val="000000"/>
              </a:solidFill>
              <a:latin typeface="Arial"/>
              <a:ea typeface="Arial"/>
              <a:cs typeface="Arial"/>
              <a:sym typeface="Arial"/>
            </a:endParaRPr>
          </a:p>
          <a:p>
            <a:pPr indent="-349250">
              <a:lnSpc>
                <a:spcPct val="100000"/>
              </a:lnSpc>
              <a:spcBef>
                <a:spcPts val="1200"/>
              </a:spcBef>
              <a:buSzPts val="1900"/>
              <a:buFont typeface="Open Sans"/>
              <a:buChar char="●"/>
            </a:pPr>
            <a:r>
              <a:rPr lang="en" sz="1900" b="1" dirty="0">
                <a:latin typeface="Open Sans"/>
                <a:ea typeface="Open Sans"/>
                <a:cs typeface="Open Sans"/>
                <a:sym typeface="Open Sans"/>
              </a:rPr>
              <a:t>Describe current data available: </a:t>
            </a:r>
            <a:endParaRPr lang="en" sz="1900" b="1" dirty="0">
              <a:latin typeface="Open Sans"/>
              <a:ea typeface="Open Sans"/>
              <a:cs typeface="Open Sans"/>
            </a:endParaRPr>
          </a:p>
          <a:p>
            <a:pPr marL="565150" lvl="1" indent="0">
              <a:lnSpc>
                <a:spcPct val="100000"/>
              </a:lnSpc>
              <a:spcBef>
                <a:spcPts val="1200"/>
              </a:spcBef>
              <a:buSzPts val="1900"/>
              <a:buNone/>
            </a:pPr>
            <a:r>
              <a:rPr lang="en-US" sz="1700" dirty="0">
                <a:sym typeface="Open Sans"/>
              </a:rPr>
              <a:t>Employee Id, Employee Name, Email, Hire date, job title, salary, department, manager, start date, end date, location, address,  city, state, education level</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As per the federal regulation policy, employee data required  to be maintained for at least 7 years.</a:t>
            </a:r>
            <a:endParaRPr sz="1900" dirty="0"/>
          </a:p>
          <a:p>
            <a:pPr indent="-349250">
              <a:spcBef>
                <a:spcPts val="1600"/>
              </a:spcBef>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indent="0">
              <a:lnSpc>
                <a:spcPct val="100000"/>
              </a:lnSpc>
              <a:spcBef>
                <a:spcPts val="1600"/>
              </a:spcBef>
              <a:buNone/>
            </a:pPr>
            <a:r>
              <a:rPr lang="en-IN" sz="1700" dirty="0"/>
              <a:t>Management &amp; HR Department</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All employees with domain login can have read access to the database but can not access to salary information. And HR and management level can have written and read access, can also access salary information</a:t>
            </a:r>
            <a:r>
              <a:rPr lang="en" sz="1700" dirty="0"/>
              <a:t>.</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Total: 206 rows, and 15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20% growth every year for next 5 years</a:t>
            </a:r>
            <a:endParaRPr lang="en-US"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IN" sz="1700" dirty="0"/>
              <a:t>At present, the requirement is to restrict both read/write access to salary information for all employees excluding management and Human Resource Department.</a:t>
            </a:r>
            <a:endParaRPr sz="17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IN" sz="1700" dirty="0"/>
              <a:t>The main objective in this case is to ensure Data Integrity and Data Security. </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spcBef>
                <a:spcPts val="0"/>
              </a:spcBef>
              <a:spcAft>
                <a:spcPts val="0"/>
              </a:spcAft>
              <a:buNone/>
            </a:pPr>
            <a:r>
              <a:rPr lang="en-IN" sz="1900" b="1" dirty="0"/>
              <a:t>Tables</a:t>
            </a:r>
            <a:r>
              <a:rPr lang="en-IN" sz="1900" dirty="0"/>
              <a:t>: Employee, </a:t>
            </a:r>
            <a:r>
              <a:rPr lang="en-IN" sz="1900" dirty="0" err="1"/>
              <a:t>Employee_history</a:t>
            </a:r>
            <a:r>
              <a:rPr lang="en-IN" sz="1900" dirty="0"/>
              <a:t>, address, job, salary, department, </a:t>
            </a:r>
            <a:r>
              <a:rPr lang="en-IN" sz="1900" dirty="0" err="1"/>
              <a:t>education_level</a:t>
            </a:r>
            <a:endParaRPr lang="en-IN" sz="1900" dirty="0"/>
          </a:p>
          <a:p>
            <a:pPr indent="0">
              <a:buNone/>
            </a:pPr>
            <a:r>
              <a:rPr lang="en-IN" sz="1900" b="1" dirty="0"/>
              <a:t>Views</a:t>
            </a:r>
            <a:r>
              <a:rPr lang="en-IN" sz="1900" dirty="0"/>
              <a:t>: </a:t>
            </a:r>
            <a:r>
              <a:rPr lang="en-US" sz="1900" dirty="0"/>
              <a:t>HUMAN_READABLE_VIEW_WITH_ALL_ATTRIBUTES</a:t>
            </a: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In this scenario.</a:t>
            </a:r>
            <a:r>
              <a:rPr lang="en-US" sz="1700" dirty="0"/>
              <a:t> ETL (Extract, Transform, Load) emerges as the suitable solution. By staging the data in the target system and processing it accordingly, we can effectively address any potential data issues and ensure the smooth functioning of the target system.</a:t>
            </a:r>
            <a:r>
              <a:rPr lang="en" sz="1700" dirty="0"/>
              <a:t>.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HR Employees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All employees are allowed to access employee information, but salary details are restricted. Only managers and HR department allowed to view/update. </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r>
              <a:rPr lang="en-IN" sz="1700" dirty="0"/>
              <a:t>In this scenario, </a:t>
            </a:r>
            <a:r>
              <a:rPr lang="en-US" sz="1700" dirty="0"/>
              <a:t>as the number of users continues to grow each year, implementing database replication is the appropriate solution to manage the increasing user load</a:t>
            </a:r>
            <a:r>
              <a:rPr lang="en-IN" sz="1700" dirty="0"/>
              <a:t>.</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 </a:t>
            </a:r>
            <a:r>
              <a:rPr lang="en-US" sz="1700" dirty="0"/>
              <a:t>Considering the given scenario, opting for a direct feed as a solution for future needs would be more suitable. This approach facilitates seamless integration of streaming data, enabling real-time or near-real-time data integration. Additionally, it is capable of efficiently managing substantial data volumes.</a:t>
            </a:r>
            <a:endParaRPr lang="en-US" sz="17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IN" sz="1700" dirty="0"/>
              <a:t>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 </a:t>
            </a:r>
            <a:r>
              <a:rPr lang="en-IN" sz="1700" dirty="0"/>
              <a:t>Interval backups on Daily basis, Full back up on weekly basis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2384</Words>
  <Application>Microsoft Office PowerPoint</Application>
  <PresentationFormat>Custom</PresentationFormat>
  <Paragraphs>226</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Open Sans</vt:lpstr>
      <vt:lpstr>Arial</vt:lpstr>
      <vt:lpstr>Helvetica Neue</vt:lpstr>
      <vt:lpstr>Open Sans Light</vt:lpstr>
      <vt:lpstr>Source Code Pro</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Gunasekar Jabbala</cp:lastModifiedBy>
  <cp:revision>20</cp:revision>
  <dcterms:modified xsi:type="dcterms:W3CDTF">2023-07-07T04:36:39Z</dcterms:modified>
</cp:coreProperties>
</file>