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0"/>
  </p:notesMasterIdLst>
  <p:sldIdLst>
    <p:sldId id="333" r:id="rId2"/>
    <p:sldId id="335" r:id="rId3"/>
    <p:sldId id="334" r:id="rId4"/>
    <p:sldId id="330" r:id="rId5"/>
    <p:sldId id="326" r:id="rId6"/>
    <p:sldId id="332" r:id="rId7"/>
    <p:sldId id="327" r:id="rId8"/>
    <p:sldId id="275" r:id="rId9"/>
    <p:sldId id="331" r:id="rId10"/>
    <p:sldId id="320" r:id="rId11"/>
    <p:sldId id="267" r:id="rId12"/>
    <p:sldId id="278" r:id="rId13"/>
    <p:sldId id="325" r:id="rId14"/>
    <p:sldId id="336" r:id="rId15"/>
    <p:sldId id="309" r:id="rId16"/>
    <p:sldId id="322" r:id="rId17"/>
    <p:sldId id="337" r:id="rId18"/>
    <p:sldId id="31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94660"/>
  </p:normalViewPr>
  <p:slideViewPr>
    <p:cSldViewPr>
      <p:cViewPr>
        <p:scale>
          <a:sx n="100" d="100"/>
          <a:sy n="100" d="100"/>
        </p:scale>
        <p:origin x="-450"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72EAE-561D-4546-907C-6136E7FE67D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D798EB7-3B71-4BEB-BC42-A5036A012952}">
      <dgm:prSet phldrT="[Text]"/>
      <dgm:spPr/>
      <dgm:t>
        <a:bodyPr/>
        <a:lstStyle/>
        <a:p>
          <a:r>
            <a:rPr lang="en-US" dirty="0" smtClean="0"/>
            <a:t>Number of test cases</a:t>
          </a:r>
          <a:endParaRPr lang="en-US" dirty="0"/>
        </a:p>
      </dgm:t>
    </dgm:pt>
    <dgm:pt modelId="{DEC0C447-00A2-449E-AAB9-AAAADEF853D7}" type="parTrans" cxnId="{17463BB4-3B13-4448-8E30-FCEA9ECF88B7}">
      <dgm:prSet/>
      <dgm:spPr/>
      <dgm:t>
        <a:bodyPr/>
        <a:lstStyle/>
        <a:p>
          <a:endParaRPr lang="en-US"/>
        </a:p>
      </dgm:t>
    </dgm:pt>
    <dgm:pt modelId="{1A5ABC80-F7D4-4047-B133-1B5F200392C8}" type="sibTrans" cxnId="{17463BB4-3B13-4448-8E30-FCEA9ECF88B7}">
      <dgm:prSet/>
      <dgm:spPr/>
      <dgm:t>
        <a:bodyPr/>
        <a:lstStyle/>
        <a:p>
          <a:endParaRPr lang="en-US"/>
        </a:p>
      </dgm:t>
    </dgm:pt>
    <dgm:pt modelId="{95CA8607-D54E-4C21-B852-E3FB156A0AEC}">
      <dgm:prSet phldrT="[Text]" custT="1"/>
      <dgm:spPr/>
      <dgm:t>
        <a:bodyPr/>
        <a:lstStyle/>
        <a:p>
          <a:r>
            <a:rPr lang="en-US" sz="3600" dirty="0" smtClean="0"/>
            <a:t>108</a:t>
          </a:r>
          <a:endParaRPr lang="en-US" sz="3600" dirty="0"/>
        </a:p>
      </dgm:t>
    </dgm:pt>
    <dgm:pt modelId="{3928C454-978A-4412-89B3-EE1188301041}" type="parTrans" cxnId="{91549A94-0400-4AAD-AC36-D15A20BF310C}">
      <dgm:prSet/>
      <dgm:spPr/>
      <dgm:t>
        <a:bodyPr/>
        <a:lstStyle/>
        <a:p>
          <a:endParaRPr lang="en-US"/>
        </a:p>
      </dgm:t>
    </dgm:pt>
    <dgm:pt modelId="{4593B378-3E19-4FD2-9697-0E096BA8078E}" type="sibTrans" cxnId="{91549A94-0400-4AAD-AC36-D15A20BF310C}">
      <dgm:prSet/>
      <dgm:spPr/>
      <dgm:t>
        <a:bodyPr/>
        <a:lstStyle/>
        <a:p>
          <a:endParaRPr lang="en-US"/>
        </a:p>
      </dgm:t>
    </dgm:pt>
    <dgm:pt modelId="{3710481F-95D6-439C-AF92-D91CED0923E3}">
      <dgm:prSet phldrT="[Text]"/>
      <dgm:spPr/>
      <dgm:t>
        <a:bodyPr/>
        <a:lstStyle/>
        <a:p>
          <a:r>
            <a:rPr lang="en-US" dirty="0" smtClean="0"/>
            <a:t>Number of test cases passed </a:t>
          </a:r>
          <a:endParaRPr lang="en-US" dirty="0"/>
        </a:p>
      </dgm:t>
    </dgm:pt>
    <dgm:pt modelId="{E0D38CC4-2121-4915-9EFF-5343923BBFDC}" type="parTrans" cxnId="{8D88C1B5-EF72-46AC-A4E5-87E66440F85F}">
      <dgm:prSet/>
      <dgm:spPr/>
      <dgm:t>
        <a:bodyPr/>
        <a:lstStyle/>
        <a:p>
          <a:endParaRPr lang="en-US"/>
        </a:p>
      </dgm:t>
    </dgm:pt>
    <dgm:pt modelId="{ECF0C58A-C14E-4694-AE30-01A77CFB8C48}" type="sibTrans" cxnId="{8D88C1B5-EF72-46AC-A4E5-87E66440F85F}">
      <dgm:prSet/>
      <dgm:spPr/>
      <dgm:t>
        <a:bodyPr/>
        <a:lstStyle/>
        <a:p>
          <a:endParaRPr lang="en-US"/>
        </a:p>
      </dgm:t>
    </dgm:pt>
    <dgm:pt modelId="{37C2AB48-CA22-40D2-A222-7CFBE52CAD8A}">
      <dgm:prSet phldrT="[Text]"/>
      <dgm:spPr/>
      <dgm:t>
        <a:bodyPr/>
        <a:lstStyle/>
        <a:p>
          <a:r>
            <a:rPr lang="en-US" dirty="0" smtClean="0"/>
            <a:t>Number of test cases failed </a:t>
          </a:r>
          <a:endParaRPr lang="en-US" dirty="0"/>
        </a:p>
      </dgm:t>
    </dgm:pt>
    <dgm:pt modelId="{D1CDC747-9955-4904-AF2D-1366F33D91C0}" type="parTrans" cxnId="{2C86BB6F-9A29-4F4E-A91D-7E0BDADE9406}">
      <dgm:prSet/>
      <dgm:spPr/>
      <dgm:t>
        <a:bodyPr/>
        <a:lstStyle/>
        <a:p>
          <a:endParaRPr lang="en-US"/>
        </a:p>
      </dgm:t>
    </dgm:pt>
    <dgm:pt modelId="{F5AD1F31-5760-4A49-A5D5-B261A9AD0ACC}" type="sibTrans" cxnId="{2C86BB6F-9A29-4F4E-A91D-7E0BDADE9406}">
      <dgm:prSet/>
      <dgm:spPr/>
      <dgm:t>
        <a:bodyPr/>
        <a:lstStyle/>
        <a:p>
          <a:endParaRPr lang="en-US"/>
        </a:p>
      </dgm:t>
    </dgm:pt>
    <dgm:pt modelId="{882E6B8E-C8F0-4FAB-B50A-F750D6A27811}">
      <dgm:prSet custT="1"/>
      <dgm:spPr/>
      <dgm:t>
        <a:bodyPr/>
        <a:lstStyle/>
        <a:p>
          <a:r>
            <a:rPr lang="en-US" sz="3200" dirty="0" smtClean="0"/>
            <a:t>67</a:t>
          </a:r>
          <a:endParaRPr lang="en-US" sz="3200" dirty="0"/>
        </a:p>
      </dgm:t>
    </dgm:pt>
    <dgm:pt modelId="{9220D77B-6558-4714-BF7F-2FB4EF91138B}" type="parTrans" cxnId="{9EEFBC61-1155-4BBF-B0AD-87E4C6B67F2E}">
      <dgm:prSet/>
      <dgm:spPr/>
      <dgm:t>
        <a:bodyPr/>
        <a:lstStyle/>
        <a:p>
          <a:endParaRPr lang="en-US"/>
        </a:p>
      </dgm:t>
    </dgm:pt>
    <dgm:pt modelId="{00DBB056-93B3-4E3F-BA90-59F8B69F6B12}" type="sibTrans" cxnId="{9EEFBC61-1155-4BBF-B0AD-87E4C6B67F2E}">
      <dgm:prSet/>
      <dgm:spPr/>
      <dgm:t>
        <a:bodyPr/>
        <a:lstStyle/>
        <a:p>
          <a:endParaRPr lang="en-US"/>
        </a:p>
      </dgm:t>
    </dgm:pt>
    <dgm:pt modelId="{912D5D25-8EB7-43BC-ACD2-168DA0FAFB6A}">
      <dgm:prSet custT="1"/>
      <dgm:spPr/>
      <dgm:t>
        <a:bodyPr/>
        <a:lstStyle/>
        <a:p>
          <a:r>
            <a:rPr lang="en-US" sz="3200" dirty="0" smtClean="0"/>
            <a:t>41</a:t>
          </a:r>
          <a:endParaRPr lang="en-US" sz="3200" dirty="0"/>
        </a:p>
      </dgm:t>
    </dgm:pt>
    <dgm:pt modelId="{0815E80E-6194-4D78-8548-47A71A3A90E9}" type="parTrans" cxnId="{6E13529C-A60A-42C7-8FD6-565DF98A4705}">
      <dgm:prSet/>
      <dgm:spPr/>
      <dgm:t>
        <a:bodyPr/>
        <a:lstStyle/>
        <a:p>
          <a:endParaRPr lang="en-US"/>
        </a:p>
      </dgm:t>
    </dgm:pt>
    <dgm:pt modelId="{CBFE5CE2-8A21-4C01-90AA-C73A4F74BBFC}" type="sibTrans" cxnId="{6E13529C-A60A-42C7-8FD6-565DF98A4705}">
      <dgm:prSet/>
      <dgm:spPr/>
      <dgm:t>
        <a:bodyPr/>
        <a:lstStyle/>
        <a:p>
          <a:endParaRPr lang="en-US"/>
        </a:p>
      </dgm:t>
    </dgm:pt>
    <dgm:pt modelId="{AE0A39A0-100B-4BA4-8F96-3F1790D88D27}" type="pres">
      <dgm:prSet presAssocID="{A2972EAE-561D-4546-907C-6136E7FE67D2}" presName="linearFlow" presStyleCnt="0">
        <dgm:presLayoutVars>
          <dgm:dir/>
          <dgm:animLvl val="lvl"/>
          <dgm:resizeHandles val="exact"/>
        </dgm:presLayoutVars>
      </dgm:prSet>
      <dgm:spPr/>
      <dgm:t>
        <a:bodyPr/>
        <a:lstStyle/>
        <a:p>
          <a:endParaRPr lang="en-US"/>
        </a:p>
      </dgm:t>
    </dgm:pt>
    <dgm:pt modelId="{4F61E98A-8A4E-4894-AFDE-905669EFA201}" type="pres">
      <dgm:prSet presAssocID="{CD798EB7-3B71-4BEB-BC42-A5036A012952}" presName="composite" presStyleCnt="0"/>
      <dgm:spPr/>
    </dgm:pt>
    <dgm:pt modelId="{0EB0CEBF-18EC-4CC5-B642-7F7FE914472C}" type="pres">
      <dgm:prSet presAssocID="{CD798EB7-3B71-4BEB-BC42-A5036A012952}" presName="parentText" presStyleLbl="alignNode1" presStyleIdx="0" presStyleCnt="3">
        <dgm:presLayoutVars>
          <dgm:chMax val="1"/>
          <dgm:bulletEnabled val="1"/>
        </dgm:presLayoutVars>
      </dgm:prSet>
      <dgm:spPr/>
      <dgm:t>
        <a:bodyPr/>
        <a:lstStyle/>
        <a:p>
          <a:endParaRPr lang="en-US"/>
        </a:p>
      </dgm:t>
    </dgm:pt>
    <dgm:pt modelId="{A0613987-DA04-47D4-8805-D0FB82FD759D}" type="pres">
      <dgm:prSet presAssocID="{CD798EB7-3B71-4BEB-BC42-A5036A012952}" presName="descendantText" presStyleLbl="alignAcc1" presStyleIdx="0" presStyleCnt="3">
        <dgm:presLayoutVars>
          <dgm:bulletEnabled val="1"/>
        </dgm:presLayoutVars>
      </dgm:prSet>
      <dgm:spPr/>
      <dgm:t>
        <a:bodyPr/>
        <a:lstStyle/>
        <a:p>
          <a:endParaRPr lang="en-US"/>
        </a:p>
      </dgm:t>
    </dgm:pt>
    <dgm:pt modelId="{025E9BC7-BA69-439A-921D-25F63483B757}" type="pres">
      <dgm:prSet presAssocID="{1A5ABC80-F7D4-4047-B133-1B5F200392C8}" presName="sp" presStyleCnt="0"/>
      <dgm:spPr/>
    </dgm:pt>
    <dgm:pt modelId="{10F30E89-7E30-4BB6-BCAA-D26BCF9DB65E}" type="pres">
      <dgm:prSet presAssocID="{3710481F-95D6-439C-AF92-D91CED0923E3}" presName="composite" presStyleCnt="0"/>
      <dgm:spPr/>
    </dgm:pt>
    <dgm:pt modelId="{67E4847B-6B14-4C7C-9D62-1939E1455FCE}" type="pres">
      <dgm:prSet presAssocID="{3710481F-95D6-439C-AF92-D91CED0923E3}" presName="parentText" presStyleLbl="alignNode1" presStyleIdx="1" presStyleCnt="3">
        <dgm:presLayoutVars>
          <dgm:chMax val="1"/>
          <dgm:bulletEnabled val="1"/>
        </dgm:presLayoutVars>
      </dgm:prSet>
      <dgm:spPr/>
      <dgm:t>
        <a:bodyPr/>
        <a:lstStyle/>
        <a:p>
          <a:endParaRPr lang="en-US"/>
        </a:p>
      </dgm:t>
    </dgm:pt>
    <dgm:pt modelId="{7760C348-C1DB-4A35-8BE4-3053B77A44C2}" type="pres">
      <dgm:prSet presAssocID="{3710481F-95D6-439C-AF92-D91CED0923E3}" presName="descendantText" presStyleLbl="alignAcc1" presStyleIdx="1" presStyleCnt="3" custLinFactNeighborX="-1745" custLinFactNeighborY="-16">
        <dgm:presLayoutVars>
          <dgm:bulletEnabled val="1"/>
        </dgm:presLayoutVars>
      </dgm:prSet>
      <dgm:spPr/>
      <dgm:t>
        <a:bodyPr/>
        <a:lstStyle/>
        <a:p>
          <a:endParaRPr lang="en-US"/>
        </a:p>
      </dgm:t>
    </dgm:pt>
    <dgm:pt modelId="{6E5B6BB3-ABF2-4C8D-8943-2EC47A70AB7A}" type="pres">
      <dgm:prSet presAssocID="{ECF0C58A-C14E-4694-AE30-01A77CFB8C48}" presName="sp" presStyleCnt="0"/>
      <dgm:spPr/>
    </dgm:pt>
    <dgm:pt modelId="{EC1D57EC-21B6-49EC-8BC7-79FFA1CFC33B}" type="pres">
      <dgm:prSet presAssocID="{37C2AB48-CA22-40D2-A222-7CFBE52CAD8A}" presName="composite" presStyleCnt="0"/>
      <dgm:spPr/>
    </dgm:pt>
    <dgm:pt modelId="{B3753A3D-E53F-4016-9AF2-318D5DA701CD}" type="pres">
      <dgm:prSet presAssocID="{37C2AB48-CA22-40D2-A222-7CFBE52CAD8A}" presName="parentText" presStyleLbl="alignNode1" presStyleIdx="2" presStyleCnt="3">
        <dgm:presLayoutVars>
          <dgm:chMax val="1"/>
          <dgm:bulletEnabled val="1"/>
        </dgm:presLayoutVars>
      </dgm:prSet>
      <dgm:spPr/>
      <dgm:t>
        <a:bodyPr/>
        <a:lstStyle/>
        <a:p>
          <a:endParaRPr lang="en-US"/>
        </a:p>
      </dgm:t>
    </dgm:pt>
    <dgm:pt modelId="{B6DF0F5A-8BC6-47BA-80A1-C5E7063415D4}" type="pres">
      <dgm:prSet presAssocID="{37C2AB48-CA22-40D2-A222-7CFBE52CAD8A}" presName="descendantText" presStyleLbl="alignAcc1" presStyleIdx="2" presStyleCnt="3">
        <dgm:presLayoutVars>
          <dgm:bulletEnabled val="1"/>
        </dgm:presLayoutVars>
      </dgm:prSet>
      <dgm:spPr/>
      <dgm:t>
        <a:bodyPr/>
        <a:lstStyle/>
        <a:p>
          <a:endParaRPr lang="en-US"/>
        </a:p>
      </dgm:t>
    </dgm:pt>
  </dgm:ptLst>
  <dgm:cxnLst>
    <dgm:cxn modelId="{10FA5C2C-F5BF-430E-B946-1ADC61A3617A}" type="presOf" srcId="{3710481F-95D6-439C-AF92-D91CED0923E3}" destId="{67E4847B-6B14-4C7C-9D62-1939E1455FCE}" srcOrd="0" destOrd="0" presId="urn:microsoft.com/office/officeart/2005/8/layout/chevron2"/>
    <dgm:cxn modelId="{6E13529C-A60A-42C7-8FD6-565DF98A4705}" srcId="{37C2AB48-CA22-40D2-A222-7CFBE52CAD8A}" destId="{912D5D25-8EB7-43BC-ACD2-168DA0FAFB6A}" srcOrd="0" destOrd="0" parTransId="{0815E80E-6194-4D78-8548-47A71A3A90E9}" sibTransId="{CBFE5CE2-8A21-4C01-90AA-C73A4F74BBFC}"/>
    <dgm:cxn modelId="{91549A94-0400-4AAD-AC36-D15A20BF310C}" srcId="{CD798EB7-3B71-4BEB-BC42-A5036A012952}" destId="{95CA8607-D54E-4C21-B852-E3FB156A0AEC}" srcOrd="0" destOrd="0" parTransId="{3928C454-978A-4412-89B3-EE1188301041}" sibTransId="{4593B378-3E19-4FD2-9697-0E096BA8078E}"/>
    <dgm:cxn modelId="{2C86BB6F-9A29-4F4E-A91D-7E0BDADE9406}" srcId="{A2972EAE-561D-4546-907C-6136E7FE67D2}" destId="{37C2AB48-CA22-40D2-A222-7CFBE52CAD8A}" srcOrd="2" destOrd="0" parTransId="{D1CDC747-9955-4904-AF2D-1366F33D91C0}" sibTransId="{F5AD1F31-5760-4A49-A5D5-B261A9AD0ACC}"/>
    <dgm:cxn modelId="{DA09A721-1662-4696-A5A0-A56D1DF9C7FF}" type="presOf" srcId="{CD798EB7-3B71-4BEB-BC42-A5036A012952}" destId="{0EB0CEBF-18EC-4CC5-B642-7F7FE914472C}" srcOrd="0" destOrd="0" presId="urn:microsoft.com/office/officeart/2005/8/layout/chevron2"/>
    <dgm:cxn modelId="{9EEFBC61-1155-4BBF-B0AD-87E4C6B67F2E}" srcId="{3710481F-95D6-439C-AF92-D91CED0923E3}" destId="{882E6B8E-C8F0-4FAB-B50A-F750D6A27811}" srcOrd="0" destOrd="0" parTransId="{9220D77B-6558-4714-BF7F-2FB4EF91138B}" sibTransId="{00DBB056-93B3-4E3F-BA90-59F8B69F6B12}"/>
    <dgm:cxn modelId="{1BAAFFBF-AFD7-4B4B-BADD-5344851B626E}" type="presOf" srcId="{37C2AB48-CA22-40D2-A222-7CFBE52CAD8A}" destId="{B3753A3D-E53F-4016-9AF2-318D5DA701CD}" srcOrd="0" destOrd="0" presId="urn:microsoft.com/office/officeart/2005/8/layout/chevron2"/>
    <dgm:cxn modelId="{DFD1D5EA-0F14-47CC-8FA4-DB1B8D0DD99B}" type="presOf" srcId="{882E6B8E-C8F0-4FAB-B50A-F750D6A27811}" destId="{7760C348-C1DB-4A35-8BE4-3053B77A44C2}" srcOrd="0" destOrd="0" presId="urn:microsoft.com/office/officeart/2005/8/layout/chevron2"/>
    <dgm:cxn modelId="{C4DABAE8-D351-45B5-9DF0-043495C803A1}" type="presOf" srcId="{912D5D25-8EB7-43BC-ACD2-168DA0FAFB6A}" destId="{B6DF0F5A-8BC6-47BA-80A1-C5E7063415D4}" srcOrd="0" destOrd="0" presId="urn:microsoft.com/office/officeart/2005/8/layout/chevron2"/>
    <dgm:cxn modelId="{8D88C1B5-EF72-46AC-A4E5-87E66440F85F}" srcId="{A2972EAE-561D-4546-907C-6136E7FE67D2}" destId="{3710481F-95D6-439C-AF92-D91CED0923E3}" srcOrd="1" destOrd="0" parTransId="{E0D38CC4-2121-4915-9EFF-5343923BBFDC}" sibTransId="{ECF0C58A-C14E-4694-AE30-01A77CFB8C48}"/>
    <dgm:cxn modelId="{17463BB4-3B13-4448-8E30-FCEA9ECF88B7}" srcId="{A2972EAE-561D-4546-907C-6136E7FE67D2}" destId="{CD798EB7-3B71-4BEB-BC42-A5036A012952}" srcOrd="0" destOrd="0" parTransId="{DEC0C447-00A2-449E-AAB9-AAAADEF853D7}" sibTransId="{1A5ABC80-F7D4-4047-B133-1B5F200392C8}"/>
    <dgm:cxn modelId="{191E5BCF-7537-401C-A1DF-6362B76EEBF8}" type="presOf" srcId="{95CA8607-D54E-4C21-B852-E3FB156A0AEC}" destId="{A0613987-DA04-47D4-8805-D0FB82FD759D}" srcOrd="0" destOrd="0" presId="urn:microsoft.com/office/officeart/2005/8/layout/chevron2"/>
    <dgm:cxn modelId="{EA29B4A9-CF91-456C-90FC-DDC97DE5E3CF}" type="presOf" srcId="{A2972EAE-561D-4546-907C-6136E7FE67D2}" destId="{AE0A39A0-100B-4BA4-8F96-3F1790D88D27}" srcOrd="0" destOrd="0" presId="urn:microsoft.com/office/officeart/2005/8/layout/chevron2"/>
    <dgm:cxn modelId="{B00AABF1-ABAA-447C-AAD4-5CB0C86B0ABB}" type="presParOf" srcId="{AE0A39A0-100B-4BA4-8F96-3F1790D88D27}" destId="{4F61E98A-8A4E-4894-AFDE-905669EFA201}" srcOrd="0" destOrd="0" presId="urn:microsoft.com/office/officeart/2005/8/layout/chevron2"/>
    <dgm:cxn modelId="{B6A2DD27-8CDA-485F-81C8-164FC3E9DC4B}" type="presParOf" srcId="{4F61E98A-8A4E-4894-AFDE-905669EFA201}" destId="{0EB0CEBF-18EC-4CC5-B642-7F7FE914472C}" srcOrd="0" destOrd="0" presId="urn:microsoft.com/office/officeart/2005/8/layout/chevron2"/>
    <dgm:cxn modelId="{B97ECB04-7695-48D5-A057-8CF1175B7164}" type="presParOf" srcId="{4F61E98A-8A4E-4894-AFDE-905669EFA201}" destId="{A0613987-DA04-47D4-8805-D0FB82FD759D}" srcOrd="1" destOrd="0" presId="urn:microsoft.com/office/officeart/2005/8/layout/chevron2"/>
    <dgm:cxn modelId="{9D76CE64-1C6D-4C46-A236-3CC55277DA59}" type="presParOf" srcId="{AE0A39A0-100B-4BA4-8F96-3F1790D88D27}" destId="{025E9BC7-BA69-439A-921D-25F63483B757}" srcOrd="1" destOrd="0" presId="urn:microsoft.com/office/officeart/2005/8/layout/chevron2"/>
    <dgm:cxn modelId="{C0201620-DC32-48D3-BF92-09F9F7B40BE0}" type="presParOf" srcId="{AE0A39A0-100B-4BA4-8F96-3F1790D88D27}" destId="{10F30E89-7E30-4BB6-BCAA-D26BCF9DB65E}" srcOrd="2" destOrd="0" presId="urn:microsoft.com/office/officeart/2005/8/layout/chevron2"/>
    <dgm:cxn modelId="{43F9F08A-4FE1-403B-9B5A-DF12EF8E13F1}" type="presParOf" srcId="{10F30E89-7E30-4BB6-BCAA-D26BCF9DB65E}" destId="{67E4847B-6B14-4C7C-9D62-1939E1455FCE}" srcOrd="0" destOrd="0" presId="urn:microsoft.com/office/officeart/2005/8/layout/chevron2"/>
    <dgm:cxn modelId="{44DC0357-834E-44BC-B450-CEDC24E501C3}" type="presParOf" srcId="{10F30E89-7E30-4BB6-BCAA-D26BCF9DB65E}" destId="{7760C348-C1DB-4A35-8BE4-3053B77A44C2}" srcOrd="1" destOrd="0" presId="urn:microsoft.com/office/officeart/2005/8/layout/chevron2"/>
    <dgm:cxn modelId="{CEA3C9D8-6D3B-4644-A000-8C07B5D68201}" type="presParOf" srcId="{AE0A39A0-100B-4BA4-8F96-3F1790D88D27}" destId="{6E5B6BB3-ABF2-4C8D-8943-2EC47A70AB7A}" srcOrd="3" destOrd="0" presId="urn:microsoft.com/office/officeart/2005/8/layout/chevron2"/>
    <dgm:cxn modelId="{A59E7157-B2CB-4464-AA14-A41ABBC39DD7}" type="presParOf" srcId="{AE0A39A0-100B-4BA4-8F96-3F1790D88D27}" destId="{EC1D57EC-21B6-49EC-8BC7-79FFA1CFC33B}" srcOrd="4" destOrd="0" presId="urn:microsoft.com/office/officeart/2005/8/layout/chevron2"/>
    <dgm:cxn modelId="{7B05BDB7-2A57-40C4-8684-2EC373068D43}" type="presParOf" srcId="{EC1D57EC-21B6-49EC-8BC7-79FFA1CFC33B}" destId="{B3753A3D-E53F-4016-9AF2-318D5DA701CD}" srcOrd="0" destOrd="0" presId="urn:microsoft.com/office/officeart/2005/8/layout/chevron2"/>
    <dgm:cxn modelId="{16360D9D-4F75-49C2-893C-09C7D43DFC4B}" type="presParOf" srcId="{EC1D57EC-21B6-49EC-8BC7-79FFA1CFC33B}" destId="{B6DF0F5A-8BC6-47BA-80A1-C5E7063415D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CEBF-18EC-4CC5-B642-7F7FE914472C}">
      <dsp:nvSpPr>
        <dsp:cNvPr id="0" name=""/>
        <dsp:cNvSpPr/>
      </dsp:nvSpPr>
      <dsp:spPr>
        <a:xfrm rot="5400000">
          <a:off x="-240962" y="242358"/>
          <a:ext cx="1606418" cy="11244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Number of test cases</a:t>
          </a:r>
          <a:endParaRPr lang="en-US" sz="1300" kern="1200" dirty="0"/>
        </a:p>
      </dsp:txBody>
      <dsp:txXfrm rot="-5400000">
        <a:off x="1" y="563641"/>
        <a:ext cx="1124492" cy="481926"/>
      </dsp:txXfrm>
    </dsp:sp>
    <dsp:sp modelId="{A0613987-DA04-47D4-8805-D0FB82FD759D}">
      <dsp:nvSpPr>
        <dsp:cNvPr id="0" name=""/>
        <dsp:cNvSpPr/>
      </dsp:nvSpPr>
      <dsp:spPr>
        <a:xfrm rot="5400000">
          <a:off x="2059460" y="-933571"/>
          <a:ext cx="1044171" cy="29141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108</a:t>
          </a:r>
          <a:endParaRPr lang="en-US" sz="3600" kern="1200" dirty="0"/>
        </a:p>
      </dsp:txBody>
      <dsp:txXfrm rot="-5400000">
        <a:off x="1124492" y="52369"/>
        <a:ext cx="2863135" cy="942227"/>
      </dsp:txXfrm>
    </dsp:sp>
    <dsp:sp modelId="{67E4847B-6B14-4C7C-9D62-1939E1455FCE}">
      <dsp:nvSpPr>
        <dsp:cNvPr id="0" name=""/>
        <dsp:cNvSpPr/>
      </dsp:nvSpPr>
      <dsp:spPr>
        <a:xfrm rot="5400000">
          <a:off x="-240962" y="1654697"/>
          <a:ext cx="1606418" cy="11244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Number of test cases passed </a:t>
          </a:r>
          <a:endParaRPr lang="en-US" sz="1300" kern="1200" dirty="0"/>
        </a:p>
      </dsp:txBody>
      <dsp:txXfrm rot="-5400000">
        <a:off x="1" y="1975980"/>
        <a:ext cx="1124492" cy="481926"/>
      </dsp:txXfrm>
    </dsp:sp>
    <dsp:sp modelId="{7760C348-C1DB-4A35-8BE4-3053B77A44C2}">
      <dsp:nvSpPr>
        <dsp:cNvPr id="0" name=""/>
        <dsp:cNvSpPr/>
      </dsp:nvSpPr>
      <dsp:spPr>
        <a:xfrm rot="5400000">
          <a:off x="2008609" y="478600"/>
          <a:ext cx="1044171" cy="29141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67</a:t>
          </a:r>
          <a:endParaRPr lang="en-US" sz="3200" kern="1200" dirty="0"/>
        </a:p>
      </dsp:txBody>
      <dsp:txXfrm rot="-5400000">
        <a:off x="1073641" y="1464540"/>
        <a:ext cx="2863135" cy="942227"/>
      </dsp:txXfrm>
    </dsp:sp>
    <dsp:sp modelId="{B3753A3D-E53F-4016-9AF2-318D5DA701CD}">
      <dsp:nvSpPr>
        <dsp:cNvPr id="0" name=""/>
        <dsp:cNvSpPr/>
      </dsp:nvSpPr>
      <dsp:spPr>
        <a:xfrm rot="5400000">
          <a:off x="-240962" y="3067036"/>
          <a:ext cx="1606418" cy="11244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Number of test cases failed </a:t>
          </a:r>
          <a:endParaRPr lang="en-US" sz="1300" kern="1200" dirty="0"/>
        </a:p>
      </dsp:txBody>
      <dsp:txXfrm rot="-5400000">
        <a:off x="1" y="3388319"/>
        <a:ext cx="1124492" cy="481926"/>
      </dsp:txXfrm>
    </dsp:sp>
    <dsp:sp modelId="{B6DF0F5A-8BC6-47BA-80A1-C5E7063415D4}">
      <dsp:nvSpPr>
        <dsp:cNvPr id="0" name=""/>
        <dsp:cNvSpPr/>
      </dsp:nvSpPr>
      <dsp:spPr>
        <a:xfrm rot="5400000">
          <a:off x="2059460" y="1891106"/>
          <a:ext cx="1044171" cy="29141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41</a:t>
          </a:r>
          <a:endParaRPr lang="en-US" sz="3200" kern="1200" dirty="0"/>
        </a:p>
      </dsp:txBody>
      <dsp:txXfrm rot="-5400000">
        <a:off x="1124492" y="2877046"/>
        <a:ext cx="2863135" cy="9422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t>1/29/2018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t>‹#›</a:t>
            </a:fld>
            <a:endParaRPr lang="en-US" dirty="0"/>
          </a:p>
        </p:txBody>
      </p:sp>
    </p:spTree>
    <p:extLst>
      <p:ext uri="{BB962C8B-B14F-4D97-AF65-F5344CB8AC3E}">
        <p14:creationId xmlns:p14="http://schemas.microsoft.com/office/powerpoint/2010/main"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FCEDEF-2737-46F8-AF36-888F22E9CACE}" type="slidenum">
              <a:rPr lang="en-US" smtClean="0"/>
              <a:t>4</a:t>
            </a:fld>
            <a:endParaRPr lang="en-US" dirty="0"/>
          </a:p>
        </p:txBody>
      </p:sp>
    </p:spTree>
    <p:extLst>
      <p:ext uri="{BB962C8B-B14F-4D97-AF65-F5344CB8AC3E}">
        <p14:creationId xmlns:p14="http://schemas.microsoft.com/office/powerpoint/2010/main" val="19431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1A9F14-C511-417B-A9FD-D24FC59BDCAC}" type="datetime1">
              <a:rPr lang="en-US" smtClean="0"/>
              <a:t>1/29/2018</a:t>
            </a:fld>
            <a:endParaRPr lang="en-US" dirty="0"/>
          </a:p>
        </p:txBody>
      </p:sp>
      <p:sp>
        <p:nvSpPr>
          <p:cNvPr id="19" name="Footer Placeholder 18"/>
          <p:cNvSpPr>
            <a:spLocks noGrp="1"/>
          </p:cNvSpPr>
          <p:nvPr>
            <p:ph type="ftr" sz="quarter" idx="11"/>
          </p:nvPr>
        </p:nvSpPr>
        <p:spPr/>
        <p:txBody>
          <a:bodyPr/>
          <a:lstStyle/>
          <a:p>
            <a:r>
              <a:rPr lang="en-US" smtClean="0"/>
              <a:t>IGATE Sensitive</a:t>
            </a:r>
            <a:endParaRPr lang="en-US" dirty="0"/>
          </a:p>
        </p:txBody>
      </p:sp>
      <p:sp>
        <p:nvSpPr>
          <p:cNvPr id="27" name="Slide Number Placeholder 26"/>
          <p:cNvSpPr>
            <a:spLocks noGrp="1"/>
          </p:cNvSpPr>
          <p:nvPr>
            <p:ph type="sldNum" sz="quarter" idx="12"/>
          </p:nvPr>
        </p:nvSpPr>
        <p:spPr/>
        <p:txBody>
          <a:bodyPr/>
          <a:lstStyle/>
          <a:p>
            <a:fld id="{98228B8A-B7F7-4AE1-9522-DFDE1528AC71}"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BCBAB-C02B-4274-A7B8-550998EC6408}"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CA2D8-4097-488C-8F22-5B6BC7F8F25F}"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E3948-EF4E-487D-A973-F020DFB0C13D}"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FCC562-935D-439C-A9D0-99D4A236FD23}" type="datetime1">
              <a:rPr lang="en-US" smtClean="0"/>
              <a:t>1/29/2018</a:t>
            </a:fld>
            <a:endParaRPr lang="en-US" dirty="0"/>
          </a:p>
        </p:txBody>
      </p:sp>
      <p:sp>
        <p:nvSpPr>
          <p:cNvPr id="6" name="Footer Placeholder 5"/>
          <p:cNvSpPr>
            <a:spLocks noGrp="1"/>
          </p:cNvSpPr>
          <p:nvPr>
            <p:ph type="ftr" sz="quarter" idx="11"/>
          </p:nvPr>
        </p:nvSpPr>
        <p:spPr/>
        <p:txBody>
          <a:bodyPr/>
          <a:lstStyle/>
          <a:p>
            <a:r>
              <a:rPr lang="en-US" smtClean="0"/>
              <a:t>IGATE Sensitive</a:t>
            </a:r>
            <a:endParaRPr lang="en-US" dirty="0"/>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5759BC-0EB8-42E7-A3E5-26D3D51497DF}" type="datetime1">
              <a:rPr lang="en-US" smtClean="0"/>
              <a:t>1/29/2018</a:t>
            </a:fld>
            <a:endParaRPr lang="en-US" dirty="0"/>
          </a:p>
        </p:txBody>
      </p:sp>
      <p:sp>
        <p:nvSpPr>
          <p:cNvPr id="8" name="Footer Placeholder 7"/>
          <p:cNvSpPr>
            <a:spLocks noGrp="1"/>
          </p:cNvSpPr>
          <p:nvPr>
            <p:ph type="ftr" sz="quarter" idx="11"/>
          </p:nvPr>
        </p:nvSpPr>
        <p:spPr/>
        <p:txBody>
          <a:bodyPr/>
          <a:lstStyle/>
          <a:p>
            <a:r>
              <a:rPr lang="en-US" smtClean="0"/>
              <a:t>IGATE Sensitive</a:t>
            </a:r>
            <a:endParaRPr lang="en-US" dirty="0"/>
          </a:p>
        </p:txBody>
      </p:sp>
      <p:sp>
        <p:nvSpPr>
          <p:cNvPr id="9" name="Slide Number Placeholder 8"/>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431F1A-BFC5-405E-A04F-D0A8DD753E51}" type="datetime1">
              <a:rPr lang="en-US" smtClean="0"/>
              <a:t>1/29/2018</a:t>
            </a:fld>
            <a:endParaRPr lang="en-US" dirty="0"/>
          </a:p>
        </p:txBody>
      </p:sp>
      <p:sp>
        <p:nvSpPr>
          <p:cNvPr id="4" name="Footer Placeholder 3"/>
          <p:cNvSpPr>
            <a:spLocks noGrp="1"/>
          </p:cNvSpPr>
          <p:nvPr>
            <p:ph type="ftr" sz="quarter" idx="11"/>
          </p:nvPr>
        </p:nvSpPr>
        <p:spPr/>
        <p:txBody>
          <a:bodyPr/>
          <a:lstStyle/>
          <a:p>
            <a:r>
              <a:rPr lang="en-US" smtClean="0"/>
              <a:t>IGATE Sensitive</a:t>
            </a:r>
            <a:endParaRPr lang="en-US" dirty="0"/>
          </a:p>
        </p:txBody>
      </p:sp>
      <p:sp>
        <p:nvSpPr>
          <p:cNvPr id="5" name="Slide Number Placeholder 4"/>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t>1/29/2018</a:t>
            </a:fld>
            <a:endParaRPr lang="en-US" dirty="0"/>
          </a:p>
        </p:txBody>
      </p:sp>
      <p:sp>
        <p:nvSpPr>
          <p:cNvPr id="3" name="Footer Placeholder 2"/>
          <p:cNvSpPr>
            <a:spLocks noGrp="1"/>
          </p:cNvSpPr>
          <p:nvPr>
            <p:ph type="ftr" sz="quarter" idx="11"/>
          </p:nvPr>
        </p:nvSpPr>
        <p:spPr/>
        <p:txBody>
          <a:bodyPr/>
          <a:lstStyle/>
          <a:p>
            <a:r>
              <a:rPr lang="en-US" smtClean="0"/>
              <a:t>IGATE Sensitive</a:t>
            </a:r>
            <a:endParaRPr lang="en-US" dirty="0"/>
          </a:p>
        </p:txBody>
      </p:sp>
      <p:sp>
        <p:nvSpPr>
          <p:cNvPr id="4" name="Slide Number Placeholder 3"/>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B801CD-400D-4959-9D90-8FBA5EEFE16D}" type="datetime1">
              <a:rPr lang="en-US" smtClean="0"/>
              <a:t>1/29/2018</a:t>
            </a:fld>
            <a:endParaRPr lang="en-US" dirty="0"/>
          </a:p>
        </p:txBody>
      </p:sp>
      <p:sp>
        <p:nvSpPr>
          <p:cNvPr id="6" name="Footer Placeholder 5"/>
          <p:cNvSpPr>
            <a:spLocks noGrp="1"/>
          </p:cNvSpPr>
          <p:nvPr>
            <p:ph type="ftr" sz="quarter" idx="11"/>
          </p:nvPr>
        </p:nvSpPr>
        <p:spPr/>
        <p:txBody>
          <a:bodyPr/>
          <a:lstStyle/>
          <a:p>
            <a:r>
              <a:rPr lang="en-US" smtClean="0"/>
              <a:t>IGATE Sensitive</a:t>
            </a:r>
            <a:endParaRPr lang="en-US" dirty="0"/>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t>1/29/2018</a:t>
            </a:fld>
            <a:endParaRPr lang="en-US" dirty="0"/>
          </a:p>
        </p:txBody>
      </p:sp>
      <p:sp>
        <p:nvSpPr>
          <p:cNvPr id="6" name="Footer Placeholder 5"/>
          <p:cNvSpPr>
            <a:spLocks noGrp="1"/>
          </p:cNvSpPr>
          <p:nvPr>
            <p:ph type="ftr" sz="quarter" idx="11"/>
          </p:nvPr>
        </p:nvSpPr>
        <p:spPr/>
        <p:txBody>
          <a:bodyPr/>
          <a:lstStyle/>
          <a:p>
            <a:r>
              <a:rPr lang="en-US" smtClean="0"/>
              <a:t>IGATE Sensitive</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8228B8A-B7F7-4AE1-9522-DFDE1528AC71}"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46F6BC-7E90-4C48-A62D-F06457316283}" type="datetime1">
              <a:rPr lang="en-US" smtClean="0"/>
              <a:t>1/29/2018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IGATE Sensitive</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228B8A-B7F7-4AE1-9522-DFDE1528AC71}"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Respondents%20Use%20Cases.docx" TargetMode="External"/><Relationship Id="rId2" Type="http://schemas.openxmlformats.org/officeDocument/2006/relationships/hyperlink" Target="../SurveyorUseCase.doc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efectReport%20(Survey%20Management%20System)%20(1).x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ndafile:8081/AssetManagementSystem_Spring/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ini%20project/project.xls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rvfd.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Management System</a:t>
            </a:r>
            <a:endParaRPr lang="en-US" sz="4400" dirty="0"/>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2209800"/>
            <a:ext cx="3429000" cy="2287143"/>
          </a:xfrm>
        </p:spPr>
      </p:pic>
      <p:sp>
        <p:nvSpPr>
          <p:cNvPr id="4" name="Footer Placeholder 3"/>
          <p:cNvSpPr>
            <a:spLocks noGrp="1"/>
          </p:cNvSpPr>
          <p:nvPr>
            <p:ph type="ftr" sz="quarter" idx="11"/>
          </p:nvPr>
        </p:nvSpPr>
        <p:spPr>
          <a:xfrm>
            <a:off x="3124200" y="6502400"/>
            <a:ext cx="2895600" cy="219075"/>
          </a:xfrm>
        </p:spPr>
        <p:txBody>
          <a:bodyPr/>
          <a:lstStyle/>
          <a:p>
            <a:r>
              <a:rPr lang="en-US" dirty="0" smtClean="0"/>
              <a:t>Capgemini</a:t>
            </a:r>
            <a:endParaRPr lang="en-US" dirty="0"/>
          </a:p>
        </p:txBody>
      </p:sp>
      <p:sp>
        <p:nvSpPr>
          <p:cNvPr id="5" name="Slide Number Placeholder 4"/>
          <p:cNvSpPr>
            <a:spLocks noGrp="1"/>
          </p:cNvSpPr>
          <p:nvPr>
            <p:ph type="sldNum" sz="quarter" idx="12"/>
          </p:nvPr>
        </p:nvSpPr>
        <p:spPr/>
        <p:txBody>
          <a:bodyPr/>
          <a:lstStyle/>
          <a:p>
            <a:fld id="{98228B8A-B7F7-4AE1-9522-DFDE1528AC71}" type="slidenum">
              <a:rPr lang="en-US" smtClean="0"/>
              <a:t>1</a:t>
            </a:fld>
            <a:endParaRPr lang="en-US" dirty="0"/>
          </a:p>
        </p:txBody>
      </p:sp>
      <p:sp>
        <p:nvSpPr>
          <p:cNvPr id="3" name="Rectangle 2"/>
          <p:cNvSpPr/>
          <p:nvPr/>
        </p:nvSpPr>
        <p:spPr>
          <a:xfrm>
            <a:off x="6248400" y="4419600"/>
            <a:ext cx="2057400" cy="584775"/>
          </a:xfrm>
          <a:prstGeom prst="rect">
            <a:avLst/>
          </a:prstGeom>
        </p:spPr>
        <p:txBody>
          <a:bodyPr wrap="square">
            <a:spAutoFit/>
          </a:bodyPr>
          <a:lstStyle/>
          <a:p>
            <a:r>
              <a:rPr lang="en-US" sz="3200" b="1" i="1" dirty="0">
                <a:solidFill>
                  <a:schemeClr val="accent3">
                    <a:lumMod val="75000"/>
                  </a:schemeClr>
                </a:solidFill>
              </a:rPr>
              <a:t>Group 5</a:t>
            </a:r>
            <a:endParaRPr lang="en-US" sz="3200" dirty="0">
              <a:solidFill>
                <a:schemeClr val="accent3">
                  <a:lumMod val="75000"/>
                </a:schemeClr>
              </a:solidFill>
            </a:endParaRPr>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2037"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461919"/>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858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b="0" dirty="0" smtClean="0">
                <a:solidFill>
                  <a:schemeClr val="tx1"/>
                </a:solidFill>
                <a:latin typeface="Bookman Old Style" panose="02050604050505020204" pitchFamily="18" charset="0"/>
                <a:hlinkClick r:id="rId2" action="ppaction://hlinkfile"/>
              </a:rPr>
              <a:t>Admin/Surveyor</a:t>
            </a:r>
            <a:endParaRPr lang="en-US" sz="2400" b="0" dirty="0" smtClean="0">
              <a:solidFill>
                <a:schemeClr val="tx1"/>
              </a:solidFill>
              <a:latin typeface="Bookman Old Style" panose="02050604050505020204" pitchFamily="18" charset="0"/>
            </a:endParaRPr>
          </a:p>
          <a:p>
            <a:pPr>
              <a:lnSpc>
                <a:spcPct val="150000"/>
              </a:lnSpc>
            </a:pPr>
            <a:r>
              <a:rPr lang="en-US" sz="2400" b="0" dirty="0" smtClean="0">
                <a:solidFill>
                  <a:schemeClr val="tx1"/>
                </a:solidFill>
                <a:latin typeface="Bookman Old Style" panose="02050604050505020204" pitchFamily="18" charset="0"/>
                <a:hlinkClick r:id="rId3" action="ppaction://hlinkfile"/>
              </a:rPr>
              <a:t>Respondent</a:t>
            </a:r>
            <a:endParaRPr lang="en-US" sz="2400" b="0" dirty="0">
              <a:solidFill>
                <a:schemeClr val="tx1"/>
              </a:solidFill>
              <a:latin typeface="Bookman Old Style" panose="02050604050505020204" pitchFamily="18" charset="0"/>
            </a:endParaRPr>
          </a:p>
        </p:txBody>
      </p:sp>
      <p:sp>
        <p:nvSpPr>
          <p:cNvPr id="7" name="Footer Placeholder 1"/>
          <p:cNvSpPr>
            <a:spLocks noGrp="1"/>
          </p:cNvSpPr>
          <p:nvPr>
            <p:ph type="ftr" sz="quarter" idx="11"/>
          </p:nvPr>
        </p:nvSpPr>
        <p:spPr>
          <a:xfrm>
            <a:off x="2857500" y="6162617"/>
            <a:ext cx="2895600" cy="365125"/>
          </a:xfrm>
        </p:spPr>
        <p:txBody>
          <a:bodyPr/>
          <a:lstStyle/>
          <a:p>
            <a:r>
              <a:rPr lang="en-US" dirty="0" smtClean="0">
                <a:solidFill>
                  <a:prstClr val="black"/>
                </a:solidFill>
              </a:rPr>
              <a:t>Capgemini Public</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10</a:t>
            </a:fld>
            <a:endParaRPr lang="en-US"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124" y="60198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5188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Report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b="0" dirty="0" smtClean="0">
                <a:solidFill>
                  <a:schemeClr val="tx1"/>
                </a:solidFill>
              </a:rPr>
              <a:t>Defect report is a document to maintain all the defects that test engineer found while test execution.</a:t>
            </a:r>
            <a:endParaRPr lang="en-US" sz="2000" b="0" dirty="0" smtClean="0">
              <a:solidFill>
                <a:schemeClr val="tx1"/>
              </a:solidFill>
              <a:hlinkClick r:id="rId2" action="ppaction://hlinkfile"/>
            </a:endParaRPr>
          </a:p>
          <a:p>
            <a:pPr algn="ctr"/>
            <a:r>
              <a:rPr lang="en-US" sz="2000" dirty="0" smtClean="0">
                <a:solidFill>
                  <a:schemeClr val="tx1"/>
                </a:solidFill>
                <a:hlinkClick r:id="rId2" action="ppaction://hlinkfile"/>
              </a:rPr>
              <a:t>DFDR</a:t>
            </a:r>
            <a:endParaRPr lang="en-US" sz="2000" dirty="0">
              <a:solidFill>
                <a:schemeClr val="tx1"/>
              </a:solidFill>
            </a:endParaRPr>
          </a:p>
        </p:txBody>
      </p:sp>
      <p:sp>
        <p:nvSpPr>
          <p:cNvPr id="7" name="Footer Placeholder 1"/>
          <p:cNvSpPr>
            <a:spLocks noGrp="1"/>
          </p:cNvSpPr>
          <p:nvPr>
            <p:ph type="ftr" sz="quarter" idx="11"/>
          </p:nvPr>
        </p:nvSpPr>
        <p:spPr>
          <a:xfrm>
            <a:off x="2971800" y="6123426"/>
            <a:ext cx="2895600" cy="365125"/>
          </a:xfrm>
        </p:spPr>
        <p:txBody>
          <a:bodyPr/>
          <a:lstStyle/>
          <a:p>
            <a:r>
              <a:rPr lang="en-US" dirty="0" smtClean="0">
                <a:solidFill>
                  <a:prstClr val="black"/>
                </a:solidFill>
              </a:rPr>
              <a:t>Capgemini Public</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11</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97889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609600" y="19050"/>
            <a:ext cx="8229600" cy="1143000"/>
          </a:xfrm>
        </p:spPr>
        <p:txBody>
          <a:bodyPr/>
          <a:lstStyle/>
          <a:p>
            <a:r>
              <a:rPr lang="en-US" dirty="0" smtClean="0"/>
              <a:t>Defects Found…</a:t>
            </a:r>
            <a:endParaRPr lang="en-US" dirty="0"/>
          </a:p>
        </p:txBody>
      </p:sp>
      <p:pic>
        <p:nvPicPr>
          <p:cNvPr id="6" name="Picture 2" descr="C:\Users\spolered\Desktop\ppt our\project\images (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1"/>
          <p:cNvSpPr>
            <a:spLocks noGrp="1"/>
          </p:cNvSpPr>
          <p:nvPr>
            <p:ph type="ftr" sz="quarter" idx="11"/>
          </p:nvPr>
        </p:nvSpPr>
        <p:spPr>
          <a:xfrm>
            <a:off x="3352800" y="6172200"/>
            <a:ext cx="2895600" cy="365125"/>
          </a:xfrm>
        </p:spPr>
        <p:txBody>
          <a:bodyPr/>
          <a:lstStyle/>
          <a:p>
            <a:r>
              <a:rPr lang="en-US" dirty="0" smtClean="0">
                <a:solidFill>
                  <a:schemeClr val="tx2">
                    <a:lumMod val="60000"/>
                    <a:lumOff val="40000"/>
                  </a:schemeClr>
                </a:solidFill>
              </a:rPr>
              <a:t>Capgemini Public</a:t>
            </a:r>
            <a:endParaRPr lang="en-US"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98228B8A-B7F7-4AE1-9522-DFDE1528AC71}" type="slidenum">
              <a:rPr lang="en-US" smtClean="0"/>
              <a:t>12</a:t>
            </a:fld>
            <a:endParaRPr lang="en-US" dirty="0"/>
          </a:p>
        </p:txBody>
      </p:sp>
      <p:sp>
        <p:nvSpPr>
          <p:cNvPr id="2" name="Rectangle 1"/>
          <p:cNvSpPr/>
          <p:nvPr/>
        </p:nvSpPr>
        <p:spPr>
          <a:xfrm>
            <a:off x="2362200" y="1981200"/>
            <a:ext cx="6553200" cy="3970318"/>
          </a:xfrm>
          <a:prstGeom prst="rect">
            <a:avLst/>
          </a:prstGeom>
        </p:spPr>
        <p:txBody>
          <a:bodyPr wrap="square">
            <a:spAutoFit/>
          </a:bodyPr>
          <a:lstStyle/>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The Home page of survey management system contains links but after clicking on the links the page is not navigating to other page</a:t>
            </a:r>
            <a:r>
              <a:rPr lang="en-US" i="1"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The </a:t>
            </a:r>
            <a:r>
              <a:rPr lang="en-US" i="1" dirty="0">
                <a:latin typeface="Calibri" panose="020F0502020204030204" pitchFamily="34" charset="0"/>
                <a:cs typeface="Calibri" panose="020F0502020204030204" pitchFamily="34" charset="0"/>
              </a:rPr>
              <a:t>respondent views the number of survey list and clicks on back button, then application showing an blank page</a:t>
            </a:r>
            <a:r>
              <a:rPr lang="en-US" i="1"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Respondent is responding to surveys and submitting the survey by clicking  on submit button but response is not submitting</a:t>
            </a:r>
            <a:r>
              <a:rPr lang="en-US" i="1"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UI of Survey Management System have some mistakes like spelling mistakes and different fonts</a:t>
            </a:r>
            <a:r>
              <a:rPr lang="en-US" i="1"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The Surveyor is unable to Distribute an existing survey.</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8958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0"/>
                                        <p:tgtEl>
                                          <p:spTgt spid="6"/>
                                        </p:tgtEl>
                                      </p:cBhvr>
                                    </p:animEffect>
                                    <p:anim calcmode="lin" valueType="num">
                                      <p:cBhvr>
                                        <p:cTn id="8" dur="5000" fill="hold"/>
                                        <p:tgtEl>
                                          <p:spTgt spid="6"/>
                                        </p:tgtEl>
                                        <p:attrNameLst>
                                          <p:attrName>ppt_w</p:attrName>
                                        </p:attrNameLst>
                                      </p:cBhvr>
                                      <p:tavLst>
                                        <p:tav tm="0" fmla="#ppt_w*sin(2.5*pi*$)">
                                          <p:val>
                                            <p:fltVal val="0"/>
                                          </p:val>
                                        </p:tav>
                                        <p:tav tm="100000">
                                          <p:val>
                                            <p:fltVal val="1"/>
                                          </p:val>
                                        </p:tav>
                                      </p:tavLst>
                                    </p:anim>
                                    <p:anim calcmode="lin" valueType="num">
                                      <p:cBhvr>
                                        <p:cTn id="9"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Matrix</a:t>
            </a:r>
            <a:endParaRPr lang="en-US" dirty="0"/>
          </a:p>
        </p:txBody>
      </p:sp>
      <p:sp>
        <p:nvSpPr>
          <p:cNvPr id="4" name="Footer Placeholder 3"/>
          <p:cNvSpPr>
            <a:spLocks noGrp="1"/>
          </p:cNvSpPr>
          <p:nvPr>
            <p:ph type="ftr" sz="quarter" idx="11"/>
          </p:nvPr>
        </p:nvSpPr>
        <p:spPr>
          <a:xfrm>
            <a:off x="3429000" y="6400799"/>
            <a:ext cx="3352800" cy="365125"/>
          </a:xfrm>
        </p:spPr>
        <p:txBody>
          <a:bodyPr/>
          <a:lstStyle/>
          <a:p>
            <a:r>
              <a:rPr lang="en-US" dirty="0" smtClean="0">
                <a:solidFill>
                  <a:prstClr val="black"/>
                </a:solidFill>
              </a:rPr>
              <a:t> Capgemini</a:t>
            </a:r>
            <a:endParaRPr lang="en-US" dirty="0">
              <a:solidFill>
                <a:prstClr val="black"/>
              </a:solidFill>
            </a:endParaRPr>
          </a:p>
        </p:txBody>
      </p:sp>
      <p:sp>
        <p:nvSpPr>
          <p:cNvPr id="6" name="Content Placeholder 2"/>
          <p:cNvSpPr txBox="1">
            <a:spLocks/>
          </p:cNvSpPr>
          <p:nvPr/>
        </p:nvSpPr>
        <p:spPr>
          <a:xfrm>
            <a:off x="561975" y="205739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2000" b="0" dirty="0" smtClean="0">
                <a:solidFill>
                  <a:schemeClr val="tx1"/>
                </a:solidFill>
                <a:latin typeface="Bookman Old Style" panose="02050604050505020204" pitchFamily="18" charset="0"/>
              </a:rPr>
              <a:t>Traceability matrix is a table containing requirements of a project and their relation to the engineering work products.</a:t>
            </a:r>
          </a:p>
          <a:p>
            <a:pPr>
              <a:lnSpc>
                <a:spcPct val="150000"/>
              </a:lnSpc>
              <a:buFont typeface="Wingdings" panose="05000000000000000000" pitchFamily="2" charset="2"/>
              <a:buChar char="v"/>
            </a:pPr>
            <a:r>
              <a:rPr lang="en-US" sz="2000" b="0" dirty="0" smtClean="0">
                <a:solidFill>
                  <a:schemeClr val="tx1"/>
                </a:solidFill>
                <a:latin typeface="Bookman Old Style" panose="02050604050505020204" pitchFamily="18" charset="0"/>
              </a:rPr>
              <a:t>It ensures completeness in translating requirements to the delivered work products.</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600"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65563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Traceability Matrix</a:t>
            </a:r>
          </a:p>
        </p:txBody>
      </p:sp>
      <p:sp>
        <p:nvSpPr>
          <p:cNvPr id="4" name="Footer Placeholder 3"/>
          <p:cNvSpPr>
            <a:spLocks noGrp="1"/>
          </p:cNvSpPr>
          <p:nvPr>
            <p:ph type="ftr" sz="quarter" idx="11"/>
          </p:nvPr>
        </p:nvSpPr>
        <p:spPr>
          <a:xfrm>
            <a:off x="3352800" y="6324600"/>
            <a:ext cx="3352800" cy="365125"/>
          </a:xfrm>
        </p:spPr>
        <p:txBody>
          <a:bodyPr/>
          <a:lstStyle/>
          <a:p>
            <a:r>
              <a:rPr lang="en-US" dirty="0" smtClean="0"/>
              <a:t>IGATE Sensitive</a:t>
            </a:r>
            <a:endParaRPr lang="en-US" dirty="0"/>
          </a:p>
        </p:txBody>
      </p:sp>
      <p:sp>
        <p:nvSpPr>
          <p:cNvPr id="5" name="Slide Number Placeholder 4"/>
          <p:cNvSpPr>
            <a:spLocks noGrp="1"/>
          </p:cNvSpPr>
          <p:nvPr>
            <p:ph type="sldNum" sz="quarter" idx="12"/>
          </p:nvPr>
        </p:nvSpPr>
        <p:spPr/>
        <p:txBody>
          <a:bodyPr/>
          <a:lstStyle/>
          <a:p>
            <a:fld id="{98228B8A-B7F7-4AE1-9522-DFDE1528AC71}" type="slidenum">
              <a:rPr lang="en-US" smtClean="0"/>
              <a:t>14</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03637800"/>
              </p:ext>
            </p:extLst>
          </p:nvPr>
        </p:nvGraphicFramePr>
        <p:xfrm>
          <a:off x="457200" y="1935163"/>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fontAlgn="b"/>
                      <a:r>
                        <a:rPr lang="en-US" sz="1600" b="1" u="none" strike="noStrike" dirty="0" smtClean="0">
                          <a:solidFill>
                            <a:schemeClr val="bg1"/>
                          </a:solidFill>
                          <a:effectLst/>
                        </a:rPr>
                        <a:t>TEST CASE </a:t>
                      </a:r>
                      <a:r>
                        <a:rPr lang="en-US" sz="1600" b="1" u="none" strike="noStrike" dirty="0">
                          <a:solidFill>
                            <a:schemeClr val="bg1"/>
                          </a:solidFill>
                          <a:effectLst/>
                        </a:rPr>
                        <a:t>ID</a:t>
                      </a:r>
                      <a:endParaRPr lang="en-US" sz="1600" b="1" i="0" u="none" strike="noStrike" dirty="0">
                        <a:solidFill>
                          <a:schemeClr val="bg1"/>
                        </a:solidFill>
                        <a:effectLst/>
                        <a:latin typeface="Calibri"/>
                      </a:endParaRPr>
                    </a:p>
                  </a:txBody>
                  <a:tcPr marL="9525" marR="9525" marT="9525" marB="0" anchor="b"/>
                </a:tc>
                <a:tc>
                  <a:txBody>
                    <a:bodyPr/>
                    <a:lstStyle/>
                    <a:p>
                      <a:pPr algn="ctr" fontAlgn="b"/>
                      <a:r>
                        <a:rPr lang="en-US" sz="1600" u="none" strike="noStrike" dirty="0">
                          <a:effectLst/>
                        </a:rPr>
                        <a:t>TDR ID</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BR ID</a:t>
                      </a:r>
                      <a:endParaRPr lang="en-US" sz="1600" b="0" i="0" u="none" strike="noStrike" dirty="0">
                        <a:solidFill>
                          <a:srgbClr val="000000"/>
                        </a:solidFill>
                        <a:effectLst/>
                        <a:latin typeface="Calibri"/>
                      </a:endParaRPr>
                    </a:p>
                  </a:txBody>
                  <a:tcPr marL="9525" marR="9525" marT="9525" marB="0" anchor="b"/>
                </a:tc>
              </a:tr>
              <a:tr h="370840">
                <a:tc>
                  <a:txBody>
                    <a:bodyPr/>
                    <a:lstStyle/>
                    <a:p>
                      <a:pPr algn="l" fontAlgn="t"/>
                      <a:r>
                        <a:rPr lang="en-US" sz="1200" u="none" strike="noStrike" dirty="0">
                          <a:effectLst/>
                        </a:rPr>
                        <a:t>TC_104</a:t>
                      </a:r>
                      <a:endParaRPr lang="en-US" sz="1200" b="0" i="0" u="none" strike="noStrike" dirty="0">
                        <a:solidFill>
                          <a:srgbClr val="000000"/>
                        </a:solidFill>
                        <a:effectLst/>
                        <a:latin typeface="Arial Narrow"/>
                      </a:endParaRPr>
                    </a:p>
                  </a:txBody>
                  <a:tcPr marL="9525" marR="9525" marT="9525" marB="0"/>
                </a:tc>
                <a:tc>
                  <a:txBody>
                    <a:bodyPr/>
                    <a:lstStyle/>
                    <a:p>
                      <a:pPr algn="l" fontAlgn="t"/>
                      <a:r>
                        <a:rPr lang="en-US" sz="1200" u="none" strike="noStrike">
                          <a:effectLst/>
                        </a:rPr>
                        <a:t>DF_HomePage_01</a:t>
                      </a:r>
                      <a:endParaRPr lang="en-US" sz="1200" b="0" i="0" u="none" strike="noStrike">
                        <a:solidFill>
                          <a:srgbClr val="0F243E"/>
                        </a:solidFill>
                        <a:effectLst/>
                        <a:latin typeface="Calibri"/>
                      </a:endParaRPr>
                    </a:p>
                  </a:txBody>
                  <a:tcPr marL="9525" marR="9525" marT="9525" marB="0"/>
                </a:tc>
                <a:tc>
                  <a:txBody>
                    <a:bodyPr/>
                    <a:lstStyle/>
                    <a:p>
                      <a:pPr algn="l" fontAlgn="b"/>
                      <a:r>
                        <a:rPr lang="en-US" sz="1200" u="none" strike="noStrike">
                          <a:effectLst/>
                        </a:rPr>
                        <a:t>BR01</a:t>
                      </a:r>
                      <a:endParaRPr lang="en-US" sz="1200" b="0" i="0" u="none" strike="noStrike">
                        <a:solidFill>
                          <a:srgbClr val="0F243E"/>
                        </a:solidFill>
                        <a:effectLst/>
                        <a:latin typeface="Arial"/>
                      </a:endParaRPr>
                    </a:p>
                  </a:txBody>
                  <a:tcPr marL="9525" marR="9525" marT="9525" marB="0" anchor="b"/>
                </a:tc>
              </a:tr>
              <a:tr h="370840">
                <a:tc>
                  <a:txBody>
                    <a:bodyPr/>
                    <a:lstStyle/>
                    <a:p>
                      <a:pPr algn="l" fontAlgn="t"/>
                      <a:r>
                        <a:rPr lang="en-US" sz="1200" u="none" strike="noStrike" dirty="0">
                          <a:effectLst/>
                        </a:rPr>
                        <a:t>TC_76</a:t>
                      </a:r>
                      <a:endParaRPr lang="en-US" sz="1200" b="0" i="0" u="none" strike="noStrike" dirty="0">
                        <a:solidFill>
                          <a:srgbClr val="000000"/>
                        </a:solidFill>
                        <a:effectLst/>
                        <a:latin typeface="Arial Narrow"/>
                      </a:endParaRPr>
                    </a:p>
                  </a:txBody>
                  <a:tcPr marL="9525" marR="9525" marT="9525" marB="0"/>
                </a:tc>
                <a:tc>
                  <a:txBody>
                    <a:bodyPr/>
                    <a:lstStyle/>
                    <a:p>
                      <a:pPr algn="l" fontAlgn="t"/>
                      <a:r>
                        <a:rPr lang="en-US" sz="1200" u="none" strike="noStrike" dirty="0">
                          <a:effectLst/>
                        </a:rPr>
                        <a:t>DF_DistributeSurveyPage_02</a:t>
                      </a:r>
                      <a:endParaRPr lang="en-US" sz="1200" b="0" i="0" u="none" strike="noStrike" dirty="0">
                        <a:solidFill>
                          <a:srgbClr val="0F243E"/>
                        </a:solidFill>
                        <a:effectLst/>
                        <a:latin typeface="Calibri"/>
                      </a:endParaRPr>
                    </a:p>
                  </a:txBody>
                  <a:tcPr marL="9525" marR="9525" marT="9525" marB="0"/>
                </a:tc>
                <a:tc>
                  <a:txBody>
                    <a:bodyPr/>
                    <a:lstStyle/>
                    <a:p>
                      <a:pPr algn="l" fontAlgn="b"/>
                      <a:r>
                        <a:rPr lang="en-US" sz="1200" u="none" strike="noStrike">
                          <a:effectLst/>
                        </a:rPr>
                        <a:t>BR05</a:t>
                      </a:r>
                      <a:endParaRPr lang="en-US" sz="1200" b="0" i="0" u="none" strike="noStrike">
                        <a:solidFill>
                          <a:srgbClr val="0F243E"/>
                        </a:solidFill>
                        <a:effectLst/>
                        <a:latin typeface="Arial"/>
                      </a:endParaRPr>
                    </a:p>
                  </a:txBody>
                  <a:tcPr marL="9525" marR="9525" marT="9525" marB="0" anchor="b"/>
                </a:tc>
              </a:tr>
              <a:tr h="370840">
                <a:tc>
                  <a:txBody>
                    <a:bodyPr/>
                    <a:lstStyle/>
                    <a:p>
                      <a:pPr algn="l" fontAlgn="t"/>
                      <a:r>
                        <a:rPr lang="en-US" sz="1200" u="none" strike="noStrike" dirty="0">
                          <a:effectLst/>
                        </a:rPr>
                        <a:t>TC_95</a:t>
                      </a:r>
                      <a:endParaRPr lang="en-US" sz="1200" b="0" i="0" u="none" strike="noStrike" dirty="0">
                        <a:solidFill>
                          <a:srgbClr val="000000"/>
                        </a:solidFill>
                        <a:effectLst/>
                        <a:latin typeface="Calibri"/>
                      </a:endParaRPr>
                    </a:p>
                  </a:txBody>
                  <a:tcPr marL="9525" marR="9525" marT="9525" marB="0"/>
                </a:tc>
                <a:tc>
                  <a:txBody>
                    <a:bodyPr/>
                    <a:lstStyle/>
                    <a:p>
                      <a:pPr algn="l" fontAlgn="t"/>
                      <a:r>
                        <a:rPr lang="en-US" sz="1200" u="none" strike="noStrike" dirty="0">
                          <a:effectLst/>
                        </a:rPr>
                        <a:t>DF_ViewRespondedSurveyPage_03</a:t>
                      </a:r>
                      <a:endParaRPr lang="en-US" sz="1200" b="0" i="0" u="none" strike="noStrike" dirty="0">
                        <a:solidFill>
                          <a:srgbClr val="0F243E"/>
                        </a:solidFill>
                        <a:effectLst/>
                        <a:latin typeface="Calibri"/>
                      </a:endParaRPr>
                    </a:p>
                  </a:txBody>
                  <a:tcPr marL="9525" marR="9525" marT="9525" marB="0"/>
                </a:tc>
                <a:tc>
                  <a:txBody>
                    <a:bodyPr/>
                    <a:lstStyle/>
                    <a:p>
                      <a:pPr algn="l" fontAlgn="b"/>
                      <a:r>
                        <a:rPr lang="en-US" sz="1200" u="none" strike="noStrike">
                          <a:effectLst/>
                        </a:rPr>
                        <a:t>BR04</a:t>
                      </a:r>
                      <a:endParaRPr lang="en-US" sz="1200" b="0" i="0" u="none" strike="noStrike">
                        <a:solidFill>
                          <a:srgbClr val="0F243E"/>
                        </a:solidFill>
                        <a:effectLst/>
                        <a:latin typeface="Arial"/>
                      </a:endParaRPr>
                    </a:p>
                  </a:txBody>
                  <a:tcPr marL="9525" marR="9525" marT="9525" marB="0" anchor="b"/>
                </a:tc>
              </a:tr>
              <a:tr h="370840">
                <a:tc>
                  <a:txBody>
                    <a:bodyPr/>
                    <a:lstStyle/>
                    <a:p>
                      <a:pPr algn="l" fontAlgn="t"/>
                      <a:r>
                        <a:rPr lang="en-US" sz="1200" u="none" strike="noStrike" dirty="0">
                          <a:effectLst/>
                        </a:rPr>
                        <a:t>TC_96</a:t>
                      </a:r>
                      <a:endParaRPr lang="en-US" sz="1200" b="0" i="0" u="none" strike="noStrike" dirty="0">
                        <a:solidFill>
                          <a:srgbClr val="000000"/>
                        </a:solidFill>
                        <a:effectLst/>
                        <a:latin typeface="Calibri"/>
                      </a:endParaRPr>
                    </a:p>
                  </a:txBody>
                  <a:tcPr marL="9525" marR="9525" marT="9525" marB="0"/>
                </a:tc>
                <a:tc>
                  <a:txBody>
                    <a:bodyPr/>
                    <a:lstStyle/>
                    <a:p>
                      <a:pPr algn="l" fontAlgn="t"/>
                      <a:r>
                        <a:rPr lang="en-US" sz="1200" u="none" strike="noStrike">
                          <a:effectLst/>
                        </a:rPr>
                        <a:t>DF_RespondToSurveyPage_04</a:t>
                      </a:r>
                      <a:endParaRPr lang="en-US" sz="1200" b="0" i="0" u="none" strike="noStrike">
                        <a:solidFill>
                          <a:srgbClr val="0F243E"/>
                        </a:solidFill>
                        <a:effectLst/>
                        <a:latin typeface="Calibri"/>
                      </a:endParaRPr>
                    </a:p>
                  </a:txBody>
                  <a:tcPr marL="9525" marR="9525" marT="9525" marB="0"/>
                </a:tc>
                <a:tc>
                  <a:txBody>
                    <a:bodyPr/>
                    <a:lstStyle/>
                    <a:p>
                      <a:pPr algn="l" fontAlgn="b"/>
                      <a:r>
                        <a:rPr lang="en-US" sz="1200" u="none" strike="noStrike">
                          <a:effectLst/>
                        </a:rPr>
                        <a:t>BR05</a:t>
                      </a:r>
                      <a:endParaRPr lang="en-US" sz="1200" b="0" i="0" u="none" strike="noStrike">
                        <a:solidFill>
                          <a:srgbClr val="0F243E"/>
                        </a:solidFill>
                        <a:effectLst/>
                        <a:latin typeface="Arial"/>
                      </a:endParaRPr>
                    </a:p>
                  </a:txBody>
                  <a:tcPr marL="9525" marR="9525" marT="9525" marB="0" anchor="b"/>
                </a:tc>
              </a:tr>
              <a:tr h="370840">
                <a:tc>
                  <a:txBody>
                    <a:bodyPr/>
                    <a:lstStyle/>
                    <a:p>
                      <a:pPr algn="l" fontAlgn="t"/>
                      <a:r>
                        <a:rPr lang="en-US" sz="1200" u="none" strike="noStrike" dirty="0">
                          <a:effectLst/>
                        </a:rPr>
                        <a:t>TC_104</a:t>
                      </a:r>
                      <a:endParaRPr lang="en-US" sz="1200" b="0" i="0" u="none" strike="noStrike" dirty="0">
                        <a:solidFill>
                          <a:srgbClr val="0F243E"/>
                        </a:solidFill>
                        <a:effectLst/>
                        <a:latin typeface="Arial Narrow"/>
                      </a:endParaRPr>
                    </a:p>
                  </a:txBody>
                  <a:tcPr marL="9525" marR="9525" marT="9525" marB="0"/>
                </a:tc>
                <a:tc>
                  <a:txBody>
                    <a:bodyPr/>
                    <a:lstStyle/>
                    <a:p>
                      <a:pPr algn="l" fontAlgn="t"/>
                      <a:r>
                        <a:rPr lang="en-US" sz="1200" u="none" strike="noStrike" dirty="0">
                          <a:effectLst/>
                        </a:rPr>
                        <a:t>DF_SurveyorUI_05</a:t>
                      </a:r>
                      <a:endParaRPr lang="en-US" sz="1200" b="0" i="0" u="none" strike="noStrike" dirty="0">
                        <a:solidFill>
                          <a:srgbClr val="0F243E"/>
                        </a:solidFill>
                        <a:effectLst/>
                        <a:latin typeface="Calibri"/>
                      </a:endParaRPr>
                    </a:p>
                  </a:txBody>
                  <a:tcPr marL="9525" marR="9525" marT="9525" marB="0"/>
                </a:tc>
                <a:tc>
                  <a:txBody>
                    <a:bodyPr/>
                    <a:lstStyle/>
                    <a:p>
                      <a:pPr algn="l" fontAlgn="b"/>
                      <a:r>
                        <a:rPr lang="en-US" sz="1200" u="none" strike="noStrike" dirty="0">
                          <a:effectLst/>
                        </a:rPr>
                        <a:t>BR06</a:t>
                      </a:r>
                      <a:endParaRPr lang="en-US" sz="1200" b="0" i="0" u="none" strike="noStrike" dirty="0">
                        <a:solidFill>
                          <a:srgbClr val="0F243E"/>
                        </a:solidFill>
                        <a:effectLst/>
                        <a:latin typeface="Arial"/>
                      </a:endParaRPr>
                    </a:p>
                  </a:txBody>
                  <a:tcPr marL="9525" marR="9525" marT="9525" marB="0" anchor="b"/>
                </a:tc>
              </a:tr>
              <a:tr h="370840">
                <a:tc>
                  <a:txBody>
                    <a:bodyPr/>
                    <a:lstStyle/>
                    <a:p>
                      <a:pPr algn="l" fontAlgn="b"/>
                      <a:r>
                        <a:rPr lang="en-US" sz="1200" u="none" strike="noStrike">
                          <a:effectLst/>
                        </a:rPr>
                        <a:t> </a:t>
                      </a:r>
                      <a:endParaRPr lang="en-US" sz="1200" b="0" i="0" u="none" strike="noStrike">
                        <a:solidFill>
                          <a:srgbClr val="0F243E"/>
                        </a:solidFill>
                        <a:effectLst/>
                        <a:latin typeface="Calibri"/>
                      </a:endParaRPr>
                    </a:p>
                  </a:txBody>
                  <a:tcPr marL="9525" marR="9525" marT="9525" marB="0" anchor="b"/>
                </a:tc>
                <a:tc>
                  <a:txBody>
                    <a:bodyPr/>
                    <a:lstStyle/>
                    <a:p>
                      <a:pPr algn="l" fontAlgn="t"/>
                      <a:r>
                        <a:rPr lang="en-US" sz="1200" u="none" strike="noStrike" dirty="0">
                          <a:effectLst/>
                        </a:rPr>
                        <a:t>DF_DistributeSurveyPage_06</a:t>
                      </a:r>
                      <a:endParaRPr lang="en-US" sz="1200" b="0" i="0" u="none" strike="noStrike" dirty="0">
                        <a:solidFill>
                          <a:srgbClr val="0F243E"/>
                        </a:solidFill>
                        <a:effectLst/>
                        <a:latin typeface="Calibri"/>
                      </a:endParaRPr>
                    </a:p>
                  </a:txBody>
                  <a:tcPr marL="9525" marR="9525" marT="9525" marB="0"/>
                </a:tc>
                <a:tc>
                  <a:txBody>
                    <a:bodyPr/>
                    <a:lstStyle/>
                    <a:p>
                      <a:pPr algn="l" fontAlgn="b"/>
                      <a:r>
                        <a:rPr lang="en-US" sz="1200" u="none" strike="noStrike" dirty="0">
                          <a:effectLst/>
                        </a:rPr>
                        <a:t>BR07</a:t>
                      </a:r>
                      <a:endParaRPr lang="en-US" sz="1200" b="0" i="0" u="none" strike="noStrike" dirty="0">
                        <a:solidFill>
                          <a:srgbClr val="0F243E"/>
                        </a:solidFill>
                        <a:effectLst/>
                        <a:latin typeface="Arial"/>
                      </a:endParaRPr>
                    </a:p>
                  </a:txBody>
                  <a:tcPr marL="9525" marR="9525" marT="9525" marB="0" anchor="b"/>
                </a:tc>
              </a:tr>
            </a:tbl>
          </a:graphicData>
        </a:graphic>
      </p:graphicFrame>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145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p:txBody>
          <a:bodyPr>
            <a:normAutofit/>
          </a:bodyPr>
          <a:lstStyle/>
          <a:p>
            <a:pPr marL="0" indent="0">
              <a:lnSpc>
                <a:spcPct val="150000"/>
              </a:lnSpc>
              <a:buNone/>
            </a:pPr>
            <a:r>
              <a:rPr lang="en-US" dirty="0" smtClean="0">
                <a:solidFill>
                  <a:srgbClr val="00B0F0"/>
                </a:solidFill>
                <a:latin typeface="Bookman Old Style" panose="02050604050505020204" pitchFamily="18" charset="0"/>
                <a:hlinkClick r:id="rId2"/>
              </a:rPr>
              <a:t>Survey Management System</a:t>
            </a:r>
            <a:endParaRPr lang="en-US" sz="2400" b="0" dirty="0">
              <a:solidFill>
                <a:srgbClr val="00B0F0"/>
              </a:solidFill>
              <a:latin typeface="Bookman Old Style" panose="02050604050505020204" pitchFamily="18" charset="0"/>
            </a:endParaRPr>
          </a:p>
        </p:txBody>
      </p:sp>
      <p:sp>
        <p:nvSpPr>
          <p:cNvPr id="11" name="Footer Placeholder 1"/>
          <p:cNvSpPr>
            <a:spLocks noGrp="1"/>
          </p:cNvSpPr>
          <p:nvPr>
            <p:ph type="ftr" sz="quarter" idx="11"/>
          </p:nvPr>
        </p:nvSpPr>
        <p:spPr/>
        <p:txBody>
          <a:bodyPr/>
          <a:lstStyle/>
          <a:p>
            <a:r>
              <a:rPr lang="en-US" dirty="0" smtClean="0">
                <a:solidFill>
                  <a:prstClr val="black"/>
                </a:solidFill>
              </a:rPr>
              <a:t>Capgemini Public</a:t>
            </a:r>
            <a:endParaRPr lang="en-US" dirty="0">
              <a:solidFill>
                <a:prstClr val="black"/>
              </a:solidFill>
            </a:endParaRPr>
          </a:p>
        </p:txBody>
      </p:sp>
      <p:sp>
        <p:nvSpPr>
          <p:cNvPr id="3" name="Slide Number Placeholder 2"/>
          <p:cNvSpPr>
            <a:spLocks noGrp="1"/>
          </p:cNvSpPr>
          <p:nvPr>
            <p:ph type="sldNum" sz="quarter" idx="12"/>
          </p:nvPr>
        </p:nvSpPr>
        <p:spPr/>
        <p:txBody>
          <a:bodyPr/>
          <a:lstStyle/>
          <a:p>
            <a:fld id="{98228B8A-B7F7-4AE1-9522-DFDE1528AC71}" type="slidenum">
              <a:rPr lang="en-US" smtClean="0"/>
              <a:t>15</a:t>
            </a:fld>
            <a:endParaRPr lang="en-US" dirty="0"/>
          </a:p>
        </p:txBody>
      </p:sp>
      <p:sp>
        <p:nvSpPr>
          <p:cNvPr id="5" name="Rectangle 4"/>
          <p:cNvSpPr/>
          <p:nvPr/>
        </p:nvSpPr>
        <p:spPr>
          <a:xfrm>
            <a:off x="304800" y="914400"/>
            <a:ext cx="8229600" cy="457200"/>
          </a:xfrm>
          <a:prstGeom prst="rect">
            <a:avLst/>
          </a:prstGeom>
          <a:solidFill>
            <a:schemeClr val="accent4">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smtClean="0">
                <a:latin typeface="Bookman Old Style" panose="02050604050505020204" pitchFamily="18" charset="0"/>
                <a:cs typeface="Times New Roman" panose="02020603050405020304" pitchFamily="18" charset="0"/>
              </a:rPr>
              <a:t>Application link</a:t>
            </a:r>
            <a:endParaRPr lang="en-IN" sz="3200" b="1" dirty="0">
              <a:latin typeface="Bookman Old Style" panose="02050604050505020204" pitchFamily="18" charset="0"/>
              <a:cs typeface="Times New Roman" panose="02020603050405020304" pitchFamily="18"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5443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20762"/>
          </a:xfrm>
        </p:spPr>
        <p:txBody>
          <a:bodyPr>
            <a:normAutofit/>
          </a:bodyPr>
          <a:lstStyle/>
          <a:p>
            <a:pPr algn="l"/>
            <a:r>
              <a:rPr lang="en-US" sz="3600" dirty="0" smtClean="0">
                <a:latin typeface="Times New Roman" pitchFamily="18" charset="0"/>
                <a:cs typeface="Times New Roman" pitchFamily="18" charset="0"/>
              </a:rPr>
              <a:t>Test Case Adequacy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534400" cy="4876800"/>
          </a:xfrm>
        </p:spPr>
        <p:txBody>
          <a:bodyPr>
            <a:normAutofit/>
          </a:bodyPr>
          <a:lstStyle/>
          <a:p>
            <a:pPr>
              <a:buFont typeface="Wingdings" panose="05000000000000000000"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Test Case Adequacy :</a:t>
            </a:r>
            <a:r>
              <a:rPr lang="en-US" sz="2400" b="0" dirty="0" smtClean="0"/>
              <a:t> </a:t>
            </a:r>
            <a:r>
              <a:rPr lang="en-US" sz="2400" b="0" dirty="0">
                <a:solidFill>
                  <a:schemeClr val="tx1"/>
                </a:solidFill>
              </a:rPr>
              <a:t>Defines the number of actual test cases created vs estimated test cases at the end of test case preparation phase.</a:t>
            </a:r>
          </a:p>
          <a:p>
            <a:pPr>
              <a:buFont typeface="Wingdings" panose="05000000000000000000" pitchFamily="2" charset="2"/>
              <a:buChar char="v"/>
            </a:pPr>
            <a:endParaRPr lang="en-US" sz="2400" b="0" dirty="0">
              <a:solidFill>
                <a:schemeClr val="tx1"/>
              </a:solidFill>
              <a:latin typeface="Times New Roman" pitchFamily="18" charset="0"/>
              <a:cs typeface="Times New Roman" pitchFamily="18" charset="0"/>
            </a:endParaRPr>
          </a:p>
          <a:p>
            <a:pPr>
              <a:buFont typeface="Wingdings" panose="05000000000000000000" pitchFamily="2" charset="2"/>
              <a:buChar char="v"/>
            </a:pPr>
            <a:r>
              <a:rPr lang="en-US" sz="2400" b="0" dirty="0">
                <a:solidFill>
                  <a:schemeClr val="tx1"/>
                </a:solidFill>
              </a:rPr>
              <a:t>It is calculated </a:t>
            </a:r>
            <a:r>
              <a:rPr lang="en-US" sz="2400" b="0" dirty="0" smtClean="0">
                <a:solidFill>
                  <a:schemeClr val="tx1"/>
                </a:solidFill>
              </a:rPr>
              <a:t>as</a:t>
            </a:r>
            <a:endParaRPr lang="en-US" sz="2400" dirty="0" smtClean="0">
              <a:solidFill>
                <a:schemeClr val="tx1"/>
              </a:solidFill>
            </a:endParaRPr>
          </a:p>
          <a:p>
            <a:pPr marL="0" indent="0">
              <a:buNone/>
            </a:pPr>
            <a:r>
              <a:rPr lang="en-US" sz="2400" dirty="0"/>
              <a:t/>
            </a:r>
            <a:br>
              <a:rPr lang="en-US" sz="2400" dirty="0"/>
            </a:b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 Adequacy </a:t>
            </a:r>
            <a:r>
              <a:rPr lang="en-US" sz="2400" dirty="0" smtClean="0">
                <a:solidFill>
                  <a:schemeClr val="tx1"/>
                </a:solidFill>
                <a:latin typeface="Times New Roman" pitchFamily="18" charset="0"/>
                <a:cs typeface="Times New Roman" pitchFamily="18" charset="0"/>
              </a:rPr>
              <a:t>= </a:t>
            </a:r>
            <a:r>
              <a:rPr lang="en-US" sz="2400" b="0" dirty="0" smtClean="0">
                <a:solidFill>
                  <a:schemeClr val="tx1"/>
                </a:solidFill>
              </a:rPr>
              <a:t>Number </a:t>
            </a:r>
            <a:r>
              <a:rPr lang="en-US" sz="2400" b="0" dirty="0">
                <a:solidFill>
                  <a:schemeClr val="tx1"/>
                </a:solidFill>
              </a:rPr>
              <a:t>of actual test </a:t>
            </a:r>
            <a:r>
              <a:rPr lang="en-US" sz="2400" b="0" dirty="0" smtClean="0">
                <a:solidFill>
                  <a:schemeClr val="tx1"/>
                </a:solidFill>
              </a:rPr>
              <a:t>cases*100</a:t>
            </a:r>
          </a:p>
          <a:p>
            <a:pPr marL="0" indent="0">
              <a:buNone/>
            </a:pPr>
            <a:r>
              <a:rPr lang="en-US" sz="2400" b="0" dirty="0">
                <a:solidFill>
                  <a:schemeClr val="tx1"/>
                </a:solidFill>
              </a:rPr>
              <a:t>	</a:t>
            </a:r>
            <a:r>
              <a:rPr lang="en-US" sz="2400" b="0" dirty="0" smtClean="0">
                <a:solidFill>
                  <a:schemeClr val="tx1"/>
                </a:solidFill>
              </a:rPr>
              <a:t>		Number of test cases estimated </a:t>
            </a:r>
          </a:p>
          <a:p>
            <a:pPr marL="0" indent="0">
              <a:buNone/>
            </a:pPr>
            <a:r>
              <a:rPr lang="en-US" sz="2400" dirty="0" smtClean="0">
                <a:solidFill>
                  <a:schemeClr val="tx1"/>
                </a:solidFill>
                <a:latin typeface="Times New Roman" pitchFamily="18" charset="0"/>
                <a:cs typeface="Times New Roman" pitchFamily="18" charset="0"/>
              </a:rPr>
              <a:t>                                 =108*100/150</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=72</a:t>
            </a:r>
            <a:endParaRPr lang="en-US" sz="2400" dirty="0" smtClean="0">
              <a:solidFill>
                <a:schemeClr val="tx1"/>
              </a:solidFill>
              <a:latin typeface="Times New Roman" pitchFamily="18" charset="0"/>
              <a:cs typeface="Times New Roman" pitchFamily="18" charset="0"/>
            </a:endParaRPr>
          </a:p>
          <a:p>
            <a:pPr marL="0" indent="0">
              <a:buNone/>
            </a:pPr>
            <a:endParaRPr lang="en-US" sz="2400"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Capgemini </a:t>
            </a:r>
            <a:endParaRPr lang="en-US" dirty="0"/>
          </a:p>
        </p:txBody>
      </p:sp>
      <p:cxnSp>
        <p:nvCxnSpPr>
          <p:cNvPr id="6" name="Straight Connector 5"/>
          <p:cNvCxnSpPr/>
          <p:nvPr/>
        </p:nvCxnSpPr>
        <p:spPr>
          <a:xfrm>
            <a:off x="3276600" y="4191000"/>
            <a:ext cx="41148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06512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4000" dirty="0">
                <a:latin typeface="Times New Roman" pitchFamily="18" charset="0"/>
                <a:cs typeface="Times New Roman" pitchFamily="18" charset="0"/>
              </a:rPr>
              <a:t>Test Case Effectiveness</a:t>
            </a:r>
            <a:endParaRPr lang="en-US" sz="4000" dirty="0"/>
          </a:p>
        </p:txBody>
      </p:sp>
      <p:sp>
        <p:nvSpPr>
          <p:cNvPr id="3" name="Content Placeholder 2"/>
          <p:cNvSpPr>
            <a:spLocks noGrp="1"/>
          </p:cNvSpPr>
          <p:nvPr>
            <p:ph idx="1"/>
          </p:nvPr>
        </p:nvSpPr>
        <p:spPr>
          <a:xfrm>
            <a:off x="381000" y="1524000"/>
            <a:ext cx="8305800" cy="4800600"/>
          </a:xfrm>
        </p:spPr>
        <p:txBody>
          <a:bodyPr>
            <a:normAutofit/>
          </a:bodyPr>
          <a:lstStyle/>
          <a:p>
            <a:pPr marL="342900" indent="-342900">
              <a:buFont typeface="Wingdings" panose="05000000000000000000" pitchFamily="2" charset="2"/>
              <a:buChar char="v"/>
            </a:pPr>
            <a:r>
              <a:rPr lang="en-US" sz="2800" dirty="0"/>
              <a:t>T</a:t>
            </a:r>
            <a:r>
              <a:rPr lang="en-US" sz="2000" dirty="0"/>
              <a:t>est Case Effectiveness: This defines the effectiveness of test cases which is measured in number of defects found in testing without using the test cases.</a:t>
            </a:r>
          </a:p>
          <a:p>
            <a:pPr marL="342900" indent="-342900">
              <a:buFont typeface="Wingdings" panose="05000000000000000000" pitchFamily="2" charset="2"/>
              <a:buChar char="v"/>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v"/>
            </a:pPr>
            <a:r>
              <a:rPr lang="en-US" sz="2000" dirty="0"/>
              <a:t>It is calculated as</a:t>
            </a:r>
          </a:p>
          <a:p>
            <a:r>
              <a:rPr lang="en-US" sz="2000" dirty="0"/>
              <a:t>Test Case Effectiveness  = Number of defects detected using test </a:t>
            </a:r>
            <a:r>
              <a:rPr lang="en-US" sz="2000" dirty="0" smtClean="0"/>
              <a:t>cases*100/  total number of defects detected in testing                  </a:t>
            </a:r>
            <a:endParaRPr lang="en-US" sz="2000" dirty="0"/>
          </a:p>
          <a:p>
            <a:pPr marL="0" indent="0">
              <a:buNone/>
            </a:pPr>
            <a:r>
              <a:rPr lang="en-US" sz="2000" dirty="0"/>
              <a:t>			</a:t>
            </a:r>
            <a:endParaRPr lang="en-US" sz="2000" dirty="0">
              <a:latin typeface="Times New Roman" pitchFamily="18" charset="0"/>
              <a:cs typeface="Times New Roman" pitchFamily="18" charset="0"/>
            </a:endParaRPr>
          </a:p>
          <a:p>
            <a:pPr marL="0" indent="0">
              <a:buNone/>
            </a:pPr>
            <a:r>
              <a:rPr lang="en-US" dirty="0" smtClean="0"/>
              <a:t>                        =5*100/6</a:t>
            </a:r>
          </a:p>
          <a:p>
            <a:pPr marL="0" indent="0">
              <a:buNone/>
            </a:pPr>
            <a:r>
              <a:rPr lang="en-US" dirty="0"/>
              <a:t> </a:t>
            </a:r>
            <a:r>
              <a:rPr lang="en-US" dirty="0" smtClean="0"/>
              <a:t>                       =83</a:t>
            </a:r>
            <a:endParaRPr lang="en-US" dirty="0"/>
          </a:p>
        </p:txBody>
      </p:sp>
      <p:sp>
        <p:nvSpPr>
          <p:cNvPr id="4" name="Footer Placeholder 3"/>
          <p:cNvSpPr>
            <a:spLocks noGrp="1"/>
          </p:cNvSpPr>
          <p:nvPr>
            <p:ph type="ftr" sz="quarter" idx="11"/>
          </p:nvPr>
        </p:nvSpPr>
        <p:spPr/>
        <p:txBody>
          <a:bodyPr/>
          <a:lstStyle/>
          <a:p>
            <a:r>
              <a:rPr lang="en-US" dirty="0" smtClean="0"/>
              <a:t>Capgemini </a:t>
            </a:r>
            <a:endParaRPr lang="en-US" dirty="0"/>
          </a:p>
        </p:txBody>
      </p:sp>
      <p:sp>
        <p:nvSpPr>
          <p:cNvPr id="5" name="Slide Number Placeholder 4"/>
          <p:cNvSpPr>
            <a:spLocks noGrp="1"/>
          </p:cNvSpPr>
          <p:nvPr>
            <p:ph type="sldNum" sz="quarter" idx="12"/>
          </p:nvPr>
        </p:nvSpPr>
        <p:spPr/>
        <p:txBody>
          <a:bodyPr/>
          <a:lstStyle/>
          <a:p>
            <a:fld id="{98228B8A-B7F7-4AE1-9522-DFDE1528AC71}" type="slidenum">
              <a:rPr lang="en-US" smtClean="0"/>
              <a:t>17</a:t>
            </a:fld>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190056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1"/>
          </p:nvPr>
        </p:nvSpPr>
        <p:spPr>
          <a:xfrm>
            <a:off x="3810000" y="6308725"/>
            <a:ext cx="3352800" cy="365125"/>
          </a:xfrm>
        </p:spPr>
        <p:txBody>
          <a:bodyPr/>
          <a:lstStyle/>
          <a:p>
            <a:r>
              <a:rPr lang="en-US" dirty="0" smtClean="0">
                <a:solidFill>
                  <a:prstClr val="black"/>
                </a:solidFill>
              </a:rPr>
              <a:t>Capgemini </a:t>
            </a:r>
            <a:endParaRPr lang="en-US" dirty="0">
              <a:solidFill>
                <a:prstClr val="black"/>
              </a:solidFill>
            </a:endParaRPr>
          </a:p>
        </p:txBody>
      </p:sp>
      <p:sp>
        <p:nvSpPr>
          <p:cNvPr id="3" name="Slide Number Placeholder 2"/>
          <p:cNvSpPr>
            <a:spLocks noGrp="1"/>
          </p:cNvSpPr>
          <p:nvPr>
            <p:ph type="sldNum" sz="quarter" idx="12"/>
          </p:nvPr>
        </p:nvSpPr>
        <p:spPr/>
        <p:txBody>
          <a:bodyPr/>
          <a:lstStyle/>
          <a:p>
            <a:fld id="{98228B8A-B7F7-4AE1-9522-DFDE1528AC71}" type="slidenum">
              <a:rPr lang="en-US" smtClean="0"/>
              <a:t>18</a:t>
            </a:fld>
            <a:endParaRPr lang="en-US" dirty="0"/>
          </a:p>
        </p:txBody>
      </p:sp>
      <p:sp>
        <p:nvSpPr>
          <p:cNvPr id="6" name="Rectangle 5"/>
          <p:cNvSpPr/>
          <p:nvPr/>
        </p:nvSpPr>
        <p:spPr>
          <a:xfrm>
            <a:off x="2997535" y="2967335"/>
            <a:ext cx="314893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461919"/>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6984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Job Satisfaction</a:t>
            </a:r>
            <a:endParaRPr lang="en-US" b="1"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438400"/>
            <a:ext cx="5048250" cy="2409825"/>
          </a:xfrm>
        </p:spPr>
      </p:pic>
      <p:sp>
        <p:nvSpPr>
          <p:cNvPr id="3" name="Footer Placeholder 2"/>
          <p:cNvSpPr>
            <a:spLocks noGrp="1"/>
          </p:cNvSpPr>
          <p:nvPr>
            <p:ph type="ftr" sz="quarter" idx="11"/>
          </p:nvPr>
        </p:nvSpPr>
        <p:spPr>
          <a:xfrm>
            <a:off x="3124200" y="6502400"/>
            <a:ext cx="2895600" cy="219075"/>
          </a:xfrm>
        </p:spPr>
        <p:txBody>
          <a:bodyPr/>
          <a:lstStyle/>
          <a:p>
            <a:r>
              <a:rPr lang="en-US" dirty="0" smtClean="0"/>
              <a:t>Capgemini</a:t>
            </a:r>
            <a:endParaRPr lang="en-US" dirty="0"/>
          </a:p>
        </p:txBody>
      </p:sp>
      <p:sp>
        <p:nvSpPr>
          <p:cNvPr id="4" name="Slide Number Placeholder 3"/>
          <p:cNvSpPr>
            <a:spLocks noGrp="1"/>
          </p:cNvSpPr>
          <p:nvPr>
            <p:ph type="sldNum" sz="quarter" idx="12"/>
          </p:nvPr>
        </p:nvSpPr>
        <p:spPr/>
        <p:txBody>
          <a:bodyPr/>
          <a:lstStyle/>
          <a:p>
            <a:fld id="{98228B8A-B7F7-4AE1-9522-DFDE1528AC71}" type="slidenum">
              <a:rPr lang="en-US" smtClean="0"/>
              <a:t>2</a:t>
            </a:fld>
            <a:endParaRPr lang="en-US"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6430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Team Members</a:t>
            </a:r>
            <a:endParaRPr lang="en-US" b="1" dirty="0"/>
          </a:p>
        </p:txBody>
      </p:sp>
      <p:sp>
        <p:nvSpPr>
          <p:cNvPr id="2" name="Content Placeholder 1"/>
          <p:cNvSpPr>
            <a:spLocks noGrp="1"/>
          </p:cNvSpPr>
          <p:nvPr>
            <p:ph idx="1"/>
          </p:nvPr>
        </p:nvSpPr>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i="1" dirty="0" smtClean="0">
                <a:ln w="11430"/>
                <a:solidFill>
                  <a:schemeClr val="accent1">
                    <a:lumMod val="75000"/>
                  </a:schemeClr>
                </a:solidFill>
                <a:effectLst>
                  <a:outerShdw blurRad="80000" dist="40000" dir="5040000" algn="tl">
                    <a:srgbClr val="000000">
                      <a:alpha val="30000"/>
                    </a:srgbClr>
                  </a:outerShdw>
                </a:effectLst>
              </a:rPr>
              <a:t>093936_FS    Bhavyashre</a:t>
            </a:r>
          </a:p>
          <a:p>
            <a:r>
              <a:rPr lang="en-US" b="1" i="1" dirty="0" smtClean="0">
                <a:ln w="11430"/>
                <a:solidFill>
                  <a:schemeClr val="accent1">
                    <a:lumMod val="75000"/>
                  </a:schemeClr>
                </a:solidFill>
                <a:effectLst>
                  <a:outerShdw blurRad="80000" dist="40000" dir="5040000" algn="tl">
                    <a:srgbClr val="000000">
                      <a:alpha val="30000"/>
                    </a:srgbClr>
                  </a:outerShdw>
                </a:effectLst>
              </a:rPr>
              <a:t>093961_FS     Gowtham </a:t>
            </a:r>
          </a:p>
          <a:p>
            <a:r>
              <a:rPr lang="en-US" b="1" i="1" dirty="0" smtClean="0">
                <a:ln w="11430"/>
                <a:solidFill>
                  <a:schemeClr val="accent1">
                    <a:lumMod val="75000"/>
                  </a:schemeClr>
                </a:solidFill>
                <a:effectLst>
                  <a:outerShdw blurRad="80000" dist="40000" dir="5040000" algn="tl">
                    <a:srgbClr val="000000">
                      <a:alpha val="30000"/>
                    </a:srgbClr>
                  </a:outerShdw>
                </a:effectLst>
              </a:rPr>
              <a:t>093957_FS     Mahantesh Kumbhar</a:t>
            </a:r>
          </a:p>
          <a:p>
            <a:r>
              <a:rPr lang="en-US" b="1" i="1" dirty="0" smtClean="0">
                <a:ln w="11430"/>
                <a:solidFill>
                  <a:schemeClr val="accent1">
                    <a:lumMod val="75000"/>
                  </a:schemeClr>
                </a:solidFill>
                <a:effectLst>
                  <a:outerShdw blurRad="80000" dist="40000" dir="5040000" algn="tl">
                    <a:srgbClr val="000000">
                      <a:alpha val="30000"/>
                    </a:srgbClr>
                  </a:outerShdw>
                </a:effectLst>
              </a:rPr>
              <a:t>093984_FS    Prathyusha</a:t>
            </a:r>
            <a:endParaRPr lang="en-US" b="1" i="1" dirty="0">
              <a:ln w="11430"/>
              <a:solidFill>
                <a:schemeClr val="accent1">
                  <a:lumMod val="75000"/>
                </a:schemeClr>
              </a:solidFill>
              <a:effectLst>
                <a:outerShdw blurRad="80000" dist="40000" dir="5040000" algn="tl">
                  <a:srgbClr val="000000">
                    <a:alpha val="30000"/>
                  </a:srgbClr>
                </a:outerShdw>
              </a:effectLst>
            </a:endParaRPr>
          </a:p>
          <a:p>
            <a:r>
              <a:rPr lang="en-US" b="1" i="1" dirty="0" smtClean="0">
                <a:ln w="11430"/>
                <a:solidFill>
                  <a:schemeClr val="accent1">
                    <a:lumMod val="75000"/>
                  </a:schemeClr>
                </a:solidFill>
                <a:effectLst>
                  <a:outerShdw blurRad="80000" dist="40000" dir="5040000" algn="tl">
                    <a:srgbClr val="000000">
                      <a:alpha val="30000"/>
                    </a:srgbClr>
                  </a:outerShdw>
                </a:effectLst>
              </a:rPr>
              <a:t>093979_FS    </a:t>
            </a:r>
            <a:r>
              <a:rPr lang="en-US" b="1" i="1" dirty="0" err="1" smtClean="0">
                <a:ln w="11430"/>
                <a:solidFill>
                  <a:schemeClr val="accent1">
                    <a:lumMod val="75000"/>
                  </a:schemeClr>
                </a:solidFill>
                <a:effectLst>
                  <a:outerShdw blurRad="80000" dist="40000" dir="5040000" algn="tl">
                    <a:srgbClr val="000000">
                      <a:alpha val="30000"/>
                    </a:srgbClr>
                  </a:outerShdw>
                </a:effectLst>
              </a:rPr>
              <a:t>Priyal</a:t>
            </a:r>
            <a:r>
              <a:rPr lang="en-US" b="1" i="1" dirty="0" smtClean="0">
                <a:ln w="11430"/>
                <a:solidFill>
                  <a:schemeClr val="accent1">
                    <a:lumMod val="75000"/>
                  </a:schemeClr>
                </a:solidFill>
                <a:effectLst>
                  <a:outerShdw blurRad="80000" dist="40000" dir="5040000" algn="tl">
                    <a:srgbClr val="000000">
                      <a:alpha val="30000"/>
                    </a:srgbClr>
                  </a:outerShdw>
                </a:effectLst>
              </a:rPr>
              <a:t> potnis </a:t>
            </a:r>
          </a:p>
          <a:p>
            <a:r>
              <a:rPr lang="en-US" b="1" i="1" dirty="0" smtClean="0">
                <a:ln w="11430"/>
                <a:solidFill>
                  <a:schemeClr val="accent1">
                    <a:lumMod val="75000"/>
                  </a:schemeClr>
                </a:solidFill>
                <a:effectLst>
                  <a:outerShdw blurRad="80000" dist="40000" dir="5040000" algn="tl">
                    <a:srgbClr val="000000">
                      <a:alpha val="30000"/>
                    </a:srgbClr>
                  </a:outerShdw>
                </a:effectLst>
              </a:rPr>
              <a:t>093982_FS    Rahul Keer</a:t>
            </a:r>
          </a:p>
          <a:p>
            <a:r>
              <a:rPr lang="en-US" b="1" i="1" dirty="0" smtClean="0">
                <a:ln w="11430"/>
                <a:solidFill>
                  <a:schemeClr val="accent1">
                    <a:lumMod val="75000"/>
                  </a:schemeClr>
                </a:solidFill>
                <a:effectLst>
                  <a:outerShdw blurRad="80000" dist="40000" dir="5040000" algn="tl">
                    <a:srgbClr val="000000">
                      <a:alpha val="30000"/>
                    </a:srgbClr>
                  </a:outerShdw>
                </a:effectLst>
              </a:rPr>
              <a:t>093949_FS    Sandeep</a:t>
            </a:r>
          </a:p>
          <a:p>
            <a:r>
              <a:rPr lang="en-US" b="1" i="1" dirty="0" smtClean="0">
                <a:ln w="11430"/>
                <a:solidFill>
                  <a:schemeClr val="accent1">
                    <a:lumMod val="75000"/>
                  </a:schemeClr>
                </a:solidFill>
                <a:effectLst>
                  <a:outerShdw blurRad="80000" dist="40000" dir="5040000" algn="tl">
                    <a:srgbClr val="000000">
                      <a:alpha val="30000"/>
                    </a:srgbClr>
                  </a:outerShdw>
                </a:effectLst>
              </a:rPr>
              <a:t>093988_FS    Shubham Salunkhe</a:t>
            </a:r>
            <a:endParaRPr lang="en-US" b="1" i="1" dirty="0">
              <a:ln w="11430"/>
              <a:solidFill>
                <a:schemeClr val="accent1">
                  <a:lumMod val="75000"/>
                </a:schemeClr>
              </a:solidFill>
              <a:effectLst>
                <a:outerShdw blurRad="80000" dist="40000" dir="5040000" algn="tl">
                  <a:srgbClr val="000000">
                    <a:alpha val="30000"/>
                  </a:srgbClr>
                </a:outerShdw>
              </a:effectLst>
            </a:endParaRPr>
          </a:p>
        </p:txBody>
      </p:sp>
      <p:sp>
        <p:nvSpPr>
          <p:cNvPr id="3" name="Footer Placeholder 2"/>
          <p:cNvSpPr>
            <a:spLocks noGrp="1"/>
          </p:cNvSpPr>
          <p:nvPr>
            <p:ph type="ftr" sz="quarter" idx="11"/>
          </p:nvPr>
        </p:nvSpPr>
        <p:spPr/>
        <p:txBody>
          <a:bodyPr/>
          <a:lstStyle/>
          <a:p>
            <a:r>
              <a:rPr lang="en-US" dirty="0" smtClean="0"/>
              <a:t>Capgemini</a:t>
            </a:r>
            <a:endParaRPr lang="en-US" dirty="0"/>
          </a:p>
        </p:txBody>
      </p:sp>
      <p:sp>
        <p:nvSpPr>
          <p:cNvPr id="4" name="Slide Number Placeholder 3"/>
          <p:cNvSpPr>
            <a:spLocks noGrp="1"/>
          </p:cNvSpPr>
          <p:nvPr>
            <p:ph type="sldNum" sz="quarter" idx="12"/>
          </p:nvPr>
        </p:nvSpPr>
        <p:spPr/>
        <p:txBody>
          <a:bodyPr/>
          <a:lstStyle/>
          <a:p>
            <a:fld id="{98228B8A-B7F7-4AE1-9522-DFDE1528AC71}" type="slidenum">
              <a:rPr lang="en-US" smtClean="0"/>
              <a:t>3</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688515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DESCRIPTION</a:t>
            </a:r>
            <a:endParaRPr lang="en-US" sz="3200" b="1" dirty="0"/>
          </a:p>
        </p:txBody>
      </p:sp>
      <p:sp>
        <p:nvSpPr>
          <p:cNvPr id="3" name="Content Placeholder 2"/>
          <p:cNvSpPr>
            <a:spLocks noGrp="1"/>
          </p:cNvSpPr>
          <p:nvPr>
            <p:ph sz="half" idx="1"/>
          </p:nvPr>
        </p:nvSpPr>
        <p:spPr>
          <a:xfrm>
            <a:off x="304800" y="1600201"/>
            <a:ext cx="5638800" cy="4724400"/>
          </a:xfrm>
        </p:spPr>
        <p:txBody>
          <a:bodyPr>
            <a:normAutofit fontScale="25000" lnSpcReduction="20000"/>
          </a:bodyPr>
          <a:lstStyle/>
          <a:p>
            <a:pPr marL="0" indent="0">
              <a:lnSpc>
                <a:spcPct val="150000"/>
              </a:lnSpc>
              <a:buNone/>
            </a:pPr>
            <a:r>
              <a:rPr lang="en-US" sz="4500" dirty="0">
                <a:solidFill>
                  <a:srgbClr val="FF0000"/>
                </a:solidFill>
              </a:rPr>
              <a:t> </a:t>
            </a:r>
          </a:p>
          <a:p>
            <a:pPr>
              <a:lnSpc>
                <a:spcPct val="150000"/>
              </a:lnSpc>
            </a:pPr>
            <a:r>
              <a:rPr lang="en-US" sz="6400" b="1" i="1" dirty="0">
                <a:solidFill>
                  <a:schemeClr val="accent2">
                    <a:lumMod val="50000"/>
                  </a:schemeClr>
                </a:solidFill>
                <a:latin typeface="Candara" panose="020E0502030303020204" pitchFamily="34" charset="0"/>
              </a:rPr>
              <a:t>This is an Job Satisfaction Survey application that can be accessed throughout the organization and </a:t>
            </a:r>
            <a:r>
              <a:rPr lang="en-US" sz="6400" b="1" i="1" dirty="0" smtClean="0">
                <a:solidFill>
                  <a:schemeClr val="accent2">
                    <a:lumMod val="50000"/>
                  </a:schemeClr>
                </a:solidFill>
                <a:latin typeface="Candara" panose="020E0502030303020204" pitchFamily="34" charset="0"/>
              </a:rPr>
              <a:t>it </a:t>
            </a:r>
            <a:r>
              <a:rPr lang="en-US" sz="6400" b="1" i="1" dirty="0">
                <a:solidFill>
                  <a:schemeClr val="accent2">
                    <a:lumMod val="50000"/>
                  </a:schemeClr>
                </a:solidFill>
                <a:latin typeface="Candara" panose="020E0502030303020204" pitchFamily="34" charset="0"/>
              </a:rPr>
              <a:t>is a web based </a:t>
            </a:r>
            <a:r>
              <a:rPr lang="en-US" sz="6400" b="1" i="1" dirty="0" smtClean="0">
                <a:solidFill>
                  <a:schemeClr val="accent2">
                    <a:lumMod val="50000"/>
                  </a:schemeClr>
                </a:solidFill>
                <a:latin typeface="Candara" panose="020E0502030303020204" pitchFamily="34" charset="0"/>
              </a:rPr>
              <a:t>application.</a:t>
            </a:r>
            <a:r>
              <a:rPr lang="en-US" sz="6400" b="1" dirty="0" smtClean="0">
                <a:solidFill>
                  <a:schemeClr val="accent2">
                    <a:lumMod val="50000"/>
                  </a:schemeClr>
                </a:solidFill>
              </a:rPr>
              <a:t> </a:t>
            </a:r>
          </a:p>
          <a:p>
            <a:pPr>
              <a:lnSpc>
                <a:spcPct val="150000"/>
              </a:lnSpc>
            </a:pPr>
            <a:endParaRPr lang="en-US" sz="6400" b="1" dirty="0">
              <a:solidFill>
                <a:schemeClr val="accent2">
                  <a:lumMod val="50000"/>
                </a:schemeClr>
              </a:solidFill>
            </a:endParaRPr>
          </a:p>
          <a:p>
            <a:pPr>
              <a:lnSpc>
                <a:spcPct val="150000"/>
              </a:lnSpc>
            </a:pPr>
            <a:r>
              <a:rPr lang="en-US" sz="6400" b="1" i="1" dirty="0">
                <a:solidFill>
                  <a:schemeClr val="accent2">
                    <a:lumMod val="50000"/>
                  </a:schemeClr>
                </a:solidFill>
                <a:latin typeface="Candara" panose="020E0502030303020204" pitchFamily="34" charset="0"/>
              </a:rPr>
              <a:t>This system can be used to create the survey questionnaire, edit old survey (only when not distributed), distribute survey, review survey, display list of responded survey, view the list of pending surveys to be responding, and respond for the survey</a:t>
            </a:r>
            <a:r>
              <a:rPr lang="en-US" sz="6400" b="1" dirty="0" smtClean="0">
                <a:solidFill>
                  <a:schemeClr val="accent2">
                    <a:lumMod val="50000"/>
                  </a:schemeClr>
                </a:solidFill>
              </a:rPr>
              <a:t>.</a:t>
            </a:r>
          </a:p>
          <a:p>
            <a:pPr>
              <a:lnSpc>
                <a:spcPct val="150000"/>
              </a:lnSpc>
            </a:pPr>
            <a:endParaRPr lang="en-US" sz="6400" b="1" dirty="0">
              <a:solidFill>
                <a:schemeClr val="accent2">
                  <a:lumMod val="50000"/>
                </a:schemeClr>
              </a:solidFill>
            </a:endParaRPr>
          </a:p>
          <a:p>
            <a:pPr>
              <a:lnSpc>
                <a:spcPct val="150000"/>
              </a:lnSpc>
            </a:pPr>
            <a:r>
              <a:rPr lang="en-US" sz="6400" b="1" i="1" dirty="0">
                <a:solidFill>
                  <a:schemeClr val="accent2">
                    <a:lumMod val="50000"/>
                  </a:schemeClr>
                </a:solidFill>
                <a:latin typeface="Candara" panose="020E0502030303020204" pitchFamily="34" charset="0"/>
              </a:rPr>
              <a:t>This is an integrated system that contains the surveyor, the respondent component and the admin (both surveyor and respondent) component.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819400"/>
            <a:ext cx="2466975" cy="1847850"/>
          </a:xfr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125"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80451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500"/>
                                        <p:tgtEl>
                                          <p:spTgt spid="3">
                                            <p:txEl>
                                              <p:pRg st="1" end="1"/>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50000"/>
                    <a:lumOff val="50000"/>
                  </a:schemeClr>
                </a:solidFill>
              </a:rPr>
              <a:t>Actors</a:t>
            </a:r>
            <a:endParaRPr lang="en-US" b="1" dirty="0">
              <a:solidFill>
                <a:schemeClr val="tx1">
                  <a:lumMod val="50000"/>
                  <a:lumOff val="50000"/>
                </a:schemeClr>
              </a:solidFill>
            </a:endParaRPr>
          </a:p>
        </p:txBody>
      </p:sp>
      <p:sp>
        <p:nvSpPr>
          <p:cNvPr id="3" name="Content Placeholder 2"/>
          <p:cNvSpPr>
            <a:spLocks noGrp="1"/>
          </p:cNvSpPr>
          <p:nvPr>
            <p:ph idx="1"/>
          </p:nvPr>
        </p:nvSpPr>
        <p:spPr/>
        <p:txBody>
          <a:bodyPr/>
          <a:lstStyle/>
          <a:p>
            <a:pPr marL="0" indent="0">
              <a:buNone/>
            </a:pPr>
            <a:r>
              <a:rPr lang="en-US" sz="2000" i="1" dirty="0">
                <a:latin typeface="Candara" panose="020E0502030303020204" pitchFamily="34" charset="0"/>
              </a:rPr>
              <a:t>There are three categories of people who would access the </a:t>
            </a:r>
            <a:r>
              <a:rPr lang="en-US" sz="2000" i="1" dirty="0" smtClean="0">
                <a:latin typeface="Candara" panose="020E0502030303020204" pitchFamily="34" charset="0"/>
              </a:rPr>
              <a:t>system</a:t>
            </a:r>
            <a:r>
              <a:rPr lang="en-US" sz="2000" dirty="0" smtClean="0"/>
              <a:t>.</a:t>
            </a:r>
          </a:p>
          <a:p>
            <a:pPr marL="0" indent="0">
              <a:buNone/>
            </a:pPr>
            <a:endParaRPr lang="en-US" sz="4000" dirty="0" smtClean="0"/>
          </a:p>
          <a:p>
            <a:pPr>
              <a:buFont typeface="Wingdings" panose="05000000000000000000" pitchFamily="2" charset="2"/>
              <a:buChar char="§"/>
            </a:pPr>
            <a:r>
              <a:rPr lang="en-US" sz="4000" dirty="0" smtClean="0"/>
              <a:t>	</a:t>
            </a:r>
            <a:r>
              <a:rPr lang="en-US" sz="3600" i="1" dirty="0" smtClean="0"/>
              <a:t>Admin</a:t>
            </a:r>
          </a:p>
          <a:p>
            <a:pPr>
              <a:buFont typeface="Wingdings" panose="05000000000000000000" pitchFamily="2" charset="2"/>
              <a:buChar char="§"/>
            </a:pPr>
            <a:r>
              <a:rPr lang="en-US" sz="3600" i="1" dirty="0"/>
              <a:t>	</a:t>
            </a:r>
            <a:r>
              <a:rPr lang="en-US" sz="3600" i="1" dirty="0" smtClean="0"/>
              <a:t>Surveyor</a:t>
            </a:r>
          </a:p>
          <a:p>
            <a:pPr>
              <a:buFont typeface="Wingdings" panose="05000000000000000000" pitchFamily="2" charset="2"/>
              <a:buChar char="§"/>
            </a:pPr>
            <a:r>
              <a:rPr lang="en-US" sz="3600" i="1" dirty="0"/>
              <a:t>	</a:t>
            </a:r>
            <a:r>
              <a:rPr lang="en-US" sz="3600" i="1" dirty="0" smtClean="0"/>
              <a:t>Respondent</a:t>
            </a:r>
            <a:endParaRPr lang="en-US" sz="3600" i="1" dirty="0"/>
          </a:p>
        </p:txBody>
      </p:sp>
      <p:sp>
        <p:nvSpPr>
          <p:cNvPr id="4" name="Footer Placeholder 3"/>
          <p:cNvSpPr>
            <a:spLocks noGrp="1"/>
          </p:cNvSpPr>
          <p:nvPr>
            <p:ph type="ftr" sz="quarter" idx="11"/>
          </p:nvPr>
        </p:nvSpPr>
        <p:spPr>
          <a:xfrm>
            <a:off x="152400" y="6248400"/>
            <a:ext cx="2895600" cy="365125"/>
          </a:xfrm>
        </p:spPr>
        <p:txBody>
          <a:bodyPr/>
          <a:lstStyle/>
          <a:p>
            <a:r>
              <a:rPr lang="en-US" dirty="0" smtClean="0">
                <a:solidFill>
                  <a:schemeClr val="tx2">
                    <a:lumMod val="60000"/>
                    <a:lumOff val="40000"/>
                  </a:schemeClr>
                </a:solidFill>
              </a:rPr>
              <a:t>3</a:t>
            </a:r>
            <a:endParaRPr lang="en-US" dirty="0">
              <a:solidFill>
                <a:schemeClr val="tx2">
                  <a:lumMod val="60000"/>
                  <a:lumOff val="4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925" y="2362200"/>
            <a:ext cx="4476191" cy="3295238"/>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61722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8739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cases </a:t>
            </a:r>
            <a:endParaRPr lang="en-US" b="1" dirty="0"/>
          </a:p>
        </p:txBody>
      </p:sp>
      <p:sp>
        <p:nvSpPr>
          <p:cNvPr id="3" name="Content Placeholder 2"/>
          <p:cNvSpPr>
            <a:spLocks noGrp="1"/>
          </p:cNvSpPr>
          <p:nvPr>
            <p:ph sz="half" idx="1"/>
          </p:nvPr>
        </p:nvSpPr>
        <p:spPr/>
        <p:txBody>
          <a:bodyPr>
            <a:normAutofit/>
          </a:bodyPr>
          <a:lstStyle/>
          <a:p>
            <a:r>
              <a:rPr lang="en-US" i="1" dirty="0">
                <a:solidFill>
                  <a:srgbClr val="002060"/>
                </a:solidFill>
                <a:latin typeface="Candara" panose="020E0502030303020204" pitchFamily="34" charset="0"/>
                <a:cs typeface="Times New Roman" panose="02020603050405020304" pitchFamily="18" charset="0"/>
              </a:rPr>
              <a:t>A test case is a set of conditions or variables under which a tester will determine whether a system under test satisfies requirements or works correctly.</a:t>
            </a:r>
          </a:p>
          <a:p>
            <a:pPr marL="114300" indent="0">
              <a:buNone/>
            </a:pP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772871695"/>
              </p:ext>
            </p:extLst>
          </p:nvPr>
        </p:nvGraphicFramePr>
        <p:xfrm>
          <a:off x="4648200" y="1920875"/>
          <a:ext cx="4038600" cy="443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solidFill>
                  <a:prstClr val="black"/>
                </a:solidFill>
              </a:rPr>
              <a:t>Capgemini</a:t>
            </a:r>
            <a:endParaRPr lang="en-US" dirty="0">
              <a:solidFill>
                <a:prstClr val="black"/>
              </a:solidFill>
            </a:endParaRPr>
          </a:p>
        </p:txBody>
      </p:sp>
      <p:pic>
        <p:nvPicPr>
          <p:cNvPr id="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7000" y="6180341"/>
            <a:ext cx="2087563" cy="483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6397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60672" cy="1039427"/>
          </a:xfrm>
        </p:spPr>
        <p:txBody>
          <a:bodyPr/>
          <a:lstStyle/>
          <a:p>
            <a:pPr algn="ctr"/>
            <a:r>
              <a:rPr lang="en-US" dirty="0" smtClean="0">
                <a:latin typeface="Baskerville Old Face" pitchFamily="18" charset="0"/>
              </a:rPr>
              <a:t>TEST CASES</a:t>
            </a:r>
            <a:endParaRPr lang="en-US" dirty="0">
              <a:latin typeface="Baskerville Old Face" pitchFamily="18" charset="0"/>
            </a:endParaRPr>
          </a:p>
        </p:txBody>
      </p:sp>
      <p:sp>
        <p:nvSpPr>
          <p:cNvPr id="3" name="Content Placeholder 2"/>
          <p:cNvSpPr>
            <a:spLocks noGrp="1"/>
          </p:cNvSpPr>
          <p:nvPr>
            <p:ph idx="1"/>
          </p:nvPr>
        </p:nvSpPr>
        <p:spPr/>
        <p:txBody>
          <a:bodyPr>
            <a:normAutofit/>
          </a:bodyPr>
          <a:lstStyle/>
          <a:p>
            <a:pPr algn="ctr"/>
            <a:r>
              <a:rPr lang="en-US" sz="3600" b="0" dirty="0" smtClean="0">
                <a:hlinkClick r:id="rId2" action="ppaction://hlinkfile"/>
              </a:rPr>
              <a:t>Test Cases</a:t>
            </a:r>
            <a:endParaRPr lang="en-US" sz="3600" b="0" dirty="0" smtClean="0"/>
          </a:p>
          <a:p>
            <a:pPr marL="0" indent="0">
              <a:buNone/>
            </a:pPr>
            <a:endParaRPr lang="en-US" sz="3600" b="0" dirty="0"/>
          </a:p>
        </p:txBody>
      </p:sp>
      <p:sp>
        <p:nvSpPr>
          <p:cNvPr id="4" name="Footer Placeholder 3"/>
          <p:cNvSpPr>
            <a:spLocks noGrp="1"/>
          </p:cNvSpPr>
          <p:nvPr>
            <p:ph type="ftr" sz="quarter" idx="11"/>
          </p:nvPr>
        </p:nvSpPr>
        <p:spPr>
          <a:xfrm>
            <a:off x="152400" y="6248400"/>
            <a:ext cx="2895600" cy="365125"/>
          </a:xfrm>
        </p:spPr>
        <p:txBody>
          <a:bodyPr/>
          <a:lstStyle/>
          <a:p>
            <a:r>
              <a:rPr lang="en-US" dirty="0" smtClean="0">
                <a:solidFill>
                  <a:schemeClr val="tx2">
                    <a:lumMod val="60000"/>
                    <a:lumOff val="40000"/>
                  </a:schemeClr>
                </a:solidFill>
              </a:rPr>
              <a:t>4</a:t>
            </a:r>
            <a:endParaRPr lang="en-US" dirty="0">
              <a:solidFill>
                <a:schemeClr val="tx2">
                  <a:lumMod val="60000"/>
                  <a:lumOff val="4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124200"/>
            <a:ext cx="5238750" cy="2788367"/>
          </a:xfrm>
          <a:prstGeom prst="rect">
            <a:avLst/>
          </a:prstGeom>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9068" y="62103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283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Itemization</a:t>
            </a:r>
            <a:endParaRPr lang="en-US" b="1" dirty="0"/>
          </a:p>
        </p:txBody>
      </p:sp>
      <p:sp>
        <p:nvSpPr>
          <p:cNvPr id="3" name="Content Placeholder 2"/>
          <p:cNvSpPr>
            <a:spLocks noGrp="1"/>
          </p:cNvSpPr>
          <p:nvPr>
            <p:ph idx="1"/>
          </p:nvPr>
        </p:nvSpPr>
        <p:spPr>
          <a:xfrm>
            <a:off x="685800" y="2133600"/>
            <a:ext cx="7924800" cy="4068763"/>
          </a:xfrm>
        </p:spPr>
        <p:txBody>
          <a:bodyPr>
            <a:normAutofit fontScale="62500" lnSpcReduction="20000"/>
          </a:bodyPr>
          <a:lstStyle/>
          <a:p>
            <a:pPr>
              <a:buFont typeface="Wingdings" panose="05000000000000000000" pitchFamily="2" charset="2"/>
              <a:buChar char="q"/>
            </a:pPr>
            <a:r>
              <a:rPr lang="en-US" b="1" dirty="0" smtClean="0">
                <a:solidFill>
                  <a:schemeClr val="accent4">
                    <a:lumMod val="75000"/>
                  </a:schemeClr>
                </a:solidFill>
              </a:rPr>
              <a:t>To </a:t>
            </a:r>
            <a:r>
              <a:rPr lang="en-US" b="1" dirty="0">
                <a:solidFill>
                  <a:schemeClr val="accent4">
                    <a:lumMod val="75000"/>
                  </a:schemeClr>
                </a:solidFill>
              </a:rPr>
              <a:t>simplify the requirements for better understanding of the system user </a:t>
            </a:r>
            <a:r>
              <a:rPr lang="en-US" b="1" dirty="0" smtClean="0">
                <a:solidFill>
                  <a:schemeClr val="accent4">
                    <a:lumMod val="75000"/>
                  </a:schemeClr>
                </a:solidFill>
              </a:rPr>
              <a:t>test</a:t>
            </a:r>
          </a:p>
          <a:p>
            <a:pPr marL="0" indent="0">
              <a:buNone/>
            </a:pPr>
            <a:endParaRPr lang="en-US" dirty="0" smtClean="0">
              <a:solidFill>
                <a:schemeClr val="tx1"/>
              </a:solidFill>
            </a:endParaRPr>
          </a:p>
          <a:p>
            <a:pPr lvl="1">
              <a:buFont typeface="Arial" panose="020B0604020202020204" pitchFamily="34" charset="0"/>
              <a:buChar char="•"/>
            </a:pPr>
            <a:r>
              <a:rPr lang="en-US" i="1" dirty="0" smtClean="0">
                <a:solidFill>
                  <a:schemeClr val="tx1"/>
                </a:solidFill>
                <a:latin typeface="Calibri" panose="020F0502020204030204" pitchFamily="34" charset="0"/>
                <a:cs typeface="Calibri" panose="020F0502020204030204" pitchFamily="34" charset="0"/>
              </a:rPr>
              <a:t>S</a:t>
            </a:r>
            <a:r>
              <a:rPr lang="en-US" b="0" i="1" dirty="0" smtClean="0">
                <a:solidFill>
                  <a:schemeClr val="tx1"/>
                </a:solidFill>
                <a:latin typeface="Calibri" panose="020F0502020204030204" pitchFamily="34" charset="0"/>
                <a:cs typeface="Calibri" panose="020F0502020204030204" pitchFamily="34" charset="0"/>
              </a:rPr>
              <a:t>urveyor/Admin  </a:t>
            </a:r>
            <a:r>
              <a:rPr lang="en-US" b="0" i="1" dirty="0">
                <a:solidFill>
                  <a:schemeClr val="tx1"/>
                </a:solidFill>
                <a:latin typeface="Calibri" panose="020F0502020204030204" pitchFamily="34" charset="0"/>
                <a:cs typeface="Calibri" panose="020F0502020204030204" pitchFamily="34" charset="0"/>
              </a:rPr>
              <a:t>should able to create a Questionnaires for Respondents</a:t>
            </a:r>
            <a:r>
              <a:rPr lang="en-US" b="0" i="1" dirty="0" smtClean="0">
                <a:solidFill>
                  <a:schemeClr val="tx1"/>
                </a:solidFill>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i="1" dirty="0" smtClean="0">
                <a:solidFill>
                  <a:schemeClr val="tx1"/>
                </a:solidFill>
                <a:latin typeface="Calibri" panose="020F0502020204030204" pitchFamily="34" charset="0"/>
                <a:cs typeface="Calibri" panose="020F0502020204030204" pitchFamily="34" charset="0"/>
              </a:rPr>
              <a:t>S</a:t>
            </a:r>
            <a:r>
              <a:rPr lang="en-US" b="0" i="1" dirty="0" smtClean="0">
                <a:solidFill>
                  <a:schemeClr val="tx1"/>
                </a:solidFill>
                <a:latin typeface="Calibri" panose="020F0502020204030204" pitchFamily="34" charset="0"/>
                <a:cs typeface="Calibri" panose="020F0502020204030204" pitchFamily="34" charset="0"/>
              </a:rPr>
              <a:t>urveyor/Admin </a:t>
            </a:r>
            <a:r>
              <a:rPr lang="en-US" b="0" i="1" dirty="0">
                <a:solidFill>
                  <a:schemeClr val="tx1"/>
                </a:solidFill>
                <a:latin typeface="Calibri" panose="020F0502020204030204" pitchFamily="34" charset="0"/>
                <a:cs typeface="Calibri" panose="020F0502020204030204" pitchFamily="34" charset="0"/>
              </a:rPr>
              <a:t>should able to edit a Questionnaires for Respondents</a:t>
            </a:r>
            <a:r>
              <a:rPr lang="en-US" b="0" i="1" dirty="0" smtClean="0">
                <a:solidFill>
                  <a:schemeClr val="tx1"/>
                </a:solidFill>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i="1" dirty="0" smtClean="0">
                <a:solidFill>
                  <a:schemeClr val="tx1"/>
                </a:solidFill>
                <a:latin typeface="Calibri" panose="020F0502020204030204" pitchFamily="34" charset="0"/>
                <a:cs typeface="Calibri" panose="020F0502020204030204" pitchFamily="34" charset="0"/>
              </a:rPr>
              <a:t>S</a:t>
            </a:r>
            <a:r>
              <a:rPr lang="en-US" b="0" i="1" dirty="0" smtClean="0">
                <a:solidFill>
                  <a:schemeClr val="tx1"/>
                </a:solidFill>
                <a:latin typeface="Calibri" panose="020F0502020204030204" pitchFamily="34" charset="0"/>
                <a:cs typeface="Calibri" panose="020F0502020204030204" pitchFamily="34" charset="0"/>
              </a:rPr>
              <a:t>urveyor/Admin should </a:t>
            </a:r>
            <a:r>
              <a:rPr lang="en-US" b="0" i="1" dirty="0">
                <a:solidFill>
                  <a:schemeClr val="tx1"/>
                </a:solidFill>
                <a:latin typeface="Calibri" panose="020F0502020204030204" pitchFamily="34" charset="0"/>
                <a:cs typeface="Calibri" panose="020F0502020204030204" pitchFamily="34" charset="0"/>
              </a:rPr>
              <a:t>able to Distribute an existing survey to a list of </a:t>
            </a:r>
            <a:r>
              <a:rPr lang="en-US" b="0" i="1" dirty="0" smtClean="0">
                <a:solidFill>
                  <a:schemeClr val="tx1"/>
                </a:solidFill>
                <a:latin typeface="Calibri" panose="020F0502020204030204" pitchFamily="34" charset="0"/>
                <a:cs typeface="Calibri" panose="020F0502020204030204" pitchFamily="34" charset="0"/>
              </a:rPr>
              <a:t>existing respondents.</a:t>
            </a:r>
          </a:p>
          <a:p>
            <a:pPr marL="457200" lvl="1" indent="0">
              <a:buNone/>
            </a:pPr>
            <a:endParaRPr lang="en-US" b="0" dirty="0" smtClean="0">
              <a:solidFill>
                <a:schemeClr val="tx1"/>
              </a:solidFill>
            </a:endParaRPr>
          </a:p>
          <a:p>
            <a:pPr marL="411480" lvl="1" indent="0">
              <a:buNone/>
            </a:pPr>
            <a:endParaRPr lang="en-US" dirty="0" smtClean="0">
              <a:solidFill>
                <a:schemeClr val="tx1"/>
              </a:solidFill>
            </a:endParaRPr>
          </a:p>
          <a:p>
            <a:pPr marL="0" indent="0">
              <a:buNone/>
            </a:pPr>
            <a:r>
              <a:rPr lang="en-US" dirty="0" smtClean="0">
                <a:solidFill>
                  <a:schemeClr val="tx1"/>
                </a:solidFill>
              </a:rPr>
              <a:t>	</a:t>
            </a:r>
          </a:p>
          <a:p>
            <a:pPr>
              <a:buFont typeface="Wingdings" panose="05000000000000000000" pitchFamily="2" charset="2"/>
              <a:buChar char="q"/>
            </a:pPr>
            <a:r>
              <a:rPr lang="en-US" b="1" dirty="0" smtClean="0">
                <a:solidFill>
                  <a:schemeClr val="accent4">
                    <a:lumMod val="75000"/>
                  </a:schemeClr>
                </a:solidFill>
              </a:rPr>
              <a:t>To identify testable items for the application.</a:t>
            </a:r>
          </a:p>
          <a:p>
            <a:pPr marL="0" indent="0">
              <a:buNone/>
            </a:pPr>
            <a:endParaRPr lang="en-US" dirty="0" smtClean="0"/>
          </a:p>
          <a:p>
            <a:pPr lvl="1">
              <a:buFont typeface="Arial" panose="020B0604020202020204" pitchFamily="34" charset="0"/>
              <a:buChar char="•"/>
            </a:pPr>
            <a:r>
              <a:rPr lang="en-US" i="1" dirty="0" smtClean="0">
                <a:solidFill>
                  <a:schemeClr val="tx1"/>
                </a:solidFill>
                <a:latin typeface="Calibri" panose="020F0502020204030204" pitchFamily="34" charset="0"/>
                <a:cs typeface="Calibri" panose="020F0502020204030204" pitchFamily="34" charset="0"/>
              </a:rPr>
              <a:t>Allows </a:t>
            </a:r>
            <a:r>
              <a:rPr lang="en-US" i="1" dirty="0">
                <a:solidFill>
                  <a:schemeClr val="tx1"/>
                </a:solidFill>
                <a:latin typeface="Calibri" panose="020F0502020204030204" pitchFamily="34" charset="0"/>
                <a:cs typeface="Calibri" panose="020F0502020204030204" pitchFamily="34" charset="0"/>
              </a:rPr>
              <a:t>the valid admin/surveyor/respondent to logon to the system and display the Main option screen</a:t>
            </a:r>
            <a:r>
              <a:rPr lang="en-US" i="1" dirty="0" smtClean="0">
                <a:solidFill>
                  <a:schemeClr val="tx1"/>
                </a:solidFill>
                <a:latin typeface="Calibri" panose="020F0502020204030204" pitchFamily="34" charset="0"/>
                <a:cs typeface="Calibri" panose="020F0502020204030204" pitchFamily="34" charset="0"/>
              </a:rPr>
              <a:t>.</a:t>
            </a:r>
          </a:p>
          <a:p>
            <a:pPr lvl="1">
              <a:buFont typeface="Arial" panose="020B0604020202020204" pitchFamily="34" charset="0"/>
              <a:buChar char="•"/>
            </a:pPr>
            <a:endParaRPr lang="en-US" i="1" dirty="0" smtClean="0">
              <a:solidFill>
                <a:schemeClr val="tx1"/>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i="1" dirty="0">
                <a:solidFill>
                  <a:schemeClr val="tx1"/>
                </a:solidFill>
                <a:latin typeface="Calibri" panose="020F0502020204030204" pitchFamily="34" charset="0"/>
                <a:cs typeface="Calibri" panose="020F0502020204030204" pitchFamily="34" charset="0"/>
              </a:rPr>
              <a:t>Surveyor should able to Review the distributed survey responses by viewing the number of responds received against the number of distribution &amp; View the list of pending surveys</a:t>
            </a:r>
            <a:r>
              <a:rPr lang="en-US" i="1" dirty="0" smtClean="0">
                <a:solidFill>
                  <a:schemeClr val="tx1"/>
                </a:solidFill>
                <a:latin typeface="Calibri" panose="020F0502020204030204" pitchFamily="34" charset="0"/>
                <a:cs typeface="Calibri" panose="020F0502020204030204" pitchFamily="34" charset="0"/>
              </a:rPr>
              <a:t>.</a:t>
            </a:r>
          </a:p>
          <a:p>
            <a:pPr marL="457200" lvl="1" indent="0">
              <a:buNone/>
            </a:pPr>
            <a:endParaRPr lang="en-US" i="1" dirty="0" smtClean="0">
              <a:solidFill>
                <a:schemeClr val="tx1"/>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i="1" dirty="0" smtClean="0">
                <a:solidFill>
                  <a:schemeClr val="tx1"/>
                </a:solidFill>
                <a:latin typeface="Calibri" panose="020F0502020204030204" pitchFamily="34" charset="0"/>
                <a:cs typeface="Calibri" panose="020F0502020204030204" pitchFamily="34" charset="0"/>
              </a:rPr>
              <a:t>Logoff </a:t>
            </a:r>
            <a:r>
              <a:rPr lang="en-US" i="1" dirty="0">
                <a:solidFill>
                  <a:schemeClr val="tx1"/>
                </a:solidFill>
                <a:latin typeface="Calibri" panose="020F0502020204030204" pitchFamily="34" charset="0"/>
                <a:cs typeface="Calibri" panose="020F0502020204030204" pitchFamily="34" charset="0"/>
              </a:rPr>
              <a:t>from the application at any point of </a:t>
            </a:r>
            <a:r>
              <a:rPr lang="en-US" i="1" dirty="0" smtClean="0">
                <a:solidFill>
                  <a:schemeClr val="tx1"/>
                </a:solidFill>
                <a:latin typeface="Calibri" panose="020F0502020204030204" pitchFamily="34" charset="0"/>
                <a:cs typeface="Calibri" panose="020F0502020204030204" pitchFamily="34" charset="0"/>
              </a:rPr>
              <a:t>time	</a:t>
            </a:r>
          </a:p>
          <a:p>
            <a:pPr marL="0" indent="0">
              <a:buNone/>
            </a:pPr>
            <a:endParaRPr lang="en-US" i="1" dirty="0">
              <a:solidFill>
                <a:schemeClr val="tx1"/>
              </a:solidFill>
              <a:latin typeface="Calibri" panose="020F0502020204030204" pitchFamily="34" charset="0"/>
              <a:cs typeface="Calibri" panose="020F0502020204030204" pitchFamily="34" charset="0"/>
            </a:endParaRPr>
          </a:p>
        </p:txBody>
      </p:sp>
      <p:sp>
        <p:nvSpPr>
          <p:cNvPr id="7" name="Footer Placeholder 1"/>
          <p:cNvSpPr>
            <a:spLocks noGrp="1"/>
          </p:cNvSpPr>
          <p:nvPr>
            <p:ph type="ftr" sz="quarter" idx="11"/>
          </p:nvPr>
        </p:nvSpPr>
        <p:spPr>
          <a:xfrm>
            <a:off x="2857500" y="6188075"/>
            <a:ext cx="2895600" cy="365125"/>
          </a:xfrm>
        </p:spPr>
        <p:txBody>
          <a:bodyPr/>
          <a:lstStyle/>
          <a:p>
            <a:r>
              <a:rPr lang="en-US" dirty="0" smtClean="0">
                <a:solidFill>
                  <a:prstClr val="black"/>
                </a:solidFill>
              </a:rPr>
              <a:t>Capgemini Public</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8</a:t>
            </a:fld>
            <a:endParaRPr lang="en-US"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4" y="61341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5355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62" y="914400"/>
            <a:ext cx="8229600" cy="1143000"/>
          </a:xfrm>
        </p:spPr>
        <p:txBody>
          <a:bodyPr>
            <a:normAutofit fontScale="90000"/>
          </a:bodyPr>
          <a:lstStyle/>
          <a:p>
            <a:r>
              <a:rPr lang="en-IN" b="1" dirty="0"/>
              <a:t>Requirements Validation And Functional Decomposition</a:t>
            </a:r>
          </a:p>
        </p:txBody>
      </p:sp>
      <p:sp>
        <p:nvSpPr>
          <p:cNvPr id="3" name="Content Placeholder 2"/>
          <p:cNvSpPr>
            <a:spLocks noGrp="1"/>
          </p:cNvSpPr>
          <p:nvPr>
            <p:ph idx="1"/>
          </p:nvPr>
        </p:nvSpPr>
        <p:spPr/>
        <p:txBody>
          <a:bodyPr>
            <a:normAutofit/>
          </a:bodyPr>
          <a:lstStyle/>
          <a:p>
            <a:pPr algn="ctr">
              <a:lnSpc>
                <a:spcPct val="150000"/>
              </a:lnSpc>
            </a:pPr>
            <a:r>
              <a:rPr lang="en-US" sz="2400" b="0" dirty="0" smtClean="0">
                <a:solidFill>
                  <a:schemeClr val="bg2">
                    <a:lumMod val="25000"/>
                  </a:schemeClr>
                </a:solidFill>
                <a:latin typeface="Bookman Old Style" panose="02050604050505020204" pitchFamily="18" charset="0"/>
                <a:hlinkClick r:id="rId2" action="ppaction://hlinkfile"/>
              </a:rPr>
              <a:t>RVFD</a:t>
            </a:r>
            <a:endParaRPr lang="en-US" sz="2400" b="0" dirty="0">
              <a:solidFill>
                <a:schemeClr val="bg2">
                  <a:lumMod val="25000"/>
                </a:schemeClr>
              </a:solidFill>
              <a:latin typeface="Bookman Old Style" panose="02050604050505020204" pitchFamily="18" charset="0"/>
            </a:endParaRPr>
          </a:p>
        </p:txBody>
      </p:sp>
      <p:sp>
        <p:nvSpPr>
          <p:cNvPr id="7" name="Footer Placeholder 1"/>
          <p:cNvSpPr>
            <a:spLocks noGrp="1"/>
          </p:cNvSpPr>
          <p:nvPr>
            <p:ph type="ftr" sz="quarter" idx="11"/>
          </p:nvPr>
        </p:nvSpPr>
        <p:spPr>
          <a:xfrm>
            <a:off x="2857500" y="6162617"/>
            <a:ext cx="2895600" cy="365125"/>
          </a:xfrm>
        </p:spPr>
        <p:txBody>
          <a:bodyPr/>
          <a:lstStyle/>
          <a:p>
            <a:r>
              <a:rPr lang="en-US" dirty="0" smtClean="0">
                <a:solidFill>
                  <a:prstClr val="black"/>
                </a:solidFill>
              </a:rPr>
              <a:t>Capgemini Public</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4" y="62007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4406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3521</TotalTime>
  <Words>480</Words>
  <Application>Microsoft Office PowerPoint</Application>
  <PresentationFormat>On-screen Show (4:3)</PresentationFormat>
  <Paragraphs>143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Survey Management System</vt:lpstr>
      <vt:lpstr>Job Satisfaction</vt:lpstr>
      <vt:lpstr>Team Members</vt:lpstr>
      <vt:lpstr>DESCRIPTION</vt:lpstr>
      <vt:lpstr>Actors</vt:lpstr>
      <vt:lpstr>Test cases </vt:lpstr>
      <vt:lpstr>TEST CASES</vt:lpstr>
      <vt:lpstr>Requirement Itemization</vt:lpstr>
      <vt:lpstr>Requirements Validation And Functional Decomposition</vt:lpstr>
      <vt:lpstr>Use cases </vt:lpstr>
      <vt:lpstr>Defect Report</vt:lpstr>
      <vt:lpstr>Defects Found…</vt:lpstr>
      <vt:lpstr>Traceability Matrix</vt:lpstr>
      <vt:lpstr>Traceability Matrix</vt:lpstr>
      <vt:lpstr>PowerPoint Presentation</vt:lpstr>
      <vt:lpstr>Test Case Adequacy :</vt:lpstr>
      <vt:lpstr>Test Case Effectiveness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Mudhavalapu Venkata Nagasesha, Prathyusha</cp:lastModifiedBy>
  <cp:revision>218</cp:revision>
  <dcterms:created xsi:type="dcterms:W3CDTF">2015-08-27T08:52:20Z</dcterms:created>
  <dcterms:modified xsi:type="dcterms:W3CDTF">2018-01-29T13:16:11Z</dcterms:modified>
</cp:coreProperties>
</file>