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5" r:id="rId31"/>
    <p:sldId id="287" r:id="rId32"/>
    <p:sldId id="288" r:id="rId33"/>
    <p:sldId id="289" r:id="rId34"/>
    <p:sldId id="290" r:id="rId3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6" d="100"/>
          <a:sy n="46" d="100"/>
        </p:scale>
        <p:origin x="-2076" y="-5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3/9/2018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t>3/9/2018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5.png"/><Relationship Id="rId7"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35.png"/><Relationship Id="rId4" Type="http://schemas.openxmlformats.org/officeDocument/2006/relationships/image" Target="../media/image6.pn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19425" y="1238250"/>
            <a:ext cx="5991225" cy="20383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902967"/>
            <a:ext cx="7901940" cy="3564890"/>
          </a:xfrm>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4642"/>
              <a:buFont typeface="Arial"/>
              <a:buChar char=""/>
              <a:tabLst>
                <a:tab pos="285750" algn="l"/>
              </a:tabLst>
            </a:pPr>
            <a:r>
              <a:rPr sz="2800" b="1" u="heavy" spc="145" dirty="0">
                <a:uFill>
                  <a:solidFill>
                    <a:srgbClr val="000000"/>
                  </a:solidFill>
                </a:uFill>
                <a:latin typeface="Times New Roman"/>
                <a:cs typeface="Times New Roman"/>
              </a:rPr>
              <a:t>Intel</a:t>
            </a:r>
            <a:r>
              <a:rPr sz="2800" b="1" u="heavy" spc="-35" dirty="0">
                <a:uFill>
                  <a:solidFill>
                    <a:srgbClr val="000000"/>
                  </a:solidFill>
                </a:uFill>
                <a:latin typeface="Times New Roman"/>
                <a:cs typeface="Times New Roman"/>
              </a:rPr>
              <a:t> </a:t>
            </a:r>
            <a:r>
              <a:rPr sz="2800" b="1" u="heavy" spc="110" dirty="0">
                <a:uFill>
                  <a:solidFill>
                    <a:srgbClr val="000000"/>
                  </a:solidFill>
                </a:uFill>
                <a:latin typeface="Times New Roman"/>
                <a:cs typeface="Times New Roman"/>
              </a:rPr>
              <a:t>80486</a:t>
            </a:r>
            <a:endParaRPr sz="2800">
              <a:latin typeface="Times New Roman"/>
              <a:cs typeface="Times New Roman"/>
            </a:endParaRPr>
          </a:p>
          <a:p>
            <a:pPr>
              <a:lnSpc>
                <a:spcPct val="100000"/>
              </a:lnSpc>
              <a:spcBef>
                <a:spcPts val="45"/>
              </a:spcBef>
              <a:buClr>
                <a:srgbClr val="0AD0D9"/>
              </a:buClr>
              <a:buFont typeface="Arial"/>
              <a:buChar char=""/>
            </a:pPr>
            <a:endParaRPr sz="2300">
              <a:latin typeface="Times New Roman"/>
              <a:cs typeface="Times New Roman"/>
            </a:endParaRPr>
          </a:p>
          <a:p>
            <a:pPr marL="364490">
              <a:lnSpc>
                <a:spcPct val="100000"/>
              </a:lnSpc>
            </a:pPr>
            <a:r>
              <a:rPr sz="2800" spc="-114" dirty="0">
                <a:latin typeface="Georgia"/>
                <a:cs typeface="Georgia"/>
              </a:rPr>
              <a:t>Year </a:t>
            </a:r>
            <a:r>
              <a:rPr sz="2800" spc="-25" dirty="0">
                <a:latin typeface="Georgia"/>
                <a:cs typeface="Georgia"/>
              </a:rPr>
              <a:t>of </a:t>
            </a:r>
            <a:r>
              <a:rPr sz="2800" spc="-20" dirty="0">
                <a:latin typeface="Georgia"/>
                <a:cs typeface="Georgia"/>
              </a:rPr>
              <a:t>introduction</a:t>
            </a:r>
            <a:r>
              <a:rPr sz="2800" spc="65" dirty="0">
                <a:latin typeface="Georgia"/>
                <a:cs typeface="Georgia"/>
              </a:rPr>
              <a:t> </a:t>
            </a:r>
            <a:r>
              <a:rPr sz="2800" spc="-165" dirty="0">
                <a:latin typeface="Georgia"/>
                <a:cs typeface="Georgia"/>
              </a:rPr>
              <a:t>1989</a:t>
            </a:r>
            <a:endParaRPr sz="2800">
              <a:latin typeface="Georgia"/>
              <a:cs typeface="Georgia"/>
            </a:endParaRPr>
          </a:p>
          <a:p>
            <a:pPr marL="652780" lvl="1" indent="-247015">
              <a:lnSpc>
                <a:spcPct val="100000"/>
              </a:lnSpc>
              <a:spcBef>
                <a:spcPts val="315"/>
              </a:spcBef>
              <a:buClr>
                <a:srgbClr val="0E6EC5"/>
              </a:buClr>
              <a:buSzPct val="85416"/>
              <a:buFont typeface="Arial"/>
              <a:buChar char=""/>
              <a:tabLst>
                <a:tab pos="727075" algn="l"/>
                <a:tab pos="728345" algn="l"/>
              </a:tabLst>
            </a:pPr>
            <a:r>
              <a:rPr sz="2400" spc="-80" dirty="0">
                <a:latin typeface="Georgia"/>
                <a:cs typeface="Georgia"/>
              </a:rPr>
              <a:t>32-bit </a:t>
            </a:r>
            <a:r>
              <a:rPr sz="2400" spc="-15" dirty="0">
                <a:latin typeface="Georgia"/>
                <a:cs typeface="Georgia"/>
              </a:rPr>
              <a:t>high </a:t>
            </a:r>
            <a:r>
              <a:rPr sz="2400" spc="-40" dirty="0">
                <a:latin typeface="Georgia"/>
                <a:cs typeface="Georgia"/>
              </a:rPr>
              <a:t>performance microprocessor</a:t>
            </a:r>
            <a:endParaRPr sz="2400">
              <a:latin typeface="Georgia"/>
              <a:cs typeface="Georgia"/>
            </a:endParaRPr>
          </a:p>
          <a:p>
            <a:pPr marL="652780" lvl="1" indent="-247015">
              <a:lnSpc>
                <a:spcPct val="100000"/>
              </a:lnSpc>
              <a:spcBef>
                <a:spcPts val="290"/>
              </a:spcBef>
              <a:buClr>
                <a:srgbClr val="0E6EC5"/>
              </a:buClr>
              <a:buSzPct val="85416"/>
              <a:buFont typeface="Arial"/>
              <a:buChar char=""/>
              <a:tabLst>
                <a:tab pos="727075" algn="l"/>
                <a:tab pos="728345" algn="l"/>
              </a:tabLst>
            </a:pPr>
            <a:r>
              <a:rPr sz="2400" spc="-85" dirty="0">
                <a:latin typeface="Georgia"/>
                <a:cs typeface="Georgia"/>
              </a:rPr>
              <a:t>4 </a:t>
            </a:r>
            <a:r>
              <a:rPr sz="2400" spc="-105" dirty="0">
                <a:latin typeface="Georgia"/>
                <a:cs typeface="Georgia"/>
              </a:rPr>
              <a:t>GB </a:t>
            </a:r>
            <a:r>
              <a:rPr sz="2400" spc="-40" dirty="0">
                <a:latin typeface="Georgia"/>
                <a:cs typeface="Georgia"/>
              </a:rPr>
              <a:t>main</a:t>
            </a:r>
            <a:r>
              <a:rPr sz="2400" spc="210" dirty="0">
                <a:latin typeface="Georgia"/>
                <a:cs typeface="Georgia"/>
              </a:rPr>
              <a:t> </a:t>
            </a:r>
            <a:r>
              <a:rPr sz="2400" spc="-30" dirty="0">
                <a:latin typeface="Georgia"/>
                <a:cs typeface="Georgia"/>
              </a:rPr>
              <a:t>memory</a:t>
            </a:r>
            <a:endParaRPr sz="2400">
              <a:latin typeface="Georgia"/>
              <a:cs typeface="Georgia"/>
            </a:endParaRPr>
          </a:p>
          <a:p>
            <a:pPr marL="652780" lvl="1" indent="-247015">
              <a:lnSpc>
                <a:spcPct val="100000"/>
              </a:lnSpc>
              <a:spcBef>
                <a:spcPts val="290"/>
              </a:spcBef>
              <a:buClr>
                <a:srgbClr val="0E6EC5"/>
              </a:buClr>
              <a:buSzPct val="85416"/>
              <a:buFont typeface="Arial"/>
              <a:buChar char=""/>
              <a:tabLst>
                <a:tab pos="727075" algn="l"/>
                <a:tab pos="728345" algn="l"/>
              </a:tabLst>
            </a:pPr>
            <a:r>
              <a:rPr sz="2400" spc="-45" dirty="0">
                <a:latin typeface="Georgia"/>
                <a:cs typeface="Georgia"/>
              </a:rPr>
              <a:t>Incorporates </a:t>
            </a:r>
            <a:r>
              <a:rPr sz="2400" spc="-90" dirty="0">
                <a:latin typeface="Georgia"/>
                <a:cs typeface="Georgia"/>
              </a:rPr>
              <a:t>80387-like </a:t>
            </a:r>
            <a:r>
              <a:rPr sz="2400" spc="5" dirty="0">
                <a:latin typeface="Georgia"/>
                <a:cs typeface="Georgia"/>
              </a:rPr>
              <a:t>floating </a:t>
            </a:r>
            <a:r>
              <a:rPr sz="2400" spc="-15" dirty="0">
                <a:latin typeface="Georgia"/>
                <a:cs typeface="Georgia"/>
              </a:rPr>
              <a:t>point </a:t>
            </a:r>
            <a:r>
              <a:rPr sz="2400" spc="-40" dirty="0">
                <a:latin typeface="Georgia"/>
                <a:cs typeface="Georgia"/>
              </a:rPr>
              <a:t>coprocessor</a:t>
            </a:r>
            <a:r>
              <a:rPr sz="2400" spc="-105" dirty="0">
                <a:latin typeface="Georgia"/>
                <a:cs typeface="Georgia"/>
              </a:rPr>
              <a:t> </a:t>
            </a:r>
            <a:r>
              <a:rPr sz="2400" spc="-35" dirty="0">
                <a:latin typeface="Georgia"/>
                <a:cs typeface="Georgia"/>
              </a:rPr>
              <a:t>and</a:t>
            </a:r>
            <a:endParaRPr sz="2400">
              <a:latin typeface="Georgia"/>
              <a:cs typeface="Georgia"/>
            </a:endParaRPr>
          </a:p>
          <a:p>
            <a:pPr marL="652780" lvl="1" indent="-247015">
              <a:lnSpc>
                <a:spcPct val="100000"/>
              </a:lnSpc>
              <a:spcBef>
                <a:spcPts val="290"/>
              </a:spcBef>
              <a:buClr>
                <a:srgbClr val="0E6EC5"/>
              </a:buClr>
              <a:buSzPct val="85416"/>
              <a:buFont typeface="Arial"/>
              <a:buChar char=""/>
              <a:tabLst>
                <a:tab pos="727075" algn="l"/>
                <a:tab pos="728345" algn="l"/>
              </a:tabLst>
            </a:pPr>
            <a:r>
              <a:rPr sz="2400" spc="-145" dirty="0">
                <a:latin typeface="Georgia"/>
                <a:cs typeface="Georgia"/>
              </a:rPr>
              <a:t>8 </a:t>
            </a:r>
            <a:r>
              <a:rPr sz="2400" spc="-85" dirty="0">
                <a:latin typeface="Georgia"/>
                <a:cs typeface="Georgia"/>
              </a:rPr>
              <a:t>K </a:t>
            </a:r>
            <a:r>
              <a:rPr sz="2400" spc="-25" dirty="0">
                <a:latin typeface="Georgia"/>
                <a:cs typeface="Georgia"/>
              </a:rPr>
              <a:t>byte </a:t>
            </a:r>
            <a:r>
              <a:rPr sz="2400" spc="-15" dirty="0">
                <a:latin typeface="Georgia"/>
                <a:cs typeface="Georgia"/>
              </a:rPr>
              <a:t>cache </a:t>
            </a:r>
            <a:r>
              <a:rPr sz="2400" spc="-10" dirty="0">
                <a:latin typeface="Georgia"/>
                <a:cs typeface="Georgia"/>
              </a:rPr>
              <a:t>on </a:t>
            </a:r>
            <a:r>
              <a:rPr sz="2400" spc="-15" dirty="0">
                <a:latin typeface="Georgia"/>
                <a:cs typeface="Georgia"/>
              </a:rPr>
              <a:t>one</a:t>
            </a:r>
            <a:r>
              <a:rPr sz="2400" spc="-35" dirty="0">
                <a:latin typeface="Georgia"/>
                <a:cs typeface="Georgia"/>
              </a:rPr>
              <a:t> </a:t>
            </a:r>
            <a:r>
              <a:rPr sz="2400" spc="-30" dirty="0">
                <a:latin typeface="Georgia"/>
                <a:cs typeface="Georgia"/>
              </a:rPr>
              <a:t>package</a:t>
            </a:r>
            <a:endParaRPr sz="2400">
              <a:latin typeface="Georgia"/>
              <a:cs typeface="Georgia"/>
            </a:endParaRPr>
          </a:p>
          <a:p>
            <a:pPr marL="652780" marR="779145" lvl="1" indent="-247015">
              <a:lnSpc>
                <a:spcPts val="2590"/>
              </a:lnSpc>
              <a:spcBef>
                <a:spcPts val="615"/>
              </a:spcBef>
              <a:buClr>
                <a:srgbClr val="0E6EC5"/>
              </a:buClr>
              <a:buSzPct val="85416"/>
              <a:buFont typeface="Arial"/>
              <a:buChar char=""/>
              <a:tabLst>
                <a:tab pos="722630" algn="l"/>
                <a:tab pos="723265" algn="l"/>
              </a:tabLst>
            </a:pPr>
            <a:r>
              <a:rPr sz="2400" spc="-5" dirty="0">
                <a:latin typeface="Georgia"/>
                <a:cs typeface="Georgia"/>
              </a:rPr>
              <a:t>About </a:t>
            </a:r>
            <a:r>
              <a:rPr sz="2400" spc="-30" dirty="0">
                <a:latin typeface="Georgia"/>
                <a:cs typeface="Georgia"/>
              </a:rPr>
              <a:t>half </a:t>
            </a:r>
            <a:r>
              <a:rPr sz="2400" spc="-20" dirty="0">
                <a:latin typeface="Georgia"/>
                <a:cs typeface="Georgia"/>
              </a:rPr>
              <a:t>of </a:t>
            </a:r>
            <a:r>
              <a:rPr sz="2400" spc="-5" dirty="0">
                <a:latin typeface="Georgia"/>
                <a:cs typeface="Georgia"/>
              </a:rPr>
              <a:t>the </a:t>
            </a:r>
            <a:r>
              <a:rPr sz="2400" spc="-25" dirty="0">
                <a:latin typeface="Georgia"/>
                <a:cs typeface="Georgia"/>
              </a:rPr>
              <a:t>instructions executed in </a:t>
            </a:r>
            <a:r>
              <a:rPr sz="2400" spc="-285" dirty="0">
                <a:latin typeface="Georgia"/>
                <a:cs typeface="Georgia"/>
              </a:rPr>
              <a:t>1 </a:t>
            </a:r>
            <a:r>
              <a:rPr sz="2400" spc="-5" dirty="0">
                <a:latin typeface="Georgia"/>
                <a:cs typeface="Georgia"/>
              </a:rPr>
              <a:t>clock  </a:t>
            </a:r>
            <a:r>
              <a:rPr sz="2400" spc="-35" dirty="0">
                <a:latin typeface="Georgia"/>
                <a:cs typeface="Georgia"/>
              </a:rPr>
              <a:t>instead </a:t>
            </a:r>
            <a:r>
              <a:rPr sz="2400" spc="-20" dirty="0">
                <a:latin typeface="Georgia"/>
                <a:cs typeface="Georgia"/>
              </a:rPr>
              <a:t>of </a:t>
            </a:r>
            <a:r>
              <a:rPr sz="2400" spc="-180" dirty="0">
                <a:latin typeface="Georgia"/>
                <a:cs typeface="Georgia"/>
              </a:rPr>
              <a:t>2 </a:t>
            </a:r>
            <a:r>
              <a:rPr sz="2400" spc="-10" dirty="0">
                <a:latin typeface="Georgia"/>
                <a:cs typeface="Georgia"/>
              </a:rPr>
              <a:t>on </a:t>
            </a:r>
            <a:r>
              <a:rPr sz="2400" spc="-5" dirty="0">
                <a:latin typeface="Georgia"/>
                <a:cs typeface="Georgia"/>
              </a:rPr>
              <a:t>the</a:t>
            </a:r>
            <a:r>
              <a:rPr sz="2400" spc="-250" dirty="0">
                <a:latin typeface="Georgia"/>
                <a:cs typeface="Georgia"/>
              </a:rPr>
              <a:t> </a:t>
            </a:r>
            <a:r>
              <a:rPr sz="2400" spc="-155" dirty="0">
                <a:latin typeface="Georgia"/>
                <a:cs typeface="Georgia"/>
              </a:rPr>
              <a:t>80386</a:t>
            </a:r>
            <a:endParaRPr sz="240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869439"/>
            <a:ext cx="7698740" cy="3258820"/>
          </a:xfrm>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4642"/>
              <a:buFont typeface="Arial"/>
              <a:buChar char=""/>
              <a:tabLst>
                <a:tab pos="285750" algn="l"/>
              </a:tabLst>
            </a:pPr>
            <a:r>
              <a:rPr sz="2800" b="1" u="heavy" spc="180" dirty="0">
                <a:uFill>
                  <a:solidFill>
                    <a:srgbClr val="000000"/>
                  </a:solidFill>
                </a:uFill>
                <a:latin typeface="Times New Roman"/>
                <a:cs typeface="Times New Roman"/>
              </a:rPr>
              <a:t>Pentium</a:t>
            </a:r>
            <a:endParaRPr sz="2800">
              <a:latin typeface="Times New Roman"/>
              <a:cs typeface="Times New Roman"/>
            </a:endParaRPr>
          </a:p>
          <a:p>
            <a:pPr marL="364490">
              <a:lnSpc>
                <a:spcPct val="100000"/>
              </a:lnSpc>
              <a:spcBef>
                <a:spcPts val="2014"/>
              </a:spcBef>
            </a:pPr>
            <a:r>
              <a:rPr sz="2800" spc="-114" dirty="0">
                <a:latin typeface="Georgia"/>
                <a:cs typeface="Georgia"/>
              </a:rPr>
              <a:t>Year </a:t>
            </a:r>
            <a:r>
              <a:rPr sz="2800" spc="-25" dirty="0">
                <a:latin typeface="Georgia"/>
                <a:cs typeface="Georgia"/>
              </a:rPr>
              <a:t>of </a:t>
            </a:r>
            <a:r>
              <a:rPr sz="2800" spc="-20" dirty="0">
                <a:latin typeface="Georgia"/>
                <a:cs typeface="Georgia"/>
              </a:rPr>
              <a:t>introduction</a:t>
            </a:r>
            <a:r>
              <a:rPr sz="2800" spc="65" dirty="0">
                <a:latin typeface="Georgia"/>
                <a:cs typeface="Georgia"/>
              </a:rPr>
              <a:t> </a:t>
            </a:r>
            <a:r>
              <a:rPr sz="2800" spc="-190" dirty="0">
                <a:latin typeface="Georgia"/>
                <a:cs typeface="Georgia"/>
              </a:rPr>
              <a:t>1993</a:t>
            </a:r>
            <a:endParaRPr sz="2800">
              <a:latin typeface="Georgia"/>
              <a:cs typeface="Georgia"/>
            </a:endParaRPr>
          </a:p>
          <a:p>
            <a:pPr marL="652780" marR="608965" lvl="1" indent="-247015">
              <a:lnSpc>
                <a:spcPct val="80000"/>
              </a:lnSpc>
              <a:spcBef>
                <a:spcPts val="595"/>
              </a:spcBef>
              <a:buClr>
                <a:srgbClr val="0E6EC5"/>
              </a:buClr>
              <a:buSzPct val="85416"/>
              <a:buFont typeface="Arial"/>
              <a:buChar char=""/>
              <a:tabLst>
                <a:tab pos="727075" algn="l"/>
                <a:tab pos="728345" algn="l"/>
              </a:tabLst>
            </a:pPr>
            <a:r>
              <a:rPr sz="2400" spc="-80" dirty="0">
                <a:latin typeface="Georgia"/>
                <a:cs typeface="Georgia"/>
              </a:rPr>
              <a:t>32-bit </a:t>
            </a:r>
            <a:r>
              <a:rPr sz="2400" spc="-50" dirty="0">
                <a:latin typeface="Georgia"/>
                <a:cs typeface="Georgia"/>
              </a:rPr>
              <a:t>microprocessor, </a:t>
            </a:r>
            <a:r>
              <a:rPr sz="2400" spc="-40" dirty="0">
                <a:latin typeface="Georgia"/>
                <a:cs typeface="Georgia"/>
              </a:rPr>
              <a:t>64-bit </a:t>
            </a:r>
            <a:r>
              <a:rPr sz="2400" spc="-35" dirty="0">
                <a:latin typeface="Georgia"/>
                <a:cs typeface="Georgia"/>
              </a:rPr>
              <a:t>data bus and </a:t>
            </a:r>
            <a:r>
              <a:rPr sz="2400" spc="-80" dirty="0">
                <a:latin typeface="Georgia"/>
                <a:cs typeface="Georgia"/>
              </a:rPr>
              <a:t>32-bit  </a:t>
            </a:r>
            <a:r>
              <a:rPr sz="2400" spc="-50" dirty="0">
                <a:latin typeface="Georgia"/>
                <a:cs typeface="Georgia"/>
              </a:rPr>
              <a:t>address</a:t>
            </a:r>
            <a:r>
              <a:rPr sz="2400" spc="-30" dirty="0">
                <a:latin typeface="Georgia"/>
                <a:cs typeface="Georgia"/>
              </a:rPr>
              <a:t> </a:t>
            </a:r>
            <a:r>
              <a:rPr sz="2400" spc="-35" dirty="0">
                <a:latin typeface="Georgia"/>
                <a:cs typeface="Georgia"/>
              </a:rPr>
              <a:t>bus</a:t>
            </a:r>
            <a:endParaRPr sz="2400">
              <a:latin typeface="Georgia"/>
              <a:cs typeface="Georgia"/>
            </a:endParaRPr>
          </a:p>
          <a:p>
            <a:pPr marL="652780" lvl="1" indent="-247015">
              <a:lnSpc>
                <a:spcPct val="100000"/>
              </a:lnSpc>
              <a:spcBef>
                <a:spcPts val="5"/>
              </a:spcBef>
              <a:buClr>
                <a:srgbClr val="0E6EC5"/>
              </a:buClr>
              <a:buSzPct val="85416"/>
              <a:buFont typeface="Arial"/>
              <a:buChar char=""/>
              <a:tabLst>
                <a:tab pos="727075" algn="l"/>
                <a:tab pos="728345" algn="l"/>
              </a:tabLst>
            </a:pPr>
            <a:r>
              <a:rPr sz="2400" spc="-85" dirty="0">
                <a:latin typeface="Georgia"/>
                <a:cs typeface="Georgia"/>
              </a:rPr>
              <a:t>4 </a:t>
            </a:r>
            <a:r>
              <a:rPr sz="2400" spc="-105" dirty="0">
                <a:latin typeface="Georgia"/>
                <a:cs typeface="Georgia"/>
              </a:rPr>
              <a:t>GB </a:t>
            </a:r>
            <a:r>
              <a:rPr sz="2400" spc="-40" dirty="0">
                <a:latin typeface="Georgia"/>
                <a:cs typeface="Georgia"/>
              </a:rPr>
              <a:t>main</a:t>
            </a:r>
            <a:r>
              <a:rPr sz="2400" spc="210" dirty="0">
                <a:latin typeface="Georgia"/>
                <a:cs typeface="Georgia"/>
              </a:rPr>
              <a:t> </a:t>
            </a:r>
            <a:r>
              <a:rPr sz="2400" spc="-25" dirty="0">
                <a:latin typeface="Georgia"/>
                <a:cs typeface="Georgia"/>
              </a:rPr>
              <a:t>memory</a:t>
            </a:r>
            <a:endParaRPr sz="2400">
              <a:latin typeface="Georgia"/>
              <a:cs typeface="Georgia"/>
            </a:endParaRPr>
          </a:p>
          <a:p>
            <a:pPr marL="652780" lvl="1" indent="-247015">
              <a:lnSpc>
                <a:spcPct val="100000"/>
              </a:lnSpc>
              <a:buClr>
                <a:srgbClr val="0E6EC5"/>
              </a:buClr>
              <a:buSzPct val="85416"/>
              <a:buFont typeface="Arial"/>
              <a:buChar char=""/>
              <a:tabLst>
                <a:tab pos="727075" algn="l"/>
                <a:tab pos="728345" algn="l"/>
              </a:tabLst>
            </a:pPr>
            <a:r>
              <a:rPr sz="2400" spc="-10" dirty="0">
                <a:latin typeface="Georgia"/>
                <a:cs typeface="Georgia"/>
              </a:rPr>
              <a:t>Double </a:t>
            </a:r>
            <a:r>
              <a:rPr sz="2400" spc="-15" dirty="0">
                <a:latin typeface="Georgia"/>
                <a:cs typeface="Georgia"/>
              </a:rPr>
              <a:t>clocked </a:t>
            </a:r>
            <a:r>
              <a:rPr sz="2400" spc="-215" dirty="0">
                <a:latin typeface="Georgia"/>
                <a:cs typeface="Georgia"/>
              </a:rPr>
              <a:t>120 </a:t>
            </a:r>
            <a:r>
              <a:rPr sz="2400" spc="-35" dirty="0">
                <a:latin typeface="Georgia"/>
                <a:cs typeface="Georgia"/>
              </a:rPr>
              <a:t>and </a:t>
            </a:r>
            <a:r>
              <a:rPr sz="2400" spc="-135" dirty="0">
                <a:latin typeface="Georgia"/>
                <a:cs typeface="Georgia"/>
              </a:rPr>
              <a:t>133MHz</a:t>
            </a:r>
            <a:r>
              <a:rPr sz="2400" spc="-260" dirty="0">
                <a:latin typeface="Georgia"/>
                <a:cs typeface="Georgia"/>
              </a:rPr>
              <a:t> </a:t>
            </a:r>
            <a:r>
              <a:rPr sz="2400" spc="-45" dirty="0">
                <a:latin typeface="Georgia"/>
                <a:cs typeface="Georgia"/>
              </a:rPr>
              <a:t>versions</a:t>
            </a:r>
            <a:endParaRPr sz="2400">
              <a:latin typeface="Georgia"/>
              <a:cs typeface="Georgia"/>
            </a:endParaRPr>
          </a:p>
          <a:p>
            <a:pPr marL="652780" lvl="1" indent="-247015">
              <a:lnSpc>
                <a:spcPct val="100000"/>
              </a:lnSpc>
              <a:buClr>
                <a:srgbClr val="0E6EC5"/>
              </a:buClr>
              <a:buSzPct val="85416"/>
              <a:buFont typeface="Arial"/>
              <a:buChar char=""/>
              <a:tabLst>
                <a:tab pos="727075" algn="l"/>
                <a:tab pos="728345" algn="l"/>
              </a:tabLst>
            </a:pPr>
            <a:r>
              <a:rPr sz="2400" spc="-65" dirty="0">
                <a:latin typeface="Georgia"/>
                <a:cs typeface="Georgia"/>
              </a:rPr>
              <a:t>Fastest </a:t>
            </a:r>
            <a:r>
              <a:rPr sz="2400" spc="-40" dirty="0">
                <a:latin typeface="Georgia"/>
                <a:cs typeface="Georgia"/>
              </a:rPr>
              <a:t>version </a:t>
            </a:r>
            <a:r>
              <a:rPr sz="2400" spc="-50" dirty="0">
                <a:latin typeface="Georgia"/>
                <a:cs typeface="Georgia"/>
              </a:rPr>
              <a:t>is </a:t>
            </a:r>
            <a:r>
              <a:rPr sz="2400" spc="-5" dirty="0">
                <a:latin typeface="Georgia"/>
                <a:cs typeface="Georgia"/>
              </a:rPr>
              <a:t>the </a:t>
            </a:r>
            <a:r>
              <a:rPr sz="2400" spc="-110" dirty="0">
                <a:latin typeface="Georgia"/>
                <a:cs typeface="Georgia"/>
              </a:rPr>
              <a:t>233MHz, </a:t>
            </a:r>
            <a:r>
              <a:rPr sz="2400" spc="-20" dirty="0">
                <a:latin typeface="Georgia"/>
                <a:cs typeface="Georgia"/>
              </a:rPr>
              <a:t>Dual </a:t>
            </a:r>
            <a:r>
              <a:rPr sz="2400" spc="-35" dirty="0">
                <a:latin typeface="Georgia"/>
                <a:cs typeface="Georgia"/>
              </a:rPr>
              <a:t>integer</a:t>
            </a:r>
            <a:r>
              <a:rPr sz="2400" spc="60" dirty="0">
                <a:latin typeface="Georgia"/>
                <a:cs typeface="Georgia"/>
              </a:rPr>
              <a:t> </a:t>
            </a:r>
            <a:r>
              <a:rPr sz="2400" spc="-45" dirty="0">
                <a:latin typeface="Georgia"/>
                <a:cs typeface="Georgia"/>
              </a:rPr>
              <a:t>processor</a:t>
            </a:r>
            <a:endParaRPr sz="2400">
              <a:latin typeface="Georgia"/>
              <a:cs typeface="Georgia"/>
            </a:endParaRPr>
          </a:p>
          <a:p>
            <a:pPr marL="652780" lvl="1" indent="-247015">
              <a:lnSpc>
                <a:spcPct val="100000"/>
              </a:lnSpc>
              <a:buClr>
                <a:srgbClr val="0E6EC5"/>
              </a:buClr>
              <a:buSzPct val="85416"/>
              <a:buFont typeface="Arial"/>
              <a:buChar char=""/>
              <a:tabLst>
                <a:tab pos="653415" algn="l"/>
              </a:tabLst>
            </a:pPr>
            <a:r>
              <a:rPr sz="2400" spc="-170" dirty="0">
                <a:latin typeface="Georgia"/>
                <a:cs typeface="Georgia"/>
              </a:rPr>
              <a:t>16 </a:t>
            </a:r>
            <a:r>
              <a:rPr sz="2400" spc="-114" dirty="0">
                <a:latin typeface="Georgia"/>
                <a:cs typeface="Georgia"/>
              </a:rPr>
              <a:t>KB </a:t>
            </a:r>
            <a:r>
              <a:rPr sz="2400" spc="-200" dirty="0">
                <a:latin typeface="Georgia"/>
                <a:cs typeface="Georgia"/>
              </a:rPr>
              <a:t>L1 </a:t>
            </a:r>
            <a:r>
              <a:rPr sz="2400" spc="-15" dirty="0">
                <a:latin typeface="Georgia"/>
                <a:cs typeface="Georgia"/>
              </a:rPr>
              <a:t>cache </a:t>
            </a:r>
            <a:r>
              <a:rPr sz="2400" spc="-25" dirty="0">
                <a:latin typeface="Georgia"/>
                <a:cs typeface="Georgia"/>
              </a:rPr>
              <a:t>(split </a:t>
            </a:r>
            <a:r>
              <a:rPr sz="2400" spc="-20" dirty="0">
                <a:latin typeface="Georgia"/>
                <a:cs typeface="Georgia"/>
              </a:rPr>
              <a:t>instruction </a:t>
            </a:r>
            <a:r>
              <a:rPr sz="2400" spc="-35" dirty="0">
                <a:latin typeface="Georgia"/>
                <a:cs typeface="Georgia"/>
              </a:rPr>
              <a:t>and </a:t>
            </a:r>
            <a:r>
              <a:rPr sz="2400" spc="-55" dirty="0">
                <a:latin typeface="Georgia"/>
                <a:cs typeface="Georgia"/>
              </a:rPr>
              <a:t>data: </a:t>
            </a:r>
            <a:r>
              <a:rPr sz="2400" spc="-145" dirty="0">
                <a:latin typeface="Georgia"/>
                <a:cs typeface="Georgia"/>
              </a:rPr>
              <a:t>8 </a:t>
            </a:r>
            <a:r>
              <a:rPr sz="2400" spc="-114" dirty="0">
                <a:latin typeface="Georgia"/>
                <a:cs typeface="Georgia"/>
              </a:rPr>
              <a:t>KB</a:t>
            </a:r>
            <a:r>
              <a:rPr sz="2400" spc="-204" dirty="0">
                <a:latin typeface="Georgia"/>
                <a:cs typeface="Georgia"/>
              </a:rPr>
              <a:t> </a:t>
            </a:r>
            <a:r>
              <a:rPr sz="2400" spc="-15" dirty="0">
                <a:latin typeface="Georgia"/>
                <a:cs typeface="Georgia"/>
              </a:rPr>
              <a:t>each)</a:t>
            </a:r>
            <a:endParaRPr sz="2400">
              <a:latin typeface="Georgia"/>
              <a:cs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869439"/>
            <a:ext cx="7778115" cy="3551554"/>
          </a:xfrm>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4642"/>
              <a:buFont typeface="Arial"/>
              <a:buChar char=""/>
              <a:tabLst>
                <a:tab pos="285750" algn="l"/>
              </a:tabLst>
            </a:pPr>
            <a:r>
              <a:rPr sz="2800" b="1" u="heavy" spc="180" dirty="0">
                <a:uFill>
                  <a:solidFill>
                    <a:srgbClr val="000000"/>
                  </a:solidFill>
                </a:uFill>
                <a:latin typeface="Times New Roman"/>
                <a:cs typeface="Times New Roman"/>
              </a:rPr>
              <a:t>Pentium</a:t>
            </a:r>
            <a:r>
              <a:rPr sz="2800" b="1" u="heavy" spc="-90" dirty="0">
                <a:uFill>
                  <a:solidFill>
                    <a:srgbClr val="000000"/>
                  </a:solidFill>
                </a:uFill>
                <a:latin typeface="Times New Roman"/>
                <a:cs typeface="Times New Roman"/>
              </a:rPr>
              <a:t> </a:t>
            </a:r>
            <a:r>
              <a:rPr sz="2800" b="1" u="heavy" spc="90" dirty="0">
                <a:uFill>
                  <a:solidFill>
                    <a:srgbClr val="000000"/>
                  </a:solidFill>
                </a:uFill>
                <a:latin typeface="Times New Roman"/>
                <a:cs typeface="Times New Roman"/>
              </a:rPr>
              <a:t>Pro</a:t>
            </a:r>
            <a:endParaRPr sz="2800">
              <a:latin typeface="Times New Roman"/>
              <a:cs typeface="Times New Roman"/>
            </a:endParaRPr>
          </a:p>
          <a:p>
            <a:pPr marL="364490">
              <a:lnSpc>
                <a:spcPct val="100000"/>
              </a:lnSpc>
              <a:spcBef>
                <a:spcPts val="2014"/>
              </a:spcBef>
            </a:pPr>
            <a:r>
              <a:rPr sz="2800" spc="-114" dirty="0">
                <a:latin typeface="Georgia"/>
                <a:cs typeface="Georgia"/>
              </a:rPr>
              <a:t>Year </a:t>
            </a:r>
            <a:r>
              <a:rPr sz="2800" spc="-25" dirty="0">
                <a:latin typeface="Georgia"/>
                <a:cs typeface="Georgia"/>
              </a:rPr>
              <a:t>of </a:t>
            </a:r>
            <a:r>
              <a:rPr sz="2800" spc="-20" dirty="0">
                <a:latin typeface="Georgia"/>
                <a:cs typeface="Georgia"/>
              </a:rPr>
              <a:t>introduction</a:t>
            </a:r>
            <a:r>
              <a:rPr sz="2800" spc="65" dirty="0">
                <a:latin typeface="Georgia"/>
                <a:cs typeface="Georgia"/>
              </a:rPr>
              <a:t> </a:t>
            </a:r>
            <a:r>
              <a:rPr sz="2800" spc="-160" dirty="0">
                <a:latin typeface="Georgia"/>
                <a:cs typeface="Georgia"/>
              </a:rPr>
              <a:t>1995</a:t>
            </a:r>
            <a:endParaRPr sz="2800">
              <a:latin typeface="Georgia"/>
              <a:cs typeface="Georgia"/>
            </a:endParaRPr>
          </a:p>
          <a:p>
            <a:pPr marL="652780" lvl="1" indent="-247015">
              <a:lnSpc>
                <a:spcPct val="100000"/>
              </a:lnSpc>
              <a:spcBef>
                <a:spcPts val="20"/>
              </a:spcBef>
              <a:buClr>
                <a:srgbClr val="0E6EC5"/>
              </a:buClr>
              <a:buSzPct val="85416"/>
              <a:buFont typeface="Arial"/>
              <a:buChar char=""/>
              <a:tabLst>
                <a:tab pos="727075" algn="l"/>
                <a:tab pos="728345" algn="l"/>
              </a:tabLst>
            </a:pPr>
            <a:r>
              <a:rPr sz="2400" spc="-80" dirty="0">
                <a:latin typeface="Georgia"/>
                <a:cs typeface="Georgia"/>
              </a:rPr>
              <a:t>32-bit </a:t>
            </a:r>
            <a:r>
              <a:rPr sz="2400" spc="-50" dirty="0">
                <a:latin typeface="Georgia"/>
                <a:cs typeface="Georgia"/>
              </a:rPr>
              <a:t>microprocessor, </a:t>
            </a:r>
            <a:r>
              <a:rPr sz="2400" spc="-40" dirty="0">
                <a:latin typeface="Georgia"/>
                <a:cs typeface="Georgia"/>
              </a:rPr>
              <a:t>formerly </a:t>
            </a:r>
            <a:r>
              <a:rPr sz="2400" spc="-30" dirty="0">
                <a:latin typeface="Georgia"/>
                <a:cs typeface="Georgia"/>
              </a:rPr>
              <a:t>code-named</a:t>
            </a:r>
            <a:r>
              <a:rPr sz="2400" spc="85" dirty="0">
                <a:latin typeface="Georgia"/>
                <a:cs typeface="Georgia"/>
              </a:rPr>
              <a:t> </a:t>
            </a:r>
            <a:r>
              <a:rPr sz="2400" spc="-65" dirty="0">
                <a:latin typeface="Georgia"/>
                <a:cs typeface="Georgia"/>
              </a:rPr>
              <a:t>P6</a:t>
            </a:r>
            <a:endParaRPr sz="2400">
              <a:latin typeface="Georgia"/>
              <a:cs typeface="Georgia"/>
            </a:endParaRPr>
          </a:p>
          <a:p>
            <a:pPr marL="652780" marR="810260" lvl="1" indent="-247015">
              <a:lnSpc>
                <a:spcPts val="2310"/>
              </a:lnSpc>
              <a:spcBef>
                <a:spcPts val="550"/>
              </a:spcBef>
              <a:buClr>
                <a:srgbClr val="0E6EC5"/>
              </a:buClr>
              <a:buSzPct val="85416"/>
              <a:buFont typeface="Arial"/>
              <a:buChar char=""/>
              <a:tabLst>
                <a:tab pos="727075" algn="l"/>
                <a:tab pos="728345" algn="l"/>
              </a:tabLst>
            </a:pPr>
            <a:r>
              <a:rPr sz="2400" spc="-90" dirty="0">
                <a:latin typeface="Georgia"/>
                <a:cs typeface="Georgia"/>
              </a:rPr>
              <a:t>64 </a:t>
            </a:r>
            <a:r>
              <a:rPr sz="2400" spc="-100" dirty="0">
                <a:latin typeface="Georgia"/>
                <a:cs typeface="Georgia"/>
              </a:rPr>
              <a:t>GB </a:t>
            </a:r>
            <a:r>
              <a:rPr sz="2400" spc="-40" dirty="0">
                <a:latin typeface="Georgia"/>
                <a:cs typeface="Georgia"/>
              </a:rPr>
              <a:t>main </a:t>
            </a:r>
            <a:r>
              <a:rPr sz="2400" spc="-60" dirty="0">
                <a:latin typeface="Georgia"/>
                <a:cs typeface="Georgia"/>
              </a:rPr>
              <a:t>memory, </a:t>
            </a:r>
            <a:r>
              <a:rPr sz="2400" spc="-40" dirty="0">
                <a:latin typeface="Georgia"/>
                <a:cs typeface="Georgia"/>
              </a:rPr>
              <a:t>64-bit </a:t>
            </a:r>
            <a:r>
              <a:rPr sz="2400" spc="-35" dirty="0">
                <a:latin typeface="Georgia"/>
                <a:cs typeface="Georgia"/>
              </a:rPr>
              <a:t>data bus and </a:t>
            </a:r>
            <a:r>
              <a:rPr sz="2400" spc="-60" dirty="0">
                <a:latin typeface="Georgia"/>
                <a:cs typeface="Georgia"/>
              </a:rPr>
              <a:t>36-bit  </a:t>
            </a:r>
            <a:r>
              <a:rPr sz="2400" spc="-50" dirty="0">
                <a:latin typeface="Georgia"/>
                <a:cs typeface="Georgia"/>
              </a:rPr>
              <a:t>address</a:t>
            </a:r>
            <a:r>
              <a:rPr sz="2400" spc="-30" dirty="0">
                <a:latin typeface="Georgia"/>
                <a:cs typeface="Georgia"/>
              </a:rPr>
              <a:t> </a:t>
            </a:r>
            <a:r>
              <a:rPr sz="2400" spc="-35" dirty="0">
                <a:latin typeface="Georgia"/>
                <a:cs typeface="Georgia"/>
              </a:rPr>
              <a:t>bus</a:t>
            </a:r>
            <a:endParaRPr sz="2400">
              <a:latin typeface="Georgia"/>
              <a:cs typeface="Georgia"/>
            </a:endParaRPr>
          </a:p>
          <a:p>
            <a:pPr marL="652780" marR="5080" lvl="1" indent="-247015">
              <a:lnSpc>
                <a:spcPts val="2300"/>
              </a:lnSpc>
              <a:spcBef>
                <a:spcPts val="575"/>
              </a:spcBef>
              <a:buClr>
                <a:srgbClr val="0E6EC5"/>
              </a:buClr>
              <a:buSzPct val="85416"/>
              <a:buFont typeface="Arial"/>
              <a:buChar char=""/>
              <a:tabLst>
                <a:tab pos="727075" algn="l"/>
                <a:tab pos="728345" algn="l"/>
              </a:tabLst>
            </a:pPr>
            <a:r>
              <a:rPr sz="2400" spc="-170" dirty="0">
                <a:latin typeface="Georgia"/>
                <a:cs typeface="Georgia"/>
              </a:rPr>
              <a:t>16 </a:t>
            </a:r>
            <a:r>
              <a:rPr sz="2400" spc="-114" dirty="0">
                <a:latin typeface="Georgia"/>
                <a:cs typeface="Georgia"/>
              </a:rPr>
              <a:t>KB </a:t>
            </a:r>
            <a:r>
              <a:rPr sz="2400" spc="-200" dirty="0">
                <a:latin typeface="Georgia"/>
                <a:cs typeface="Georgia"/>
              </a:rPr>
              <a:t>L1 </a:t>
            </a:r>
            <a:r>
              <a:rPr sz="2400" spc="-15" dirty="0">
                <a:latin typeface="Georgia"/>
                <a:cs typeface="Georgia"/>
              </a:rPr>
              <a:t>cache </a:t>
            </a:r>
            <a:r>
              <a:rPr sz="2400" spc="-25" dirty="0">
                <a:latin typeface="Georgia"/>
                <a:cs typeface="Georgia"/>
              </a:rPr>
              <a:t>(split </a:t>
            </a:r>
            <a:r>
              <a:rPr sz="2400" spc="-40" dirty="0">
                <a:latin typeface="Georgia"/>
                <a:cs typeface="Georgia"/>
              </a:rPr>
              <a:t>instruction/data: </a:t>
            </a:r>
            <a:r>
              <a:rPr sz="2400" spc="-145" dirty="0">
                <a:latin typeface="Georgia"/>
                <a:cs typeface="Georgia"/>
              </a:rPr>
              <a:t>8 </a:t>
            </a:r>
            <a:r>
              <a:rPr sz="2400" spc="-114" dirty="0">
                <a:latin typeface="Georgia"/>
                <a:cs typeface="Georgia"/>
              </a:rPr>
              <a:t>KB </a:t>
            </a:r>
            <a:r>
              <a:rPr sz="2400" spc="-20" dirty="0">
                <a:latin typeface="Georgia"/>
                <a:cs typeface="Georgia"/>
              </a:rPr>
              <a:t>each), </a:t>
            </a:r>
            <a:r>
              <a:rPr sz="2400" spc="-140" dirty="0">
                <a:latin typeface="Georgia"/>
                <a:cs typeface="Georgia"/>
              </a:rPr>
              <a:t>256  </a:t>
            </a:r>
            <a:r>
              <a:rPr sz="2400" spc="-114" dirty="0">
                <a:latin typeface="Georgia"/>
                <a:cs typeface="Georgia"/>
              </a:rPr>
              <a:t>KB </a:t>
            </a:r>
            <a:r>
              <a:rPr sz="2400" spc="-155" dirty="0">
                <a:latin typeface="Georgia"/>
                <a:cs typeface="Georgia"/>
              </a:rPr>
              <a:t>L2</a:t>
            </a:r>
            <a:r>
              <a:rPr sz="2400" spc="100" dirty="0">
                <a:latin typeface="Georgia"/>
                <a:cs typeface="Georgia"/>
              </a:rPr>
              <a:t> </a:t>
            </a:r>
            <a:r>
              <a:rPr sz="2400" spc="-15" dirty="0">
                <a:latin typeface="Georgia"/>
                <a:cs typeface="Georgia"/>
              </a:rPr>
              <a:t>cache</a:t>
            </a:r>
            <a:endParaRPr sz="2400">
              <a:latin typeface="Georgia"/>
              <a:cs typeface="Georgia"/>
            </a:endParaRPr>
          </a:p>
          <a:p>
            <a:pPr marL="652780" lvl="1" indent="-247015">
              <a:lnSpc>
                <a:spcPct val="100000"/>
              </a:lnSpc>
              <a:spcBef>
                <a:spcPts val="25"/>
              </a:spcBef>
              <a:buClr>
                <a:srgbClr val="0E6EC5"/>
              </a:buClr>
              <a:buSzPct val="85416"/>
              <a:buFont typeface="Arial"/>
              <a:buChar char=""/>
              <a:tabLst>
                <a:tab pos="727075" algn="l"/>
                <a:tab pos="728345" algn="l"/>
              </a:tabLst>
            </a:pPr>
            <a:r>
              <a:rPr sz="2400" spc="-55" dirty="0">
                <a:latin typeface="Georgia"/>
                <a:cs typeface="Georgia"/>
              </a:rPr>
              <a:t>Uses </a:t>
            </a:r>
            <a:r>
              <a:rPr sz="2400" spc="-25" dirty="0">
                <a:latin typeface="Georgia"/>
                <a:cs typeface="Georgia"/>
              </a:rPr>
              <a:t>three </a:t>
            </a:r>
            <a:r>
              <a:rPr sz="2400" spc="-20" dirty="0">
                <a:latin typeface="Georgia"/>
                <a:cs typeface="Georgia"/>
              </a:rPr>
              <a:t>execution</a:t>
            </a:r>
            <a:r>
              <a:rPr sz="2400" spc="-150" dirty="0">
                <a:latin typeface="Georgia"/>
                <a:cs typeface="Georgia"/>
              </a:rPr>
              <a:t> </a:t>
            </a:r>
            <a:r>
              <a:rPr sz="2400" spc="-25" dirty="0">
                <a:latin typeface="Georgia"/>
                <a:cs typeface="Georgia"/>
              </a:rPr>
              <a:t>engines</a:t>
            </a:r>
            <a:endParaRPr sz="2400">
              <a:latin typeface="Georgia"/>
              <a:cs typeface="Georgia"/>
            </a:endParaRPr>
          </a:p>
          <a:p>
            <a:pPr marL="652780" lvl="1" indent="-247015">
              <a:lnSpc>
                <a:spcPct val="100000"/>
              </a:lnSpc>
              <a:buClr>
                <a:srgbClr val="0E6EC5"/>
              </a:buClr>
              <a:buSzPct val="85416"/>
              <a:buFont typeface="Arial"/>
              <a:buChar char=""/>
              <a:tabLst>
                <a:tab pos="727075" algn="l"/>
                <a:tab pos="728345" algn="l"/>
              </a:tabLst>
            </a:pPr>
            <a:r>
              <a:rPr sz="2400" spc="-40" dirty="0">
                <a:latin typeface="Georgia"/>
                <a:cs typeface="Georgia"/>
              </a:rPr>
              <a:t>Intel </a:t>
            </a:r>
            <a:r>
              <a:rPr sz="2400" spc="-20" dirty="0">
                <a:latin typeface="Georgia"/>
                <a:cs typeface="Georgia"/>
              </a:rPr>
              <a:t>launched </a:t>
            </a:r>
            <a:r>
              <a:rPr sz="2400" spc="-25" dirty="0">
                <a:latin typeface="Georgia"/>
                <a:cs typeface="Georgia"/>
              </a:rPr>
              <a:t>this </a:t>
            </a:r>
            <a:r>
              <a:rPr sz="2400" spc="-45" dirty="0">
                <a:latin typeface="Georgia"/>
                <a:cs typeface="Georgia"/>
              </a:rPr>
              <a:t>processor </a:t>
            </a:r>
            <a:r>
              <a:rPr sz="2400" spc="-40" dirty="0">
                <a:latin typeface="Georgia"/>
                <a:cs typeface="Georgia"/>
              </a:rPr>
              <a:t>for </a:t>
            </a:r>
            <a:r>
              <a:rPr sz="2400" spc="-5" dirty="0">
                <a:latin typeface="Georgia"/>
                <a:cs typeface="Georgia"/>
              </a:rPr>
              <a:t>the </a:t>
            </a:r>
            <a:r>
              <a:rPr sz="2400" spc="-45" dirty="0">
                <a:latin typeface="Georgia"/>
                <a:cs typeface="Georgia"/>
              </a:rPr>
              <a:t>server</a:t>
            </a:r>
            <a:r>
              <a:rPr sz="2400" spc="-145" dirty="0">
                <a:latin typeface="Georgia"/>
                <a:cs typeface="Georgia"/>
              </a:rPr>
              <a:t> </a:t>
            </a:r>
            <a:r>
              <a:rPr sz="2400" spc="-40" dirty="0">
                <a:latin typeface="Georgia"/>
                <a:cs typeface="Georgia"/>
              </a:rPr>
              <a:t>market</a:t>
            </a:r>
            <a:endParaRPr sz="240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869439"/>
            <a:ext cx="7514590" cy="3551554"/>
          </a:xfrm>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4642"/>
              <a:buFont typeface="Arial"/>
              <a:buChar char=""/>
              <a:tabLst>
                <a:tab pos="285750" algn="l"/>
              </a:tabLst>
            </a:pPr>
            <a:r>
              <a:rPr sz="2800" b="1" u="heavy" spc="180" dirty="0">
                <a:uFill>
                  <a:solidFill>
                    <a:srgbClr val="000000"/>
                  </a:solidFill>
                </a:uFill>
                <a:latin typeface="Times New Roman"/>
                <a:cs typeface="Times New Roman"/>
              </a:rPr>
              <a:t>Pentium</a:t>
            </a:r>
            <a:r>
              <a:rPr sz="2800" b="1" u="heavy" spc="-90" dirty="0">
                <a:uFill>
                  <a:solidFill>
                    <a:srgbClr val="000000"/>
                  </a:solidFill>
                </a:uFill>
                <a:latin typeface="Times New Roman"/>
                <a:cs typeface="Times New Roman"/>
              </a:rPr>
              <a:t> </a:t>
            </a:r>
            <a:r>
              <a:rPr sz="2800" b="1" u="heavy" dirty="0">
                <a:uFill>
                  <a:solidFill>
                    <a:srgbClr val="000000"/>
                  </a:solidFill>
                </a:uFill>
                <a:latin typeface="Times New Roman"/>
                <a:cs typeface="Times New Roman"/>
              </a:rPr>
              <a:t>II</a:t>
            </a:r>
            <a:endParaRPr sz="2800">
              <a:latin typeface="Times New Roman"/>
              <a:cs typeface="Times New Roman"/>
            </a:endParaRPr>
          </a:p>
          <a:p>
            <a:pPr marL="364490">
              <a:lnSpc>
                <a:spcPct val="100000"/>
              </a:lnSpc>
              <a:spcBef>
                <a:spcPts val="2014"/>
              </a:spcBef>
            </a:pPr>
            <a:r>
              <a:rPr sz="2800" spc="-114" dirty="0">
                <a:latin typeface="Georgia"/>
                <a:cs typeface="Georgia"/>
              </a:rPr>
              <a:t>Year </a:t>
            </a:r>
            <a:r>
              <a:rPr sz="2800" spc="-25" dirty="0">
                <a:latin typeface="Georgia"/>
                <a:cs typeface="Georgia"/>
              </a:rPr>
              <a:t>of </a:t>
            </a:r>
            <a:r>
              <a:rPr sz="2800" spc="-20" dirty="0">
                <a:latin typeface="Georgia"/>
                <a:cs typeface="Georgia"/>
              </a:rPr>
              <a:t>introduction</a:t>
            </a:r>
            <a:r>
              <a:rPr sz="2800" spc="65" dirty="0">
                <a:latin typeface="Georgia"/>
                <a:cs typeface="Georgia"/>
              </a:rPr>
              <a:t> </a:t>
            </a:r>
            <a:r>
              <a:rPr sz="2800" spc="-135" dirty="0">
                <a:latin typeface="Georgia"/>
                <a:cs typeface="Georgia"/>
              </a:rPr>
              <a:t>1997</a:t>
            </a:r>
            <a:endParaRPr sz="2800">
              <a:latin typeface="Georgia"/>
              <a:cs typeface="Georgia"/>
            </a:endParaRPr>
          </a:p>
          <a:p>
            <a:pPr marL="652780" marR="409575" lvl="1" indent="-247015">
              <a:lnSpc>
                <a:spcPct val="80000"/>
              </a:lnSpc>
              <a:spcBef>
                <a:spcPts val="595"/>
              </a:spcBef>
              <a:buClr>
                <a:srgbClr val="0E6EC5"/>
              </a:buClr>
              <a:buSzPct val="85416"/>
              <a:buFont typeface="Arial"/>
              <a:buChar char=""/>
              <a:tabLst>
                <a:tab pos="727075" algn="l"/>
                <a:tab pos="728345" algn="l"/>
              </a:tabLst>
            </a:pPr>
            <a:r>
              <a:rPr sz="2400" spc="-80" dirty="0">
                <a:latin typeface="Georgia"/>
                <a:cs typeface="Georgia"/>
              </a:rPr>
              <a:t>32-bit </a:t>
            </a:r>
            <a:r>
              <a:rPr sz="2400" spc="-50" dirty="0">
                <a:latin typeface="Georgia"/>
                <a:cs typeface="Georgia"/>
              </a:rPr>
              <a:t>microprocessor, </a:t>
            </a:r>
            <a:r>
              <a:rPr sz="2400" spc="-40" dirty="0">
                <a:latin typeface="Georgia"/>
                <a:cs typeface="Georgia"/>
              </a:rPr>
              <a:t>64-bit </a:t>
            </a:r>
            <a:r>
              <a:rPr sz="2400" spc="-35" dirty="0">
                <a:latin typeface="Georgia"/>
                <a:cs typeface="Georgia"/>
              </a:rPr>
              <a:t>data bus and </a:t>
            </a:r>
            <a:r>
              <a:rPr sz="2400" spc="-60" dirty="0">
                <a:latin typeface="Georgia"/>
                <a:cs typeface="Georgia"/>
              </a:rPr>
              <a:t>36-bit  </a:t>
            </a:r>
            <a:r>
              <a:rPr sz="2400" spc="-50" dirty="0">
                <a:latin typeface="Georgia"/>
                <a:cs typeface="Georgia"/>
              </a:rPr>
              <a:t>address </a:t>
            </a:r>
            <a:r>
              <a:rPr sz="2400" spc="-40" dirty="0">
                <a:latin typeface="Georgia"/>
                <a:cs typeface="Georgia"/>
              </a:rPr>
              <a:t>bus,</a:t>
            </a:r>
            <a:r>
              <a:rPr sz="2400" spc="45" dirty="0">
                <a:latin typeface="Georgia"/>
                <a:cs typeface="Georgia"/>
              </a:rPr>
              <a:t> </a:t>
            </a:r>
            <a:r>
              <a:rPr sz="2400" spc="-85" dirty="0">
                <a:latin typeface="Georgia"/>
                <a:cs typeface="Georgia"/>
              </a:rPr>
              <a:t>MMX</a:t>
            </a:r>
            <a:endParaRPr sz="2400">
              <a:latin typeface="Georgia"/>
              <a:cs typeface="Georgia"/>
            </a:endParaRPr>
          </a:p>
          <a:p>
            <a:pPr marL="652780" lvl="1" indent="-247015">
              <a:lnSpc>
                <a:spcPct val="100000"/>
              </a:lnSpc>
              <a:spcBef>
                <a:spcPts val="5"/>
              </a:spcBef>
              <a:buClr>
                <a:srgbClr val="0E6EC5"/>
              </a:buClr>
              <a:buSzPct val="85416"/>
              <a:buFont typeface="Arial"/>
              <a:buChar char=""/>
              <a:tabLst>
                <a:tab pos="727075" algn="l"/>
                <a:tab pos="728345" algn="l"/>
              </a:tabLst>
            </a:pPr>
            <a:r>
              <a:rPr sz="2400" spc="-85" dirty="0">
                <a:latin typeface="Georgia"/>
                <a:cs typeface="Georgia"/>
              </a:rPr>
              <a:t>64 </a:t>
            </a:r>
            <a:r>
              <a:rPr sz="2400" spc="-100" dirty="0">
                <a:latin typeface="Georgia"/>
                <a:cs typeface="Georgia"/>
              </a:rPr>
              <a:t>GB </a:t>
            </a:r>
            <a:r>
              <a:rPr sz="2400" spc="-40" dirty="0">
                <a:latin typeface="Georgia"/>
                <a:cs typeface="Georgia"/>
              </a:rPr>
              <a:t>main</a:t>
            </a:r>
            <a:r>
              <a:rPr sz="2400" spc="145" dirty="0">
                <a:latin typeface="Georgia"/>
                <a:cs typeface="Georgia"/>
              </a:rPr>
              <a:t> </a:t>
            </a:r>
            <a:r>
              <a:rPr sz="2400" spc="-25" dirty="0">
                <a:latin typeface="Georgia"/>
                <a:cs typeface="Georgia"/>
              </a:rPr>
              <a:t>memory</a:t>
            </a:r>
            <a:endParaRPr sz="2400">
              <a:latin typeface="Georgia"/>
              <a:cs typeface="Georgia"/>
            </a:endParaRPr>
          </a:p>
          <a:p>
            <a:pPr marL="652780" lvl="1" indent="-247015">
              <a:lnSpc>
                <a:spcPct val="100000"/>
              </a:lnSpc>
              <a:buClr>
                <a:srgbClr val="0E6EC5"/>
              </a:buClr>
              <a:buSzPct val="85416"/>
              <a:buFont typeface="Arial"/>
              <a:buChar char=""/>
              <a:tabLst>
                <a:tab pos="727075" algn="l"/>
                <a:tab pos="728345" algn="l"/>
              </a:tabLst>
            </a:pPr>
            <a:r>
              <a:rPr sz="2400" spc="-204" dirty="0">
                <a:latin typeface="Georgia"/>
                <a:cs typeface="Georgia"/>
              </a:rPr>
              <a:t>32 </a:t>
            </a:r>
            <a:r>
              <a:rPr sz="2400" spc="-114" dirty="0">
                <a:latin typeface="Georgia"/>
                <a:cs typeface="Georgia"/>
              </a:rPr>
              <a:t>KB </a:t>
            </a:r>
            <a:r>
              <a:rPr sz="2400" spc="-25" dirty="0">
                <a:latin typeface="Georgia"/>
                <a:cs typeface="Georgia"/>
              </a:rPr>
              <a:t>split </a:t>
            </a:r>
            <a:r>
              <a:rPr sz="2400" spc="-30" dirty="0">
                <a:latin typeface="Georgia"/>
                <a:cs typeface="Georgia"/>
              </a:rPr>
              <a:t>instruction/data </a:t>
            </a:r>
            <a:r>
              <a:rPr sz="2400" spc="-200" dirty="0">
                <a:latin typeface="Georgia"/>
                <a:cs typeface="Georgia"/>
              </a:rPr>
              <a:t>L1 </a:t>
            </a:r>
            <a:r>
              <a:rPr sz="2400" spc="-25" dirty="0">
                <a:latin typeface="Georgia"/>
                <a:cs typeface="Georgia"/>
              </a:rPr>
              <a:t>caches </a:t>
            </a:r>
            <a:r>
              <a:rPr sz="2400" spc="-120" dirty="0">
                <a:latin typeface="Georgia"/>
                <a:cs typeface="Georgia"/>
              </a:rPr>
              <a:t>(16 </a:t>
            </a:r>
            <a:r>
              <a:rPr sz="2400" spc="-114" dirty="0">
                <a:latin typeface="Georgia"/>
                <a:cs typeface="Georgia"/>
              </a:rPr>
              <a:t>KB</a:t>
            </a:r>
            <a:r>
              <a:rPr sz="2400" spc="-204" dirty="0">
                <a:latin typeface="Georgia"/>
                <a:cs typeface="Georgia"/>
              </a:rPr>
              <a:t> </a:t>
            </a:r>
            <a:r>
              <a:rPr sz="2400" spc="-15" dirty="0">
                <a:latin typeface="Georgia"/>
                <a:cs typeface="Georgia"/>
              </a:rPr>
              <a:t>each)</a:t>
            </a:r>
            <a:endParaRPr sz="2400">
              <a:latin typeface="Georgia"/>
              <a:cs typeface="Georgia"/>
            </a:endParaRPr>
          </a:p>
          <a:p>
            <a:pPr marL="652780" lvl="1" indent="-247015">
              <a:lnSpc>
                <a:spcPct val="100000"/>
              </a:lnSpc>
              <a:buClr>
                <a:srgbClr val="0E6EC5"/>
              </a:buClr>
              <a:buSzPct val="85416"/>
              <a:buFont typeface="Arial"/>
              <a:buChar char=""/>
              <a:tabLst>
                <a:tab pos="727075" algn="l"/>
                <a:tab pos="728345" algn="l"/>
              </a:tabLst>
            </a:pPr>
            <a:r>
              <a:rPr sz="2400" spc="-30" dirty="0">
                <a:latin typeface="Georgia"/>
                <a:cs typeface="Georgia"/>
              </a:rPr>
              <a:t>Module integrated </a:t>
            </a:r>
            <a:r>
              <a:rPr sz="2400" spc="-160" dirty="0">
                <a:latin typeface="Georgia"/>
                <a:cs typeface="Georgia"/>
              </a:rPr>
              <a:t>512KB </a:t>
            </a:r>
            <a:r>
              <a:rPr sz="2400" spc="-155" dirty="0">
                <a:latin typeface="Georgia"/>
                <a:cs typeface="Georgia"/>
              </a:rPr>
              <a:t>L2 </a:t>
            </a:r>
            <a:r>
              <a:rPr sz="2400" spc="-15" dirty="0">
                <a:latin typeface="Georgia"/>
                <a:cs typeface="Georgia"/>
              </a:rPr>
              <a:t>cache</a:t>
            </a:r>
            <a:r>
              <a:rPr sz="2400" spc="-120" dirty="0">
                <a:latin typeface="Georgia"/>
                <a:cs typeface="Georgia"/>
              </a:rPr>
              <a:t> </a:t>
            </a:r>
            <a:r>
              <a:rPr sz="2400" spc="-105" dirty="0">
                <a:latin typeface="Georgia"/>
                <a:cs typeface="Georgia"/>
              </a:rPr>
              <a:t>(133MHz)</a:t>
            </a:r>
            <a:endParaRPr sz="2400">
              <a:latin typeface="Georgia"/>
              <a:cs typeface="Georgia"/>
            </a:endParaRPr>
          </a:p>
          <a:p>
            <a:pPr marL="652780" marR="5080" lvl="1" indent="-247015">
              <a:lnSpc>
                <a:spcPts val="2300"/>
              </a:lnSpc>
              <a:spcBef>
                <a:spcPts val="560"/>
              </a:spcBef>
              <a:buClr>
                <a:srgbClr val="0E6EC5"/>
              </a:buClr>
              <a:buSzPct val="85416"/>
              <a:buFont typeface="Arial"/>
              <a:buChar char=""/>
              <a:tabLst>
                <a:tab pos="653415" algn="l"/>
              </a:tabLst>
            </a:pPr>
            <a:r>
              <a:rPr sz="2400" spc="5" dirty="0">
                <a:latin typeface="Georgia"/>
                <a:cs typeface="Georgia"/>
              </a:rPr>
              <a:t>A </a:t>
            </a:r>
            <a:r>
              <a:rPr sz="2400" spc="-40" dirty="0">
                <a:latin typeface="Georgia"/>
                <a:cs typeface="Georgia"/>
              </a:rPr>
              <a:t>version </a:t>
            </a:r>
            <a:r>
              <a:rPr sz="2400" spc="-20" dirty="0">
                <a:latin typeface="Georgia"/>
                <a:cs typeface="Georgia"/>
              </a:rPr>
              <a:t>of </a:t>
            </a:r>
            <a:r>
              <a:rPr sz="2400" spc="-130" dirty="0">
                <a:latin typeface="Georgia"/>
                <a:cs typeface="Georgia"/>
              </a:rPr>
              <a:t>P2 </a:t>
            </a:r>
            <a:r>
              <a:rPr sz="2400" spc="-20" dirty="0">
                <a:latin typeface="Georgia"/>
                <a:cs typeface="Georgia"/>
              </a:rPr>
              <a:t>called </a:t>
            </a:r>
            <a:r>
              <a:rPr sz="2400" spc="-70" dirty="0">
                <a:latin typeface="Georgia"/>
                <a:cs typeface="Georgia"/>
              </a:rPr>
              <a:t>Xeon; </a:t>
            </a:r>
            <a:r>
              <a:rPr sz="2400" spc="-25" dirty="0">
                <a:latin typeface="Georgia"/>
                <a:cs typeface="Georgia"/>
              </a:rPr>
              <a:t>specifically </a:t>
            </a:r>
            <a:r>
              <a:rPr sz="2400" spc="-30" dirty="0">
                <a:latin typeface="Georgia"/>
                <a:cs typeface="Georgia"/>
              </a:rPr>
              <a:t>designed </a:t>
            </a:r>
            <a:r>
              <a:rPr sz="2400" spc="-110" dirty="0">
                <a:latin typeface="Georgia"/>
                <a:cs typeface="Georgia"/>
              </a:rPr>
              <a:t>for  </a:t>
            </a:r>
            <a:r>
              <a:rPr sz="2400" spc="-20" dirty="0">
                <a:latin typeface="Georgia"/>
                <a:cs typeface="Georgia"/>
              </a:rPr>
              <a:t>high-end</a:t>
            </a:r>
            <a:r>
              <a:rPr sz="2400" spc="-65" dirty="0">
                <a:latin typeface="Georgia"/>
                <a:cs typeface="Georgia"/>
              </a:rPr>
              <a:t> </a:t>
            </a:r>
            <a:r>
              <a:rPr sz="2400" spc="-25" dirty="0">
                <a:latin typeface="Georgia"/>
                <a:cs typeface="Georgia"/>
              </a:rPr>
              <a:t>applications</a:t>
            </a:r>
            <a:endParaRPr sz="2400">
              <a:latin typeface="Georgia"/>
              <a:cs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902967"/>
            <a:ext cx="7578090" cy="3894454"/>
          </a:xfrm>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4642"/>
              <a:buFont typeface="Arial"/>
              <a:buChar char=""/>
              <a:tabLst>
                <a:tab pos="285750" algn="l"/>
              </a:tabLst>
            </a:pPr>
            <a:r>
              <a:rPr sz="2800" b="1" u="heavy" spc="180" dirty="0">
                <a:uFill>
                  <a:solidFill>
                    <a:srgbClr val="000000"/>
                  </a:solidFill>
                </a:uFill>
                <a:latin typeface="Times New Roman"/>
                <a:cs typeface="Times New Roman"/>
              </a:rPr>
              <a:t>Pentium</a:t>
            </a:r>
            <a:r>
              <a:rPr sz="2800" b="1" u="heavy" spc="-90" dirty="0">
                <a:uFill>
                  <a:solidFill>
                    <a:srgbClr val="000000"/>
                  </a:solidFill>
                </a:uFill>
                <a:latin typeface="Times New Roman"/>
                <a:cs typeface="Times New Roman"/>
              </a:rPr>
              <a:t> </a:t>
            </a:r>
            <a:r>
              <a:rPr sz="2800" b="1" u="heavy" dirty="0">
                <a:uFill>
                  <a:solidFill>
                    <a:srgbClr val="000000"/>
                  </a:solidFill>
                </a:uFill>
                <a:latin typeface="Times New Roman"/>
                <a:cs typeface="Times New Roman"/>
              </a:rPr>
              <a:t>III</a:t>
            </a:r>
            <a:endParaRPr sz="2800">
              <a:latin typeface="Times New Roman"/>
              <a:cs typeface="Times New Roman"/>
            </a:endParaRPr>
          </a:p>
          <a:p>
            <a:pPr>
              <a:lnSpc>
                <a:spcPct val="100000"/>
              </a:lnSpc>
              <a:spcBef>
                <a:spcPts val="45"/>
              </a:spcBef>
              <a:buClr>
                <a:srgbClr val="0AD0D9"/>
              </a:buClr>
              <a:buFont typeface="Arial"/>
              <a:buChar char=""/>
            </a:pPr>
            <a:endParaRPr sz="2300">
              <a:latin typeface="Times New Roman"/>
              <a:cs typeface="Times New Roman"/>
            </a:endParaRPr>
          </a:p>
          <a:p>
            <a:pPr marL="364490">
              <a:lnSpc>
                <a:spcPct val="100000"/>
              </a:lnSpc>
            </a:pPr>
            <a:r>
              <a:rPr sz="2800" spc="-114" dirty="0">
                <a:latin typeface="Georgia"/>
                <a:cs typeface="Georgia"/>
              </a:rPr>
              <a:t>Year </a:t>
            </a:r>
            <a:r>
              <a:rPr sz="2800" spc="-25" dirty="0">
                <a:latin typeface="Georgia"/>
                <a:cs typeface="Georgia"/>
              </a:rPr>
              <a:t>of </a:t>
            </a:r>
            <a:r>
              <a:rPr sz="2800" spc="-20" dirty="0">
                <a:latin typeface="Georgia"/>
                <a:cs typeface="Georgia"/>
              </a:rPr>
              <a:t>introduction</a:t>
            </a:r>
            <a:r>
              <a:rPr sz="2800" spc="65" dirty="0">
                <a:latin typeface="Georgia"/>
                <a:cs typeface="Georgia"/>
              </a:rPr>
              <a:t> </a:t>
            </a:r>
            <a:r>
              <a:rPr sz="2800" spc="-135" dirty="0">
                <a:latin typeface="Georgia"/>
                <a:cs typeface="Georgia"/>
              </a:rPr>
              <a:t>1999</a:t>
            </a:r>
            <a:endParaRPr sz="2800">
              <a:latin typeface="Georgia"/>
              <a:cs typeface="Georgia"/>
            </a:endParaRPr>
          </a:p>
          <a:p>
            <a:pPr marL="652780" marR="473075" lvl="1" indent="-247015">
              <a:lnSpc>
                <a:spcPts val="2590"/>
              </a:lnSpc>
              <a:spcBef>
                <a:spcPts val="645"/>
              </a:spcBef>
              <a:buClr>
                <a:srgbClr val="0E6EC5"/>
              </a:buClr>
              <a:buSzPct val="85416"/>
              <a:buFont typeface="Arial"/>
              <a:buChar char=""/>
              <a:tabLst>
                <a:tab pos="727075" algn="l"/>
                <a:tab pos="728345" algn="l"/>
              </a:tabLst>
            </a:pPr>
            <a:r>
              <a:rPr sz="2400" spc="-80" dirty="0">
                <a:latin typeface="Georgia"/>
                <a:cs typeface="Georgia"/>
              </a:rPr>
              <a:t>32-bit </a:t>
            </a:r>
            <a:r>
              <a:rPr sz="2400" spc="-50" dirty="0">
                <a:latin typeface="Georgia"/>
                <a:cs typeface="Georgia"/>
              </a:rPr>
              <a:t>microprocessor, </a:t>
            </a:r>
            <a:r>
              <a:rPr sz="2400" spc="-40" dirty="0">
                <a:latin typeface="Georgia"/>
                <a:cs typeface="Georgia"/>
              </a:rPr>
              <a:t>64-bit </a:t>
            </a:r>
            <a:r>
              <a:rPr sz="2400" spc="-35" dirty="0">
                <a:latin typeface="Georgia"/>
                <a:cs typeface="Georgia"/>
              </a:rPr>
              <a:t>data bus and </a:t>
            </a:r>
            <a:r>
              <a:rPr sz="2400" spc="-60" dirty="0">
                <a:latin typeface="Georgia"/>
                <a:cs typeface="Georgia"/>
              </a:rPr>
              <a:t>36-bit  </a:t>
            </a:r>
            <a:r>
              <a:rPr sz="2400" spc="-50" dirty="0">
                <a:latin typeface="Georgia"/>
                <a:cs typeface="Georgia"/>
              </a:rPr>
              <a:t>address</a:t>
            </a:r>
            <a:r>
              <a:rPr sz="2400" spc="-30" dirty="0">
                <a:latin typeface="Georgia"/>
                <a:cs typeface="Georgia"/>
              </a:rPr>
              <a:t> </a:t>
            </a:r>
            <a:r>
              <a:rPr sz="2400" spc="-35" dirty="0">
                <a:latin typeface="Georgia"/>
                <a:cs typeface="Georgia"/>
              </a:rPr>
              <a:t>bus</a:t>
            </a:r>
            <a:endParaRPr sz="2400">
              <a:latin typeface="Georgia"/>
              <a:cs typeface="Georgia"/>
            </a:endParaRPr>
          </a:p>
          <a:p>
            <a:pPr marL="652780" lvl="1" indent="-247015">
              <a:lnSpc>
                <a:spcPct val="100000"/>
              </a:lnSpc>
              <a:spcBef>
                <a:spcPts val="254"/>
              </a:spcBef>
              <a:buClr>
                <a:srgbClr val="0E6EC5"/>
              </a:buClr>
              <a:buSzPct val="85416"/>
              <a:buFont typeface="Arial"/>
              <a:buChar char=""/>
              <a:tabLst>
                <a:tab pos="727075" algn="l"/>
                <a:tab pos="728345" algn="l"/>
              </a:tabLst>
            </a:pPr>
            <a:r>
              <a:rPr sz="2400" spc="-85" dirty="0">
                <a:latin typeface="Georgia"/>
                <a:cs typeface="Georgia"/>
              </a:rPr>
              <a:t>64 </a:t>
            </a:r>
            <a:r>
              <a:rPr sz="2400" spc="-100" dirty="0">
                <a:latin typeface="Georgia"/>
                <a:cs typeface="Georgia"/>
              </a:rPr>
              <a:t>GB </a:t>
            </a:r>
            <a:r>
              <a:rPr sz="2400" spc="-40" dirty="0">
                <a:latin typeface="Georgia"/>
                <a:cs typeface="Georgia"/>
              </a:rPr>
              <a:t>main</a:t>
            </a:r>
            <a:r>
              <a:rPr sz="2400" spc="185" dirty="0">
                <a:latin typeface="Georgia"/>
                <a:cs typeface="Georgia"/>
              </a:rPr>
              <a:t> </a:t>
            </a:r>
            <a:r>
              <a:rPr sz="2400" spc="-25" dirty="0">
                <a:latin typeface="Georgia"/>
                <a:cs typeface="Georgia"/>
              </a:rPr>
              <a:t>memory</a:t>
            </a:r>
            <a:endParaRPr sz="2400">
              <a:latin typeface="Georgia"/>
              <a:cs typeface="Georgia"/>
            </a:endParaRPr>
          </a:p>
          <a:p>
            <a:pPr marL="652780" marR="5080" lvl="1" indent="-247015">
              <a:lnSpc>
                <a:spcPts val="2590"/>
              </a:lnSpc>
              <a:spcBef>
                <a:spcPts val="615"/>
              </a:spcBef>
              <a:buClr>
                <a:srgbClr val="0E6EC5"/>
              </a:buClr>
              <a:buSzPct val="85416"/>
              <a:buFont typeface="Arial"/>
              <a:buChar char=""/>
              <a:tabLst>
                <a:tab pos="727075" algn="l"/>
                <a:tab pos="728345" algn="l"/>
              </a:tabLst>
            </a:pPr>
            <a:r>
              <a:rPr sz="2400" spc="-20" dirty="0">
                <a:latin typeface="Georgia"/>
                <a:cs typeface="Georgia"/>
              </a:rPr>
              <a:t>Dual </a:t>
            </a:r>
            <a:r>
              <a:rPr sz="2400" spc="-30" dirty="0">
                <a:latin typeface="Georgia"/>
                <a:cs typeface="Georgia"/>
              </a:rPr>
              <a:t>Independent </a:t>
            </a:r>
            <a:r>
              <a:rPr sz="2400" spc="-80" dirty="0">
                <a:latin typeface="Georgia"/>
                <a:cs typeface="Georgia"/>
              </a:rPr>
              <a:t>Bus </a:t>
            </a:r>
            <a:r>
              <a:rPr sz="2400" spc="-30" dirty="0">
                <a:latin typeface="Georgia"/>
                <a:cs typeface="Georgia"/>
              </a:rPr>
              <a:t>(simultaneous </a:t>
            </a:r>
            <a:r>
              <a:rPr sz="2400" spc="-150" dirty="0">
                <a:latin typeface="Georgia"/>
                <a:cs typeface="Georgia"/>
              </a:rPr>
              <a:t>L2 </a:t>
            </a:r>
            <a:r>
              <a:rPr sz="2400" spc="-35" dirty="0">
                <a:latin typeface="Georgia"/>
                <a:cs typeface="Georgia"/>
              </a:rPr>
              <a:t>and </a:t>
            </a:r>
            <a:r>
              <a:rPr sz="2400" spc="-45" dirty="0">
                <a:latin typeface="Georgia"/>
                <a:cs typeface="Georgia"/>
              </a:rPr>
              <a:t>system  </a:t>
            </a:r>
            <a:r>
              <a:rPr sz="2400" spc="-30" dirty="0">
                <a:latin typeface="Georgia"/>
                <a:cs typeface="Georgia"/>
              </a:rPr>
              <a:t>memory</a:t>
            </a:r>
            <a:r>
              <a:rPr sz="2400" spc="-120" dirty="0">
                <a:latin typeface="Georgia"/>
                <a:cs typeface="Georgia"/>
              </a:rPr>
              <a:t> </a:t>
            </a:r>
            <a:r>
              <a:rPr sz="2400" spc="-45" dirty="0">
                <a:latin typeface="Georgia"/>
                <a:cs typeface="Georgia"/>
              </a:rPr>
              <a:t>access)</a:t>
            </a:r>
            <a:endParaRPr sz="2400">
              <a:latin typeface="Georgia"/>
              <a:cs typeface="Georgia"/>
            </a:endParaRPr>
          </a:p>
          <a:p>
            <a:pPr marL="652780" lvl="1" indent="-247015">
              <a:lnSpc>
                <a:spcPct val="100000"/>
              </a:lnSpc>
              <a:spcBef>
                <a:spcPts val="250"/>
              </a:spcBef>
              <a:buClr>
                <a:srgbClr val="0E6EC5"/>
              </a:buClr>
              <a:buSzPct val="85416"/>
              <a:buFont typeface="Arial"/>
              <a:buChar char=""/>
              <a:tabLst>
                <a:tab pos="727075" algn="l"/>
                <a:tab pos="728345" algn="l"/>
              </a:tabLst>
            </a:pPr>
            <a:r>
              <a:rPr sz="2400" dirty="0">
                <a:latin typeface="Georgia"/>
                <a:cs typeface="Georgia"/>
              </a:rPr>
              <a:t>On-chip </a:t>
            </a:r>
            <a:r>
              <a:rPr sz="2400" spc="-140" dirty="0">
                <a:latin typeface="Georgia"/>
                <a:cs typeface="Georgia"/>
              </a:rPr>
              <a:t>256 </a:t>
            </a:r>
            <a:r>
              <a:rPr sz="2400" spc="-114" dirty="0">
                <a:latin typeface="Georgia"/>
                <a:cs typeface="Georgia"/>
              </a:rPr>
              <a:t>KB </a:t>
            </a:r>
            <a:r>
              <a:rPr sz="2400" spc="-150" dirty="0">
                <a:latin typeface="Georgia"/>
                <a:cs typeface="Georgia"/>
              </a:rPr>
              <a:t>L2</a:t>
            </a:r>
            <a:r>
              <a:rPr sz="2400" spc="-225" dirty="0">
                <a:latin typeface="Georgia"/>
                <a:cs typeface="Georgia"/>
              </a:rPr>
              <a:t> </a:t>
            </a:r>
            <a:r>
              <a:rPr sz="2400" spc="-15" dirty="0">
                <a:latin typeface="Georgia"/>
                <a:cs typeface="Georgia"/>
              </a:rPr>
              <a:t>cache</a:t>
            </a:r>
            <a:endParaRPr sz="2400">
              <a:latin typeface="Georgia"/>
              <a:cs typeface="Georgia"/>
            </a:endParaRPr>
          </a:p>
          <a:p>
            <a:pPr marL="652780" lvl="1" indent="-247015">
              <a:lnSpc>
                <a:spcPct val="100000"/>
              </a:lnSpc>
              <a:spcBef>
                <a:spcPts val="290"/>
              </a:spcBef>
              <a:buClr>
                <a:srgbClr val="0E6EC5"/>
              </a:buClr>
              <a:buSzPct val="85416"/>
              <a:buFont typeface="Arial"/>
              <a:buChar char=""/>
              <a:tabLst>
                <a:tab pos="727075" algn="l"/>
                <a:tab pos="728345" algn="l"/>
              </a:tabLst>
            </a:pPr>
            <a:r>
              <a:rPr sz="2400" spc="-150" dirty="0">
                <a:latin typeface="Georgia"/>
                <a:cs typeface="Georgia"/>
              </a:rPr>
              <a:t>P3 </a:t>
            </a:r>
            <a:r>
              <a:rPr sz="2400" spc="-60" dirty="0">
                <a:latin typeface="Georgia"/>
                <a:cs typeface="Georgia"/>
              </a:rPr>
              <a:t>was </a:t>
            </a:r>
            <a:r>
              <a:rPr sz="2400" spc="-40" dirty="0">
                <a:latin typeface="Georgia"/>
                <a:cs typeface="Georgia"/>
              </a:rPr>
              <a:t>available </a:t>
            </a:r>
            <a:r>
              <a:rPr sz="2400" spc="-25" dirty="0">
                <a:latin typeface="Georgia"/>
                <a:cs typeface="Georgia"/>
              </a:rPr>
              <a:t>in </a:t>
            </a:r>
            <a:r>
              <a:rPr sz="2400" spc="-5" dirty="0">
                <a:latin typeface="Georgia"/>
                <a:cs typeface="Georgia"/>
              </a:rPr>
              <a:t>clock </a:t>
            </a:r>
            <a:r>
              <a:rPr sz="2400" spc="-30" dirty="0">
                <a:latin typeface="Georgia"/>
                <a:cs typeface="Georgia"/>
              </a:rPr>
              <a:t>frequencies </a:t>
            </a:r>
            <a:r>
              <a:rPr sz="2400" spc="-20" dirty="0">
                <a:latin typeface="Georgia"/>
                <a:cs typeface="Georgia"/>
              </a:rPr>
              <a:t>of </a:t>
            </a:r>
            <a:r>
              <a:rPr sz="2400" spc="-25" dirty="0">
                <a:latin typeface="Georgia"/>
                <a:cs typeface="Georgia"/>
              </a:rPr>
              <a:t>up </a:t>
            </a:r>
            <a:r>
              <a:rPr sz="2400" spc="-10" dirty="0">
                <a:latin typeface="Georgia"/>
                <a:cs typeface="Georgia"/>
              </a:rPr>
              <a:t>to </a:t>
            </a:r>
            <a:r>
              <a:rPr sz="2400" spc="-280" dirty="0">
                <a:latin typeface="Georgia"/>
                <a:cs typeface="Georgia"/>
              </a:rPr>
              <a:t>1</a:t>
            </a:r>
            <a:r>
              <a:rPr sz="2400" dirty="0">
                <a:latin typeface="Georgia"/>
                <a:cs typeface="Georgia"/>
              </a:rPr>
              <a:t> </a:t>
            </a:r>
            <a:r>
              <a:rPr sz="2400" spc="-15" dirty="0">
                <a:latin typeface="Georgia"/>
                <a:cs typeface="Georgia"/>
              </a:rPr>
              <a:t>GHz</a:t>
            </a:r>
            <a:endParaRPr sz="2400">
              <a:latin typeface="Georgia"/>
              <a:cs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869439"/>
            <a:ext cx="7722234" cy="3844290"/>
          </a:xfrm>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4642"/>
              <a:buFont typeface="Arial"/>
              <a:buChar char=""/>
              <a:tabLst>
                <a:tab pos="285750" algn="l"/>
              </a:tabLst>
            </a:pPr>
            <a:r>
              <a:rPr sz="2800" b="1" u="heavy" spc="180" dirty="0">
                <a:uFill>
                  <a:solidFill>
                    <a:srgbClr val="000000"/>
                  </a:solidFill>
                </a:uFill>
                <a:latin typeface="Times New Roman"/>
                <a:cs typeface="Times New Roman"/>
              </a:rPr>
              <a:t>Pentium</a:t>
            </a:r>
            <a:r>
              <a:rPr sz="2800" b="1" u="heavy" spc="-90" dirty="0">
                <a:uFill>
                  <a:solidFill>
                    <a:srgbClr val="000000"/>
                  </a:solidFill>
                </a:uFill>
                <a:latin typeface="Times New Roman"/>
                <a:cs typeface="Times New Roman"/>
              </a:rPr>
              <a:t> </a:t>
            </a:r>
            <a:r>
              <a:rPr sz="2800" b="1" u="heavy" spc="-85" dirty="0">
                <a:uFill>
                  <a:solidFill>
                    <a:srgbClr val="000000"/>
                  </a:solidFill>
                </a:uFill>
                <a:latin typeface="Times New Roman"/>
                <a:cs typeface="Times New Roman"/>
              </a:rPr>
              <a:t>IV</a:t>
            </a:r>
            <a:endParaRPr sz="2800">
              <a:latin typeface="Times New Roman"/>
              <a:cs typeface="Times New Roman"/>
            </a:endParaRPr>
          </a:p>
          <a:p>
            <a:pPr marL="364490">
              <a:lnSpc>
                <a:spcPct val="100000"/>
              </a:lnSpc>
              <a:spcBef>
                <a:spcPts val="2014"/>
              </a:spcBef>
            </a:pPr>
            <a:r>
              <a:rPr sz="2800" spc="-114" dirty="0">
                <a:latin typeface="Georgia"/>
                <a:cs typeface="Georgia"/>
              </a:rPr>
              <a:t>Year </a:t>
            </a:r>
            <a:r>
              <a:rPr sz="2800" spc="-25" dirty="0">
                <a:latin typeface="Georgia"/>
                <a:cs typeface="Georgia"/>
              </a:rPr>
              <a:t>of </a:t>
            </a:r>
            <a:r>
              <a:rPr sz="2800" spc="-20" dirty="0">
                <a:latin typeface="Georgia"/>
                <a:cs typeface="Georgia"/>
              </a:rPr>
              <a:t>introduction</a:t>
            </a:r>
            <a:r>
              <a:rPr sz="2800" spc="65" dirty="0">
                <a:latin typeface="Georgia"/>
                <a:cs typeface="Georgia"/>
              </a:rPr>
              <a:t> </a:t>
            </a:r>
            <a:r>
              <a:rPr sz="2800" spc="-229" dirty="0">
                <a:latin typeface="Georgia"/>
                <a:cs typeface="Georgia"/>
              </a:rPr>
              <a:t>2002</a:t>
            </a:r>
            <a:endParaRPr sz="2800">
              <a:latin typeface="Georgia"/>
              <a:cs typeface="Georgia"/>
            </a:endParaRPr>
          </a:p>
          <a:p>
            <a:pPr marL="652780" marR="616585" lvl="1" indent="-247015">
              <a:lnSpc>
                <a:spcPct val="80000"/>
              </a:lnSpc>
              <a:spcBef>
                <a:spcPts val="595"/>
              </a:spcBef>
              <a:buClr>
                <a:srgbClr val="0E6EC5"/>
              </a:buClr>
              <a:buSzPct val="85416"/>
              <a:buFont typeface="Arial"/>
              <a:buChar char=""/>
              <a:tabLst>
                <a:tab pos="727075" algn="l"/>
                <a:tab pos="728345" algn="l"/>
              </a:tabLst>
            </a:pPr>
            <a:r>
              <a:rPr sz="2400" spc="-80" dirty="0">
                <a:latin typeface="Georgia"/>
                <a:cs typeface="Georgia"/>
              </a:rPr>
              <a:t>32-bit </a:t>
            </a:r>
            <a:r>
              <a:rPr sz="2400" spc="-50" dirty="0">
                <a:latin typeface="Georgia"/>
                <a:cs typeface="Georgia"/>
              </a:rPr>
              <a:t>microprocessor, </a:t>
            </a:r>
            <a:r>
              <a:rPr sz="2400" spc="-40" dirty="0">
                <a:latin typeface="Georgia"/>
                <a:cs typeface="Georgia"/>
              </a:rPr>
              <a:t>64-bit </a:t>
            </a:r>
            <a:r>
              <a:rPr sz="2400" spc="-35" dirty="0">
                <a:latin typeface="Georgia"/>
                <a:cs typeface="Georgia"/>
              </a:rPr>
              <a:t>data bus and </a:t>
            </a:r>
            <a:r>
              <a:rPr sz="2400" spc="-60" dirty="0">
                <a:latin typeface="Georgia"/>
                <a:cs typeface="Georgia"/>
              </a:rPr>
              <a:t>36-bit  </a:t>
            </a:r>
            <a:r>
              <a:rPr sz="2400" spc="-50" dirty="0">
                <a:latin typeface="Georgia"/>
                <a:cs typeface="Georgia"/>
              </a:rPr>
              <a:t>address</a:t>
            </a:r>
            <a:r>
              <a:rPr sz="2400" spc="-30" dirty="0">
                <a:latin typeface="Georgia"/>
                <a:cs typeface="Georgia"/>
              </a:rPr>
              <a:t> </a:t>
            </a:r>
            <a:r>
              <a:rPr sz="2400" spc="-35" dirty="0">
                <a:latin typeface="Georgia"/>
                <a:cs typeface="Georgia"/>
              </a:rPr>
              <a:t>bus</a:t>
            </a:r>
            <a:endParaRPr sz="2400">
              <a:latin typeface="Georgia"/>
              <a:cs typeface="Georgia"/>
            </a:endParaRPr>
          </a:p>
          <a:p>
            <a:pPr marL="652780" lvl="1" indent="-247015">
              <a:lnSpc>
                <a:spcPct val="100000"/>
              </a:lnSpc>
              <a:spcBef>
                <a:spcPts val="5"/>
              </a:spcBef>
              <a:buClr>
                <a:srgbClr val="0E6EC5"/>
              </a:buClr>
              <a:buSzPct val="85416"/>
              <a:buFont typeface="Arial"/>
              <a:buChar char=""/>
              <a:tabLst>
                <a:tab pos="727075" algn="l"/>
                <a:tab pos="728345" algn="l"/>
              </a:tabLst>
            </a:pPr>
            <a:r>
              <a:rPr sz="2400" spc="-85" dirty="0">
                <a:latin typeface="Georgia"/>
                <a:cs typeface="Georgia"/>
              </a:rPr>
              <a:t>64 </a:t>
            </a:r>
            <a:r>
              <a:rPr sz="2400" spc="-100" dirty="0">
                <a:latin typeface="Georgia"/>
                <a:cs typeface="Georgia"/>
              </a:rPr>
              <a:t>GB </a:t>
            </a:r>
            <a:r>
              <a:rPr sz="2400" spc="-40" dirty="0">
                <a:latin typeface="Georgia"/>
                <a:cs typeface="Georgia"/>
              </a:rPr>
              <a:t>main</a:t>
            </a:r>
            <a:r>
              <a:rPr sz="2400" spc="210" dirty="0">
                <a:latin typeface="Georgia"/>
                <a:cs typeface="Georgia"/>
              </a:rPr>
              <a:t> </a:t>
            </a:r>
            <a:r>
              <a:rPr sz="2400" spc="-25" dirty="0">
                <a:latin typeface="Georgia"/>
                <a:cs typeface="Georgia"/>
              </a:rPr>
              <a:t>memory</a:t>
            </a:r>
            <a:endParaRPr sz="2400">
              <a:latin typeface="Georgia"/>
              <a:cs typeface="Georgia"/>
            </a:endParaRPr>
          </a:p>
          <a:p>
            <a:pPr marL="652780" marR="5080" lvl="1" indent="-247015">
              <a:lnSpc>
                <a:spcPts val="2300"/>
              </a:lnSpc>
              <a:spcBef>
                <a:spcPts val="560"/>
              </a:spcBef>
              <a:buClr>
                <a:srgbClr val="0E6EC5"/>
              </a:buClr>
              <a:buSzPct val="85416"/>
              <a:buFont typeface="Arial"/>
              <a:buChar char=""/>
              <a:tabLst>
                <a:tab pos="727075" algn="l"/>
                <a:tab pos="728345" algn="l"/>
              </a:tabLst>
            </a:pPr>
            <a:r>
              <a:rPr sz="2400" spc="-135" dirty="0">
                <a:latin typeface="Georgia"/>
                <a:cs typeface="Georgia"/>
              </a:rPr>
              <a:t>1.4 </a:t>
            </a:r>
            <a:r>
              <a:rPr sz="2400" spc="-10" dirty="0">
                <a:latin typeface="Georgia"/>
                <a:cs typeface="Georgia"/>
              </a:rPr>
              <a:t>to </a:t>
            </a:r>
            <a:r>
              <a:rPr sz="2400" spc="-120" dirty="0">
                <a:latin typeface="Georgia"/>
                <a:cs typeface="Georgia"/>
              </a:rPr>
              <a:t>1.9 </a:t>
            </a:r>
            <a:r>
              <a:rPr sz="2400" spc="-15" dirty="0">
                <a:latin typeface="Georgia"/>
                <a:cs typeface="Georgia"/>
              </a:rPr>
              <a:t>GHz </a:t>
            </a:r>
            <a:r>
              <a:rPr sz="2400" spc="-35" dirty="0">
                <a:latin typeface="Georgia"/>
                <a:cs typeface="Georgia"/>
              </a:rPr>
              <a:t>and </a:t>
            </a:r>
            <a:r>
              <a:rPr sz="2400" spc="-5" dirty="0">
                <a:latin typeface="Georgia"/>
                <a:cs typeface="Georgia"/>
              </a:rPr>
              <a:t>the </a:t>
            </a:r>
            <a:r>
              <a:rPr sz="2400" spc="-25" dirty="0">
                <a:latin typeface="Georgia"/>
                <a:cs typeface="Georgia"/>
              </a:rPr>
              <a:t>latest </a:t>
            </a:r>
            <a:r>
              <a:rPr sz="2400" spc="-20" dirty="0">
                <a:latin typeface="Georgia"/>
                <a:cs typeface="Georgia"/>
              </a:rPr>
              <a:t>at </a:t>
            </a:r>
            <a:r>
              <a:rPr sz="2400" spc="-160" dirty="0">
                <a:latin typeface="Georgia"/>
                <a:cs typeface="Georgia"/>
              </a:rPr>
              <a:t>3.20 </a:t>
            </a:r>
            <a:r>
              <a:rPr sz="2400" spc="-10" dirty="0">
                <a:latin typeface="Georgia"/>
                <a:cs typeface="Georgia"/>
              </a:rPr>
              <a:t>GHz </a:t>
            </a:r>
            <a:r>
              <a:rPr sz="2400" spc="-35" dirty="0">
                <a:latin typeface="Georgia"/>
                <a:cs typeface="Georgia"/>
              </a:rPr>
              <a:t>and </a:t>
            </a:r>
            <a:r>
              <a:rPr sz="2400" spc="-65" dirty="0">
                <a:latin typeface="Georgia"/>
                <a:cs typeface="Georgia"/>
              </a:rPr>
              <a:t>3.46GHz  </a:t>
            </a:r>
            <a:r>
              <a:rPr sz="2400" spc="-35" dirty="0">
                <a:latin typeface="Georgia"/>
                <a:cs typeface="Georgia"/>
              </a:rPr>
              <a:t>(Hyper-Threading)</a:t>
            </a:r>
            <a:endParaRPr sz="2400">
              <a:latin typeface="Georgia"/>
              <a:cs typeface="Georgia"/>
            </a:endParaRPr>
          </a:p>
          <a:p>
            <a:pPr marL="652780" lvl="1" indent="-247015">
              <a:lnSpc>
                <a:spcPct val="100000"/>
              </a:lnSpc>
              <a:spcBef>
                <a:spcPts val="20"/>
              </a:spcBef>
              <a:buClr>
                <a:srgbClr val="0E6EC5"/>
              </a:buClr>
              <a:buSzPct val="85416"/>
              <a:buFont typeface="Arial"/>
              <a:buChar char=""/>
              <a:tabLst>
                <a:tab pos="727075" algn="l"/>
                <a:tab pos="728345" algn="l"/>
              </a:tabLst>
            </a:pPr>
            <a:r>
              <a:rPr sz="2400" spc="-150" dirty="0">
                <a:latin typeface="Georgia"/>
                <a:cs typeface="Georgia"/>
              </a:rPr>
              <a:t>1MB/512KB/256KB L2</a:t>
            </a:r>
            <a:r>
              <a:rPr sz="2400" spc="-300" dirty="0">
                <a:latin typeface="Georgia"/>
                <a:cs typeface="Georgia"/>
              </a:rPr>
              <a:t> </a:t>
            </a:r>
            <a:r>
              <a:rPr sz="2400" spc="-15" dirty="0">
                <a:latin typeface="Georgia"/>
                <a:cs typeface="Georgia"/>
              </a:rPr>
              <a:t>cache</a:t>
            </a:r>
            <a:endParaRPr sz="2400">
              <a:latin typeface="Georgia"/>
              <a:cs typeface="Georgia"/>
            </a:endParaRPr>
          </a:p>
          <a:p>
            <a:pPr marL="652780" marR="759460" lvl="1" indent="-247015">
              <a:lnSpc>
                <a:spcPts val="2310"/>
              </a:lnSpc>
              <a:spcBef>
                <a:spcPts val="555"/>
              </a:spcBef>
              <a:buClr>
                <a:srgbClr val="0E6EC5"/>
              </a:buClr>
              <a:buSzPct val="85416"/>
              <a:buFont typeface="Arial"/>
              <a:buChar char=""/>
              <a:tabLst>
                <a:tab pos="727075" algn="l"/>
                <a:tab pos="728345" algn="l"/>
              </a:tabLst>
            </a:pPr>
            <a:r>
              <a:rPr sz="2400" spc="-20" dirty="0">
                <a:latin typeface="Georgia"/>
                <a:cs typeface="Georgia"/>
              </a:rPr>
              <a:t>Specialized </a:t>
            </a:r>
            <a:r>
              <a:rPr sz="2400" spc="-40" dirty="0">
                <a:latin typeface="Georgia"/>
                <a:cs typeface="Georgia"/>
              </a:rPr>
              <a:t>for </a:t>
            </a:r>
            <a:r>
              <a:rPr sz="2400" spc="-35" dirty="0">
                <a:latin typeface="Georgia"/>
                <a:cs typeface="Georgia"/>
              </a:rPr>
              <a:t>streaming video, </a:t>
            </a:r>
            <a:r>
              <a:rPr sz="2400" spc="-30" dirty="0">
                <a:latin typeface="Georgia"/>
                <a:cs typeface="Georgia"/>
              </a:rPr>
              <a:t>game </a:t>
            </a:r>
            <a:r>
              <a:rPr sz="2400" spc="-35" dirty="0">
                <a:latin typeface="Georgia"/>
                <a:cs typeface="Georgia"/>
              </a:rPr>
              <a:t>and</a:t>
            </a:r>
            <a:r>
              <a:rPr sz="2400" spc="-145" dirty="0">
                <a:latin typeface="Georgia"/>
                <a:cs typeface="Georgia"/>
              </a:rPr>
              <a:t> </a:t>
            </a:r>
            <a:r>
              <a:rPr sz="2400" spc="-30" dirty="0">
                <a:latin typeface="Georgia"/>
                <a:cs typeface="Georgia"/>
              </a:rPr>
              <a:t>DVD  </a:t>
            </a:r>
            <a:r>
              <a:rPr sz="2400" spc="-25" dirty="0">
                <a:latin typeface="Georgia"/>
                <a:cs typeface="Georgia"/>
              </a:rPr>
              <a:t>applications</a:t>
            </a:r>
            <a:endParaRPr sz="2400">
              <a:latin typeface="Georgia"/>
              <a:cs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058113"/>
            <a:ext cx="3960495" cy="757555"/>
          </a:xfrm>
          <a:prstGeom prst="rect">
            <a:avLst/>
          </a:prstGeom>
        </p:spPr>
        <p:txBody>
          <a:bodyPr vert="horz" wrap="square" lIns="0" tIns="12700" rIns="0" bIns="0" rtlCol="0">
            <a:spAutoFit/>
          </a:bodyPr>
          <a:lstStyle/>
          <a:p>
            <a:pPr marL="12700">
              <a:lnSpc>
                <a:spcPct val="100000"/>
              </a:lnSpc>
              <a:spcBef>
                <a:spcPts val="100"/>
              </a:spcBef>
            </a:pPr>
            <a:r>
              <a:rPr sz="4800" spc="-215" dirty="0"/>
              <a:t>Microprocessor</a:t>
            </a:r>
            <a:endParaRPr sz="4800"/>
          </a:p>
        </p:txBody>
      </p:sp>
      <p:sp>
        <p:nvSpPr>
          <p:cNvPr id="8" name="object 8"/>
          <p:cNvSpPr txBox="1"/>
          <p:nvPr/>
        </p:nvSpPr>
        <p:spPr>
          <a:xfrm>
            <a:off x="1261617" y="1796542"/>
            <a:ext cx="6966584" cy="4111625"/>
          </a:xfrm>
          <a:prstGeom prst="rect">
            <a:avLst/>
          </a:prstGeom>
        </p:spPr>
        <p:txBody>
          <a:bodyPr vert="horz" wrap="square" lIns="0" tIns="59690" rIns="0" bIns="0" rtlCol="0">
            <a:spAutoFit/>
          </a:bodyPr>
          <a:lstStyle/>
          <a:p>
            <a:pPr marL="285115" marR="767080" indent="-272415">
              <a:lnSpc>
                <a:spcPts val="3030"/>
              </a:lnSpc>
              <a:spcBef>
                <a:spcPts val="470"/>
              </a:spcBef>
              <a:buClr>
                <a:srgbClr val="0AD0D9"/>
              </a:buClr>
              <a:buSzPct val="94642"/>
              <a:buFont typeface="Arial"/>
              <a:buChar char=""/>
              <a:tabLst>
                <a:tab pos="285750" algn="l"/>
              </a:tabLst>
            </a:pPr>
            <a:r>
              <a:rPr sz="2800" spc="-60" dirty="0">
                <a:latin typeface="Georgia"/>
                <a:cs typeface="Georgia"/>
              </a:rPr>
              <a:t>is </a:t>
            </a:r>
            <a:r>
              <a:rPr sz="2800" spc="-70" dirty="0">
                <a:latin typeface="Georgia"/>
                <a:cs typeface="Georgia"/>
              </a:rPr>
              <a:t>a </a:t>
            </a:r>
            <a:r>
              <a:rPr sz="2800" spc="-30" dirty="0">
                <a:latin typeface="Georgia"/>
                <a:cs typeface="Georgia"/>
              </a:rPr>
              <a:t>semiconductor device consisting </a:t>
            </a:r>
            <a:r>
              <a:rPr sz="2800" spc="-470" dirty="0">
                <a:latin typeface="Georgia"/>
                <a:cs typeface="Georgia"/>
              </a:rPr>
              <a:t>of  </a:t>
            </a:r>
            <a:r>
              <a:rPr sz="2800" spc="-15" dirty="0">
                <a:latin typeface="Georgia"/>
                <a:cs typeface="Georgia"/>
              </a:rPr>
              <a:t>electronic </a:t>
            </a:r>
            <a:r>
              <a:rPr sz="2800" spc="-10" dirty="0">
                <a:latin typeface="Georgia"/>
                <a:cs typeface="Georgia"/>
              </a:rPr>
              <a:t>logic</a:t>
            </a:r>
            <a:r>
              <a:rPr sz="2800" spc="-165" dirty="0">
                <a:latin typeface="Georgia"/>
                <a:cs typeface="Georgia"/>
              </a:rPr>
              <a:t> </a:t>
            </a:r>
            <a:r>
              <a:rPr sz="2800" spc="-30" dirty="0">
                <a:latin typeface="Georgia"/>
                <a:cs typeface="Georgia"/>
              </a:rPr>
              <a:t>circuits</a:t>
            </a:r>
            <a:endParaRPr sz="2800">
              <a:latin typeface="Georgia"/>
              <a:cs typeface="Georgia"/>
            </a:endParaRPr>
          </a:p>
          <a:p>
            <a:pPr marL="285115" marR="196850" indent="-272415">
              <a:lnSpc>
                <a:spcPts val="3020"/>
              </a:lnSpc>
              <a:spcBef>
                <a:spcPts val="670"/>
              </a:spcBef>
              <a:buClr>
                <a:srgbClr val="0AD0D9"/>
              </a:buClr>
              <a:buSzPct val="94642"/>
              <a:buFont typeface="Arial"/>
              <a:buChar char=""/>
              <a:tabLst>
                <a:tab pos="285750" algn="l"/>
              </a:tabLst>
            </a:pPr>
            <a:r>
              <a:rPr sz="2800" spc="-40" dirty="0">
                <a:latin typeface="Georgia"/>
                <a:cs typeface="Georgia"/>
              </a:rPr>
              <a:t>manufactured by using </a:t>
            </a:r>
            <a:r>
              <a:rPr sz="2800" spc="-50" dirty="0">
                <a:latin typeface="Georgia"/>
                <a:cs typeface="Georgia"/>
              </a:rPr>
              <a:t>various </a:t>
            </a:r>
            <a:r>
              <a:rPr sz="2800" spc="-60" dirty="0">
                <a:latin typeface="Georgia"/>
                <a:cs typeface="Georgia"/>
              </a:rPr>
              <a:t>fabrication  </a:t>
            </a:r>
            <a:r>
              <a:rPr sz="2800" spc="-30" dirty="0">
                <a:latin typeface="Georgia"/>
                <a:cs typeface="Georgia"/>
              </a:rPr>
              <a:t>schemes</a:t>
            </a:r>
            <a:endParaRPr sz="2800">
              <a:latin typeface="Georgia"/>
              <a:cs typeface="Georgia"/>
            </a:endParaRPr>
          </a:p>
          <a:p>
            <a:pPr marL="285115" indent="-272415">
              <a:lnSpc>
                <a:spcPct val="100000"/>
              </a:lnSpc>
              <a:spcBef>
                <a:spcPts val="295"/>
              </a:spcBef>
              <a:buClr>
                <a:srgbClr val="0AD0D9"/>
              </a:buClr>
              <a:buSzPct val="94642"/>
              <a:buFont typeface="Arial"/>
              <a:buChar char=""/>
              <a:tabLst>
                <a:tab pos="285750" algn="l"/>
              </a:tabLst>
            </a:pPr>
            <a:r>
              <a:rPr sz="2800" spc="-30" dirty="0">
                <a:latin typeface="Georgia"/>
                <a:cs typeface="Georgia"/>
              </a:rPr>
              <a:t>capable </a:t>
            </a:r>
            <a:r>
              <a:rPr sz="2800" spc="-25" dirty="0">
                <a:latin typeface="Georgia"/>
                <a:cs typeface="Georgia"/>
              </a:rPr>
              <a:t>of </a:t>
            </a:r>
            <a:r>
              <a:rPr sz="2800" spc="-40" dirty="0">
                <a:latin typeface="Georgia"/>
                <a:cs typeface="Georgia"/>
              </a:rPr>
              <a:t>performing </a:t>
            </a:r>
            <a:r>
              <a:rPr sz="2800" spc="-20" dirty="0">
                <a:latin typeface="Georgia"/>
                <a:cs typeface="Georgia"/>
              </a:rPr>
              <a:t>computing</a:t>
            </a:r>
            <a:r>
              <a:rPr sz="2800" spc="-15" dirty="0">
                <a:latin typeface="Georgia"/>
                <a:cs typeface="Georgia"/>
              </a:rPr>
              <a:t> </a:t>
            </a:r>
            <a:r>
              <a:rPr sz="2800" spc="-65" dirty="0">
                <a:latin typeface="Georgia"/>
                <a:cs typeface="Georgia"/>
              </a:rPr>
              <a:t>functions</a:t>
            </a:r>
            <a:endParaRPr sz="2800">
              <a:latin typeface="Georgia"/>
              <a:cs typeface="Georgia"/>
            </a:endParaRPr>
          </a:p>
          <a:p>
            <a:pPr marL="285115" indent="-272415">
              <a:lnSpc>
                <a:spcPct val="100000"/>
              </a:lnSpc>
              <a:spcBef>
                <a:spcPts val="340"/>
              </a:spcBef>
              <a:buClr>
                <a:srgbClr val="0AD0D9"/>
              </a:buClr>
              <a:buSzPct val="94642"/>
              <a:buFont typeface="Arial"/>
              <a:buChar char=""/>
              <a:tabLst>
                <a:tab pos="285750" algn="l"/>
              </a:tabLst>
            </a:pPr>
            <a:r>
              <a:rPr sz="2800" spc="-30" dirty="0">
                <a:latin typeface="Georgia"/>
                <a:cs typeface="Georgia"/>
              </a:rPr>
              <a:t>capable </a:t>
            </a:r>
            <a:r>
              <a:rPr sz="2800" spc="-25" dirty="0">
                <a:latin typeface="Georgia"/>
                <a:cs typeface="Georgia"/>
              </a:rPr>
              <a:t>of </a:t>
            </a:r>
            <a:r>
              <a:rPr sz="2800" spc="-40" dirty="0">
                <a:latin typeface="Georgia"/>
                <a:cs typeface="Georgia"/>
              </a:rPr>
              <a:t>transporting</a:t>
            </a:r>
            <a:r>
              <a:rPr sz="2800" spc="-35" dirty="0">
                <a:latin typeface="Georgia"/>
                <a:cs typeface="Georgia"/>
              </a:rPr>
              <a:t> </a:t>
            </a:r>
            <a:r>
              <a:rPr sz="2800" spc="-45" dirty="0">
                <a:latin typeface="Georgia"/>
                <a:cs typeface="Georgia"/>
              </a:rPr>
              <a:t>data/information</a:t>
            </a:r>
            <a:endParaRPr sz="2800">
              <a:latin typeface="Georgia"/>
              <a:cs typeface="Georgia"/>
            </a:endParaRPr>
          </a:p>
          <a:p>
            <a:pPr marL="285115" indent="-272415">
              <a:lnSpc>
                <a:spcPct val="100000"/>
              </a:lnSpc>
              <a:spcBef>
                <a:spcPts val="335"/>
              </a:spcBef>
              <a:buClr>
                <a:srgbClr val="0AD0D9"/>
              </a:buClr>
              <a:buSzPct val="94642"/>
              <a:buFont typeface="Arial"/>
              <a:buChar char=""/>
              <a:tabLst>
                <a:tab pos="285750" algn="l"/>
              </a:tabLst>
            </a:pPr>
            <a:r>
              <a:rPr sz="2800" spc="-30" dirty="0">
                <a:latin typeface="Georgia"/>
                <a:cs typeface="Georgia"/>
              </a:rPr>
              <a:t>can </a:t>
            </a:r>
            <a:r>
              <a:rPr sz="2800" spc="-15" dirty="0">
                <a:latin typeface="Georgia"/>
                <a:cs typeface="Georgia"/>
              </a:rPr>
              <a:t>be </a:t>
            </a:r>
            <a:r>
              <a:rPr sz="2800" spc="-30" dirty="0">
                <a:latin typeface="Georgia"/>
                <a:cs typeface="Georgia"/>
              </a:rPr>
              <a:t>divided </a:t>
            </a:r>
            <a:r>
              <a:rPr sz="2800" spc="-20" dirty="0">
                <a:latin typeface="Georgia"/>
                <a:cs typeface="Georgia"/>
              </a:rPr>
              <a:t>into </a:t>
            </a:r>
            <a:r>
              <a:rPr sz="2800" spc="-270" dirty="0">
                <a:latin typeface="Georgia"/>
                <a:cs typeface="Georgia"/>
              </a:rPr>
              <a:t>3</a:t>
            </a:r>
            <a:r>
              <a:rPr sz="2800" spc="-165" dirty="0">
                <a:latin typeface="Georgia"/>
                <a:cs typeface="Georgia"/>
              </a:rPr>
              <a:t> </a:t>
            </a:r>
            <a:r>
              <a:rPr sz="2800" spc="-45" dirty="0">
                <a:latin typeface="Georgia"/>
                <a:cs typeface="Georgia"/>
              </a:rPr>
              <a:t>segments:</a:t>
            </a:r>
            <a:endParaRPr sz="2800">
              <a:latin typeface="Georgia"/>
              <a:cs typeface="Georgia"/>
            </a:endParaRPr>
          </a:p>
          <a:p>
            <a:pPr marL="1475740" lvl="1" indent="-210820">
              <a:lnSpc>
                <a:spcPct val="100000"/>
              </a:lnSpc>
              <a:spcBef>
                <a:spcPts val="295"/>
              </a:spcBef>
              <a:buClr>
                <a:srgbClr val="0FCF9B"/>
              </a:buClr>
              <a:buSzPct val="65000"/>
              <a:buFont typeface="Arial"/>
              <a:buChar char=""/>
              <a:tabLst>
                <a:tab pos="1476375" algn="l"/>
              </a:tabLst>
            </a:pPr>
            <a:r>
              <a:rPr sz="2000" spc="-10" dirty="0">
                <a:latin typeface="Georgia"/>
                <a:cs typeface="Georgia"/>
              </a:rPr>
              <a:t>Arithmetic </a:t>
            </a:r>
            <a:r>
              <a:rPr sz="2000" spc="-25" dirty="0">
                <a:latin typeface="Georgia"/>
                <a:cs typeface="Georgia"/>
              </a:rPr>
              <a:t>and </a:t>
            </a:r>
            <a:r>
              <a:rPr sz="2000" spc="-15" dirty="0">
                <a:latin typeface="Georgia"/>
                <a:cs typeface="Georgia"/>
              </a:rPr>
              <a:t>Logic</a:t>
            </a:r>
            <a:r>
              <a:rPr sz="2000" spc="-135" dirty="0">
                <a:latin typeface="Georgia"/>
                <a:cs typeface="Georgia"/>
              </a:rPr>
              <a:t> </a:t>
            </a:r>
            <a:r>
              <a:rPr sz="2000" spc="-25" dirty="0">
                <a:latin typeface="Georgia"/>
                <a:cs typeface="Georgia"/>
              </a:rPr>
              <a:t>Unit</a:t>
            </a:r>
            <a:endParaRPr sz="2000">
              <a:latin typeface="Georgia"/>
              <a:cs typeface="Georgia"/>
            </a:endParaRPr>
          </a:p>
          <a:p>
            <a:pPr marL="1475740" lvl="1" indent="-210820">
              <a:lnSpc>
                <a:spcPct val="100000"/>
              </a:lnSpc>
              <a:spcBef>
                <a:spcPts val="245"/>
              </a:spcBef>
              <a:buClr>
                <a:srgbClr val="0FCF9B"/>
              </a:buClr>
              <a:buSzPct val="65000"/>
              <a:buFont typeface="Arial"/>
              <a:buChar char=""/>
              <a:tabLst>
                <a:tab pos="1476375" algn="l"/>
              </a:tabLst>
            </a:pPr>
            <a:r>
              <a:rPr sz="2000" spc="-40" dirty="0">
                <a:latin typeface="Georgia"/>
                <a:cs typeface="Georgia"/>
              </a:rPr>
              <a:t>Register</a:t>
            </a:r>
            <a:r>
              <a:rPr sz="2000" spc="-110" dirty="0">
                <a:latin typeface="Georgia"/>
                <a:cs typeface="Georgia"/>
              </a:rPr>
              <a:t> </a:t>
            </a:r>
            <a:r>
              <a:rPr sz="2000" spc="-25" dirty="0">
                <a:latin typeface="Georgia"/>
                <a:cs typeface="Georgia"/>
              </a:rPr>
              <a:t>Unit</a:t>
            </a:r>
            <a:endParaRPr sz="2000">
              <a:latin typeface="Georgia"/>
              <a:cs typeface="Georgia"/>
            </a:endParaRPr>
          </a:p>
          <a:p>
            <a:pPr marL="1475740" lvl="1" indent="-210820">
              <a:lnSpc>
                <a:spcPct val="100000"/>
              </a:lnSpc>
              <a:spcBef>
                <a:spcPts val="240"/>
              </a:spcBef>
              <a:buClr>
                <a:srgbClr val="0FCF9B"/>
              </a:buClr>
              <a:buSzPct val="65000"/>
              <a:buFont typeface="Arial"/>
              <a:buChar char=""/>
              <a:tabLst>
                <a:tab pos="1476375" algn="l"/>
              </a:tabLst>
            </a:pPr>
            <a:r>
              <a:rPr sz="2000" spc="-15" dirty="0">
                <a:latin typeface="Georgia"/>
                <a:cs typeface="Georgia"/>
              </a:rPr>
              <a:t>Control</a:t>
            </a:r>
            <a:r>
              <a:rPr sz="2000" spc="-45" dirty="0">
                <a:latin typeface="Georgia"/>
                <a:cs typeface="Georgia"/>
              </a:rPr>
              <a:t> </a:t>
            </a:r>
            <a:r>
              <a:rPr sz="2000" spc="-25" dirty="0">
                <a:latin typeface="Georgia"/>
                <a:cs typeface="Georgia"/>
              </a:rPr>
              <a:t>Unit</a:t>
            </a:r>
            <a:endParaRPr sz="2000">
              <a:latin typeface="Georgia"/>
              <a:cs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032205"/>
            <a:ext cx="6096635" cy="1089660"/>
          </a:xfrm>
          <a:prstGeom prst="rect">
            <a:avLst/>
          </a:prstGeom>
        </p:spPr>
        <p:txBody>
          <a:bodyPr vert="horz" wrap="square" lIns="0" tIns="13335" rIns="0" bIns="0" rtlCol="0">
            <a:spAutoFit/>
          </a:bodyPr>
          <a:lstStyle/>
          <a:p>
            <a:pPr marL="12700">
              <a:lnSpc>
                <a:spcPts val="5985"/>
              </a:lnSpc>
              <a:spcBef>
                <a:spcPts val="105"/>
              </a:spcBef>
            </a:pPr>
            <a:r>
              <a:rPr sz="5000" b="0" u="none" spc="-335" dirty="0">
                <a:latin typeface="Arial"/>
                <a:cs typeface="Arial"/>
              </a:rPr>
              <a:t>Von </a:t>
            </a:r>
            <a:r>
              <a:rPr sz="5000" b="0" u="none" spc="-245" dirty="0">
                <a:latin typeface="Arial"/>
                <a:cs typeface="Arial"/>
              </a:rPr>
              <a:t>Neumann</a:t>
            </a:r>
            <a:r>
              <a:rPr sz="5000" b="0" u="none" spc="-290" dirty="0">
                <a:latin typeface="Arial"/>
                <a:cs typeface="Arial"/>
              </a:rPr>
              <a:t> </a:t>
            </a:r>
            <a:r>
              <a:rPr sz="5000" b="0" u="none" spc="-175" dirty="0">
                <a:latin typeface="Arial"/>
                <a:cs typeface="Arial"/>
              </a:rPr>
              <a:t>Machine</a:t>
            </a:r>
            <a:endParaRPr sz="5000">
              <a:latin typeface="Arial"/>
              <a:cs typeface="Arial"/>
            </a:endParaRPr>
          </a:p>
          <a:p>
            <a:pPr marL="829310">
              <a:lnSpc>
                <a:spcPts val="2385"/>
              </a:lnSpc>
              <a:tabLst>
                <a:tab pos="1102360" algn="l"/>
              </a:tabLst>
            </a:pPr>
            <a:r>
              <a:rPr sz="1900" b="0" u="none" spc="-500" dirty="0">
                <a:solidFill>
                  <a:srgbClr val="0AD0D9"/>
                </a:solidFill>
                <a:latin typeface="Arial"/>
                <a:cs typeface="Arial"/>
              </a:rPr>
              <a:t>	</a:t>
            </a:r>
            <a:r>
              <a:rPr sz="2000" u="none" spc="75" dirty="0">
                <a:solidFill>
                  <a:srgbClr val="000000"/>
                </a:solidFill>
                <a:latin typeface="Times New Roman"/>
                <a:cs typeface="Times New Roman"/>
              </a:rPr>
              <a:t>Three </a:t>
            </a:r>
            <a:r>
              <a:rPr sz="2000" u="none" spc="90" dirty="0">
                <a:solidFill>
                  <a:srgbClr val="000000"/>
                </a:solidFill>
                <a:latin typeface="Times New Roman"/>
                <a:cs typeface="Times New Roman"/>
              </a:rPr>
              <a:t>key</a:t>
            </a:r>
            <a:r>
              <a:rPr sz="2000" u="none" spc="-300" dirty="0">
                <a:solidFill>
                  <a:srgbClr val="000000"/>
                </a:solidFill>
                <a:latin typeface="Times New Roman"/>
                <a:cs typeface="Times New Roman"/>
              </a:rPr>
              <a:t> </a:t>
            </a:r>
            <a:r>
              <a:rPr sz="2000" u="none" spc="100" dirty="0">
                <a:solidFill>
                  <a:srgbClr val="000000"/>
                </a:solidFill>
                <a:latin typeface="Times New Roman"/>
                <a:cs typeface="Times New Roman"/>
              </a:rPr>
              <a:t>concepts:</a:t>
            </a:r>
            <a:endParaRPr sz="2000">
              <a:latin typeface="Times New Roman"/>
              <a:cs typeface="Times New Roman"/>
            </a:endParaRPr>
          </a:p>
        </p:txBody>
      </p:sp>
      <p:sp>
        <p:nvSpPr>
          <p:cNvPr id="8" name="object 8"/>
          <p:cNvSpPr txBox="1"/>
          <p:nvPr/>
        </p:nvSpPr>
        <p:spPr>
          <a:xfrm>
            <a:off x="1261617" y="2630551"/>
            <a:ext cx="7206615" cy="3171825"/>
          </a:xfrm>
          <a:prstGeom prst="rect">
            <a:avLst/>
          </a:prstGeom>
        </p:spPr>
        <p:txBody>
          <a:bodyPr vert="horz" wrap="square" lIns="0" tIns="83820" rIns="0" bIns="0" rtlCol="0">
            <a:spAutoFit/>
          </a:bodyPr>
          <a:lstStyle/>
          <a:p>
            <a:pPr marL="285750" marR="567055" indent="-285750">
              <a:lnSpc>
                <a:spcPts val="2300"/>
              </a:lnSpc>
              <a:spcBef>
                <a:spcPts val="660"/>
              </a:spcBef>
              <a:buClr>
                <a:srgbClr val="0AD0D9"/>
              </a:buClr>
              <a:buSzPct val="93750"/>
              <a:buFont typeface="Arial"/>
              <a:buChar char=""/>
              <a:tabLst>
                <a:tab pos="285750" algn="l"/>
              </a:tabLst>
            </a:pPr>
            <a:r>
              <a:rPr sz="2400" spc="-35" dirty="0">
                <a:latin typeface="Georgia"/>
                <a:cs typeface="Georgia"/>
              </a:rPr>
              <a:t>Data and </a:t>
            </a:r>
            <a:r>
              <a:rPr sz="2400" spc="-25" dirty="0">
                <a:latin typeface="Georgia"/>
                <a:cs typeface="Georgia"/>
              </a:rPr>
              <a:t>instructions </a:t>
            </a:r>
            <a:r>
              <a:rPr sz="2400" spc="-60" dirty="0">
                <a:latin typeface="Georgia"/>
                <a:cs typeface="Georgia"/>
              </a:rPr>
              <a:t>are </a:t>
            </a:r>
            <a:r>
              <a:rPr sz="2400" spc="-35" dirty="0">
                <a:latin typeface="Georgia"/>
                <a:cs typeface="Georgia"/>
              </a:rPr>
              <a:t>stored </a:t>
            </a:r>
            <a:r>
              <a:rPr sz="2400" spc="-25" dirty="0">
                <a:latin typeface="Georgia"/>
                <a:cs typeface="Georgia"/>
              </a:rPr>
              <a:t>in </a:t>
            </a:r>
            <a:r>
              <a:rPr sz="2400" spc="-60" dirty="0">
                <a:latin typeface="Georgia"/>
                <a:cs typeface="Georgia"/>
              </a:rPr>
              <a:t>a </a:t>
            </a:r>
            <a:r>
              <a:rPr sz="2400" spc="-30" dirty="0">
                <a:latin typeface="Georgia"/>
                <a:cs typeface="Georgia"/>
              </a:rPr>
              <a:t>single </a:t>
            </a:r>
            <a:r>
              <a:rPr sz="2400" spc="-20" dirty="0">
                <a:latin typeface="Georgia"/>
                <a:cs typeface="Georgia"/>
              </a:rPr>
              <a:t>set </a:t>
            </a:r>
            <a:r>
              <a:rPr sz="2400" spc="-390" dirty="0">
                <a:latin typeface="Georgia"/>
                <a:cs typeface="Georgia"/>
              </a:rPr>
              <a:t>of  </a:t>
            </a:r>
            <a:r>
              <a:rPr sz="2400" spc="-35" dirty="0">
                <a:latin typeface="Georgia"/>
                <a:cs typeface="Georgia"/>
              </a:rPr>
              <a:t>read-write</a:t>
            </a:r>
            <a:r>
              <a:rPr sz="2400" spc="-40" dirty="0">
                <a:latin typeface="Georgia"/>
                <a:cs typeface="Georgia"/>
              </a:rPr>
              <a:t> </a:t>
            </a:r>
            <a:r>
              <a:rPr sz="2400" spc="-30" dirty="0">
                <a:latin typeface="Georgia"/>
                <a:cs typeface="Georgia"/>
              </a:rPr>
              <a:t>memory</a:t>
            </a:r>
            <a:endParaRPr sz="2400">
              <a:latin typeface="Georgia"/>
              <a:cs typeface="Georgia"/>
            </a:endParaRPr>
          </a:p>
          <a:p>
            <a:pPr>
              <a:lnSpc>
                <a:spcPct val="100000"/>
              </a:lnSpc>
              <a:buClr>
                <a:srgbClr val="0AD0D9"/>
              </a:buClr>
              <a:buFont typeface="Arial"/>
              <a:buChar char=""/>
            </a:pPr>
            <a:endParaRPr sz="2400">
              <a:latin typeface="Times New Roman"/>
              <a:cs typeface="Times New Roman"/>
            </a:endParaRPr>
          </a:p>
          <a:p>
            <a:pPr>
              <a:lnSpc>
                <a:spcPct val="100000"/>
              </a:lnSpc>
              <a:spcBef>
                <a:spcPts val="35"/>
              </a:spcBef>
              <a:buClr>
                <a:srgbClr val="0AD0D9"/>
              </a:buClr>
              <a:buFont typeface="Arial"/>
              <a:buChar char=""/>
            </a:pPr>
            <a:endParaRPr sz="2100">
              <a:latin typeface="Times New Roman"/>
              <a:cs typeface="Times New Roman"/>
            </a:endParaRPr>
          </a:p>
          <a:p>
            <a:pPr marL="285115" marR="5080" indent="-272415">
              <a:lnSpc>
                <a:spcPct val="80000"/>
              </a:lnSpc>
              <a:buClr>
                <a:srgbClr val="0AD0D9"/>
              </a:buClr>
              <a:buSzPct val="93750"/>
              <a:buFont typeface="Arial"/>
              <a:buChar char=""/>
              <a:tabLst>
                <a:tab pos="285750" algn="l"/>
              </a:tabLst>
            </a:pPr>
            <a:r>
              <a:rPr sz="2400" spc="-20" dirty="0">
                <a:latin typeface="Georgia"/>
                <a:cs typeface="Georgia"/>
              </a:rPr>
              <a:t>Contents of </a:t>
            </a:r>
            <a:r>
              <a:rPr sz="2400" spc="-30" dirty="0">
                <a:latin typeface="Georgia"/>
                <a:cs typeface="Georgia"/>
              </a:rPr>
              <a:t>memory </a:t>
            </a:r>
            <a:r>
              <a:rPr sz="2400" spc="-60" dirty="0">
                <a:latin typeface="Georgia"/>
                <a:cs typeface="Georgia"/>
              </a:rPr>
              <a:t>are </a:t>
            </a:r>
            <a:r>
              <a:rPr sz="2400" spc="-40" dirty="0">
                <a:latin typeface="Georgia"/>
                <a:cs typeface="Georgia"/>
              </a:rPr>
              <a:t>addressable </a:t>
            </a:r>
            <a:r>
              <a:rPr sz="2400" spc="-35" dirty="0">
                <a:latin typeface="Georgia"/>
                <a:cs typeface="Georgia"/>
              </a:rPr>
              <a:t>by </a:t>
            </a:r>
            <a:r>
              <a:rPr sz="2400" spc="-30" dirty="0">
                <a:latin typeface="Georgia"/>
                <a:cs typeface="Georgia"/>
              </a:rPr>
              <a:t>memory  </a:t>
            </a:r>
            <a:r>
              <a:rPr sz="2400" spc="-50" dirty="0">
                <a:latin typeface="Georgia"/>
                <a:cs typeface="Georgia"/>
              </a:rPr>
              <a:t>address, </a:t>
            </a:r>
            <a:r>
              <a:rPr sz="2400" spc="-5" dirty="0">
                <a:latin typeface="Georgia"/>
                <a:cs typeface="Georgia"/>
              </a:rPr>
              <a:t>without </a:t>
            </a:r>
            <a:r>
              <a:rPr sz="2400" spc="-50" dirty="0">
                <a:latin typeface="Georgia"/>
                <a:cs typeface="Georgia"/>
              </a:rPr>
              <a:t>regard </a:t>
            </a:r>
            <a:r>
              <a:rPr sz="2400" spc="-10" dirty="0">
                <a:latin typeface="Georgia"/>
                <a:cs typeface="Georgia"/>
              </a:rPr>
              <a:t>to </a:t>
            </a:r>
            <a:r>
              <a:rPr sz="2400" spc="-5" dirty="0">
                <a:latin typeface="Georgia"/>
                <a:cs typeface="Georgia"/>
              </a:rPr>
              <a:t>the </a:t>
            </a:r>
            <a:r>
              <a:rPr sz="2400" spc="-20" dirty="0">
                <a:latin typeface="Georgia"/>
                <a:cs typeface="Georgia"/>
              </a:rPr>
              <a:t>type of </a:t>
            </a:r>
            <a:r>
              <a:rPr sz="2400" spc="-35" dirty="0">
                <a:latin typeface="Georgia"/>
                <a:cs typeface="Georgia"/>
              </a:rPr>
              <a:t>data</a:t>
            </a:r>
            <a:r>
              <a:rPr sz="2400" spc="-254" dirty="0">
                <a:latin typeface="Georgia"/>
                <a:cs typeface="Georgia"/>
              </a:rPr>
              <a:t> </a:t>
            </a:r>
            <a:r>
              <a:rPr sz="2400" spc="-25" dirty="0">
                <a:latin typeface="Georgia"/>
                <a:cs typeface="Georgia"/>
              </a:rPr>
              <a:t>contained</a:t>
            </a:r>
            <a:endParaRPr sz="2400">
              <a:latin typeface="Georgia"/>
              <a:cs typeface="Georgia"/>
            </a:endParaRPr>
          </a:p>
          <a:p>
            <a:pPr>
              <a:lnSpc>
                <a:spcPct val="100000"/>
              </a:lnSpc>
              <a:buClr>
                <a:srgbClr val="0AD0D9"/>
              </a:buClr>
              <a:buFont typeface="Arial"/>
              <a:buChar char=""/>
            </a:pPr>
            <a:endParaRPr sz="2400">
              <a:latin typeface="Times New Roman"/>
              <a:cs typeface="Times New Roman"/>
            </a:endParaRPr>
          </a:p>
          <a:p>
            <a:pPr marL="285750" indent="-285750">
              <a:lnSpc>
                <a:spcPts val="2590"/>
              </a:lnSpc>
              <a:spcBef>
                <a:spcPts val="1850"/>
              </a:spcBef>
              <a:buClr>
                <a:srgbClr val="0AD0D9"/>
              </a:buClr>
              <a:buSzPct val="93750"/>
              <a:buFont typeface="Arial"/>
              <a:buChar char=""/>
              <a:tabLst>
                <a:tab pos="285750" algn="l"/>
              </a:tabLst>
            </a:pPr>
            <a:r>
              <a:rPr sz="2400" spc="-40" dirty="0">
                <a:latin typeface="Georgia"/>
                <a:cs typeface="Georgia"/>
              </a:rPr>
              <a:t>Execution </a:t>
            </a:r>
            <a:r>
              <a:rPr sz="2400" spc="-30" dirty="0">
                <a:latin typeface="Georgia"/>
                <a:cs typeface="Georgia"/>
              </a:rPr>
              <a:t>occurs </a:t>
            </a:r>
            <a:r>
              <a:rPr sz="2400" spc="-25" dirty="0">
                <a:latin typeface="Georgia"/>
                <a:cs typeface="Georgia"/>
              </a:rPr>
              <a:t>in </a:t>
            </a:r>
            <a:r>
              <a:rPr sz="2400" spc="-60" dirty="0">
                <a:latin typeface="Georgia"/>
                <a:cs typeface="Georgia"/>
              </a:rPr>
              <a:t>a </a:t>
            </a:r>
            <a:r>
              <a:rPr sz="2400" spc="-20" dirty="0">
                <a:latin typeface="Georgia"/>
                <a:cs typeface="Georgia"/>
              </a:rPr>
              <a:t>sequential </a:t>
            </a:r>
            <a:r>
              <a:rPr sz="2400" spc="-35" dirty="0">
                <a:latin typeface="Georgia"/>
                <a:cs typeface="Georgia"/>
              </a:rPr>
              <a:t>fashion,</a:t>
            </a:r>
            <a:r>
              <a:rPr sz="2400" spc="-135" dirty="0">
                <a:latin typeface="Georgia"/>
                <a:cs typeface="Georgia"/>
              </a:rPr>
              <a:t> </a:t>
            </a:r>
            <a:r>
              <a:rPr sz="2400" spc="-35" dirty="0">
                <a:latin typeface="Georgia"/>
                <a:cs typeface="Georgia"/>
              </a:rPr>
              <a:t>unless</a:t>
            </a:r>
            <a:endParaRPr sz="2400">
              <a:latin typeface="Georgia"/>
              <a:cs typeface="Georgia"/>
            </a:endParaRPr>
          </a:p>
          <a:p>
            <a:pPr marL="285115">
              <a:lnSpc>
                <a:spcPts val="2590"/>
              </a:lnSpc>
            </a:pPr>
            <a:r>
              <a:rPr sz="2400" spc="-25" dirty="0">
                <a:latin typeface="Georgia"/>
                <a:cs typeface="Georgia"/>
              </a:rPr>
              <a:t>explicitly </a:t>
            </a:r>
            <a:r>
              <a:rPr sz="2400" spc="-35" dirty="0">
                <a:latin typeface="Georgia"/>
                <a:cs typeface="Georgia"/>
              </a:rPr>
              <a:t>altered, </a:t>
            </a:r>
            <a:r>
              <a:rPr sz="2400" spc="-45" dirty="0">
                <a:latin typeface="Georgia"/>
                <a:cs typeface="Georgia"/>
              </a:rPr>
              <a:t>from </a:t>
            </a:r>
            <a:r>
              <a:rPr sz="2400" spc="-15" dirty="0">
                <a:latin typeface="Georgia"/>
                <a:cs typeface="Georgia"/>
              </a:rPr>
              <a:t>one </a:t>
            </a:r>
            <a:r>
              <a:rPr sz="2400" spc="-20" dirty="0">
                <a:latin typeface="Georgia"/>
                <a:cs typeface="Georgia"/>
              </a:rPr>
              <a:t>instruction </a:t>
            </a:r>
            <a:r>
              <a:rPr sz="2400" spc="-10" dirty="0">
                <a:latin typeface="Georgia"/>
                <a:cs typeface="Georgia"/>
              </a:rPr>
              <a:t>to </a:t>
            </a:r>
            <a:r>
              <a:rPr sz="2400" spc="-5" dirty="0">
                <a:latin typeface="Georgia"/>
                <a:cs typeface="Georgia"/>
              </a:rPr>
              <a:t>the</a:t>
            </a:r>
            <a:r>
              <a:rPr sz="2400" spc="-260" dirty="0">
                <a:latin typeface="Georgia"/>
                <a:cs typeface="Georgia"/>
              </a:rPr>
              <a:t> </a:t>
            </a:r>
            <a:r>
              <a:rPr sz="2400" spc="-15" dirty="0">
                <a:latin typeface="Georgia"/>
                <a:cs typeface="Georgia"/>
              </a:rPr>
              <a:t>other</a:t>
            </a:r>
            <a:endParaRPr sz="2400">
              <a:latin typeface="Georgia"/>
              <a:cs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032205"/>
            <a:ext cx="8025130" cy="788670"/>
          </a:xfrm>
          <a:prstGeom prst="rect">
            <a:avLst/>
          </a:prstGeom>
        </p:spPr>
        <p:txBody>
          <a:bodyPr vert="horz" wrap="square" lIns="0" tIns="13335" rIns="0" bIns="0" rtlCol="0">
            <a:spAutoFit/>
          </a:bodyPr>
          <a:lstStyle/>
          <a:p>
            <a:pPr marL="12700">
              <a:lnSpc>
                <a:spcPct val="100000"/>
              </a:lnSpc>
              <a:spcBef>
                <a:spcPts val="105"/>
              </a:spcBef>
            </a:pPr>
            <a:r>
              <a:rPr sz="5000" b="0" spc="-195" dirty="0">
                <a:latin typeface="Arial"/>
                <a:cs typeface="Arial"/>
              </a:rPr>
              <a:t>Computer </a:t>
            </a:r>
            <a:r>
              <a:rPr sz="5000" b="0" spc="-370" dirty="0">
                <a:latin typeface="Arial"/>
                <a:cs typeface="Arial"/>
              </a:rPr>
              <a:t>System</a:t>
            </a:r>
            <a:r>
              <a:rPr sz="5000" b="0" spc="-465" dirty="0">
                <a:latin typeface="Arial"/>
                <a:cs typeface="Arial"/>
              </a:rPr>
              <a:t> </a:t>
            </a:r>
            <a:r>
              <a:rPr sz="5000" b="0" spc="-250" dirty="0">
                <a:latin typeface="Arial"/>
                <a:cs typeface="Arial"/>
              </a:rPr>
              <a:t>Components</a:t>
            </a:r>
            <a:endParaRPr sz="5000">
              <a:latin typeface="Arial"/>
              <a:cs typeface="Arial"/>
            </a:endParaRPr>
          </a:p>
        </p:txBody>
      </p:sp>
      <p:sp>
        <p:nvSpPr>
          <p:cNvPr id="8" name="object 8"/>
          <p:cNvSpPr txBox="1"/>
          <p:nvPr/>
        </p:nvSpPr>
        <p:spPr>
          <a:xfrm>
            <a:off x="1261617" y="1708149"/>
            <a:ext cx="6820534" cy="3739515"/>
          </a:xfrm>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3181"/>
              <a:buFont typeface="Arial"/>
              <a:buChar char=""/>
              <a:tabLst>
                <a:tab pos="285750" algn="l"/>
              </a:tabLst>
            </a:pPr>
            <a:r>
              <a:rPr sz="2200" b="1" u="heavy" spc="95" dirty="0">
                <a:uFill>
                  <a:solidFill>
                    <a:srgbClr val="000000"/>
                  </a:solidFill>
                </a:uFill>
                <a:latin typeface="Times New Roman"/>
                <a:cs typeface="Times New Roman"/>
              </a:rPr>
              <a:t>Memory</a:t>
            </a:r>
            <a:endParaRPr sz="2200">
              <a:latin typeface="Times New Roman"/>
              <a:cs typeface="Times New Roman"/>
            </a:endParaRPr>
          </a:p>
          <a:p>
            <a:pPr marL="285115">
              <a:lnSpc>
                <a:spcPct val="100000"/>
              </a:lnSpc>
              <a:spcBef>
                <a:spcPts val="1585"/>
              </a:spcBef>
            </a:pPr>
            <a:r>
              <a:rPr sz="2200" spc="-55" dirty="0">
                <a:latin typeface="Georgia"/>
                <a:cs typeface="Georgia"/>
              </a:rPr>
              <a:t>Stores </a:t>
            </a:r>
            <a:r>
              <a:rPr sz="2200" spc="-20" dirty="0">
                <a:latin typeface="Georgia"/>
                <a:cs typeface="Georgia"/>
              </a:rPr>
              <a:t>instructions </a:t>
            </a:r>
            <a:r>
              <a:rPr sz="2200" spc="-30" dirty="0">
                <a:latin typeface="Georgia"/>
                <a:cs typeface="Georgia"/>
              </a:rPr>
              <a:t>and</a:t>
            </a:r>
            <a:r>
              <a:rPr sz="2200" spc="-110" dirty="0">
                <a:latin typeface="Georgia"/>
                <a:cs typeface="Georgia"/>
              </a:rPr>
              <a:t> </a:t>
            </a:r>
            <a:r>
              <a:rPr sz="2200" spc="-30" dirty="0">
                <a:latin typeface="Georgia"/>
                <a:cs typeface="Georgia"/>
              </a:rPr>
              <a:t>data</a:t>
            </a:r>
            <a:endParaRPr sz="2200">
              <a:latin typeface="Georgia"/>
              <a:cs typeface="Georgia"/>
            </a:endParaRPr>
          </a:p>
          <a:p>
            <a:pPr>
              <a:lnSpc>
                <a:spcPct val="100000"/>
              </a:lnSpc>
              <a:spcBef>
                <a:spcPts val="45"/>
              </a:spcBef>
            </a:pPr>
            <a:endParaRPr sz="1800">
              <a:latin typeface="Times New Roman"/>
              <a:cs typeface="Times New Roman"/>
            </a:endParaRPr>
          </a:p>
          <a:p>
            <a:pPr marL="285115" indent="-272415">
              <a:lnSpc>
                <a:spcPct val="100000"/>
              </a:lnSpc>
              <a:buClr>
                <a:srgbClr val="0AD0D9"/>
              </a:buClr>
              <a:buSzPct val="93181"/>
              <a:buFont typeface="Arial"/>
              <a:buChar char=""/>
              <a:tabLst>
                <a:tab pos="285750" algn="l"/>
              </a:tabLst>
            </a:pPr>
            <a:r>
              <a:rPr sz="2200" b="1" u="heavy" spc="135" dirty="0">
                <a:uFill>
                  <a:solidFill>
                    <a:srgbClr val="000000"/>
                  </a:solidFill>
                </a:uFill>
                <a:latin typeface="Times New Roman"/>
                <a:cs typeface="Times New Roman"/>
              </a:rPr>
              <a:t>Input/Output</a:t>
            </a:r>
            <a:endParaRPr sz="2200">
              <a:latin typeface="Times New Roman"/>
              <a:cs typeface="Times New Roman"/>
            </a:endParaRPr>
          </a:p>
          <a:p>
            <a:pPr marL="652780" lvl="1" indent="-247015">
              <a:lnSpc>
                <a:spcPct val="100000"/>
              </a:lnSpc>
              <a:spcBef>
                <a:spcPts val="5"/>
              </a:spcBef>
              <a:buClr>
                <a:srgbClr val="0E6EC5"/>
              </a:buClr>
              <a:buSzPct val="85000"/>
              <a:buFont typeface="Arial"/>
              <a:buChar char=""/>
              <a:tabLst>
                <a:tab pos="652780" algn="l"/>
              </a:tabLst>
            </a:pPr>
            <a:r>
              <a:rPr sz="2000" spc="-15" dirty="0">
                <a:latin typeface="Georgia"/>
                <a:cs typeface="Georgia"/>
              </a:rPr>
              <a:t>Called</a:t>
            </a:r>
            <a:r>
              <a:rPr sz="2000" spc="-40" dirty="0">
                <a:latin typeface="Georgia"/>
                <a:cs typeface="Georgia"/>
              </a:rPr>
              <a:t> </a:t>
            </a:r>
            <a:r>
              <a:rPr sz="2000" spc="-35" dirty="0">
                <a:latin typeface="Georgia"/>
                <a:cs typeface="Georgia"/>
              </a:rPr>
              <a:t>peripherals</a:t>
            </a:r>
            <a:endParaRPr sz="2000">
              <a:latin typeface="Georgia"/>
              <a:cs typeface="Georgia"/>
            </a:endParaRPr>
          </a:p>
          <a:p>
            <a:pPr marL="652780" lvl="1" indent="-247015">
              <a:lnSpc>
                <a:spcPct val="100000"/>
              </a:lnSpc>
              <a:buClr>
                <a:srgbClr val="0E6EC5"/>
              </a:buClr>
              <a:buSzPct val="85000"/>
              <a:buFont typeface="Arial"/>
              <a:buChar char=""/>
              <a:tabLst>
                <a:tab pos="652780" algn="l"/>
              </a:tabLst>
            </a:pPr>
            <a:r>
              <a:rPr sz="2000" spc="-35" dirty="0">
                <a:latin typeface="Georgia"/>
                <a:cs typeface="Georgia"/>
              </a:rPr>
              <a:t>Used </a:t>
            </a:r>
            <a:r>
              <a:rPr sz="2000" spc="-5" dirty="0">
                <a:latin typeface="Georgia"/>
                <a:cs typeface="Georgia"/>
              </a:rPr>
              <a:t>to </a:t>
            </a:r>
            <a:r>
              <a:rPr sz="2000" spc="-20" dirty="0">
                <a:latin typeface="Georgia"/>
                <a:cs typeface="Georgia"/>
              </a:rPr>
              <a:t>input </a:t>
            </a:r>
            <a:r>
              <a:rPr sz="2000" spc="-25" dirty="0">
                <a:latin typeface="Georgia"/>
                <a:cs typeface="Georgia"/>
              </a:rPr>
              <a:t>and </a:t>
            </a:r>
            <a:r>
              <a:rPr sz="2000" spc="-5" dirty="0">
                <a:latin typeface="Georgia"/>
                <a:cs typeface="Georgia"/>
              </a:rPr>
              <a:t>output </a:t>
            </a:r>
            <a:r>
              <a:rPr sz="2000" spc="-20" dirty="0">
                <a:latin typeface="Georgia"/>
                <a:cs typeface="Georgia"/>
              </a:rPr>
              <a:t>instructions </a:t>
            </a:r>
            <a:r>
              <a:rPr sz="2000" spc="-25" dirty="0">
                <a:latin typeface="Georgia"/>
                <a:cs typeface="Georgia"/>
              </a:rPr>
              <a:t>and</a:t>
            </a:r>
            <a:r>
              <a:rPr sz="2000" spc="-285" dirty="0">
                <a:latin typeface="Georgia"/>
                <a:cs typeface="Georgia"/>
              </a:rPr>
              <a:t> </a:t>
            </a:r>
            <a:r>
              <a:rPr sz="2000" spc="-30" dirty="0">
                <a:latin typeface="Georgia"/>
                <a:cs typeface="Georgia"/>
              </a:rPr>
              <a:t>data</a:t>
            </a:r>
            <a:endParaRPr sz="2000">
              <a:latin typeface="Georgia"/>
              <a:cs typeface="Georgia"/>
            </a:endParaRPr>
          </a:p>
          <a:p>
            <a:pPr lvl="1">
              <a:lnSpc>
                <a:spcPct val="100000"/>
              </a:lnSpc>
              <a:buClr>
                <a:srgbClr val="0E6EC5"/>
              </a:buClr>
              <a:buFont typeface="Arial"/>
              <a:buChar char=""/>
            </a:pPr>
            <a:endParaRPr sz="2000">
              <a:latin typeface="Times New Roman"/>
              <a:cs typeface="Times New Roman"/>
            </a:endParaRPr>
          </a:p>
          <a:p>
            <a:pPr marL="285115" indent="-272415">
              <a:lnSpc>
                <a:spcPct val="100000"/>
              </a:lnSpc>
              <a:spcBef>
                <a:spcPts val="1150"/>
              </a:spcBef>
              <a:buClr>
                <a:srgbClr val="0AD0D9"/>
              </a:buClr>
              <a:buSzPct val="93181"/>
              <a:buFont typeface="Arial"/>
              <a:buChar char=""/>
              <a:tabLst>
                <a:tab pos="285750" algn="l"/>
              </a:tabLst>
            </a:pPr>
            <a:r>
              <a:rPr sz="2200" b="1" spc="95" dirty="0">
                <a:latin typeface="Times New Roman"/>
                <a:cs typeface="Times New Roman"/>
              </a:rPr>
              <a:t>Arithmetic</a:t>
            </a:r>
            <a:r>
              <a:rPr sz="2200" b="1" spc="-120" dirty="0">
                <a:latin typeface="Times New Roman"/>
                <a:cs typeface="Times New Roman"/>
              </a:rPr>
              <a:t> </a:t>
            </a:r>
            <a:r>
              <a:rPr sz="2200" b="1" spc="130" dirty="0">
                <a:latin typeface="Times New Roman"/>
                <a:cs typeface="Times New Roman"/>
              </a:rPr>
              <a:t>and</a:t>
            </a:r>
            <a:r>
              <a:rPr sz="2200" b="1" spc="-20" dirty="0">
                <a:latin typeface="Times New Roman"/>
                <a:cs typeface="Times New Roman"/>
              </a:rPr>
              <a:t> </a:t>
            </a:r>
            <a:r>
              <a:rPr sz="2200" b="1" spc="65" dirty="0">
                <a:latin typeface="Times New Roman"/>
                <a:cs typeface="Times New Roman"/>
              </a:rPr>
              <a:t>Logic</a:t>
            </a:r>
            <a:r>
              <a:rPr sz="2200" b="1" spc="-100" dirty="0">
                <a:latin typeface="Times New Roman"/>
                <a:cs typeface="Times New Roman"/>
              </a:rPr>
              <a:t> </a:t>
            </a:r>
            <a:r>
              <a:rPr sz="2200" b="1" spc="114" dirty="0">
                <a:latin typeface="Times New Roman"/>
                <a:cs typeface="Times New Roman"/>
              </a:rPr>
              <a:t>Unit</a:t>
            </a:r>
            <a:endParaRPr sz="2200">
              <a:latin typeface="Times New Roman"/>
              <a:cs typeface="Times New Roman"/>
            </a:endParaRPr>
          </a:p>
          <a:p>
            <a:pPr marL="652780" lvl="1" indent="-247015">
              <a:lnSpc>
                <a:spcPct val="100000"/>
              </a:lnSpc>
              <a:spcBef>
                <a:spcPts val="10"/>
              </a:spcBef>
              <a:buClr>
                <a:srgbClr val="0E6EC5"/>
              </a:buClr>
              <a:buSzPct val="85000"/>
              <a:buFont typeface="Arial"/>
              <a:buChar char=""/>
              <a:tabLst>
                <a:tab pos="652780" algn="l"/>
              </a:tabLst>
            </a:pPr>
            <a:r>
              <a:rPr sz="2000" dirty="0">
                <a:latin typeface="Times New Roman"/>
                <a:cs typeface="Times New Roman"/>
              </a:rPr>
              <a:t>– </a:t>
            </a:r>
            <a:r>
              <a:rPr sz="2000" spc="-45" dirty="0">
                <a:latin typeface="Georgia"/>
                <a:cs typeface="Georgia"/>
              </a:rPr>
              <a:t>Performs </a:t>
            </a:r>
            <a:r>
              <a:rPr sz="2000" spc="-15" dirty="0">
                <a:latin typeface="Georgia"/>
                <a:cs typeface="Georgia"/>
              </a:rPr>
              <a:t>arithmetic </a:t>
            </a:r>
            <a:r>
              <a:rPr sz="2000" spc="-25" dirty="0">
                <a:latin typeface="Georgia"/>
                <a:cs typeface="Georgia"/>
              </a:rPr>
              <a:t>operations </a:t>
            </a:r>
            <a:r>
              <a:rPr sz="2000" spc="-20" dirty="0">
                <a:latin typeface="Georgia"/>
                <a:cs typeface="Georgia"/>
              </a:rPr>
              <a:t>(addition,</a:t>
            </a:r>
            <a:r>
              <a:rPr sz="2000" spc="-140" dirty="0">
                <a:latin typeface="Georgia"/>
                <a:cs typeface="Georgia"/>
              </a:rPr>
              <a:t> </a:t>
            </a:r>
            <a:r>
              <a:rPr sz="2000" spc="-40" dirty="0">
                <a:latin typeface="Georgia"/>
                <a:cs typeface="Georgia"/>
              </a:rPr>
              <a:t>subtraction)</a:t>
            </a:r>
            <a:endParaRPr sz="2000">
              <a:latin typeface="Georgia"/>
              <a:cs typeface="Georgia"/>
            </a:endParaRPr>
          </a:p>
          <a:p>
            <a:pPr marL="652780" lvl="1" indent="-247015">
              <a:lnSpc>
                <a:spcPts val="2160"/>
              </a:lnSpc>
              <a:buClr>
                <a:srgbClr val="0E6EC5"/>
              </a:buClr>
              <a:buSzPct val="85000"/>
              <a:buFont typeface="Arial"/>
              <a:buChar char=""/>
              <a:tabLst>
                <a:tab pos="652780" algn="l"/>
              </a:tabLst>
            </a:pPr>
            <a:r>
              <a:rPr sz="2000" dirty="0">
                <a:latin typeface="Times New Roman"/>
                <a:cs typeface="Times New Roman"/>
              </a:rPr>
              <a:t>– </a:t>
            </a:r>
            <a:r>
              <a:rPr sz="2000" spc="-45" dirty="0">
                <a:latin typeface="Georgia"/>
                <a:cs typeface="Georgia"/>
              </a:rPr>
              <a:t>Performs </a:t>
            </a:r>
            <a:r>
              <a:rPr sz="2000" spc="-15" dirty="0">
                <a:latin typeface="Georgia"/>
                <a:cs typeface="Georgia"/>
              </a:rPr>
              <a:t>logical </a:t>
            </a:r>
            <a:r>
              <a:rPr sz="2000" spc="-25" dirty="0">
                <a:latin typeface="Georgia"/>
                <a:cs typeface="Georgia"/>
              </a:rPr>
              <a:t>operations </a:t>
            </a:r>
            <a:r>
              <a:rPr sz="2000" spc="-40" dirty="0">
                <a:latin typeface="Georgia"/>
                <a:cs typeface="Georgia"/>
              </a:rPr>
              <a:t>(AND, </a:t>
            </a:r>
            <a:r>
              <a:rPr sz="2000" spc="-20" dirty="0">
                <a:latin typeface="Georgia"/>
                <a:cs typeface="Georgia"/>
              </a:rPr>
              <a:t>OR,</a:t>
            </a:r>
            <a:r>
              <a:rPr sz="2000" spc="-25" dirty="0">
                <a:latin typeface="Georgia"/>
                <a:cs typeface="Georgia"/>
              </a:rPr>
              <a:t> </a:t>
            </a:r>
            <a:r>
              <a:rPr sz="2000" spc="-65" dirty="0">
                <a:latin typeface="Georgia"/>
                <a:cs typeface="Georgia"/>
              </a:rPr>
              <a:t>XOR,</a:t>
            </a:r>
            <a:endParaRPr sz="2000">
              <a:latin typeface="Georgia"/>
              <a:cs typeface="Georgia"/>
            </a:endParaRPr>
          </a:p>
          <a:p>
            <a:pPr marL="841375">
              <a:lnSpc>
                <a:spcPts val="2160"/>
              </a:lnSpc>
            </a:pPr>
            <a:r>
              <a:rPr sz="2000" spc="-100" dirty="0">
                <a:latin typeface="Georgia"/>
                <a:cs typeface="Georgia"/>
              </a:rPr>
              <a:t>SHIFT,</a:t>
            </a:r>
            <a:r>
              <a:rPr sz="2000" spc="5" dirty="0">
                <a:latin typeface="Georgia"/>
                <a:cs typeface="Georgia"/>
              </a:rPr>
              <a:t> </a:t>
            </a:r>
            <a:r>
              <a:rPr sz="2000" spc="-75" dirty="0">
                <a:latin typeface="Georgia"/>
                <a:cs typeface="Georgia"/>
              </a:rPr>
              <a:t>ROTATE)</a:t>
            </a:r>
            <a:endParaRPr sz="2000">
              <a:latin typeface="Georgia"/>
              <a:cs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032205"/>
            <a:ext cx="8025130" cy="788670"/>
          </a:xfrm>
          <a:prstGeom prst="rect">
            <a:avLst/>
          </a:prstGeom>
        </p:spPr>
        <p:txBody>
          <a:bodyPr vert="horz" wrap="square" lIns="0" tIns="13335" rIns="0" bIns="0" rtlCol="0">
            <a:spAutoFit/>
          </a:bodyPr>
          <a:lstStyle/>
          <a:p>
            <a:pPr marL="12700">
              <a:lnSpc>
                <a:spcPct val="100000"/>
              </a:lnSpc>
              <a:spcBef>
                <a:spcPts val="105"/>
              </a:spcBef>
            </a:pPr>
            <a:r>
              <a:rPr sz="5000" b="0" spc="-195" dirty="0">
                <a:latin typeface="Arial"/>
                <a:cs typeface="Arial"/>
              </a:rPr>
              <a:t>Computer </a:t>
            </a:r>
            <a:r>
              <a:rPr sz="5000" b="0" spc="-370" dirty="0">
                <a:latin typeface="Arial"/>
                <a:cs typeface="Arial"/>
              </a:rPr>
              <a:t>System</a:t>
            </a:r>
            <a:r>
              <a:rPr sz="5000" b="0" spc="-465" dirty="0">
                <a:latin typeface="Arial"/>
                <a:cs typeface="Arial"/>
              </a:rPr>
              <a:t> </a:t>
            </a:r>
            <a:r>
              <a:rPr sz="5000" b="0" spc="-250" dirty="0">
                <a:latin typeface="Arial"/>
                <a:cs typeface="Arial"/>
              </a:rPr>
              <a:t>Components</a:t>
            </a:r>
            <a:endParaRPr sz="5000">
              <a:latin typeface="Arial"/>
              <a:cs typeface="Arial"/>
            </a:endParaRPr>
          </a:p>
        </p:txBody>
      </p:sp>
      <p:sp>
        <p:nvSpPr>
          <p:cNvPr id="8" name="object 8"/>
          <p:cNvSpPr txBox="1">
            <a:spLocks noGrp="1"/>
          </p:cNvSpPr>
          <p:nvPr>
            <p:ph idx="1"/>
          </p:nvPr>
        </p:nvSpPr>
        <p:spPr>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3181"/>
              <a:buFont typeface="Arial"/>
              <a:buChar char=""/>
              <a:tabLst>
                <a:tab pos="285750" algn="l"/>
              </a:tabLst>
            </a:pPr>
            <a:r>
              <a:rPr spc="85" dirty="0"/>
              <a:t>Control</a:t>
            </a:r>
            <a:r>
              <a:rPr spc="-40" dirty="0"/>
              <a:t> </a:t>
            </a:r>
            <a:r>
              <a:rPr spc="114" dirty="0"/>
              <a:t>Unit</a:t>
            </a:r>
          </a:p>
          <a:p>
            <a:pPr marL="285115" indent="-272415">
              <a:lnSpc>
                <a:spcPct val="100000"/>
              </a:lnSpc>
              <a:spcBef>
                <a:spcPts val="5"/>
              </a:spcBef>
              <a:buClr>
                <a:srgbClr val="0AD0D9"/>
              </a:buClr>
              <a:buSzPct val="95454"/>
              <a:buFont typeface="Arial"/>
              <a:buChar char=""/>
              <a:tabLst>
                <a:tab pos="285750" algn="l"/>
              </a:tabLst>
            </a:pPr>
            <a:r>
              <a:rPr b="0" spc="-5" dirty="0">
                <a:latin typeface="Times New Roman"/>
                <a:cs typeface="Times New Roman"/>
              </a:rPr>
              <a:t>– </a:t>
            </a:r>
            <a:r>
              <a:rPr b="0" spc="-30" dirty="0">
                <a:latin typeface="Georgia"/>
                <a:cs typeface="Georgia"/>
              </a:rPr>
              <a:t>Coordinates </a:t>
            </a:r>
            <a:r>
              <a:rPr b="0" spc="-5" dirty="0">
                <a:latin typeface="Georgia"/>
                <a:cs typeface="Georgia"/>
              </a:rPr>
              <a:t>the </a:t>
            </a:r>
            <a:r>
              <a:rPr b="0" spc="-25" dirty="0">
                <a:latin typeface="Georgia"/>
                <a:cs typeface="Georgia"/>
              </a:rPr>
              <a:t>operation </a:t>
            </a:r>
            <a:r>
              <a:rPr b="0" spc="-20" dirty="0">
                <a:latin typeface="Georgia"/>
                <a:cs typeface="Georgia"/>
              </a:rPr>
              <a:t>of </a:t>
            </a:r>
            <a:r>
              <a:rPr b="0" spc="-5" dirty="0">
                <a:latin typeface="Georgia"/>
                <a:cs typeface="Georgia"/>
              </a:rPr>
              <a:t>the</a:t>
            </a:r>
            <a:r>
              <a:rPr b="0" spc="-245" dirty="0">
                <a:latin typeface="Georgia"/>
                <a:cs typeface="Georgia"/>
              </a:rPr>
              <a:t> </a:t>
            </a:r>
            <a:r>
              <a:rPr b="0" spc="-30" dirty="0">
                <a:latin typeface="Georgia"/>
                <a:cs typeface="Georgia"/>
              </a:rPr>
              <a:t>computer</a:t>
            </a:r>
          </a:p>
          <a:p>
            <a:pPr marL="12700">
              <a:lnSpc>
                <a:spcPts val="2210"/>
              </a:lnSpc>
              <a:spcBef>
                <a:spcPts val="150"/>
              </a:spcBef>
            </a:pPr>
            <a:r>
              <a:rPr sz="2050" b="0" spc="-509" dirty="0">
                <a:solidFill>
                  <a:srgbClr val="0AD0D9"/>
                </a:solidFill>
                <a:latin typeface="Arial"/>
                <a:cs typeface="Arial"/>
              </a:rPr>
              <a:t></a:t>
            </a:r>
            <a:endParaRPr sz="2050">
              <a:latin typeface="Arial"/>
              <a:cs typeface="Arial"/>
            </a:endParaRPr>
          </a:p>
          <a:p>
            <a:pPr marL="285115">
              <a:lnSpc>
                <a:spcPts val="2390"/>
              </a:lnSpc>
            </a:pPr>
            <a:r>
              <a:rPr spc="90" dirty="0"/>
              <a:t>System </a:t>
            </a:r>
            <a:r>
              <a:rPr spc="125" dirty="0"/>
              <a:t>Interconnection </a:t>
            </a:r>
            <a:r>
              <a:rPr spc="130" dirty="0"/>
              <a:t>and</a:t>
            </a:r>
            <a:r>
              <a:rPr spc="-360" dirty="0"/>
              <a:t> </a:t>
            </a:r>
            <a:r>
              <a:rPr spc="105" dirty="0"/>
              <a:t>Interaction</a:t>
            </a:r>
          </a:p>
          <a:p>
            <a:pPr marL="285115" marR="5080" indent="-272415">
              <a:lnSpc>
                <a:spcPct val="80000"/>
              </a:lnSpc>
              <a:spcBef>
                <a:spcPts val="525"/>
              </a:spcBef>
              <a:buClr>
                <a:srgbClr val="0AD0D9"/>
              </a:buClr>
              <a:buSzPct val="93181"/>
              <a:buFont typeface="Arial"/>
              <a:buChar char=""/>
              <a:tabLst>
                <a:tab pos="285750" algn="l"/>
              </a:tabLst>
            </a:pPr>
            <a:r>
              <a:rPr b="0" u="heavy" spc="-45" dirty="0">
                <a:uFill>
                  <a:solidFill>
                    <a:srgbClr val="000000"/>
                  </a:solidFill>
                </a:uFill>
                <a:latin typeface="Georgia"/>
                <a:cs typeface="Georgia"/>
              </a:rPr>
              <a:t>Bus</a:t>
            </a:r>
            <a:r>
              <a:rPr b="0" spc="-45" dirty="0">
                <a:latin typeface="Times New Roman"/>
                <a:cs typeface="Times New Roman"/>
              </a:rPr>
              <a:t>—</a:t>
            </a:r>
            <a:r>
              <a:rPr b="0" spc="-45" dirty="0">
                <a:latin typeface="Georgia"/>
                <a:cs typeface="Georgia"/>
              </a:rPr>
              <a:t>A </a:t>
            </a:r>
            <a:r>
              <a:rPr b="0" spc="-30" dirty="0">
                <a:latin typeface="Georgia"/>
                <a:cs typeface="Georgia"/>
              </a:rPr>
              <a:t>group </a:t>
            </a:r>
            <a:r>
              <a:rPr b="0" spc="-20" dirty="0">
                <a:latin typeface="Georgia"/>
                <a:cs typeface="Georgia"/>
              </a:rPr>
              <a:t>of </a:t>
            </a:r>
            <a:r>
              <a:rPr b="0" spc="-30" dirty="0">
                <a:latin typeface="Georgia"/>
                <a:cs typeface="Georgia"/>
              </a:rPr>
              <a:t>lines </a:t>
            </a:r>
            <a:r>
              <a:rPr b="0" spc="-35" dirty="0">
                <a:latin typeface="Georgia"/>
                <a:cs typeface="Georgia"/>
              </a:rPr>
              <a:t>used </a:t>
            </a:r>
            <a:r>
              <a:rPr b="0" spc="-10" dirty="0">
                <a:latin typeface="Georgia"/>
                <a:cs typeface="Georgia"/>
              </a:rPr>
              <a:t>to </a:t>
            </a:r>
            <a:r>
              <a:rPr b="0" spc="-45" dirty="0">
                <a:latin typeface="Georgia"/>
                <a:cs typeface="Georgia"/>
              </a:rPr>
              <a:t>transfer </a:t>
            </a:r>
            <a:r>
              <a:rPr b="0" spc="-25" dirty="0">
                <a:latin typeface="Georgia"/>
                <a:cs typeface="Georgia"/>
              </a:rPr>
              <a:t>bits </a:t>
            </a:r>
            <a:r>
              <a:rPr b="0" spc="-20" dirty="0">
                <a:latin typeface="Georgia"/>
                <a:cs typeface="Georgia"/>
              </a:rPr>
              <a:t>between </a:t>
            </a:r>
            <a:r>
              <a:rPr b="0" spc="-10" dirty="0">
                <a:latin typeface="Georgia"/>
                <a:cs typeface="Georgia"/>
              </a:rPr>
              <a:t>the  </a:t>
            </a:r>
            <a:r>
              <a:rPr b="0" spc="-40" dirty="0">
                <a:latin typeface="Georgia"/>
                <a:cs typeface="Georgia"/>
              </a:rPr>
              <a:t>microprocessor </a:t>
            </a:r>
            <a:r>
              <a:rPr b="0" spc="-30" dirty="0">
                <a:latin typeface="Georgia"/>
                <a:cs typeface="Georgia"/>
              </a:rPr>
              <a:t>and </a:t>
            </a:r>
            <a:r>
              <a:rPr b="0" spc="-15" dirty="0">
                <a:latin typeface="Georgia"/>
                <a:cs typeface="Georgia"/>
              </a:rPr>
              <a:t>other </a:t>
            </a:r>
            <a:r>
              <a:rPr b="0" spc="-20" dirty="0">
                <a:latin typeface="Georgia"/>
                <a:cs typeface="Georgia"/>
              </a:rPr>
              <a:t>components of </a:t>
            </a:r>
            <a:r>
              <a:rPr b="0" spc="-5" dirty="0">
                <a:latin typeface="Georgia"/>
                <a:cs typeface="Georgia"/>
              </a:rPr>
              <a:t>the </a:t>
            </a:r>
            <a:r>
              <a:rPr b="0" spc="-30" dirty="0">
                <a:latin typeface="Georgia"/>
                <a:cs typeface="Georgia"/>
              </a:rPr>
              <a:t>computer  </a:t>
            </a:r>
            <a:r>
              <a:rPr b="0" spc="-40" dirty="0">
                <a:latin typeface="Georgia"/>
                <a:cs typeface="Georgia"/>
              </a:rPr>
              <a:t>system. </a:t>
            </a:r>
            <a:r>
              <a:rPr b="0" spc="-75" dirty="0">
                <a:latin typeface="Georgia"/>
                <a:cs typeface="Georgia"/>
              </a:rPr>
              <a:t>Bus </a:t>
            </a:r>
            <a:r>
              <a:rPr b="0" spc="-45" dirty="0">
                <a:latin typeface="Georgia"/>
                <a:cs typeface="Georgia"/>
              </a:rPr>
              <a:t>is </a:t>
            </a:r>
            <a:r>
              <a:rPr b="0" spc="-30" dirty="0">
                <a:latin typeface="Georgia"/>
                <a:cs typeface="Georgia"/>
              </a:rPr>
              <a:t>used </a:t>
            </a:r>
            <a:r>
              <a:rPr b="0" spc="-10" dirty="0">
                <a:latin typeface="Georgia"/>
                <a:cs typeface="Georgia"/>
              </a:rPr>
              <a:t>to </a:t>
            </a:r>
            <a:r>
              <a:rPr b="0" spc="-25" dirty="0">
                <a:latin typeface="Georgia"/>
                <a:cs typeface="Georgia"/>
              </a:rPr>
              <a:t>communicate </a:t>
            </a:r>
            <a:r>
              <a:rPr b="0" spc="-20" dirty="0">
                <a:latin typeface="Georgia"/>
                <a:cs typeface="Georgia"/>
              </a:rPr>
              <a:t>between </a:t>
            </a:r>
            <a:r>
              <a:rPr b="0" spc="-40" dirty="0">
                <a:latin typeface="Georgia"/>
                <a:cs typeface="Georgia"/>
              </a:rPr>
              <a:t>parts </a:t>
            </a:r>
            <a:r>
              <a:rPr b="0" spc="-20" dirty="0">
                <a:latin typeface="Georgia"/>
                <a:cs typeface="Georgia"/>
              </a:rPr>
              <a:t>of </a:t>
            </a:r>
            <a:r>
              <a:rPr b="0" spc="-5" dirty="0">
                <a:latin typeface="Georgia"/>
                <a:cs typeface="Georgia"/>
              </a:rPr>
              <a:t>the  </a:t>
            </a:r>
            <a:r>
              <a:rPr b="0" spc="-50" dirty="0">
                <a:latin typeface="Georgia"/>
                <a:cs typeface="Georgia"/>
              </a:rPr>
              <a:t>computer.</a:t>
            </a:r>
            <a:r>
              <a:rPr b="0" spc="-40" dirty="0">
                <a:latin typeface="Georgia"/>
                <a:cs typeface="Georgia"/>
              </a:rPr>
              <a:t> </a:t>
            </a:r>
            <a:r>
              <a:rPr b="0" spc="-35" dirty="0">
                <a:latin typeface="Georgia"/>
                <a:cs typeface="Georgia"/>
              </a:rPr>
              <a:t>There </a:t>
            </a:r>
            <a:r>
              <a:rPr b="0" spc="-45" dirty="0">
                <a:latin typeface="Georgia"/>
                <a:cs typeface="Georgia"/>
              </a:rPr>
              <a:t>is</a:t>
            </a:r>
            <a:r>
              <a:rPr b="0" spc="-75" dirty="0">
                <a:latin typeface="Georgia"/>
                <a:cs typeface="Georgia"/>
              </a:rPr>
              <a:t> </a:t>
            </a:r>
            <a:r>
              <a:rPr b="0" spc="-25" dirty="0">
                <a:latin typeface="Georgia"/>
                <a:cs typeface="Georgia"/>
              </a:rPr>
              <a:t>only</a:t>
            </a:r>
            <a:r>
              <a:rPr b="0" spc="-90" dirty="0">
                <a:latin typeface="Georgia"/>
                <a:cs typeface="Georgia"/>
              </a:rPr>
              <a:t> </a:t>
            </a:r>
            <a:r>
              <a:rPr b="0" spc="-15" dirty="0">
                <a:latin typeface="Georgia"/>
                <a:cs typeface="Georgia"/>
              </a:rPr>
              <a:t>one</a:t>
            </a:r>
            <a:r>
              <a:rPr b="0" spc="-70" dirty="0">
                <a:latin typeface="Georgia"/>
                <a:cs typeface="Georgia"/>
              </a:rPr>
              <a:t> </a:t>
            </a:r>
            <a:r>
              <a:rPr b="0" spc="-35" dirty="0">
                <a:latin typeface="Georgia"/>
                <a:cs typeface="Georgia"/>
              </a:rPr>
              <a:t>transmitter</a:t>
            </a:r>
            <a:r>
              <a:rPr b="0" spc="-160" dirty="0">
                <a:latin typeface="Georgia"/>
                <a:cs typeface="Georgia"/>
              </a:rPr>
              <a:t> </a:t>
            </a:r>
            <a:r>
              <a:rPr b="0" spc="-20" dirty="0">
                <a:latin typeface="Georgia"/>
                <a:cs typeface="Georgia"/>
              </a:rPr>
              <a:t>at</a:t>
            </a:r>
            <a:r>
              <a:rPr b="0" spc="-95" dirty="0">
                <a:latin typeface="Georgia"/>
                <a:cs typeface="Georgia"/>
              </a:rPr>
              <a:t> </a:t>
            </a:r>
            <a:r>
              <a:rPr b="0" spc="-55" dirty="0">
                <a:latin typeface="Georgia"/>
                <a:cs typeface="Georgia"/>
              </a:rPr>
              <a:t>a</a:t>
            </a:r>
            <a:r>
              <a:rPr b="0" spc="-50" dirty="0">
                <a:latin typeface="Georgia"/>
                <a:cs typeface="Georgia"/>
              </a:rPr>
              <a:t> </a:t>
            </a:r>
            <a:r>
              <a:rPr b="0" spc="-20" dirty="0">
                <a:latin typeface="Georgia"/>
                <a:cs typeface="Georgia"/>
              </a:rPr>
              <a:t>time</a:t>
            </a:r>
            <a:r>
              <a:rPr b="0" spc="-105" dirty="0">
                <a:latin typeface="Georgia"/>
                <a:cs typeface="Georgia"/>
              </a:rPr>
              <a:t> </a:t>
            </a:r>
            <a:r>
              <a:rPr b="0" spc="-30" dirty="0">
                <a:latin typeface="Georgia"/>
                <a:cs typeface="Georgia"/>
              </a:rPr>
              <a:t>and</a:t>
            </a:r>
            <a:r>
              <a:rPr b="0" spc="-50" dirty="0">
                <a:latin typeface="Georgia"/>
                <a:cs typeface="Georgia"/>
              </a:rPr>
              <a:t> </a:t>
            </a:r>
            <a:r>
              <a:rPr b="0" spc="-25" dirty="0">
                <a:latin typeface="Georgia"/>
                <a:cs typeface="Georgia"/>
              </a:rPr>
              <a:t>only  </a:t>
            </a:r>
            <a:r>
              <a:rPr b="0" spc="-5" dirty="0">
                <a:latin typeface="Georgia"/>
                <a:cs typeface="Georgia"/>
              </a:rPr>
              <a:t>the </a:t>
            </a:r>
            <a:r>
              <a:rPr b="0" spc="-40" dirty="0">
                <a:latin typeface="Georgia"/>
                <a:cs typeface="Georgia"/>
              </a:rPr>
              <a:t>addressed </a:t>
            </a:r>
            <a:r>
              <a:rPr b="0" spc="-25" dirty="0">
                <a:latin typeface="Georgia"/>
                <a:cs typeface="Georgia"/>
              </a:rPr>
              <a:t>device can</a:t>
            </a:r>
            <a:r>
              <a:rPr b="0" spc="-215" dirty="0">
                <a:latin typeface="Georgia"/>
                <a:cs typeface="Georgia"/>
              </a:rPr>
              <a:t> </a:t>
            </a:r>
            <a:r>
              <a:rPr b="0" spc="-35" dirty="0">
                <a:latin typeface="Georgia"/>
                <a:cs typeface="Georgia"/>
              </a:rPr>
              <a:t>respond.</a:t>
            </a:r>
          </a:p>
          <a:p>
            <a:pPr>
              <a:lnSpc>
                <a:spcPct val="100000"/>
              </a:lnSpc>
              <a:spcBef>
                <a:spcPts val="50"/>
              </a:spcBef>
              <a:buChar char=""/>
            </a:pPr>
            <a:endParaRPr sz="2250">
              <a:latin typeface="Times New Roman"/>
              <a:cs typeface="Times New Roman"/>
            </a:endParaRPr>
          </a:p>
          <a:p>
            <a:pPr marL="285115" indent="-272415">
              <a:lnSpc>
                <a:spcPct val="100000"/>
              </a:lnSpc>
              <a:spcBef>
                <a:spcPts val="5"/>
              </a:spcBef>
              <a:buClr>
                <a:srgbClr val="0AD0D9"/>
              </a:buClr>
              <a:buSzPct val="93181"/>
              <a:buFont typeface="Arial"/>
              <a:buChar char=""/>
              <a:tabLst>
                <a:tab pos="285750" algn="l"/>
              </a:tabLst>
            </a:pPr>
            <a:r>
              <a:rPr b="0" spc="-70" dirty="0">
                <a:latin typeface="Georgia"/>
                <a:cs typeface="Georgia"/>
              </a:rPr>
              <a:t>Types</a:t>
            </a:r>
          </a:p>
          <a:p>
            <a:pPr marL="652780" lvl="1" indent="-247015">
              <a:lnSpc>
                <a:spcPct val="100000"/>
              </a:lnSpc>
              <a:spcBef>
                <a:spcPts val="5"/>
              </a:spcBef>
              <a:buClr>
                <a:srgbClr val="0E6EC5"/>
              </a:buClr>
              <a:buSzPct val="85000"/>
              <a:buFont typeface="Arial"/>
              <a:buChar char=""/>
              <a:tabLst>
                <a:tab pos="652780" algn="l"/>
              </a:tabLst>
            </a:pPr>
            <a:r>
              <a:rPr sz="2000" spc="-140" dirty="0">
                <a:latin typeface="Georgia"/>
                <a:cs typeface="Georgia"/>
              </a:rPr>
              <a:t>»</a:t>
            </a:r>
            <a:r>
              <a:rPr sz="2000" spc="-25" dirty="0">
                <a:latin typeface="Georgia"/>
                <a:cs typeface="Georgia"/>
              </a:rPr>
              <a:t> </a:t>
            </a:r>
            <a:r>
              <a:rPr sz="2000" spc="-35" dirty="0">
                <a:latin typeface="Georgia"/>
                <a:cs typeface="Georgia"/>
              </a:rPr>
              <a:t>Address</a:t>
            </a:r>
            <a:endParaRPr sz="2000">
              <a:latin typeface="Georgia"/>
              <a:cs typeface="Georgia"/>
            </a:endParaRPr>
          </a:p>
          <a:p>
            <a:pPr marL="652780" lvl="1" indent="-247015">
              <a:lnSpc>
                <a:spcPct val="100000"/>
              </a:lnSpc>
              <a:spcBef>
                <a:spcPts val="5"/>
              </a:spcBef>
              <a:buClr>
                <a:srgbClr val="0E6EC5"/>
              </a:buClr>
              <a:buSzPct val="85000"/>
              <a:buFont typeface="Arial"/>
              <a:buChar char=""/>
              <a:tabLst>
                <a:tab pos="652780" algn="l"/>
              </a:tabLst>
            </a:pPr>
            <a:r>
              <a:rPr sz="2000" spc="-140" dirty="0">
                <a:latin typeface="Georgia"/>
                <a:cs typeface="Georgia"/>
              </a:rPr>
              <a:t>»</a:t>
            </a:r>
            <a:r>
              <a:rPr sz="2000" dirty="0">
                <a:latin typeface="Georgia"/>
                <a:cs typeface="Georgia"/>
              </a:rPr>
              <a:t> </a:t>
            </a:r>
            <a:r>
              <a:rPr sz="2000" spc="-25" dirty="0">
                <a:latin typeface="Georgia"/>
                <a:cs typeface="Georgia"/>
              </a:rPr>
              <a:t>Data</a:t>
            </a:r>
            <a:endParaRPr sz="2000">
              <a:latin typeface="Georgia"/>
              <a:cs typeface="Georgia"/>
            </a:endParaRPr>
          </a:p>
          <a:p>
            <a:pPr marL="652780" lvl="1" indent="-247015">
              <a:lnSpc>
                <a:spcPct val="100000"/>
              </a:lnSpc>
              <a:buClr>
                <a:srgbClr val="0E6EC5"/>
              </a:buClr>
              <a:buSzPct val="85000"/>
              <a:buFont typeface="Arial"/>
              <a:buChar char=""/>
              <a:tabLst>
                <a:tab pos="652780" algn="l"/>
              </a:tabLst>
            </a:pPr>
            <a:r>
              <a:rPr sz="2000" spc="-140" dirty="0">
                <a:latin typeface="Georgia"/>
                <a:cs typeface="Georgia"/>
              </a:rPr>
              <a:t>» </a:t>
            </a:r>
            <a:r>
              <a:rPr sz="2000" spc="-15" dirty="0">
                <a:latin typeface="Georgia"/>
                <a:cs typeface="Georgia"/>
              </a:rPr>
              <a:t>Control</a:t>
            </a:r>
            <a:r>
              <a:rPr sz="2000" spc="-265" dirty="0">
                <a:latin typeface="Georgia"/>
                <a:cs typeface="Georgia"/>
              </a:rPr>
              <a:t> </a:t>
            </a:r>
            <a:r>
              <a:rPr sz="2000" spc="-30" dirty="0">
                <a:latin typeface="Georgia"/>
                <a:cs typeface="Georgia"/>
              </a:rPr>
              <a:t>signals</a:t>
            </a:r>
            <a:endParaRPr sz="200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945639"/>
            <a:ext cx="7054215" cy="3870325"/>
          </a:xfrm>
          <a:prstGeom prst="rect">
            <a:avLst/>
          </a:prstGeom>
        </p:spPr>
        <p:txBody>
          <a:bodyPr vert="horz" wrap="square" lIns="0" tIns="12065" rIns="0" bIns="0" rtlCol="0">
            <a:spAutoFit/>
          </a:bodyPr>
          <a:lstStyle/>
          <a:p>
            <a:pPr marL="12700">
              <a:lnSpc>
                <a:spcPct val="100000"/>
              </a:lnSpc>
              <a:spcBef>
                <a:spcPts val="95"/>
              </a:spcBef>
            </a:pPr>
            <a:r>
              <a:rPr sz="2650" spc="5" dirty="0">
                <a:solidFill>
                  <a:srgbClr val="0AD0D9"/>
                </a:solidFill>
                <a:latin typeface="Arial"/>
                <a:cs typeface="Arial"/>
              </a:rPr>
              <a:t></a:t>
            </a:r>
            <a:r>
              <a:rPr sz="2800" b="1" u="heavy" spc="5" dirty="0">
                <a:uFill>
                  <a:solidFill>
                    <a:srgbClr val="000000"/>
                  </a:solidFill>
                </a:uFill>
                <a:latin typeface="Times New Roman"/>
                <a:cs typeface="Times New Roman"/>
              </a:rPr>
              <a:t>Intel</a:t>
            </a:r>
            <a:r>
              <a:rPr sz="2800" b="1" u="heavy" spc="-35" dirty="0">
                <a:uFill>
                  <a:solidFill>
                    <a:srgbClr val="000000"/>
                  </a:solidFill>
                </a:uFill>
                <a:latin typeface="Times New Roman"/>
                <a:cs typeface="Times New Roman"/>
              </a:rPr>
              <a:t> </a:t>
            </a:r>
            <a:r>
              <a:rPr sz="2800" b="1" u="heavy" spc="125" dirty="0">
                <a:uFill>
                  <a:solidFill>
                    <a:srgbClr val="000000"/>
                  </a:solidFill>
                </a:uFill>
                <a:latin typeface="Times New Roman"/>
                <a:cs typeface="Times New Roman"/>
              </a:rPr>
              <a:t>4004</a:t>
            </a:r>
            <a:endParaRPr sz="2800">
              <a:latin typeface="Times New Roman"/>
              <a:cs typeface="Times New Roman"/>
            </a:endParaRPr>
          </a:p>
          <a:p>
            <a:pPr>
              <a:lnSpc>
                <a:spcPct val="100000"/>
              </a:lnSpc>
              <a:spcBef>
                <a:spcPts val="25"/>
              </a:spcBef>
            </a:pPr>
            <a:endParaRPr sz="2900">
              <a:latin typeface="Times New Roman"/>
              <a:cs typeface="Times New Roman"/>
            </a:endParaRPr>
          </a:p>
          <a:p>
            <a:pPr marR="3111500" algn="ctr">
              <a:lnSpc>
                <a:spcPct val="100000"/>
              </a:lnSpc>
            </a:pPr>
            <a:r>
              <a:rPr sz="2800" spc="-114" dirty="0">
                <a:latin typeface="Georgia"/>
                <a:cs typeface="Georgia"/>
              </a:rPr>
              <a:t>Year </a:t>
            </a:r>
            <a:r>
              <a:rPr sz="2800" spc="-25" dirty="0">
                <a:latin typeface="Georgia"/>
                <a:cs typeface="Georgia"/>
              </a:rPr>
              <a:t>of </a:t>
            </a:r>
            <a:r>
              <a:rPr sz="2800" spc="-20" dirty="0">
                <a:latin typeface="Georgia"/>
                <a:cs typeface="Georgia"/>
              </a:rPr>
              <a:t>introduction</a:t>
            </a:r>
            <a:r>
              <a:rPr sz="2800" spc="25" dirty="0">
                <a:latin typeface="Georgia"/>
                <a:cs typeface="Georgia"/>
              </a:rPr>
              <a:t> </a:t>
            </a:r>
            <a:r>
              <a:rPr sz="2800" spc="-190" dirty="0">
                <a:latin typeface="Georgia"/>
                <a:cs typeface="Georgia"/>
              </a:rPr>
              <a:t>1971</a:t>
            </a:r>
            <a:endParaRPr sz="2800">
              <a:latin typeface="Georgia"/>
              <a:cs typeface="Georgia"/>
            </a:endParaRPr>
          </a:p>
          <a:p>
            <a:pPr marL="687705" indent="-217804">
              <a:lnSpc>
                <a:spcPct val="100000"/>
              </a:lnSpc>
              <a:spcBef>
                <a:spcPts val="605"/>
              </a:spcBef>
              <a:buClr>
                <a:srgbClr val="0E6EC5"/>
              </a:buClr>
              <a:buSzPct val="85416"/>
              <a:buFont typeface="Arial"/>
              <a:buChar char=""/>
              <a:tabLst>
                <a:tab pos="688340" algn="l"/>
              </a:tabLst>
            </a:pPr>
            <a:r>
              <a:rPr sz="2400" spc="-30" dirty="0">
                <a:latin typeface="Georgia"/>
                <a:cs typeface="Georgia"/>
              </a:rPr>
              <a:t>4-bit</a:t>
            </a:r>
            <a:r>
              <a:rPr sz="2400" spc="-40" dirty="0">
                <a:latin typeface="Georgia"/>
                <a:cs typeface="Georgia"/>
              </a:rPr>
              <a:t> microprocessor</a:t>
            </a:r>
            <a:endParaRPr sz="2400">
              <a:latin typeface="Georgia"/>
              <a:cs typeface="Georgia"/>
            </a:endParaRPr>
          </a:p>
          <a:p>
            <a:pPr marL="687705" indent="-217804">
              <a:lnSpc>
                <a:spcPct val="100000"/>
              </a:lnSpc>
              <a:spcBef>
                <a:spcPts val="580"/>
              </a:spcBef>
              <a:buClr>
                <a:srgbClr val="0E6EC5"/>
              </a:buClr>
              <a:buSzPct val="85416"/>
              <a:buFont typeface="Arial"/>
              <a:buChar char=""/>
              <a:tabLst>
                <a:tab pos="688340" algn="l"/>
              </a:tabLst>
            </a:pPr>
            <a:r>
              <a:rPr sz="2400" spc="-85" dirty="0">
                <a:latin typeface="Georgia"/>
                <a:cs typeface="Georgia"/>
              </a:rPr>
              <a:t>4 </a:t>
            </a:r>
            <a:r>
              <a:rPr sz="2400" spc="-114" dirty="0">
                <a:latin typeface="Georgia"/>
                <a:cs typeface="Georgia"/>
              </a:rPr>
              <a:t>KB </a:t>
            </a:r>
            <a:r>
              <a:rPr sz="2400" spc="-40" dirty="0">
                <a:latin typeface="Georgia"/>
                <a:cs typeface="Georgia"/>
              </a:rPr>
              <a:t>main</a:t>
            </a:r>
            <a:r>
              <a:rPr sz="2400" spc="215" dirty="0">
                <a:latin typeface="Georgia"/>
                <a:cs typeface="Georgia"/>
              </a:rPr>
              <a:t> </a:t>
            </a:r>
            <a:r>
              <a:rPr sz="2400" spc="-25" dirty="0">
                <a:latin typeface="Georgia"/>
                <a:cs typeface="Georgia"/>
              </a:rPr>
              <a:t>memory</a:t>
            </a:r>
            <a:endParaRPr sz="2400">
              <a:latin typeface="Georgia"/>
              <a:cs typeface="Georgia"/>
            </a:endParaRPr>
          </a:p>
          <a:p>
            <a:pPr marL="687705" indent="-217804">
              <a:lnSpc>
                <a:spcPct val="100000"/>
              </a:lnSpc>
              <a:spcBef>
                <a:spcPts val="575"/>
              </a:spcBef>
              <a:buClr>
                <a:srgbClr val="0E6EC5"/>
              </a:buClr>
              <a:buSzPct val="85416"/>
              <a:buFont typeface="Arial"/>
              <a:buChar char=""/>
              <a:tabLst>
                <a:tab pos="688340" algn="l"/>
              </a:tabLst>
            </a:pPr>
            <a:r>
              <a:rPr sz="2400" spc="-140" dirty="0">
                <a:latin typeface="Georgia"/>
                <a:cs typeface="Georgia"/>
              </a:rPr>
              <a:t>45</a:t>
            </a:r>
            <a:r>
              <a:rPr sz="2400" spc="20" dirty="0">
                <a:latin typeface="Georgia"/>
                <a:cs typeface="Georgia"/>
              </a:rPr>
              <a:t> </a:t>
            </a:r>
            <a:r>
              <a:rPr sz="2400" spc="-25" dirty="0">
                <a:latin typeface="Georgia"/>
                <a:cs typeface="Georgia"/>
              </a:rPr>
              <a:t>instructions</a:t>
            </a:r>
            <a:endParaRPr sz="2400">
              <a:latin typeface="Georgia"/>
              <a:cs typeface="Georgia"/>
            </a:endParaRPr>
          </a:p>
          <a:p>
            <a:pPr marL="687705" indent="-217804">
              <a:lnSpc>
                <a:spcPct val="100000"/>
              </a:lnSpc>
              <a:spcBef>
                <a:spcPts val="575"/>
              </a:spcBef>
              <a:buClr>
                <a:srgbClr val="0E6EC5"/>
              </a:buClr>
              <a:buSzPct val="85416"/>
              <a:buFont typeface="Arial"/>
              <a:buChar char=""/>
              <a:tabLst>
                <a:tab pos="688340" algn="l"/>
              </a:tabLst>
            </a:pPr>
            <a:r>
              <a:rPr sz="2400" spc="-25" dirty="0">
                <a:latin typeface="Georgia"/>
                <a:cs typeface="Georgia"/>
              </a:rPr>
              <a:t>PMOS</a:t>
            </a:r>
            <a:r>
              <a:rPr sz="2400" spc="-10" dirty="0">
                <a:latin typeface="Georgia"/>
                <a:cs typeface="Georgia"/>
              </a:rPr>
              <a:t> </a:t>
            </a:r>
            <a:r>
              <a:rPr sz="2400" spc="-5" dirty="0">
                <a:latin typeface="Georgia"/>
                <a:cs typeface="Georgia"/>
              </a:rPr>
              <a:t>technology</a:t>
            </a:r>
            <a:endParaRPr sz="2400">
              <a:latin typeface="Georgia"/>
              <a:cs typeface="Georgia"/>
            </a:endParaRPr>
          </a:p>
          <a:p>
            <a:pPr marL="469900" marR="5080">
              <a:lnSpc>
                <a:spcPct val="100000"/>
              </a:lnSpc>
              <a:spcBef>
                <a:spcPts val="580"/>
              </a:spcBef>
            </a:pPr>
            <a:r>
              <a:rPr sz="2050" spc="-180" dirty="0">
                <a:solidFill>
                  <a:srgbClr val="0E6EC5"/>
                </a:solidFill>
                <a:latin typeface="Arial"/>
                <a:cs typeface="Arial"/>
              </a:rPr>
              <a:t></a:t>
            </a:r>
            <a:r>
              <a:rPr sz="2400" spc="-180" dirty="0">
                <a:latin typeface="Georgia"/>
                <a:cs typeface="Georgia"/>
              </a:rPr>
              <a:t>was </a:t>
            </a:r>
            <a:r>
              <a:rPr sz="2400" spc="-25" dirty="0">
                <a:latin typeface="Georgia"/>
                <a:cs typeface="Georgia"/>
              </a:rPr>
              <a:t>first </a:t>
            </a:r>
            <a:r>
              <a:rPr sz="2400" spc="-40" dirty="0">
                <a:latin typeface="Georgia"/>
                <a:cs typeface="Georgia"/>
              </a:rPr>
              <a:t>programmable </a:t>
            </a:r>
            <a:r>
              <a:rPr sz="2400" spc="-25" dirty="0">
                <a:latin typeface="Georgia"/>
                <a:cs typeface="Georgia"/>
              </a:rPr>
              <a:t>device </a:t>
            </a:r>
            <a:r>
              <a:rPr sz="2400" spc="-15" dirty="0">
                <a:latin typeface="Georgia"/>
                <a:cs typeface="Georgia"/>
              </a:rPr>
              <a:t>which </a:t>
            </a:r>
            <a:r>
              <a:rPr sz="2400" spc="-60" dirty="0">
                <a:latin typeface="Georgia"/>
                <a:cs typeface="Georgia"/>
              </a:rPr>
              <a:t>was </a:t>
            </a:r>
            <a:r>
              <a:rPr sz="2400" spc="-35" dirty="0">
                <a:latin typeface="Georgia"/>
                <a:cs typeface="Georgia"/>
              </a:rPr>
              <a:t>used </a:t>
            </a:r>
            <a:r>
              <a:rPr sz="2400" spc="-360" dirty="0">
                <a:latin typeface="Georgia"/>
                <a:cs typeface="Georgia"/>
              </a:rPr>
              <a:t>in  </a:t>
            </a:r>
            <a:r>
              <a:rPr sz="2400" spc="-30" dirty="0">
                <a:latin typeface="Georgia"/>
                <a:cs typeface="Georgia"/>
              </a:rPr>
              <a:t>calculators</a:t>
            </a:r>
            <a:endParaRPr sz="240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032205"/>
            <a:ext cx="4601210" cy="788670"/>
          </a:xfrm>
          <a:prstGeom prst="rect">
            <a:avLst/>
          </a:prstGeom>
        </p:spPr>
        <p:txBody>
          <a:bodyPr vert="horz" wrap="square" lIns="0" tIns="13335" rIns="0" bIns="0" rtlCol="0">
            <a:spAutoFit/>
          </a:bodyPr>
          <a:lstStyle/>
          <a:p>
            <a:pPr marL="12700">
              <a:lnSpc>
                <a:spcPct val="100000"/>
              </a:lnSpc>
              <a:spcBef>
                <a:spcPts val="105"/>
              </a:spcBef>
            </a:pPr>
            <a:r>
              <a:rPr sz="5000" spc="-270" dirty="0"/>
              <a:t>CPU</a:t>
            </a:r>
            <a:r>
              <a:rPr sz="5000" spc="-470" dirty="0"/>
              <a:t> </a:t>
            </a:r>
            <a:r>
              <a:rPr sz="5000" spc="-254" dirty="0"/>
              <a:t>Components</a:t>
            </a:r>
            <a:endParaRPr sz="5000"/>
          </a:p>
        </p:txBody>
      </p:sp>
      <p:sp>
        <p:nvSpPr>
          <p:cNvPr id="8" name="object 8"/>
          <p:cNvSpPr txBox="1"/>
          <p:nvPr/>
        </p:nvSpPr>
        <p:spPr>
          <a:xfrm>
            <a:off x="535940" y="1850637"/>
            <a:ext cx="7513955" cy="3479800"/>
          </a:xfrm>
          <a:prstGeom prst="rect">
            <a:avLst/>
          </a:prstGeom>
        </p:spPr>
        <p:txBody>
          <a:bodyPr vert="horz" wrap="square" lIns="0" tIns="106045" rIns="0" bIns="0" rtlCol="0">
            <a:spAutoFit/>
          </a:bodyPr>
          <a:lstStyle/>
          <a:p>
            <a:pPr marL="12700">
              <a:lnSpc>
                <a:spcPct val="100000"/>
              </a:lnSpc>
              <a:spcBef>
                <a:spcPts val="835"/>
              </a:spcBef>
            </a:pPr>
            <a:r>
              <a:rPr sz="3000" b="1" u="heavy" spc="135" dirty="0">
                <a:uFill>
                  <a:solidFill>
                    <a:srgbClr val="000000"/>
                  </a:solidFill>
                </a:uFill>
                <a:latin typeface="Times New Roman"/>
                <a:cs typeface="Times New Roman"/>
              </a:rPr>
              <a:t>Registers</a:t>
            </a:r>
            <a:endParaRPr sz="3000">
              <a:latin typeface="Times New Roman"/>
              <a:cs typeface="Times New Roman"/>
            </a:endParaRPr>
          </a:p>
          <a:p>
            <a:pPr marL="285115" indent="-272415">
              <a:lnSpc>
                <a:spcPct val="100000"/>
              </a:lnSpc>
              <a:spcBef>
                <a:spcPts val="680"/>
              </a:spcBef>
              <a:buClr>
                <a:srgbClr val="0AD0D9"/>
              </a:buClr>
              <a:buSzPct val="94642"/>
              <a:buFont typeface="Arial"/>
              <a:buChar char=""/>
              <a:tabLst>
                <a:tab pos="285750" algn="l"/>
              </a:tabLst>
            </a:pPr>
            <a:r>
              <a:rPr sz="2800" spc="-45" dirty="0">
                <a:latin typeface="Georgia"/>
                <a:cs typeface="Georgia"/>
              </a:rPr>
              <a:t>Hold </a:t>
            </a:r>
            <a:r>
              <a:rPr sz="2800" spc="-40" dirty="0">
                <a:latin typeface="Georgia"/>
                <a:cs typeface="Georgia"/>
              </a:rPr>
              <a:t>data, </a:t>
            </a:r>
            <a:r>
              <a:rPr sz="2800" spc="-35" dirty="0">
                <a:latin typeface="Georgia"/>
                <a:cs typeface="Georgia"/>
              </a:rPr>
              <a:t>instructions, </a:t>
            </a:r>
            <a:r>
              <a:rPr sz="2800" spc="-40" dirty="0">
                <a:latin typeface="Georgia"/>
                <a:cs typeface="Georgia"/>
              </a:rPr>
              <a:t>or </a:t>
            </a:r>
            <a:r>
              <a:rPr sz="2800" spc="-20" dirty="0">
                <a:latin typeface="Georgia"/>
                <a:cs typeface="Georgia"/>
              </a:rPr>
              <a:t>other</a:t>
            </a:r>
            <a:r>
              <a:rPr sz="2800" spc="-114" dirty="0">
                <a:latin typeface="Georgia"/>
                <a:cs typeface="Georgia"/>
              </a:rPr>
              <a:t> </a:t>
            </a:r>
            <a:r>
              <a:rPr sz="2800" spc="-40" dirty="0">
                <a:latin typeface="Georgia"/>
                <a:cs typeface="Georgia"/>
              </a:rPr>
              <a:t>items</a:t>
            </a:r>
            <a:endParaRPr sz="2800">
              <a:latin typeface="Georgia"/>
              <a:cs typeface="Georgia"/>
            </a:endParaRPr>
          </a:p>
          <a:p>
            <a:pPr marL="285115" indent="-272415">
              <a:lnSpc>
                <a:spcPct val="100000"/>
              </a:lnSpc>
              <a:spcBef>
                <a:spcPts val="675"/>
              </a:spcBef>
              <a:buClr>
                <a:srgbClr val="0AD0D9"/>
              </a:buClr>
              <a:buSzPct val="94642"/>
              <a:buFont typeface="Arial"/>
              <a:buChar char=""/>
              <a:tabLst>
                <a:tab pos="285750" algn="l"/>
              </a:tabLst>
            </a:pPr>
            <a:r>
              <a:rPr sz="2800" spc="-70" dirty="0">
                <a:latin typeface="Georgia"/>
                <a:cs typeface="Georgia"/>
              </a:rPr>
              <a:t>Various</a:t>
            </a:r>
            <a:r>
              <a:rPr sz="2800" spc="-85" dirty="0">
                <a:latin typeface="Georgia"/>
                <a:cs typeface="Georgia"/>
              </a:rPr>
              <a:t> </a:t>
            </a:r>
            <a:r>
              <a:rPr sz="2800" spc="-25" dirty="0">
                <a:latin typeface="Georgia"/>
                <a:cs typeface="Georgia"/>
              </a:rPr>
              <a:t>sizes</a:t>
            </a:r>
            <a:endParaRPr sz="2800">
              <a:latin typeface="Georgia"/>
              <a:cs typeface="Georgia"/>
            </a:endParaRPr>
          </a:p>
          <a:p>
            <a:pPr marL="285115" marR="5080" indent="-272415">
              <a:lnSpc>
                <a:spcPct val="100000"/>
              </a:lnSpc>
              <a:spcBef>
                <a:spcPts val="670"/>
              </a:spcBef>
              <a:buClr>
                <a:srgbClr val="0AD0D9"/>
              </a:buClr>
              <a:buSzPct val="94642"/>
              <a:buFont typeface="Arial"/>
              <a:buChar char=""/>
              <a:tabLst>
                <a:tab pos="285750" algn="l"/>
              </a:tabLst>
            </a:pPr>
            <a:r>
              <a:rPr sz="2800" spc="-65" dirty="0">
                <a:latin typeface="Georgia"/>
                <a:cs typeface="Georgia"/>
              </a:rPr>
              <a:t>Program </a:t>
            </a:r>
            <a:r>
              <a:rPr sz="2800" spc="-30" dirty="0">
                <a:latin typeface="Georgia"/>
                <a:cs typeface="Georgia"/>
              </a:rPr>
              <a:t>counter </a:t>
            </a:r>
            <a:r>
              <a:rPr sz="2800" spc="-40" dirty="0">
                <a:latin typeface="Georgia"/>
                <a:cs typeface="Georgia"/>
              </a:rPr>
              <a:t>and </a:t>
            </a:r>
            <a:r>
              <a:rPr sz="2800" spc="-35" dirty="0">
                <a:latin typeface="Georgia"/>
                <a:cs typeface="Georgia"/>
              </a:rPr>
              <a:t>memory </a:t>
            </a:r>
            <a:r>
              <a:rPr sz="2800" spc="-60" dirty="0">
                <a:latin typeface="Georgia"/>
                <a:cs typeface="Georgia"/>
              </a:rPr>
              <a:t>address </a:t>
            </a:r>
            <a:r>
              <a:rPr sz="2800" spc="-95" dirty="0">
                <a:latin typeface="Georgia"/>
                <a:cs typeface="Georgia"/>
              </a:rPr>
              <a:t>registers  </a:t>
            </a:r>
            <a:r>
              <a:rPr sz="2800" spc="-35" dirty="0">
                <a:latin typeface="Georgia"/>
                <a:cs typeface="Georgia"/>
              </a:rPr>
              <a:t>must </a:t>
            </a:r>
            <a:r>
              <a:rPr sz="2800" spc="-10" dirty="0">
                <a:latin typeface="Georgia"/>
                <a:cs typeface="Georgia"/>
              </a:rPr>
              <a:t>be </a:t>
            </a:r>
            <a:r>
              <a:rPr sz="2800" spc="-25" dirty="0">
                <a:latin typeface="Georgia"/>
                <a:cs typeface="Georgia"/>
              </a:rPr>
              <a:t>of </a:t>
            </a:r>
            <a:r>
              <a:rPr sz="2800" spc="-55" dirty="0">
                <a:latin typeface="Georgia"/>
                <a:cs typeface="Georgia"/>
              </a:rPr>
              <a:t>same </a:t>
            </a:r>
            <a:r>
              <a:rPr sz="2800" spc="-30" dirty="0">
                <a:latin typeface="Georgia"/>
                <a:cs typeface="Georgia"/>
              </a:rPr>
              <a:t>size/width </a:t>
            </a:r>
            <a:r>
              <a:rPr sz="2800" spc="-75" dirty="0">
                <a:latin typeface="Georgia"/>
                <a:cs typeface="Georgia"/>
              </a:rPr>
              <a:t>as </a:t>
            </a:r>
            <a:r>
              <a:rPr sz="2800" spc="-60" dirty="0">
                <a:latin typeface="Georgia"/>
                <a:cs typeface="Georgia"/>
              </a:rPr>
              <a:t>address</a:t>
            </a:r>
            <a:r>
              <a:rPr sz="2800" spc="-180" dirty="0">
                <a:latin typeface="Georgia"/>
                <a:cs typeface="Georgia"/>
              </a:rPr>
              <a:t> </a:t>
            </a:r>
            <a:r>
              <a:rPr sz="2800" spc="-45" dirty="0">
                <a:latin typeface="Georgia"/>
                <a:cs typeface="Georgia"/>
              </a:rPr>
              <a:t>bus</a:t>
            </a:r>
            <a:endParaRPr sz="2800">
              <a:latin typeface="Georgia"/>
              <a:cs typeface="Georgia"/>
            </a:endParaRPr>
          </a:p>
          <a:p>
            <a:pPr marL="285750" marR="732155" indent="-285750">
              <a:lnSpc>
                <a:spcPct val="100000"/>
              </a:lnSpc>
              <a:spcBef>
                <a:spcPts val="675"/>
              </a:spcBef>
              <a:buClr>
                <a:srgbClr val="0AD0D9"/>
              </a:buClr>
              <a:buSzPct val="94642"/>
              <a:buFont typeface="Arial"/>
              <a:buChar char=""/>
              <a:tabLst>
                <a:tab pos="285750" algn="l"/>
              </a:tabLst>
            </a:pPr>
            <a:r>
              <a:rPr sz="2800" spc="-65" dirty="0">
                <a:latin typeface="Georgia"/>
                <a:cs typeface="Georgia"/>
              </a:rPr>
              <a:t>Registers </a:t>
            </a:r>
            <a:r>
              <a:rPr sz="2800" spc="-15" dirty="0">
                <a:latin typeface="Georgia"/>
                <a:cs typeface="Georgia"/>
              </a:rPr>
              <a:t>which hold </a:t>
            </a:r>
            <a:r>
              <a:rPr sz="2800" spc="-40" dirty="0">
                <a:latin typeface="Georgia"/>
                <a:cs typeface="Georgia"/>
              </a:rPr>
              <a:t>data </a:t>
            </a:r>
            <a:r>
              <a:rPr sz="2800" spc="-35" dirty="0">
                <a:latin typeface="Georgia"/>
                <a:cs typeface="Georgia"/>
              </a:rPr>
              <a:t>must </a:t>
            </a:r>
            <a:r>
              <a:rPr sz="2800" spc="-15" dirty="0">
                <a:latin typeface="Georgia"/>
                <a:cs typeface="Georgia"/>
              </a:rPr>
              <a:t>be </a:t>
            </a:r>
            <a:r>
              <a:rPr sz="2800" spc="-25" dirty="0">
                <a:latin typeface="Georgia"/>
                <a:cs typeface="Georgia"/>
              </a:rPr>
              <a:t>of </a:t>
            </a:r>
            <a:r>
              <a:rPr sz="2800" spc="-515" dirty="0">
                <a:latin typeface="Georgia"/>
                <a:cs typeface="Georgia"/>
              </a:rPr>
              <a:t>same  </a:t>
            </a:r>
            <a:r>
              <a:rPr sz="2800" spc="-30" dirty="0">
                <a:latin typeface="Georgia"/>
                <a:cs typeface="Georgia"/>
              </a:rPr>
              <a:t>size/width </a:t>
            </a:r>
            <a:r>
              <a:rPr sz="2800" spc="-75" dirty="0">
                <a:latin typeface="Georgia"/>
                <a:cs typeface="Georgia"/>
              </a:rPr>
              <a:t>as </a:t>
            </a:r>
            <a:r>
              <a:rPr sz="2800" spc="-35" dirty="0">
                <a:latin typeface="Georgia"/>
                <a:cs typeface="Georgia"/>
              </a:rPr>
              <a:t>memory</a:t>
            </a:r>
            <a:r>
              <a:rPr sz="2800" spc="-114" dirty="0">
                <a:latin typeface="Georgia"/>
                <a:cs typeface="Georgia"/>
              </a:rPr>
              <a:t> </a:t>
            </a:r>
            <a:r>
              <a:rPr sz="2800" spc="-65" dirty="0">
                <a:latin typeface="Georgia"/>
                <a:cs typeface="Georgia"/>
              </a:rPr>
              <a:t>words</a:t>
            </a:r>
            <a:endParaRPr sz="2800">
              <a:latin typeface="Georgia"/>
              <a:cs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138529" y="479501"/>
            <a:ext cx="4601210" cy="788670"/>
          </a:xfrm>
          <a:prstGeom prst="rect">
            <a:avLst/>
          </a:prstGeom>
        </p:spPr>
        <p:txBody>
          <a:bodyPr vert="horz" wrap="square" lIns="0" tIns="13335" rIns="0" bIns="0" rtlCol="0">
            <a:spAutoFit/>
          </a:bodyPr>
          <a:lstStyle/>
          <a:p>
            <a:pPr marL="12700">
              <a:lnSpc>
                <a:spcPct val="100000"/>
              </a:lnSpc>
              <a:spcBef>
                <a:spcPts val="105"/>
              </a:spcBef>
            </a:pPr>
            <a:r>
              <a:rPr sz="5000" spc="-270" dirty="0"/>
              <a:t>CPU</a:t>
            </a:r>
            <a:r>
              <a:rPr sz="5000" spc="-470" dirty="0"/>
              <a:t> </a:t>
            </a:r>
            <a:r>
              <a:rPr sz="5000" spc="-254" dirty="0"/>
              <a:t>Components</a:t>
            </a:r>
            <a:endParaRPr sz="5000"/>
          </a:p>
        </p:txBody>
      </p:sp>
      <p:sp>
        <p:nvSpPr>
          <p:cNvPr id="8" name="object 8"/>
          <p:cNvSpPr txBox="1"/>
          <p:nvPr/>
        </p:nvSpPr>
        <p:spPr>
          <a:xfrm>
            <a:off x="1261617" y="1382013"/>
            <a:ext cx="7310120" cy="4975860"/>
          </a:xfrm>
          <a:prstGeom prst="rect">
            <a:avLst/>
          </a:prstGeom>
        </p:spPr>
        <p:txBody>
          <a:bodyPr vert="horz" wrap="square" lIns="0" tIns="12065" rIns="0" bIns="0" rtlCol="0">
            <a:spAutoFit/>
          </a:bodyPr>
          <a:lstStyle/>
          <a:p>
            <a:pPr marL="12700">
              <a:lnSpc>
                <a:spcPct val="100000"/>
              </a:lnSpc>
              <a:spcBef>
                <a:spcPts val="95"/>
              </a:spcBef>
            </a:pPr>
            <a:r>
              <a:rPr sz="2800" b="1" u="heavy" spc="110" dirty="0">
                <a:uFill>
                  <a:solidFill>
                    <a:srgbClr val="000000"/>
                  </a:solidFill>
                </a:uFill>
                <a:latin typeface="Times New Roman"/>
                <a:cs typeface="Times New Roman"/>
              </a:rPr>
              <a:t>Control</a:t>
            </a:r>
            <a:r>
              <a:rPr sz="2800" b="1" u="heavy" spc="-25" dirty="0">
                <a:uFill>
                  <a:solidFill>
                    <a:srgbClr val="000000"/>
                  </a:solidFill>
                </a:uFill>
                <a:latin typeface="Times New Roman"/>
                <a:cs typeface="Times New Roman"/>
              </a:rPr>
              <a:t> </a:t>
            </a:r>
            <a:r>
              <a:rPr sz="2800" b="1" u="heavy" spc="150" dirty="0">
                <a:uFill>
                  <a:solidFill>
                    <a:srgbClr val="000000"/>
                  </a:solidFill>
                </a:uFill>
                <a:latin typeface="Times New Roman"/>
                <a:cs typeface="Times New Roman"/>
              </a:rPr>
              <a:t>Unit</a:t>
            </a:r>
            <a:endParaRPr sz="2800">
              <a:latin typeface="Times New Roman"/>
              <a:cs typeface="Times New Roman"/>
            </a:endParaRPr>
          </a:p>
          <a:p>
            <a:pPr marL="285115" marR="69850" indent="-272415">
              <a:lnSpc>
                <a:spcPts val="2690"/>
              </a:lnSpc>
              <a:spcBef>
                <a:spcPts val="650"/>
              </a:spcBef>
              <a:buClr>
                <a:srgbClr val="0AD0D9"/>
              </a:buClr>
              <a:buSzPct val="94642"/>
              <a:buFont typeface="Arial"/>
              <a:buChar char=""/>
              <a:tabLst>
                <a:tab pos="285750" algn="l"/>
              </a:tabLst>
            </a:pPr>
            <a:r>
              <a:rPr sz="2800" spc="-50" dirty="0">
                <a:latin typeface="Georgia"/>
                <a:cs typeface="Georgia"/>
              </a:rPr>
              <a:t>Generates </a:t>
            </a:r>
            <a:r>
              <a:rPr sz="2800" spc="-25" dirty="0">
                <a:latin typeface="Georgia"/>
                <a:cs typeface="Georgia"/>
              </a:rPr>
              <a:t>control </a:t>
            </a:r>
            <a:r>
              <a:rPr sz="2800" spc="-45" dirty="0">
                <a:latin typeface="Georgia"/>
                <a:cs typeface="Georgia"/>
              </a:rPr>
              <a:t>signals </a:t>
            </a:r>
            <a:r>
              <a:rPr sz="2800" spc="-15" dirty="0">
                <a:latin typeface="Georgia"/>
                <a:cs typeface="Georgia"/>
              </a:rPr>
              <a:t>which </a:t>
            </a:r>
            <a:r>
              <a:rPr sz="2800" spc="-70" dirty="0">
                <a:latin typeface="Georgia"/>
                <a:cs typeface="Georgia"/>
              </a:rPr>
              <a:t>are </a:t>
            </a:r>
            <a:r>
              <a:rPr sz="2800" spc="-100" dirty="0">
                <a:latin typeface="Georgia"/>
                <a:cs typeface="Georgia"/>
              </a:rPr>
              <a:t>necessary  </a:t>
            </a:r>
            <a:r>
              <a:rPr sz="2800" spc="-50" dirty="0">
                <a:latin typeface="Georgia"/>
                <a:cs typeface="Georgia"/>
              </a:rPr>
              <a:t>for </a:t>
            </a:r>
            <a:r>
              <a:rPr sz="2800" spc="-25" dirty="0">
                <a:latin typeface="Georgia"/>
                <a:cs typeface="Georgia"/>
              </a:rPr>
              <a:t>execution of </a:t>
            </a:r>
            <a:r>
              <a:rPr sz="2800" spc="-50" dirty="0">
                <a:latin typeface="Georgia"/>
                <a:cs typeface="Georgia"/>
              </a:rPr>
              <a:t>an</a:t>
            </a:r>
            <a:r>
              <a:rPr sz="2800" spc="-160" dirty="0">
                <a:latin typeface="Georgia"/>
                <a:cs typeface="Georgia"/>
              </a:rPr>
              <a:t> </a:t>
            </a:r>
            <a:r>
              <a:rPr sz="2800" spc="-30" dirty="0">
                <a:latin typeface="Georgia"/>
                <a:cs typeface="Georgia"/>
              </a:rPr>
              <a:t>instruction.</a:t>
            </a:r>
            <a:endParaRPr sz="2800">
              <a:latin typeface="Georgia"/>
              <a:cs typeface="Georgia"/>
            </a:endParaRPr>
          </a:p>
          <a:p>
            <a:pPr marL="285115" indent="-272415">
              <a:lnSpc>
                <a:spcPct val="100000"/>
              </a:lnSpc>
              <a:spcBef>
                <a:spcPts val="20"/>
              </a:spcBef>
              <a:buClr>
                <a:srgbClr val="0AD0D9"/>
              </a:buClr>
              <a:buSzPct val="94642"/>
              <a:buFont typeface="Arial"/>
              <a:buChar char=""/>
              <a:tabLst>
                <a:tab pos="285750" algn="l"/>
              </a:tabLst>
            </a:pPr>
            <a:r>
              <a:rPr sz="2800" spc="-5" dirty="0">
                <a:latin typeface="Georgia"/>
                <a:cs typeface="Georgia"/>
              </a:rPr>
              <a:t>Connect </a:t>
            </a:r>
            <a:r>
              <a:rPr sz="2800" spc="-50" dirty="0">
                <a:latin typeface="Georgia"/>
                <a:cs typeface="Georgia"/>
              </a:rPr>
              <a:t>registers </a:t>
            </a:r>
            <a:r>
              <a:rPr sz="2800" spc="-15" dirty="0">
                <a:latin typeface="Georgia"/>
                <a:cs typeface="Georgia"/>
              </a:rPr>
              <a:t>to </a:t>
            </a:r>
            <a:r>
              <a:rPr sz="2800" spc="-5" dirty="0">
                <a:latin typeface="Georgia"/>
                <a:cs typeface="Georgia"/>
              </a:rPr>
              <a:t>the</a:t>
            </a:r>
            <a:r>
              <a:rPr sz="2800" spc="-225" dirty="0">
                <a:latin typeface="Georgia"/>
                <a:cs typeface="Georgia"/>
              </a:rPr>
              <a:t> </a:t>
            </a:r>
            <a:r>
              <a:rPr sz="2800" spc="-50" dirty="0">
                <a:latin typeface="Georgia"/>
                <a:cs typeface="Georgia"/>
              </a:rPr>
              <a:t>bus.</a:t>
            </a:r>
            <a:endParaRPr sz="2800">
              <a:latin typeface="Georgia"/>
              <a:cs typeface="Georgia"/>
            </a:endParaRPr>
          </a:p>
          <a:p>
            <a:pPr marL="285115" marR="802005" indent="-272415">
              <a:lnSpc>
                <a:spcPts val="2690"/>
              </a:lnSpc>
              <a:spcBef>
                <a:spcPts val="650"/>
              </a:spcBef>
              <a:buClr>
                <a:srgbClr val="0AD0D9"/>
              </a:buClr>
              <a:buSzPct val="94642"/>
              <a:buFont typeface="Arial"/>
              <a:buChar char=""/>
              <a:tabLst>
                <a:tab pos="285750" algn="l"/>
              </a:tabLst>
            </a:pPr>
            <a:r>
              <a:rPr sz="2800" spc="-30" dirty="0">
                <a:latin typeface="Georgia"/>
                <a:cs typeface="Georgia"/>
              </a:rPr>
              <a:t>Controls </a:t>
            </a:r>
            <a:r>
              <a:rPr sz="2800" spc="-5" dirty="0">
                <a:latin typeface="Georgia"/>
                <a:cs typeface="Georgia"/>
              </a:rPr>
              <a:t>the </a:t>
            </a:r>
            <a:r>
              <a:rPr sz="2800" spc="-40" dirty="0">
                <a:latin typeface="Georgia"/>
                <a:cs typeface="Georgia"/>
              </a:rPr>
              <a:t>data </a:t>
            </a:r>
            <a:r>
              <a:rPr sz="2800" spc="15" dirty="0">
                <a:latin typeface="Georgia"/>
                <a:cs typeface="Georgia"/>
              </a:rPr>
              <a:t>flow </a:t>
            </a:r>
            <a:r>
              <a:rPr sz="2800" spc="-25" dirty="0">
                <a:latin typeface="Georgia"/>
                <a:cs typeface="Georgia"/>
              </a:rPr>
              <a:t>between </a:t>
            </a:r>
            <a:r>
              <a:rPr sz="2800" spc="-45" dirty="0">
                <a:latin typeface="Georgia"/>
                <a:cs typeface="Georgia"/>
              </a:rPr>
              <a:t>CPU </a:t>
            </a:r>
            <a:r>
              <a:rPr sz="2800" spc="-490" dirty="0">
                <a:latin typeface="Georgia"/>
                <a:cs typeface="Georgia"/>
              </a:rPr>
              <a:t>and  </a:t>
            </a:r>
            <a:r>
              <a:rPr sz="2800" spc="-50" dirty="0">
                <a:latin typeface="Georgia"/>
                <a:cs typeface="Georgia"/>
              </a:rPr>
              <a:t>peripherals </a:t>
            </a:r>
            <a:r>
              <a:rPr sz="2800" spc="-20" dirty="0">
                <a:latin typeface="Georgia"/>
                <a:cs typeface="Georgia"/>
              </a:rPr>
              <a:t>(including</a:t>
            </a:r>
            <a:r>
              <a:rPr sz="2800" spc="45" dirty="0">
                <a:latin typeface="Georgia"/>
                <a:cs typeface="Georgia"/>
              </a:rPr>
              <a:t> </a:t>
            </a:r>
            <a:r>
              <a:rPr sz="2800" spc="-35" dirty="0">
                <a:latin typeface="Georgia"/>
                <a:cs typeface="Georgia"/>
              </a:rPr>
              <a:t>memory).</a:t>
            </a:r>
            <a:endParaRPr sz="2800">
              <a:latin typeface="Georgia"/>
              <a:cs typeface="Georgia"/>
            </a:endParaRPr>
          </a:p>
          <a:p>
            <a:pPr marL="285115" marR="5080" indent="-272415">
              <a:lnSpc>
                <a:spcPct val="80000"/>
              </a:lnSpc>
              <a:spcBef>
                <a:spcPts val="695"/>
              </a:spcBef>
              <a:buClr>
                <a:srgbClr val="0AD0D9"/>
              </a:buClr>
              <a:buSzPct val="94642"/>
              <a:buFont typeface="Arial"/>
              <a:buChar char=""/>
              <a:tabLst>
                <a:tab pos="285750" algn="l"/>
              </a:tabLst>
            </a:pPr>
            <a:r>
              <a:rPr sz="2800" spc="-55" dirty="0">
                <a:latin typeface="Georgia"/>
                <a:cs typeface="Georgia"/>
              </a:rPr>
              <a:t>Provides </a:t>
            </a:r>
            <a:r>
              <a:rPr sz="2800" spc="-40" dirty="0">
                <a:latin typeface="Georgia"/>
                <a:cs typeface="Georgia"/>
              </a:rPr>
              <a:t>status, </a:t>
            </a:r>
            <a:r>
              <a:rPr sz="2800" spc="-25" dirty="0">
                <a:latin typeface="Georgia"/>
                <a:cs typeface="Georgia"/>
              </a:rPr>
              <a:t>control </a:t>
            </a:r>
            <a:r>
              <a:rPr sz="2800" spc="-100" dirty="0">
                <a:latin typeface="Georgia"/>
                <a:cs typeface="Georgia"/>
              </a:rPr>
              <a:t>&amp; </a:t>
            </a:r>
            <a:r>
              <a:rPr sz="2800" spc="-25" dirty="0">
                <a:latin typeface="Georgia"/>
                <a:cs typeface="Georgia"/>
              </a:rPr>
              <a:t>timing </a:t>
            </a:r>
            <a:r>
              <a:rPr sz="2800" spc="-50" dirty="0">
                <a:latin typeface="Georgia"/>
                <a:cs typeface="Georgia"/>
              </a:rPr>
              <a:t>signals  </a:t>
            </a:r>
            <a:r>
              <a:rPr sz="2800" spc="-45" dirty="0">
                <a:latin typeface="Georgia"/>
                <a:cs typeface="Georgia"/>
              </a:rPr>
              <a:t>required </a:t>
            </a:r>
            <a:r>
              <a:rPr sz="2800" spc="-50" dirty="0">
                <a:latin typeface="Georgia"/>
                <a:cs typeface="Georgia"/>
              </a:rPr>
              <a:t>for </a:t>
            </a:r>
            <a:r>
              <a:rPr sz="2800" spc="-5" dirty="0">
                <a:latin typeface="Georgia"/>
                <a:cs typeface="Georgia"/>
              </a:rPr>
              <a:t>the </a:t>
            </a:r>
            <a:r>
              <a:rPr sz="2800" spc="-35" dirty="0">
                <a:latin typeface="Georgia"/>
                <a:cs typeface="Georgia"/>
              </a:rPr>
              <a:t>operation </a:t>
            </a:r>
            <a:r>
              <a:rPr sz="2800" spc="-25" dirty="0">
                <a:latin typeface="Georgia"/>
                <a:cs typeface="Georgia"/>
              </a:rPr>
              <a:t>of </a:t>
            </a:r>
            <a:r>
              <a:rPr sz="2800" spc="-35" dirty="0">
                <a:latin typeface="Georgia"/>
                <a:cs typeface="Georgia"/>
              </a:rPr>
              <a:t>memory </a:t>
            </a:r>
            <a:r>
              <a:rPr sz="2800" spc="-40" dirty="0">
                <a:latin typeface="Georgia"/>
                <a:cs typeface="Georgia"/>
              </a:rPr>
              <a:t>and </a:t>
            </a:r>
            <a:r>
              <a:rPr sz="2800" spc="-55" dirty="0">
                <a:latin typeface="Georgia"/>
                <a:cs typeface="Georgia"/>
              </a:rPr>
              <a:t>I/O  </a:t>
            </a:r>
            <a:r>
              <a:rPr sz="2800" spc="-40" dirty="0">
                <a:latin typeface="Georgia"/>
                <a:cs typeface="Georgia"/>
              </a:rPr>
              <a:t>devices </a:t>
            </a:r>
            <a:r>
              <a:rPr sz="2800" spc="-10" dirty="0">
                <a:latin typeface="Georgia"/>
                <a:cs typeface="Georgia"/>
              </a:rPr>
              <a:t>to </a:t>
            </a:r>
            <a:r>
              <a:rPr sz="2800" spc="-5" dirty="0">
                <a:latin typeface="Georgia"/>
                <a:cs typeface="Georgia"/>
              </a:rPr>
              <a:t>the</a:t>
            </a:r>
            <a:r>
              <a:rPr sz="2800" spc="-210" dirty="0">
                <a:latin typeface="Georgia"/>
                <a:cs typeface="Georgia"/>
              </a:rPr>
              <a:t> </a:t>
            </a:r>
            <a:r>
              <a:rPr sz="2800" spc="-50" dirty="0">
                <a:latin typeface="Georgia"/>
                <a:cs typeface="Georgia"/>
              </a:rPr>
              <a:t>system.</a:t>
            </a:r>
            <a:endParaRPr sz="2800">
              <a:latin typeface="Georgia"/>
              <a:cs typeface="Georgia"/>
            </a:endParaRPr>
          </a:p>
          <a:p>
            <a:pPr marL="285115" indent="-272415">
              <a:lnSpc>
                <a:spcPts val="3025"/>
              </a:lnSpc>
              <a:buClr>
                <a:srgbClr val="0AD0D9"/>
              </a:buClr>
              <a:buSzPct val="94642"/>
              <a:buFont typeface="Arial"/>
              <a:buChar char=""/>
              <a:tabLst>
                <a:tab pos="285750" algn="l"/>
              </a:tabLst>
            </a:pPr>
            <a:r>
              <a:rPr sz="2800" spc="-20" dirty="0">
                <a:latin typeface="Georgia"/>
                <a:cs typeface="Georgia"/>
              </a:rPr>
              <a:t>Acts </a:t>
            </a:r>
            <a:r>
              <a:rPr sz="2800" spc="-75" dirty="0">
                <a:latin typeface="Georgia"/>
                <a:cs typeface="Georgia"/>
              </a:rPr>
              <a:t>as </a:t>
            </a:r>
            <a:r>
              <a:rPr sz="2800" spc="-70" dirty="0">
                <a:latin typeface="Georgia"/>
                <a:cs typeface="Georgia"/>
              </a:rPr>
              <a:t>a </a:t>
            </a:r>
            <a:r>
              <a:rPr sz="2800" spc="-55" dirty="0">
                <a:latin typeface="Georgia"/>
                <a:cs typeface="Georgia"/>
              </a:rPr>
              <a:t>brain </a:t>
            </a:r>
            <a:r>
              <a:rPr sz="2800" spc="-25" dirty="0">
                <a:latin typeface="Georgia"/>
                <a:cs typeface="Georgia"/>
              </a:rPr>
              <a:t>of </a:t>
            </a:r>
            <a:r>
              <a:rPr sz="2800" spc="-30" dirty="0">
                <a:latin typeface="Georgia"/>
                <a:cs typeface="Georgia"/>
              </a:rPr>
              <a:t>computer</a:t>
            </a:r>
            <a:r>
              <a:rPr sz="2800" spc="-185" dirty="0">
                <a:latin typeface="Georgia"/>
                <a:cs typeface="Georgia"/>
              </a:rPr>
              <a:t> </a:t>
            </a:r>
            <a:r>
              <a:rPr sz="2800" spc="-55" dirty="0">
                <a:latin typeface="Georgia"/>
                <a:cs typeface="Georgia"/>
              </a:rPr>
              <a:t>system</a:t>
            </a:r>
            <a:endParaRPr sz="2800">
              <a:latin typeface="Georgia"/>
              <a:cs typeface="Georgia"/>
            </a:endParaRPr>
          </a:p>
          <a:p>
            <a:pPr marL="285115" marR="336550">
              <a:lnSpc>
                <a:spcPts val="2690"/>
              </a:lnSpc>
              <a:spcBef>
                <a:spcPts val="310"/>
              </a:spcBef>
            </a:pPr>
            <a:r>
              <a:rPr sz="2800" spc="-15" dirty="0">
                <a:latin typeface="Georgia"/>
                <a:cs typeface="Georgia"/>
              </a:rPr>
              <a:t>All </a:t>
            </a:r>
            <a:r>
              <a:rPr sz="2800" spc="-25" dirty="0">
                <a:latin typeface="Georgia"/>
                <a:cs typeface="Georgia"/>
              </a:rPr>
              <a:t>actions of </a:t>
            </a:r>
            <a:r>
              <a:rPr sz="2800" spc="-5" dirty="0">
                <a:latin typeface="Georgia"/>
                <a:cs typeface="Georgia"/>
              </a:rPr>
              <a:t>the </a:t>
            </a:r>
            <a:r>
              <a:rPr sz="2800" spc="-25" dirty="0">
                <a:latin typeface="Georgia"/>
                <a:cs typeface="Georgia"/>
              </a:rPr>
              <a:t>control </a:t>
            </a:r>
            <a:r>
              <a:rPr sz="2800" spc="-20" dirty="0">
                <a:latin typeface="Georgia"/>
                <a:cs typeface="Georgia"/>
              </a:rPr>
              <a:t>unit </a:t>
            </a:r>
            <a:r>
              <a:rPr sz="2800" spc="-70" dirty="0">
                <a:latin typeface="Georgia"/>
                <a:cs typeface="Georgia"/>
              </a:rPr>
              <a:t>are</a:t>
            </a:r>
            <a:r>
              <a:rPr sz="2800" spc="-330" dirty="0">
                <a:latin typeface="Georgia"/>
                <a:cs typeface="Georgia"/>
              </a:rPr>
              <a:t> </a:t>
            </a:r>
            <a:r>
              <a:rPr sz="2800" spc="-40" dirty="0">
                <a:latin typeface="Georgia"/>
                <a:cs typeface="Georgia"/>
              </a:rPr>
              <a:t>associated  </a:t>
            </a:r>
            <a:r>
              <a:rPr sz="2800" spc="-10" dirty="0">
                <a:latin typeface="Georgia"/>
                <a:cs typeface="Georgia"/>
              </a:rPr>
              <a:t>with </a:t>
            </a:r>
            <a:r>
              <a:rPr sz="2800" spc="-5" dirty="0">
                <a:latin typeface="Georgia"/>
                <a:cs typeface="Georgia"/>
              </a:rPr>
              <a:t>the </a:t>
            </a:r>
            <a:r>
              <a:rPr sz="2800" spc="-25" dirty="0">
                <a:latin typeface="Georgia"/>
                <a:cs typeface="Georgia"/>
              </a:rPr>
              <a:t>decoding </a:t>
            </a:r>
            <a:r>
              <a:rPr sz="2800" spc="-40" dirty="0">
                <a:latin typeface="Georgia"/>
                <a:cs typeface="Georgia"/>
              </a:rPr>
              <a:t>and </a:t>
            </a:r>
            <a:r>
              <a:rPr sz="2800" spc="-30" dirty="0">
                <a:latin typeface="Georgia"/>
                <a:cs typeface="Georgia"/>
              </a:rPr>
              <a:t>executions </a:t>
            </a:r>
            <a:r>
              <a:rPr sz="2800" spc="-25" dirty="0">
                <a:latin typeface="Georgia"/>
                <a:cs typeface="Georgia"/>
              </a:rPr>
              <a:t>of  </a:t>
            </a:r>
            <a:r>
              <a:rPr sz="2800" spc="-30" dirty="0">
                <a:latin typeface="Georgia"/>
                <a:cs typeface="Georgia"/>
              </a:rPr>
              <a:t>instructions </a:t>
            </a:r>
            <a:r>
              <a:rPr sz="2800" spc="-25" dirty="0">
                <a:latin typeface="Georgia"/>
                <a:cs typeface="Georgia"/>
              </a:rPr>
              <a:t>(fetch </a:t>
            </a:r>
            <a:r>
              <a:rPr sz="2800" spc="-40" dirty="0">
                <a:latin typeface="Georgia"/>
                <a:cs typeface="Georgia"/>
              </a:rPr>
              <a:t>and </a:t>
            </a:r>
            <a:r>
              <a:rPr sz="2800" spc="-30" dirty="0">
                <a:latin typeface="Georgia"/>
                <a:cs typeface="Georgia"/>
              </a:rPr>
              <a:t>execute</a:t>
            </a:r>
            <a:r>
              <a:rPr sz="2800" spc="-185" dirty="0">
                <a:latin typeface="Georgia"/>
                <a:cs typeface="Georgia"/>
              </a:rPr>
              <a:t> </a:t>
            </a:r>
            <a:r>
              <a:rPr sz="2800" spc="-35" dirty="0">
                <a:latin typeface="Georgia"/>
                <a:cs typeface="Georgia"/>
              </a:rPr>
              <a:t>cycles).</a:t>
            </a:r>
            <a:endParaRPr sz="2800">
              <a:latin typeface="Georgia"/>
              <a:cs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032205"/>
            <a:ext cx="4601210" cy="788670"/>
          </a:xfrm>
          <a:prstGeom prst="rect">
            <a:avLst/>
          </a:prstGeom>
        </p:spPr>
        <p:txBody>
          <a:bodyPr vert="horz" wrap="square" lIns="0" tIns="13335" rIns="0" bIns="0" rtlCol="0">
            <a:spAutoFit/>
          </a:bodyPr>
          <a:lstStyle/>
          <a:p>
            <a:pPr marL="12700">
              <a:lnSpc>
                <a:spcPct val="100000"/>
              </a:lnSpc>
              <a:spcBef>
                <a:spcPts val="105"/>
              </a:spcBef>
            </a:pPr>
            <a:r>
              <a:rPr sz="5000" spc="-270" dirty="0"/>
              <a:t>CPU</a:t>
            </a:r>
            <a:r>
              <a:rPr sz="5000" spc="-470" dirty="0"/>
              <a:t> </a:t>
            </a:r>
            <a:r>
              <a:rPr sz="5000" spc="-254" dirty="0"/>
              <a:t>Components</a:t>
            </a:r>
            <a:endParaRPr sz="5000"/>
          </a:p>
        </p:txBody>
      </p:sp>
      <p:sp>
        <p:nvSpPr>
          <p:cNvPr id="8" name="object 8"/>
          <p:cNvSpPr txBox="1"/>
          <p:nvPr/>
        </p:nvSpPr>
        <p:spPr>
          <a:xfrm>
            <a:off x="1261617" y="1933484"/>
            <a:ext cx="7594600" cy="4226560"/>
          </a:xfrm>
          <a:prstGeom prst="rect">
            <a:avLst/>
          </a:prstGeom>
        </p:spPr>
        <p:txBody>
          <a:bodyPr vert="horz" wrap="square" lIns="0" tIns="59690" rIns="0" bIns="0" rtlCol="0">
            <a:spAutoFit/>
          </a:bodyPr>
          <a:lstStyle/>
          <a:p>
            <a:pPr marL="12700">
              <a:lnSpc>
                <a:spcPct val="100000"/>
              </a:lnSpc>
              <a:spcBef>
                <a:spcPts val="470"/>
              </a:spcBef>
            </a:pPr>
            <a:r>
              <a:rPr sz="3000" b="1" u="heavy" spc="135" dirty="0">
                <a:uFill>
                  <a:solidFill>
                    <a:srgbClr val="000000"/>
                  </a:solidFill>
                </a:uFill>
                <a:latin typeface="Times New Roman"/>
                <a:cs typeface="Times New Roman"/>
              </a:rPr>
              <a:t>Arithmetic </a:t>
            </a:r>
            <a:r>
              <a:rPr sz="3000" b="1" u="heavy" spc="180" dirty="0">
                <a:uFill>
                  <a:solidFill>
                    <a:srgbClr val="000000"/>
                  </a:solidFill>
                </a:uFill>
                <a:latin typeface="Times New Roman"/>
                <a:cs typeface="Times New Roman"/>
              </a:rPr>
              <a:t>and</a:t>
            </a:r>
            <a:r>
              <a:rPr sz="3000" b="1" u="heavy" spc="-525" dirty="0">
                <a:uFill>
                  <a:solidFill>
                    <a:srgbClr val="000000"/>
                  </a:solidFill>
                </a:uFill>
                <a:latin typeface="Times New Roman"/>
                <a:cs typeface="Times New Roman"/>
              </a:rPr>
              <a:t> </a:t>
            </a:r>
            <a:r>
              <a:rPr sz="3000" b="1" u="heavy" spc="90" dirty="0">
                <a:uFill>
                  <a:solidFill>
                    <a:srgbClr val="000000"/>
                  </a:solidFill>
                </a:uFill>
                <a:latin typeface="Times New Roman"/>
                <a:cs typeface="Times New Roman"/>
              </a:rPr>
              <a:t>Logic </a:t>
            </a:r>
            <a:r>
              <a:rPr sz="3000" b="1" u="heavy" spc="165" dirty="0">
                <a:uFill>
                  <a:solidFill>
                    <a:srgbClr val="000000"/>
                  </a:solidFill>
                </a:uFill>
                <a:latin typeface="Times New Roman"/>
                <a:cs typeface="Times New Roman"/>
              </a:rPr>
              <a:t>Unit</a:t>
            </a:r>
            <a:endParaRPr sz="3000">
              <a:latin typeface="Times New Roman"/>
              <a:cs typeface="Times New Roman"/>
            </a:endParaRPr>
          </a:p>
          <a:p>
            <a:pPr marL="285115" indent="-272415">
              <a:lnSpc>
                <a:spcPct val="100000"/>
              </a:lnSpc>
              <a:spcBef>
                <a:spcPts val="350"/>
              </a:spcBef>
              <a:buClr>
                <a:srgbClr val="0AD0D9"/>
              </a:buClr>
              <a:buSzPct val="94642"/>
              <a:buFont typeface="Arial"/>
              <a:buChar char=""/>
              <a:tabLst>
                <a:tab pos="285750" algn="l"/>
              </a:tabLst>
            </a:pPr>
            <a:r>
              <a:rPr sz="2800" spc="-60" dirty="0">
                <a:latin typeface="Georgia"/>
                <a:cs typeface="Georgia"/>
              </a:rPr>
              <a:t>Executes </a:t>
            </a:r>
            <a:r>
              <a:rPr sz="2800" spc="-25" dirty="0">
                <a:latin typeface="Georgia"/>
                <a:cs typeface="Georgia"/>
              </a:rPr>
              <a:t>arithmetic </a:t>
            </a:r>
            <a:r>
              <a:rPr sz="2800" spc="-40" dirty="0">
                <a:latin typeface="Georgia"/>
                <a:cs typeface="Georgia"/>
              </a:rPr>
              <a:t>and </a:t>
            </a:r>
            <a:r>
              <a:rPr sz="2800" spc="-20" dirty="0">
                <a:latin typeface="Georgia"/>
                <a:cs typeface="Georgia"/>
              </a:rPr>
              <a:t>logical</a:t>
            </a:r>
            <a:r>
              <a:rPr sz="2800" spc="-110" dirty="0">
                <a:latin typeface="Georgia"/>
                <a:cs typeface="Georgia"/>
              </a:rPr>
              <a:t> </a:t>
            </a:r>
            <a:r>
              <a:rPr sz="2800" spc="-40" dirty="0">
                <a:latin typeface="Georgia"/>
                <a:cs typeface="Georgia"/>
              </a:rPr>
              <a:t>operations.</a:t>
            </a:r>
            <a:endParaRPr sz="2800">
              <a:latin typeface="Georgia"/>
              <a:cs typeface="Georgia"/>
            </a:endParaRPr>
          </a:p>
          <a:p>
            <a:pPr marL="285115" indent="-272415">
              <a:lnSpc>
                <a:spcPts val="3190"/>
              </a:lnSpc>
              <a:spcBef>
                <a:spcPts val="335"/>
              </a:spcBef>
              <a:buClr>
                <a:srgbClr val="0AD0D9"/>
              </a:buClr>
              <a:buSzPct val="94642"/>
              <a:buFont typeface="Arial"/>
              <a:buChar char=""/>
              <a:tabLst>
                <a:tab pos="285750" algn="l"/>
              </a:tabLst>
            </a:pPr>
            <a:r>
              <a:rPr sz="2800" spc="-30" dirty="0">
                <a:latin typeface="Georgia"/>
                <a:cs typeface="Georgia"/>
              </a:rPr>
              <a:t>Accumulator </a:t>
            </a:r>
            <a:r>
              <a:rPr sz="2800" spc="-60" dirty="0">
                <a:latin typeface="Georgia"/>
                <a:cs typeface="Georgia"/>
              </a:rPr>
              <a:t>is </a:t>
            </a:r>
            <a:r>
              <a:rPr sz="2800" spc="-70" dirty="0">
                <a:latin typeface="Georgia"/>
                <a:cs typeface="Georgia"/>
              </a:rPr>
              <a:t>a </a:t>
            </a:r>
            <a:r>
              <a:rPr sz="2800" spc="-35" dirty="0">
                <a:latin typeface="Georgia"/>
                <a:cs typeface="Georgia"/>
              </a:rPr>
              <a:t>special </a:t>
            </a:r>
            <a:r>
              <a:rPr sz="2800" spc="-45" dirty="0">
                <a:latin typeface="Georgia"/>
                <a:cs typeface="Georgia"/>
              </a:rPr>
              <a:t>8-bit</a:t>
            </a:r>
            <a:r>
              <a:rPr sz="2800" spc="-150" dirty="0">
                <a:latin typeface="Georgia"/>
                <a:cs typeface="Georgia"/>
              </a:rPr>
              <a:t> </a:t>
            </a:r>
            <a:r>
              <a:rPr sz="2800" spc="-45" dirty="0">
                <a:latin typeface="Georgia"/>
                <a:cs typeface="Georgia"/>
              </a:rPr>
              <a:t>register</a:t>
            </a:r>
            <a:endParaRPr sz="2800">
              <a:latin typeface="Georgia"/>
              <a:cs typeface="Georgia"/>
            </a:endParaRPr>
          </a:p>
          <a:p>
            <a:pPr marL="285115" marR="452120">
              <a:lnSpc>
                <a:spcPts val="3020"/>
              </a:lnSpc>
              <a:spcBef>
                <a:spcPts val="215"/>
              </a:spcBef>
            </a:pPr>
            <a:r>
              <a:rPr sz="2800" spc="90" dirty="0">
                <a:latin typeface="Times New Roman"/>
                <a:cs typeface="Times New Roman"/>
              </a:rPr>
              <a:t>associated</a:t>
            </a:r>
            <a:r>
              <a:rPr sz="2800" spc="-65" dirty="0">
                <a:latin typeface="Times New Roman"/>
                <a:cs typeface="Times New Roman"/>
              </a:rPr>
              <a:t> </a:t>
            </a:r>
            <a:r>
              <a:rPr sz="2800" spc="114" dirty="0">
                <a:latin typeface="Times New Roman"/>
                <a:cs typeface="Times New Roman"/>
              </a:rPr>
              <a:t>with</a:t>
            </a:r>
            <a:r>
              <a:rPr sz="2800" spc="-90" dirty="0">
                <a:latin typeface="Times New Roman"/>
                <a:cs typeface="Times New Roman"/>
              </a:rPr>
              <a:t> </a:t>
            </a:r>
            <a:r>
              <a:rPr sz="2800" spc="-5" dirty="0">
                <a:latin typeface="Times New Roman"/>
                <a:cs typeface="Times New Roman"/>
              </a:rPr>
              <a:t>ALU.Register</a:t>
            </a:r>
            <a:r>
              <a:rPr sz="2800" spc="-85" dirty="0">
                <a:latin typeface="Times New Roman"/>
                <a:cs typeface="Times New Roman"/>
              </a:rPr>
              <a:t> </a:t>
            </a:r>
            <a:r>
              <a:rPr sz="2800" spc="-420" dirty="0">
                <a:latin typeface="Times New Roman"/>
                <a:cs typeface="Times New Roman"/>
              </a:rPr>
              <a:t>‘A’</a:t>
            </a:r>
            <a:r>
              <a:rPr sz="2800" spc="-285" dirty="0">
                <a:latin typeface="Times New Roman"/>
                <a:cs typeface="Times New Roman"/>
              </a:rPr>
              <a:t> </a:t>
            </a:r>
            <a:r>
              <a:rPr sz="2800" spc="114" dirty="0">
                <a:latin typeface="Times New Roman"/>
                <a:cs typeface="Times New Roman"/>
              </a:rPr>
              <a:t>in</a:t>
            </a:r>
            <a:r>
              <a:rPr sz="2800" spc="-50" dirty="0">
                <a:latin typeface="Times New Roman"/>
                <a:cs typeface="Times New Roman"/>
              </a:rPr>
              <a:t> </a:t>
            </a:r>
            <a:r>
              <a:rPr sz="2800" spc="50" dirty="0">
                <a:latin typeface="Times New Roman"/>
                <a:cs typeface="Times New Roman"/>
              </a:rPr>
              <a:t>8085</a:t>
            </a:r>
            <a:r>
              <a:rPr sz="2800" dirty="0">
                <a:latin typeface="Times New Roman"/>
                <a:cs typeface="Times New Roman"/>
              </a:rPr>
              <a:t> </a:t>
            </a:r>
            <a:r>
              <a:rPr sz="2800" spc="25" dirty="0">
                <a:latin typeface="Times New Roman"/>
                <a:cs typeface="Times New Roman"/>
              </a:rPr>
              <a:t>is</a:t>
            </a:r>
            <a:r>
              <a:rPr sz="2800" spc="-114" dirty="0">
                <a:latin typeface="Times New Roman"/>
                <a:cs typeface="Times New Roman"/>
              </a:rPr>
              <a:t> </a:t>
            </a:r>
            <a:r>
              <a:rPr sz="2800" spc="160" dirty="0">
                <a:latin typeface="Times New Roman"/>
                <a:cs typeface="Times New Roman"/>
              </a:rPr>
              <a:t>an  </a:t>
            </a:r>
            <a:r>
              <a:rPr sz="2800" spc="-55" dirty="0">
                <a:latin typeface="Georgia"/>
                <a:cs typeface="Georgia"/>
              </a:rPr>
              <a:t>accumulator.</a:t>
            </a:r>
            <a:endParaRPr sz="2800">
              <a:latin typeface="Georgia"/>
              <a:cs typeface="Georgia"/>
            </a:endParaRPr>
          </a:p>
          <a:p>
            <a:pPr marL="652780" marR="548005" lvl="1" indent="-247015">
              <a:lnSpc>
                <a:spcPts val="2590"/>
              </a:lnSpc>
              <a:spcBef>
                <a:spcPts val="605"/>
              </a:spcBef>
              <a:buClr>
                <a:srgbClr val="0E6EC5"/>
              </a:buClr>
              <a:buSzPct val="85416"/>
              <a:buFont typeface="Arial"/>
              <a:buChar char=""/>
              <a:tabLst>
                <a:tab pos="652780" algn="l"/>
              </a:tabLst>
            </a:pPr>
            <a:r>
              <a:rPr sz="2400" spc="-50" dirty="0">
                <a:latin typeface="Georgia"/>
                <a:cs typeface="Georgia"/>
              </a:rPr>
              <a:t>Source </a:t>
            </a:r>
            <a:r>
              <a:rPr sz="2400" spc="-20" dirty="0">
                <a:latin typeface="Georgia"/>
                <a:cs typeface="Georgia"/>
              </a:rPr>
              <a:t>of </a:t>
            </a:r>
            <a:r>
              <a:rPr sz="2400" spc="-15" dirty="0">
                <a:latin typeface="Georgia"/>
                <a:cs typeface="Georgia"/>
              </a:rPr>
              <a:t>one </a:t>
            </a:r>
            <a:r>
              <a:rPr sz="2400" spc="-20" dirty="0">
                <a:latin typeface="Georgia"/>
                <a:cs typeface="Georgia"/>
              </a:rPr>
              <a:t>of </a:t>
            </a:r>
            <a:r>
              <a:rPr sz="2400" spc="-5" dirty="0">
                <a:latin typeface="Georgia"/>
                <a:cs typeface="Georgia"/>
              </a:rPr>
              <a:t>the </a:t>
            </a:r>
            <a:r>
              <a:rPr sz="2400" spc="-40" dirty="0">
                <a:latin typeface="Georgia"/>
                <a:cs typeface="Georgia"/>
              </a:rPr>
              <a:t>operands </a:t>
            </a:r>
            <a:r>
              <a:rPr sz="2400" spc="-20" dirty="0">
                <a:latin typeface="Georgia"/>
                <a:cs typeface="Georgia"/>
              </a:rPr>
              <a:t>of </a:t>
            </a:r>
            <a:r>
              <a:rPr sz="2400" spc="-40" dirty="0">
                <a:latin typeface="Georgia"/>
                <a:cs typeface="Georgia"/>
              </a:rPr>
              <a:t>an </a:t>
            </a:r>
            <a:r>
              <a:rPr sz="2400" spc="-20" dirty="0">
                <a:latin typeface="Georgia"/>
                <a:cs typeface="Georgia"/>
              </a:rPr>
              <a:t>arithmetic </a:t>
            </a:r>
            <a:r>
              <a:rPr sz="2400" spc="-355" dirty="0">
                <a:latin typeface="Georgia"/>
                <a:cs typeface="Georgia"/>
              </a:rPr>
              <a:t>or  </a:t>
            </a:r>
            <a:r>
              <a:rPr sz="2400" spc="-15" dirty="0">
                <a:latin typeface="Georgia"/>
                <a:cs typeface="Georgia"/>
              </a:rPr>
              <a:t>logical</a:t>
            </a:r>
            <a:r>
              <a:rPr sz="2400" spc="-45" dirty="0">
                <a:latin typeface="Georgia"/>
                <a:cs typeface="Georgia"/>
              </a:rPr>
              <a:t> </a:t>
            </a:r>
            <a:r>
              <a:rPr sz="2400" spc="-30" dirty="0">
                <a:latin typeface="Georgia"/>
                <a:cs typeface="Georgia"/>
              </a:rPr>
              <a:t>operation.</a:t>
            </a:r>
            <a:endParaRPr sz="2400">
              <a:latin typeface="Georgia"/>
              <a:cs typeface="Georgia"/>
            </a:endParaRPr>
          </a:p>
          <a:p>
            <a:pPr marL="652780" lvl="1" indent="-247015">
              <a:lnSpc>
                <a:spcPct val="100000"/>
              </a:lnSpc>
              <a:spcBef>
                <a:spcPts val="254"/>
              </a:spcBef>
              <a:buClr>
                <a:srgbClr val="0E6EC5"/>
              </a:buClr>
              <a:buSzPct val="85416"/>
              <a:buFont typeface="Arial"/>
              <a:buChar char=""/>
              <a:tabLst>
                <a:tab pos="652780" algn="l"/>
              </a:tabLst>
            </a:pPr>
            <a:r>
              <a:rPr sz="2400" spc="-45" dirty="0">
                <a:latin typeface="Georgia"/>
                <a:cs typeface="Georgia"/>
              </a:rPr>
              <a:t>serves </a:t>
            </a:r>
            <a:r>
              <a:rPr sz="2400" spc="-65" dirty="0">
                <a:latin typeface="Georgia"/>
                <a:cs typeface="Georgia"/>
              </a:rPr>
              <a:t>as </a:t>
            </a:r>
            <a:r>
              <a:rPr sz="2400" spc="-15" dirty="0">
                <a:latin typeface="Georgia"/>
                <a:cs typeface="Georgia"/>
              </a:rPr>
              <a:t>one </a:t>
            </a:r>
            <a:r>
              <a:rPr sz="2400" spc="-20" dirty="0">
                <a:latin typeface="Georgia"/>
                <a:cs typeface="Georgia"/>
              </a:rPr>
              <a:t>input </a:t>
            </a:r>
            <a:r>
              <a:rPr sz="2400" spc="-10" dirty="0">
                <a:latin typeface="Georgia"/>
                <a:cs typeface="Georgia"/>
              </a:rPr>
              <a:t>to</a:t>
            </a:r>
            <a:r>
              <a:rPr sz="2400" spc="-215" dirty="0">
                <a:latin typeface="Georgia"/>
                <a:cs typeface="Georgia"/>
              </a:rPr>
              <a:t> </a:t>
            </a:r>
            <a:r>
              <a:rPr sz="2400" spc="-95" dirty="0">
                <a:latin typeface="Georgia"/>
                <a:cs typeface="Georgia"/>
              </a:rPr>
              <a:t>ALU.</a:t>
            </a:r>
            <a:endParaRPr sz="2400">
              <a:latin typeface="Georgia"/>
              <a:cs typeface="Georgia"/>
            </a:endParaRPr>
          </a:p>
          <a:p>
            <a:pPr marL="285115" marR="5080" indent="-272415">
              <a:lnSpc>
                <a:spcPts val="3030"/>
              </a:lnSpc>
              <a:spcBef>
                <a:spcPts val="685"/>
              </a:spcBef>
              <a:buClr>
                <a:srgbClr val="0AD0D9"/>
              </a:buClr>
              <a:buSzPct val="94642"/>
              <a:buFont typeface="Arial"/>
              <a:buChar char=""/>
              <a:tabLst>
                <a:tab pos="285750" algn="l"/>
              </a:tabLst>
            </a:pPr>
            <a:r>
              <a:rPr sz="2800" spc="-70" dirty="0">
                <a:latin typeface="Georgia"/>
                <a:cs typeface="Georgia"/>
              </a:rPr>
              <a:t>Final </a:t>
            </a:r>
            <a:r>
              <a:rPr sz="2800" spc="-40" dirty="0">
                <a:latin typeface="Georgia"/>
                <a:cs typeface="Georgia"/>
              </a:rPr>
              <a:t>result </a:t>
            </a:r>
            <a:r>
              <a:rPr sz="2800" spc="-25" dirty="0">
                <a:latin typeface="Georgia"/>
                <a:cs typeface="Georgia"/>
              </a:rPr>
              <a:t>of </a:t>
            </a:r>
            <a:r>
              <a:rPr sz="2800" spc="-50" dirty="0">
                <a:latin typeface="Georgia"/>
                <a:cs typeface="Georgia"/>
              </a:rPr>
              <a:t>an </a:t>
            </a:r>
            <a:r>
              <a:rPr sz="2800" spc="-25" dirty="0">
                <a:latin typeface="Georgia"/>
                <a:cs typeface="Georgia"/>
              </a:rPr>
              <a:t>arithmetic </a:t>
            </a:r>
            <a:r>
              <a:rPr sz="2800" spc="-40" dirty="0">
                <a:latin typeface="Georgia"/>
                <a:cs typeface="Georgia"/>
              </a:rPr>
              <a:t>or </a:t>
            </a:r>
            <a:r>
              <a:rPr sz="2800" spc="-20" dirty="0">
                <a:latin typeface="Georgia"/>
                <a:cs typeface="Georgia"/>
              </a:rPr>
              <a:t>logical </a:t>
            </a:r>
            <a:r>
              <a:rPr sz="2800" spc="-65" dirty="0">
                <a:latin typeface="Georgia"/>
                <a:cs typeface="Georgia"/>
              </a:rPr>
              <a:t>operation  </a:t>
            </a:r>
            <a:r>
              <a:rPr sz="2800" spc="-60" dirty="0">
                <a:latin typeface="Georgia"/>
                <a:cs typeface="Georgia"/>
              </a:rPr>
              <a:t>is </a:t>
            </a:r>
            <a:r>
              <a:rPr sz="2800" spc="-35" dirty="0">
                <a:latin typeface="Georgia"/>
                <a:cs typeface="Georgia"/>
              </a:rPr>
              <a:t>placed in</a:t>
            </a:r>
            <a:r>
              <a:rPr sz="2800" spc="-60" dirty="0">
                <a:latin typeface="Georgia"/>
                <a:cs typeface="Georgia"/>
              </a:rPr>
              <a:t> </a:t>
            </a:r>
            <a:r>
              <a:rPr sz="2800" spc="-55" dirty="0">
                <a:latin typeface="Georgia"/>
                <a:cs typeface="Georgia"/>
              </a:rPr>
              <a:t>accumulator.</a:t>
            </a:r>
            <a:endParaRPr sz="2800">
              <a:latin typeface="Georgia"/>
              <a:cs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144981"/>
            <a:ext cx="5776595" cy="680720"/>
          </a:xfrm>
          <a:prstGeom prst="rect">
            <a:avLst/>
          </a:prstGeom>
        </p:spPr>
        <p:txBody>
          <a:bodyPr vert="horz" wrap="square" lIns="0" tIns="12065" rIns="0" bIns="0" rtlCol="0">
            <a:spAutoFit/>
          </a:bodyPr>
          <a:lstStyle/>
          <a:p>
            <a:pPr marL="12700">
              <a:lnSpc>
                <a:spcPct val="100000"/>
              </a:lnSpc>
              <a:spcBef>
                <a:spcPts val="95"/>
              </a:spcBef>
            </a:pPr>
            <a:r>
              <a:rPr sz="4300" spc="-254" dirty="0"/>
              <a:t>Arithmetic </a:t>
            </a:r>
            <a:r>
              <a:rPr sz="4300" spc="-200" dirty="0"/>
              <a:t>and </a:t>
            </a:r>
            <a:r>
              <a:rPr sz="4300" spc="-295" dirty="0"/>
              <a:t>Logic</a:t>
            </a:r>
            <a:r>
              <a:rPr sz="4300" spc="-530" dirty="0"/>
              <a:t> </a:t>
            </a:r>
            <a:r>
              <a:rPr sz="4300" spc="-200" dirty="0"/>
              <a:t>Unit</a:t>
            </a:r>
            <a:endParaRPr sz="4300"/>
          </a:p>
        </p:txBody>
      </p:sp>
      <p:sp>
        <p:nvSpPr>
          <p:cNvPr id="8" name="object 8"/>
          <p:cNvSpPr txBox="1"/>
          <p:nvPr/>
        </p:nvSpPr>
        <p:spPr>
          <a:xfrm>
            <a:off x="535940" y="1886204"/>
            <a:ext cx="7560309" cy="3883025"/>
          </a:xfrm>
          <a:prstGeom prst="rect">
            <a:avLst/>
          </a:prstGeom>
        </p:spPr>
        <p:txBody>
          <a:bodyPr vert="horz" wrap="square" lIns="0" tIns="13335" rIns="0" bIns="0" rtlCol="0">
            <a:spAutoFit/>
          </a:bodyPr>
          <a:lstStyle/>
          <a:p>
            <a:pPr marL="12700">
              <a:lnSpc>
                <a:spcPct val="100000"/>
              </a:lnSpc>
              <a:spcBef>
                <a:spcPts val="105"/>
              </a:spcBef>
            </a:pPr>
            <a:r>
              <a:rPr sz="2300" spc="-65" dirty="0">
                <a:latin typeface="Georgia"/>
                <a:cs typeface="Georgia"/>
              </a:rPr>
              <a:t>ALU </a:t>
            </a:r>
            <a:r>
              <a:rPr sz="2300" spc="-40" dirty="0">
                <a:latin typeface="Georgia"/>
                <a:cs typeface="Georgia"/>
              </a:rPr>
              <a:t>performs </a:t>
            </a:r>
            <a:r>
              <a:rPr sz="2300" spc="-5" dirty="0">
                <a:latin typeface="Georgia"/>
                <a:cs typeface="Georgia"/>
              </a:rPr>
              <a:t>the </a:t>
            </a:r>
            <a:r>
              <a:rPr sz="2300" spc="-20" dirty="0">
                <a:latin typeface="Georgia"/>
                <a:cs typeface="Georgia"/>
              </a:rPr>
              <a:t>following </a:t>
            </a:r>
            <a:r>
              <a:rPr sz="2300" spc="-15" dirty="0">
                <a:latin typeface="Georgia"/>
                <a:cs typeface="Georgia"/>
              </a:rPr>
              <a:t>arithmetic </a:t>
            </a:r>
            <a:r>
              <a:rPr sz="2300" spc="-75" dirty="0">
                <a:latin typeface="Georgia"/>
                <a:cs typeface="Georgia"/>
              </a:rPr>
              <a:t>&amp; </a:t>
            </a:r>
            <a:r>
              <a:rPr sz="2300" spc="-10" dirty="0">
                <a:latin typeface="Georgia"/>
                <a:cs typeface="Georgia"/>
              </a:rPr>
              <a:t>logical</a:t>
            </a:r>
            <a:r>
              <a:rPr sz="2300" spc="-130" dirty="0">
                <a:latin typeface="Georgia"/>
                <a:cs typeface="Georgia"/>
              </a:rPr>
              <a:t> </a:t>
            </a:r>
            <a:r>
              <a:rPr sz="2300" spc="-35" dirty="0">
                <a:latin typeface="Georgia"/>
                <a:cs typeface="Georgia"/>
              </a:rPr>
              <a:t>operations:</a:t>
            </a:r>
            <a:endParaRPr sz="2300">
              <a:latin typeface="Georgia"/>
              <a:cs typeface="Georgia"/>
            </a:endParaRPr>
          </a:p>
          <a:p>
            <a:pPr marL="285115" indent="-272415">
              <a:lnSpc>
                <a:spcPct val="100000"/>
              </a:lnSpc>
              <a:buClr>
                <a:srgbClr val="0AD0D9"/>
              </a:buClr>
              <a:buSzPct val="93478"/>
              <a:buFont typeface="Arial"/>
              <a:buChar char=""/>
              <a:tabLst>
                <a:tab pos="285750" algn="l"/>
              </a:tabLst>
            </a:pPr>
            <a:r>
              <a:rPr sz="2300" spc="-15" dirty="0">
                <a:latin typeface="Georgia"/>
                <a:cs typeface="Georgia"/>
              </a:rPr>
              <a:t>Addition</a:t>
            </a:r>
            <a:endParaRPr sz="2300">
              <a:latin typeface="Georgia"/>
              <a:cs typeface="Georgia"/>
            </a:endParaRPr>
          </a:p>
          <a:p>
            <a:pPr marL="285115" indent="-272415">
              <a:lnSpc>
                <a:spcPct val="100000"/>
              </a:lnSpc>
              <a:buClr>
                <a:srgbClr val="0AD0D9"/>
              </a:buClr>
              <a:buSzPct val="93478"/>
              <a:buFont typeface="Arial"/>
              <a:buChar char=""/>
              <a:tabLst>
                <a:tab pos="285750" algn="l"/>
              </a:tabLst>
            </a:pPr>
            <a:r>
              <a:rPr sz="2300" spc="-25" dirty="0">
                <a:latin typeface="Georgia"/>
                <a:cs typeface="Georgia"/>
              </a:rPr>
              <a:t>Subtraction</a:t>
            </a:r>
            <a:endParaRPr sz="2300">
              <a:latin typeface="Georgia"/>
              <a:cs typeface="Georgia"/>
            </a:endParaRPr>
          </a:p>
          <a:p>
            <a:pPr marL="285115" indent="-272415">
              <a:lnSpc>
                <a:spcPct val="100000"/>
              </a:lnSpc>
              <a:buClr>
                <a:srgbClr val="0AD0D9"/>
              </a:buClr>
              <a:buSzPct val="93478"/>
              <a:buFont typeface="Arial"/>
              <a:buChar char=""/>
              <a:tabLst>
                <a:tab pos="285750" algn="l"/>
              </a:tabLst>
            </a:pPr>
            <a:r>
              <a:rPr sz="2300" spc="-25" dirty="0">
                <a:latin typeface="Georgia"/>
                <a:cs typeface="Georgia"/>
              </a:rPr>
              <a:t>Logical</a:t>
            </a:r>
            <a:r>
              <a:rPr sz="2300" spc="-70" dirty="0">
                <a:latin typeface="Georgia"/>
                <a:cs typeface="Georgia"/>
              </a:rPr>
              <a:t> </a:t>
            </a:r>
            <a:r>
              <a:rPr sz="2300" spc="-15" dirty="0">
                <a:latin typeface="Georgia"/>
                <a:cs typeface="Georgia"/>
              </a:rPr>
              <a:t>AND</a:t>
            </a:r>
            <a:endParaRPr sz="2300">
              <a:latin typeface="Georgia"/>
              <a:cs typeface="Georgia"/>
            </a:endParaRPr>
          </a:p>
          <a:p>
            <a:pPr marL="285115" indent="-272415">
              <a:lnSpc>
                <a:spcPct val="100000"/>
              </a:lnSpc>
              <a:buClr>
                <a:srgbClr val="0AD0D9"/>
              </a:buClr>
              <a:buSzPct val="93478"/>
              <a:buFont typeface="Arial"/>
              <a:buChar char=""/>
              <a:tabLst>
                <a:tab pos="285750" algn="l"/>
              </a:tabLst>
            </a:pPr>
            <a:r>
              <a:rPr sz="2300" spc="-25" dirty="0">
                <a:latin typeface="Georgia"/>
                <a:cs typeface="Georgia"/>
              </a:rPr>
              <a:t>Logical</a:t>
            </a:r>
            <a:r>
              <a:rPr sz="2300" spc="-35" dirty="0">
                <a:latin typeface="Georgia"/>
                <a:cs typeface="Georgia"/>
              </a:rPr>
              <a:t> </a:t>
            </a:r>
            <a:r>
              <a:rPr sz="2300" spc="-15" dirty="0">
                <a:latin typeface="Georgia"/>
                <a:cs typeface="Georgia"/>
              </a:rPr>
              <a:t>OR</a:t>
            </a:r>
            <a:endParaRPr sz="2300">
              <a:latin typeface="Georgia"/>
              <a:cs typeface="Georgia"/>
            </a:endParaRPr>
          </a:p>
          <a:p>
            <a:pPr marL="285115" indent="-272415">
              <a:lnSpc>
                <a:spcPct val="100000"/>
              </a:lnSpc>
              <a:buClr>
                <a:srgbClr val="0AD0D9"/>
              </a:buClr>
              <a:buSzPct val="93478"/>
              <a:buFont typeface="Arial"/>
              <a:buChar char=""/>
              <a:tabLst>
                <a:tab pos="285750" algn="l"/>
              </a:tabLst>
            </a:pPr>
            <a:r>
              <a:rPr sz="2300" spc="-25" dirty="0">
                <a:latin typeface="Georgia"/>
                <a:cs typeface="Georgia"/>
              </a:rPr>
              <a:t>Logical </a:t>
            </a:r>
            <a:r>
              <a:rPr sz="2300" spc="-105" dirty="0">
                <a:latin typeface="Georgia"/>
                <a:cs typeface="Georgia"/>
              </a:rPr>
              <a:t>EXCLUSIVE</a:t>
            </a:r>
            <a:r>
              <a:rPr sz="2300" spc="-10" dirty="0">
                <a:latin typeface="Georgia"/>
                <a:cs typeface="Georgia"/>
              </a:rPr>
              <a:t> </a:t>
            </a:r>
            <a:r>
              <a:rPr sz="2300" spc="-15" dirty="0">
                <a:latin typeface="Georgia"/>
                <a:cs typeface="Georgia"/>
              </a:rPr>
              <a:t>OR</a:t>
            </a:r>
            <a:endParaRPr sz="2300">
              <a:latin typeface="Georgia"/>
              <a:cs typeface="Georgia"/>
            </a:endParaRPr>
          </a:p>
          <a:p>
            <a:pPr marL="285115" indent="-272415">
              <a:lnSpc>
                <a:spcPct val="100000"/>
              </a:lnSpc>
              <a:spcBef>
                <a:spcPts val="5"/>
              </a:spcBef>
              <a:buClr>
                <a:srgbClr val="0AD0D9"/>
              </a:buClr>
              <a:buSzPct val="93478"/>
              <a:buFont typeface="Arial"/>
              <a:buChar char=""/>
              <a:tabLst>
                <a:tab pos="285750" algn="l"/>
              </a:tabLst>
            </a:pPr>
            <a:r>
              <a:rPr sz="2300" spc="-15" dirty="0">
                <a:latin typeface="Georgia"/>
                <a:cs typeface="Georgia"/>
              </a:rPr>
              <a:t>Complement(logical</a:t>
            </a:r>
            <a:r>
              <a:rPr sz="2300" spc="-35" dirty="0">
                <a:latin typeface="Georgia"/>
                <a:cs typeface="Georgia"/>
              </a:rPr>
              <a:t> </a:t>
            </a:r>
            <a:r>
              <a:rPr sz="2300" spc="5" dirty="0">
                <a:latin typeface="Georgia"/>
                <a:cs typeface="Georgia"/>
              </a:rPr>
              <a:t>NOT)</a:t>
            </a:r>
            <a:endParaRPr sz="2300">
              <a:latin typeface="Georgia"/>
              <a:cs typeface="Georgia"/>
            </a:endParaRPr>
          </a:p>
          <a:p>
            <a:pPr marL="285115" indent="-272415">
              <a:lnSpc>
                <a:spcPct val="100000"/>
              </a:lnSpc>
              <a:buClr>
                <a:srgbClr val="0AD0D9"/>
              </a:buClr>
              <a:buSzPct val="93478"/>
              <a:buFont typeface="Arial"/>
              <a:buChar char=""/>
              <a:tabLst>
                <a:tab pos="285750" algn="l"/>
              </a:tabLst>
            </a:pPr>
            <a:r>
              <a:rPr sz="2300" spc="-30" dirty="0">
                <a:latin typeface="Georgia"/>
                <a:cs typeface="Georgia"/>
              </a:rPr>
              <a:t>Increment </a:t>
            </a:r>
            <a:r>
              <a:rPr sz="2300" spc="-25" dirty="0">
                <a:latin typeface="Georgia"/>
                <a:cs typeface="Georgia"/>
              </a:rPr>
              <a:t>(add</a:t>
            </a:r>
            <a:r>
              <a:rPr sz="2300" spc="-50" dirty="0">
                <a:latin typeface="Georgia"/>
                <a:cs typeface="Georgia"/>
              </a:rPr>
              <a:t> </a:t>
            </a:r>
            <a:r>
              <a:rPr sz="2300" spc="-145" dirty="0">
                <a:latin typeface="Georgia"/>
                <a:cs typeface="Georgia"/>
              </a:rPr>
              <a:t>1)</a:t>
            </a:r>
            <a:endParaRPr sz="2300">
              <a:latin typeface="Georgia"/>
              <a:cs typeface="Georgia"/>
            </a:endParaRPr>
          </a:p>
          <a:p>
            <a:pPr marL="285115" indent="-272415">
              <a:lnSpc>
                <a:spcPct val="100000"/>
              </a:lnSpc>
              <a:buClr>
                <a:srgbClr val="0AD0D9"/>
              </a:buClr>
              <a:buSzPct val="93478"/>
              <a:buFont typeface="Arial"/>
              <a:buChar char=""/>
              <a:tabLst>
                <a:tab pos="285750" algn="l"/>
              </a:tabLst>
            </a:pPr>
            <a:r>
              <a:rPr sz="2300" spc="-15" dirty="0">
                <a:latin typeface="Georgia"/>
                <a:cs typeface="Georgia"/>
              </a:rPr>
              <a:t>Decrement </a:t>
            </a:r>
            <a:r>
              <a:rPr sz="2300" spc="-20" dirty="0">
                <a:latin typeface="Georgia"/>
                <a:cs typeface="Georgia"/>
              </a:rPr>
              <a:t>(subtract</a:t>
            </a:r>
            <a:r>
              <a:rPr sz="2300" spc="-120" dirty="0">
                <a:latin typeface="Georgia"/>
                <a:cs typeface="Georgia"/>
              </a:rPr>
              <a:t> </a:t>
            </a:r>
            <a:r>
              <a:rPr sz="2300" spc="-145" dirty="0">
                <a:latin typeface="Georgia"/>
                <a:cs typeface="Georgia"/>
              </a:rPr>
              <a:t>1)</a:t>
            </a:r>
            <a:endParaRPr sz="2300">
              <a:latin typeface="Georgia"/>
              <a:cs typeface="Georgia"/>
            </a:endParaRPr>
          </a:p>
          <a:p>
            <a:pPr marL="285115" indent="-272415">
              <a:lnSpc>
                <a:spcPct val="100000"/>
              </a:lnSpc>
              <a:buClr>
                <a:srgbClr val="0AD0D9"/>
              </a:buClr>
              <a:buSzPct val="93478"/>
              <a:buFont typeface="Arial"/>
              <a:buChar char=""/>
              <a:tabLst>
                <a:tab pos="285750" algn="l"/>
              </a:tabLst>
            </a:pPr>
            <a:r>
              <a:rPr sz="2300" spc="-30" dirty="0">
                <a:latin typeface="Georgia"/>
                <a:cs typeface="Georgia"/>
              </a:rPr>
              <a:t>Left shift, </a:t>
            </a:r>
            <a:r>
              <a:rPr sz="2300" spc="-45" dirty="0">
                <a:latin typeface="Georgia"/>
                <a:cs typeface="Georgia"/>
              </a:rPr>
              <a:t>Rotate </a:t>
            </a:r>
            <a:r>
              <a:rPr sz="2300" spc="-30" dirty="0">
                <a:latin typeface="Georgia"/>
                <a:cs typeface="Georgia"/>
              </a:rPr>
              <a:t>Left, </a:t>
            </a:r>
            <a:r>
              <a:rPr sz="2300" spc="-45" dirty="0">
                <a:latin typeface="Georgia"/>
                <a:cs typeface="Georgia"/>
              </a:rPr>
              <a:t>Rotate</a:t>
            </a:r>
            <a:r>
              <a:rPr sz="2300" spc="-105" dirty="0">
                <a:latin typeface="Georgia"/>
                <a:cs typeface="Georgia"/>
              </a:rPr>
              <a:t> </a:t>
            </a:r>
            <a:r>
              <a:rPr sz="2300" spc="-20" dirty="0">
                <a:latin typeface="Georgia"/>
                <a:cs typeface="Georgia"/>
              </a:rPr>
              <a:t>right</a:t>
            </a:r>
            <a:endParaRPr sz="2300">
              <a:latin typeface="Georgia"/>
              <a:cs typeface="Georgia"/>
            </a:endParaRPr>
          </a:p>
          <a:p>
            <a:pPr marL="285115" indent="-272415">
              <a:lnSpc>
                <a:spcPct val="100000"/>
              </a:lnSpc>
              <a:buClr>
                <a:srgbClr val="0AD0D9"/>
              </a:buClr>
              <a:buSzPct val="93478"/>
              <a:buFont typeface="Arial"/>
              <a:buChar char=""/>
              <a:tabLst>
                <a:tab pos="285750" algn="l"/>
              </a:tabLst>
            </a:pPr>
            <a:r>
              <a:rPr sz="2300" spc="-25" dirty="0">
                <a:latin typeface="Georgia"/>
                <a:cs typeface="Georgia"/>
              </a:rPr>
              <a:t>Clear</a:t>
            </a:r>
            <a:r>
              <a:rPr sz="2300" spc="-145" dirty="0">
                <a:latin typeface="Georgia"/>
                <a:cs typeface="Georgia"/>
              </a:rPr>
              <a:t> </a:t>
            </a:r>
            <a:r>
              <a:rPr sz="2300" spc="-15" dirty="0">
                <a:latin typeface="Georgia"/>
                <a:cs typeface="Georgia"/>
              </a:rPr>
              <a:t>etc.</a:t>
            </a:r>
            <a:endParaRPr sz="2300">
              <a:latin typeface="Georgia"/>
              <a:cs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032205"/>
            <a:ext cx="3044825" cy="788670"/>
          </a:xfrm>
          <a:prstGeom prst="rect">
            <a:avLst/>
          </a:prstGeom>
        </p:spPr>
        <p:txBody>
          <a:bodyPr vert="horz" wrap="square" lIns="0" tIns="13335" rIns="0" bIns="0" rtlCol="0">
            <a:spAutoFit/>
          </a:bodyPr>
          <a:lstStyle/>
          <a:p>
            <a:pPr marL="12700">
              <a:lnSpc>
                <a:spcPct val="100000"/>
              </a:lnSpc>
              <a:spcBef>
                <a:spcPts val="105"/>
              </a:spcBef>
            </a:pPr>
            <a:r>
              <a:rPr sz="5000" b="0" u="none" spc="-275" dirty="0">
                <a:latin typeface="Arial"/>
                <a:cs typeface="Arial"/>
              </a:rPr>
              <a:t>Status</a:t>
            </a:r>
            <a:r>
              <a:rPr sz="5000" b="0" u="none" spc="-380" dirty="0">
                <a:latin typeface="Arial"/>
                <a:cs typeface="Arial"/>
              </a:rPr>
              <a:t> </a:t>
            </a:r>
            <a:r>
              <a:rPr sz="5000" b="0" u="none" spc="-420" dirty="0">
                <a:latin typeface="Arial"/>
                <a:cs typeface="Arial"/>
              </a:rPr>
              <a:t>Flags</a:t>
            </a:r>
            <a:endParaRPr sz="5000">
              <a:latin typeface="Arial"/>
              <a:cs typeface="Arial"/>
            </a:endParaRPr>
          </a:p>
        </p:txBody>
      </p:sp>
      <p:sp>
        <p:nvSpPr>
          <p:cNvPr id="8" name="object 8"/>
          <p:cNvSpPr txBox="1"/>
          <p:nvPr/>
        </p:nvSpPr>
        <p:spPr>
          <a:xfrm>
            <a:off x="535940" y="1939493"/>
            <a:ext cx="8020050" cy="2769870"/>
          </a:xfrm>
          <a:prstGeom prst="rect">
            <a:avLst/>
          </a:prstGeom>
        </p:spPr>
        <p:txBody>
          <a:bodyPr vert="horz" wrap="square" lIns="0" tIns="12700" rIns="0" bIns="0" rtlCol="0">
            <a:spAutoFit/>
          </a:bodyPr>
          <a:lstStyle/>
          <a:p>
            <a:pPr marL="285115" marR="5080" indent="-273050">
              <a:lnSpc>
                <a:spcPct val="100000"/>
              </a:lnSpc>
              <a:spcBef>
                <a:spcPts val="100"/>
              </a:spcBef>
            </a:pPr>
            <a:r>
              <a:rPr sz="3400" spc="-150" dirty="0">
                <a:solidFill>
                  <a:srgbClr val="0AD0D9"/>
                </a:solidFill>
                <a:latin typeface="Arial"/>
                <a:cs typeface="Arial"/>
              </a:rPr>
              <a:t></a:t>
            </a:r>
            <a:r>
              <a:rPr sz="3600" spc="-150" dirty="0">
                <a:latin typeface="Georgia"/>
                <a:cs typeface="Georgia"/>
              </a:rPr>
              <a:t>Intel </a:t>
            </a:r>
            <a:r>
              <a:rPr sz="3600" spc="-235" dirty="0">
                <a:latin typeface="Georgia"/>
                <a:cs typeface="Georgia"/>
              </a:rPr>
              <a:t>8085 </a:t>
            </a:r>
            <a:r>
              <a:rPr sz="3600" spc="-55" dirty="0">
                <a:latin typeface="Georgia"/>
                <a:cs typeface="Georgia"/>
              </a:rPr>
              <a:t>microprocessor </a:t>
            </a:r>
            <a:r>
              <a:rPr sz="3600" spc="-40" dirty="0">
                <a:latin typeface="Georgia"/>
                <a:cs typeface="Georgia"/>
              </a:rPr>
              <a:t>contains </a:t>
            </a:r>
            <a:r>
              <a:rPr sz="3600" spc="-200" dirty="0">
                <a:latin typeface="Georgia"/>
                <a:cs typeface="Georgia"/>
              </a:rPr>
              <a:t>five  </a:t>
            </a:r>
            <a:r>
              <a:rPr sz="3600" spc="10" dirty="0">
                <a:latin typeface="Georgia"/>
                <a:cs typeface="Georgia"/>
              </a:rPr>
              <a:t>flip-flops </a:t>
            </a:r>
            <a:r>
              <a:rPr sz="3600" spc="-10" dirty="0">
                <a:latin typeface="Georgia"/>
                <a:cs typeface="Georgia"/>
              </a:rPr>
              <a:t>to </a:t>
            </a:r>
            <a:r>
              <a:rPr sz="3600" spc="-60" dirty="0">
                <a:latin typeface="Georgia"/>
                <a:cs typeface="Georgia"/>
              </a:rPr>
              <a:t>serve </a:t>
            </a:r>
            <a:r>
              <a:rPr sz="3600" spc="-95" dirty="0">
                <a:latin typeface="Georgia"/>
                <a:cs typeface="Georgia"/>
              </a:rPr>
              <a:t>as </a:t>
            </a:r>
            <a:r>
              <a:rPr sz="3600" spc="-45" dirty="0">
                <a:latin typeface="Georgia"/>
                <a:cs typeface="Georgia"/>
              </a:rPr>
              <a:t>status </a:t>
            </a:r>
            <a:r>
              <a:rPr sz="3600" spc="-20" dirty="0">
                <a:latin typeface="Georgia"/>
                <a:cs typeface="Georgia"/>
              </a:rPr>
              <a:t>flags.</a:t>
            </a:r>
            <a:r>
              <a:rPr sz="3600" spc="-335" dirty="0">
                <a:latin typeface="Georgia"/>
                <a:cs typeface="Georgia"/>
              </a:rPr>
              <a:t> </a:t>
            </a:r>
            <a:r>
              <a:rPr sz="3600" spc="-20" dirty="0">
                <a:latin typeface="Georgia"/>
                <a:cs typeface="Georgia"/>
              </a:rPr>
              <a:t>The</a:t>
            </a:r>
            <a:endParaRPr sz="3600">
              <a:latin typeface="Georgia"/>
              <a:cs typeface="Georgia"/>
            </a:endParaRPr>
          </a:p>
          <a:p>
            <a:pPr marL="285115" marR="424815">
              <a:lnSpc>
                <a:spcPct val="100000"/>
              </a:lnSpc>
            </a:pPr>
            <a:r>
              <a:rPr sz="3600" spc="10" dirty="0">
                <a:latin typeface="Georgia"/>
                <a:cs typeface="Georgia"/>
              </a:rPr>
              <a:t>flip-flops </a:t>
            </a:r>
            <a:r>
              <a:rPr sz="3600" spc="-85" dirty="0">
                <a:latin typeface="Georgia"/>
                <a:cs typeface="Georgia"/>
              </a:rPr>
              <a:t>are </a:t>
            </a:r>
            <a:r>
              <a:rPr sz="3600" spc="-30" dirty="0">
                <a:latin typeface="Georgia"/>
                <a:cs typeface="Georgia"/>
              </a:rPr>
              <a:t>set </a:t>
            </a:r>
            <a:r>
              <a:rPr sz="3600" spc="-45" dirty="0">
                <a:latin typeface="Georgia"/>
                <a:cs typeface="Georgia"/>
              </a:rPr>
              <a:t>or </a:t>
            </a:r>
            <a:r>
              <a:rPr sz="3600" spc="-50" dirty="0">
                <a:latin typeface="Georgia"/>
                <a:cs typeface="Georgia"/>
              </a:rPr>
              <a:t>reset according</a:t>
            </a:r>
            <a:r>
              <a:rPr sz="3600" spc="-540" dirty="0">
                <a:latin typeface="Georgia"/>
                <a:cs typeface="Georgia"/>
              </a:rPr>
              <a:t> </a:t>
            </a:r>
            <a:r>
              <a:rPr sz="3600" spc="-10" dirty="0">
                <a:latin typeface="Georgia"/>
                <a:cs typeface="Georgia"/>
              </a:rPr>
              <a:t>to  </a:t>
            </a:r>
            <a:r>
              <a:rPr sz="3600" spc="-5" dirty="0">
                <a:latin typeface="Georgia"/>
                <a:cs typeface="Georgia"/>
              </a:rPr>
              <a:t>the </a:t>
            </a:r>
            <a:r>
              <a:rPr sz="3600" spc="-30" dirty="0">
                <a:latin typeface="Georgia"/>
                <a:cs typeface="Georgia"/>
              </a:rPr>
              <a:t>conditions </a:t>
            </a:r>
            <a:r>
              <a:rPr sz="3600" spc="-15" dirty="0">
                <a:latin typeface="Georgia"/>
                <a:cs typeface="Georgia"/>
              </a:rPr>
              <a:t>which </a:t>
            </a:r>
            <a:r>
              <a:rPr sz="3600" spc="-70" dirty="0">
                <a:latin typeface="Georgia"/>
                <a:cs typeface="Georgia"/>
              </a:rPr>
              <a:t>arise </a:t>
            </a:r>
            <a:r>
              <a:rPr sz="3600" spc="-25" dirty="0">
                <a:latin typeface="Georgia"/>
                <a:cs typeface="Georgia"/>
              </a:rPr>
              <a:t>due </a:t>
            </a:r>
            <a:r>
              <a:rPr sz="3600" spc="-10" dirty="0">
                <a:latin typeface="Georgia"/>
                <a:cs typeface="Georgia"/>
              </a:rPr>
              <a:t>to </a:t>
            </a:r>
            <a:r>
              <a:rPr sz="3600" spc="-60" dirty="0">
                <a:latin typeface="Georgia"/>
                <a:cs typeface="Georgia"/>
              </a:rPr>
              <a:t>an  </a:t>
            </a:r>
            <a:r>
              <a:rPr sz="3600" spc="-25" dirty="0">
                <a:latin typeface="Georgia"/>
                <a:cs typeface="Georgia"/>
              </a:rPr>
              <a:t>arithmetic </a:t>
            </a:r>
            <a:r>
              <a:rPr sz="3600" spc="-125" dirty="0">
                <a:latin typeface="Georgia"/>
                <a:cs typeface="Georgia"/>
              </a:rPr>
              <a:t>&amp; </a:t>
            </a:r>
            <a:r>
              <a:rPr sz="3600" spc="-25" dirty="0">
                <a:latin typeface="Georgia"/>
                <a:cs typeface="Georgia"/>
              </a:rPr>
              <a:t>logical</a:t>
            </a:r>
            <a:r>
              <a:rPr sz="3600" spc="65" dirty="0">
                <a:latin typeface="Georgia"/>
                <a:cs typeface="Georgia"/>
              </a:rPr>
              <a:t> </a:t>
            </a:r>
            <a:r>
              <a:rPr sz="3600" spc="-40" dirty="0">
                <a:latin typeface="Georgia"/>
                <a:cs typeface="Georgia"/>
              </a:rPr>
              <a:t>operation</a:t>
            </a:r>
            <a:endParaRPr sz="3600">
              <a:latin typeface="Georgia"/>
              <a:cs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3950" y="2095500"/>
            <a:ext cx="7724775" cy="11811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0" y="0"/>
            <a:ext cx="8915400" cy="6857999"/>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3134867" y="3401567"/>
            <a:ext cx="969263" cy="1197863"/>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3204972" y="3657600"/>
            <a:ext cx="838200" cy="463295"/>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3200400" y="3429000"/>
            <a:ext cx="838200" cy="1066800"/>
          </a:xfrm>
          <a:prstGeom prst="rect">
            <a:avLst/>
          </a:prstGeom>
          <a:blipFill>
            <a:blip r:embed="rId10" cstate="print"/>
            <a:stretch>
              <a:fillRect/>
            </a:stretch>
          </a:blipFill>
        </p:spPr>
        <p:txBody>
          <a:bodyPr wrap="square" lIns="0" tIns="0" rIns="0" bIns="0" rtlCol="0"/>
          <a:lstStyle/>
          <a:p>
            <a:endParaRPr/>
          </a:p>
        </p:txBody>
      </p:sp>
      <p:sp>
        <p:nvSpPr>
          <p:cNvPr id="11" name="object 11"/>
          <p:cNvSpPr txBox="1"/>
          <p:nvPr/>
        </p:nvSpPr>
        <p:spPr>
          <a:xfrm>
            <a:off x="3200400" y="3429000"/>
            <a:ext cx="838200" cy="1066800"/>
          </a:xfrm>
          <a:prstGeom prst="rect">
            <a:avLst/>
          </a:prstGeom>
          <a:ln w="12700">
            <a:solidFill>
              <a:srgbClr val="000000"/>
            </a:solidFill>
          </a:ln>
        </p:spPr>
        <p:txBody>
          <a:bodyPr vert="horz" wrap="square" lIns="0" tIns="5715" rIns="0" bIns="0" rtlCol="0">
            <a:spAutoFit/>
          </a:bodyPr>
          <a:lstStyle/>
          <a:p>
            <a:pPr>
              <a:lnSpc>
                <a:spcPct val="100000"/>
              </a:lnSpc>
              <a:spcBef>
                <a:spcPts val="45"/>
              </a:spcBef>
            </a:pPr>
            <a:endParaRPr sz="2050">
              <a:latin typeface="Times New Roman"/>
              <a:cs typeface="Times New Roman"/>
            </a:endParaRPr>
          </a:p>
          <a:p>
            <a:pPr marL="201295">
              <a:lnSpc>
                <a:spcPct val="100000"/>
              </a:lnSpc>
              <a:spcBef>
                <a:spcPts val="5"/>
              </a:spcBef>
            </a:pPr>
            <a:r>
              <a:rPr sz="1800" spc="-55" dirty="0">
                <a:latin typeface="Georgia"/>
                <a:cs typeface="Georgia"/>
              </a:rPr>
              <a:t>ALU</a:t>
            </a:r>
            <a:endParaRPr sz="1800">
              <a:latin typeface="Georgia"/>
              <a:cs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8529" y="259791"/>
            <a:ext cx="4664710" cy="635000"/>
          </a:xfrm>
          <a:prstGeom prst="rect">
            <a:avLst/>
          </a:prstGeom>
        </p:spPr>
        <p:txBody>
          <a:bodyPr vert="horz" wrap="square" lIns="0" tIns="12065" rIns="0" bIns="0" rtlCol="0">
            <a:spAutoFit/>
          </a:bodyPr>
          <a:lstStyle/>
          <a:p>
            <a:pPr marL="12700">
              <a:lnSpc>
                <a:spcPct val="100000"/>
              </a:lnSpc>
              <a:spcBef>
                <a:spcPts val="95"/>
              </a:spcBef>
            </a:pPr>
            <a:r>
              <a:rPr sz="4000" b="0" u="none" spc="-340" dirty="0">
                <a:latin typeface="Arial"/>
                <a:cs typeface="Arial"/>
              </a:rPr>
              <a:t>PIN </a:t>
            </a:r>
            <a:r>
              <a:rPr sz="4000" b="0" u="none" spc="-360" dirty="0">
                <a:latin typeface="Arial"/>
                <a:cs typeface="Arial"/>
              </a:rPr>
              <a:t>DIAGRAM </a:t>
            </a:r>
            <a:r>
              <a:rPr sz="4000" b="0" u="none" spc="-405" dirty="0">
                <a:latin typeface="Arial"/>
                <a:cs typeface="Arial"/>
              </a:rPr>
              <a:t>0F</a:t>
            </a:r>
            <a:r>
              <a:rPr sz="4000" b="0" u="none" spc="10" dirty="0">
                <a:latin typeface="Arial"/>
                <a:cs typeface="Arial"/>
              </a:rPr>
              <a:t> </a:t>
            </a:r>
            <a:r>
              <a:rPr sz="4000" b="0" u="none" spc="-200" dirty="0">
                <a:latin typeface="Arial"/>
                <a:cs typeface="Arial"/>
              </a:rPr>
              <a:t>8085</a:t>
            </a:r>
            <a:endParaRPr sz="4000">
              <a:latin typeface="Arial"/>
              <a:cs typeface="Arial"/>
            </a:endParaRPr>
          </a:p>
        </p:txBody>
      </p:sp>
      <p:sp>
        <p:nvSpPr>
          <p:cNvPr id="3" name="object 3"/>
          <p:cNvSpPr/>
          <p:nvPr/>
        </p:nvSpPr>
        <p:spPr>
          <a:xfrm>
            <a:off x="2133600" y="914414"/>
            <a:ext cx="5410076" cy="563869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762000" y="8"/>
            <a:ext cx="8373091" cy="6629391"/>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2769989"/>
          </a:xfrm>
        </p:spPr>
        <p:txBody>
          <a:bodyPr/>
          <a:lstStyle/>
          <a:p>
            <a:r>
              <a:rPr lang="en-US" b="0" dirty="0"/>
              <a:t>Multiprogramming, Multiprocessing, Multitasking, and Multithreading</a:t>
            </a:r>
            <a:br>
              <a:rPr lang="en-US" b="0" dirty="0"/>
            </a:br>
            <a:endParaRPr lang="en-US" dirty="0"/>
          </a:p>
        </p:txBody>
      </p:sp>
      <p:sp>
        <p:nvSpPr>
          <p:cNvPr id="3" name="Subtitle 2"/>
          <p:cNvSpPr>
            <a:spLocks noGrp="1"/>
          </p:cNvSpPr>
          <p:nvPr>
            <p:ph type="subTitle" idx="1"/>
          </p:nvPr>
        </p:nvSpPr>
        <p:spPr>
          <a:xfrm>
            <a:off x="914400" y="2971800"/>
            <a:ext cx="6400800" cy="3385542"/>
          </a:xfrm>
        </p:spPr>
        <p:txBody>
          <a:bodyPr/>
          <a:lstStyle/>
          <a:p>
            <a:r>
              <a:rPr lang="en-US" b="0" dirty="0"/>
              <a:t>In a modern computing system, there are usually several concurrent application processes which compete for (few) resources like, for instance, the CPU. As we have already introduced, the Operating System (OS), amongst other duties, is responsible for the effective and efficient allocation of those resources. Generally speaking, the OS module which handles resource allocation is called scheduler. On the basis of the type of OS to be realized, different scheduling policies may be implemented.</a:t>
            </a:r>
          </a:p>
          <a:p>
            <a:endParaRPr lang="en-US" dirty="0"/>
          </a:p>
        </p:txBody>
      </p:sp>
    </p:spTree>
    <p:extLst>
      <p:ext uri="{BB962C8B-B14F-4D97-AF65-F5344CB8AC3E}">
        <p14:creationId xmlns:p14="http://schemas.microsoft.com/office/powerpoint/2010/main" val="87986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907539"/>
            <a:ext cx="3908425" cy="3148965"/>
          </a:xfrm>
          <a:prstGeom prst="rect">
            <a:avLst/>
          </a:prstGeom>
        </p:spPr>
        <p:txBody>
          <a:bodyPr vert="horz" wrap="square" lIns="0" tIns="13335" rIns="0" bIns="0" rtlCol="0">
            <a:spAutoFit/>
          </a:bodyPr>
          <a:lstStyle/>
          <a:p>
            <a:pPr marL="285115" marR="2038350" indent="-272415">
              <a:lnSpc>
                <a:spcPct val="100000"/>
              </a:lnSpc>
              <a:spcBef>
                <a:spcPts val="105"/>
              </a:spcBef>
              <a:buClr>
                <a:srgbClr val="0AD0D9"/>
              </a:buClr>
              <a:buSzPct val="94230"/>
              <a:buFont typeface="Arial"/>
              <a:buChar char=""/>
              <a:tabLst>
                <a:tab pos="285750" algn="l"/>
              </a:tabLst>
            </a:pPr>
            <a:r>
              <a:rPr sz="2600" b="1" u="heavy" spc="140" dirty="0">
                <a:uFill>
                  <a:solidFill>
                    <a:srgbClr val="000000"/>
                  </a:solidFill>
                </a:uFill>
                <a:latin typeface="Times New Roman"/>
                <a:cs typeface="Times New Roman"/>
              </a:rPr>
              <a:t>Intel</a:t>
            </a:r>
            <a:r>
              <a:rPr sz="2600" b="1" u="heavy" spc="-80" dirty="0">
                <a:uFill>
                  <a:solidFill>
                    <a:srgbClr val="000000"/>
                  </a:solidFill>
                </a:uFill>
                <a:latin typeface="Times New Roman"/>
                <a:cs typeface="Times New Roman"/>
              </a:rPr>
              <a:t> </a:t>
            </a:r>
            <a:r>
              <a:rPr sz="2600" b="1" u="heavy" spc="-140" dirty="0">
                <a:uFill>
                  <a:solidFill>
                    <a:srgbClr val="000000"/>
                  </a:solidFill>
                </a:uFill>
                <a:latin typeface="Times New Roman"/>
                <a:cs typeface="Times New Roman"/>
              </a:rPr>
              <a:t>8008</a:t>
            </a:r>
            <a:endParaRPr sz="2600">
              <a:latin typeface="Times New Roman"/>
              <a:cs typeface="Times New Roman"/>
            </a:endParaRPr>
          </a:p>
          <a:p>
            <a:pPr>
              <a:lnSpc>
                <a:spcPct val="100000"/>
              </a:lnSpc>
              <a:spcBef>
                <a:spcPts val="20"/>
              </a:spcBef>
              <a:buClr>
                <a:srgbClr val="0AD0D9"/>
              </a:buClr>
              <a:buFont typeface="Arial"/>
              <a:buChar char=""/>
            </a:pPr>
            <a:endParaRPr sz="2150">
              <a:latin typeface="Times New Roman"/>
              <a:cs typeface="Times New Roman"/>
            </a:endParaRPr>
          </a:p>
          <a:p>
            <a:pPr marL="358140">
              <a:lnSpc>
                <a:spcPct val="100000"/>
              </a:lnSpc>
              <a:spcBef>
                <a:spcPts val="5"/>
              </a:spcBef>
            </a:pPr>
            <a:r>
              <a:rPr sz="2600" spc="-100" dirty="0">
                <a:latin typeface="Georgia"/>
                <a:cs typeface="Georgia"/>
              </a:rPr>
              <a:t>Year </a:t>
            </a:r>
            <a:r>
              <a:rPr sz="2600" spc="-20" dirty="0">
                <a:latin typeface="Georgia"/>
                <a:cs typeface="Georgia"/>
              </a:rPr>
              <a:t>of </a:t>
            </a:r>
            <a:r>
              <a:rPr sz="2600" spc="-15" dirty="0">
                <a:latin typeface="Georgia"/>
                <a:cs typeface="Georgia"/>
              </a:rPr>
              <a:t>introduction</a:t>
            </a:r>
            <a:r>
              <a:rPr sz="2600" spc="-75" dirty="0">
                <a:latin typeface="Georgia"/>
                <a:cs typeface="Georgia"/>
              </a:rPr>
              <a:t> </a:t>
            </a:r>
            <a:r>
              <a:rPr sz="2600" spc="-155" dirty="0">
                <a:latin typeface="Georgia"/>
                <a:cs typeface="Georgia"/>
              </a:rPr>
              <a:t>1972</a:t>
            </a:r>
            <a:endParaRPr sz="2600">
              <a:latin typeface="Georgia"/>
              <a:cs typeface="Georgia"/>
            </a:endParaRPr>
          </a:p>
          <a:p>
            <a:pPr marL="727710" lvl="1" indent="-321945">
              <a:lnSpc>
                <a:spcPct val="100000"/>
              </a:lnSpc>
              <a:spcBef>
                <a:spcPts val="295"/>
              </a:spcBef>
              <a:buClr>
                <a:srgbClr val="0E6EC5"/>
              </a:buClr>
              <a:buSzPct val="85416"/>
              <a:buFont typeface="Arial"/>
              <a:buChar char=""/>
              <a:tabLst>
                <a:tab pos="727075" algn="l"/>
                <a:tab pos="728345" algn="l"/>
              </a:tabLst>
            </a:pPr>
            <a:r>
              <a:rPr sz="2400" spc="-45" dirty="0">
                <a:latin typeface="Georgia"/>
                <a:cs typeface="Georgia"/>
              </a:rPr>
              <a:t>8-bit </a:t>
            </a:r>
            <a:r>
              <a:rPr sz="2400" spc="-40" dirty="0">
                <a:latin typeface="Georgia"/>
                <a:cs typeface="Georgia"/>
              </a:rPr>
              <a:t>version </a:t>
            </a:r>
            <a:r>
              <a:rPr sz="2400" spc="-20" dirty="0">
                <a:latin typeface="Georgia"/>
                <a:cs typeface="Georgia"/>
              </a:rPr>
              <a:t>of</a:t>
            </a:r>
            <a:r>
              <a:rPr sz="2400" spc="-45" dirty="0">
                <a:latin typeface="Georgia"/>
                <a:cs typeface="Georgia"/>
              </a:rPr>
              <a:t> </a:t>
            </a:r>
            <a:r>
              <a:rPr sz="2400" spc="-140" dirty="0">
                <a:latin typeface="Georgia"/>
                <a:cs typeface="Georgia"/>
              </a:rPr>
              <a:t>4004</a:t>
            </a:r>
            <a:endParaRPr sz="2400">
              <a:latin typeface="Georgia"/>
              <a:cs typeface="Georgia"/>
            </a:endParaRPr>
          </a:p>
          <a:p>
            <a:pPr marL="727710" lvl="1" indent="-321945">
              <a:lnSpc>
                <a:spcPct val="100000"/>
              </a:lnSpc>
              <a:spcBef>
                <a:spcPts val="285"/>
              </a:spcBef>
              <a:buClr>
                <a:srgbClr val="0E6EC5"/>
              </a:buClr>
              <a:buSzPct val="85416"/>
              <a:buFont typeface="Arial"/>
              <a:buChar char=""/>
              <a:tabLst>
                <a:tab pos="727075" algn="l"/>
                <a:tab pos="728345" algn="l"/>
              </a:tabLst>
            </a:pPr>
            <a:r>
              <a:rPr sz="2400" spc="-170" dirty="0">
                <a:latin typeface="Georgia"/>
                <a:cs typeface="Georgia"/>
              </a:rPr>
              <a:t>16 </a:t>
            </a:r>
            <a:r>
              <a:rPr sz="2400" spc="-114" dirty="0">
                <a:latin typeface="Georgia"/>
                <a:cs typeface="Georgia"/>
              </a:rPr>
              <a:t>KB </a:t>
            </a:r>
            <a:r>
              <a:rPr sz="2400" spc="-40" dirty="0">
                <a:latin typeface="Georgia"/>
                <a:cs typeface="Georgia"/>
              </a:rPr>
              <a:t>main</a:t>
            </a:r>
            <a:r>
              <a:rPr sz="2400" spc="-120" dirty="0">
                <a:latin typeface="Georgia"/>
                <a:cs typeface="Georgia"/>
              </a:rPr>
              <a:t> </a:t>
            </a:r>
            <a:r>
              <a:rPr sz="2400" spc="-30" dirty="0">
                <a:latin typeface="Georgia"/>
                <a:cs typeface="Georgia"/>
              </a:rPr>
              <a:t>memory</a:t>
            </a:r>
            <a:endParaRPr sz="2400">
              <a:latin typeface="Georgia"/>
              <a:cs typeface="Georgia"/>
            </a:endParaRPr>
          </a:p>
          <a:p>
            <a:pPr marL="727710" lvl="1" indent="-321945">
              <a:lnSpc>
                <a:spcPct val="100000"/>
              </a:lnSpc>
              <a:spcBef>
                <a:spcPts val="295"/>
              </a:spcBef>
              <a:buClr>
                <a:srgbClr val="0E6EC5"/>
              </a:buClr>
              <a:buSzPct val="85416"/>
              <a:buFont typeface="Arial"/>
              <a:buChar char=""/>
              <a:tabLst>
                <a:tab pos="727075" algn="l"/>
                <a:tab pos="728345" algn="l"/>
              </a:tabLst>
            </a:pPr>
            <a:r>
              <a:rPr sz="2400" spc="-114" dirty="0">
                <a:latin typeface="Georgia"/>
                <a:cs typeface="Georgia"/>
              </a:rPr>
              <a:t>48</a:t>
            </a:r>
            <a:r>
              <a:rPr sz="2400" spc="15" dirty="0">
                <a:latin typeface="Georgia"/>
                <a:cs typeface="Georgia"/>
              </a:rPr>
              <a:t> </a:t>
            </a:r>
            <a:r>
              <a:rPr sz="2400" spc="-25" dirty="0">
                <a:latin typeface="Georgia"/>
                <a:cs typeface="Georgia"/>
              </a:rPr>
              <a:t>instructions</a:t>
            </a:r>
            <a:endParaRPr sz="2400">
              <a:latin typeface="Georgia"/>
              <a:cs typeface="Georgia"/>
            </a:endParaRPr>
          </a:p>
          <a:p>
            <a:pPr marL="727710" lvl="1" indent="-321945">
              <a:lnSpc>
                <a:spcPct val="100000"/>
              </a:lnSpc>
              <a:spcBef>
                <a:spcPts val="285"/>
              </a:spcBef>
              <a:buClr>
                <a:srgbClr val="0E6EC5"/>
              </a:buClr>
              <a:buSzPct val="85416"/>
              <a:buFont typeface="Arial"/>
              <a:buChar char=""/>
              <a:tabLst>
                <a:tab pos="727075" algn="l"/>
                <a:tab pos="728345" algn="l"/>
              </a:tabLst>
            </a:pPr>
            <a:r>
              <a:rPr sz="2400" spc="-25" dirty="0">
                <a:latin typeface="Georgia"/>
                <a:cs typeface="Georgia"/>
              </a:rPr>
              <a:t>PMOS</a:t>
            </a:r>
            <a:r>
              <a:rPr sz="2400" spc="-15" dirty="0">
                <a:latin typeface="Georgia"/>
                <a:cs typeface="Georgia"/>
              </a:rPr>
              <a:t> </a:t>
            </a:r>
            <a:r>
              <a:rPr sz="2400" spc="-5" dirty="0">
                <a:latin typeface="Georgia"/>
                <a:cs typeface="Georgia"/>
              </a:rPr>
              <a:t>technology</a:t>
            </a:r>
            <a:endParaRPr sz="2400">
              <a:latin typeface="Georgia"/>
              <a:cs typeface="Georgia"/>
            </a:endParaRPr>
          </a:p>
          <a:p>
            <a:pPr marL="727710" lvl="1" indent="-321945">
              <a:lnSpc>
                <a:spcPct val="100000"/>
              </a:lnSpc>
              <a:spcBef>
                <a:spcPts val="290"/>
              </a:spcBef>
              <a:buClr>
                <a:srgbClr val="0E6EC5"/>
              </a:buClr>
              <a:buSzPct val="85416"/>
              <a:buFont typeface="Arial"/>
              <a:buChar char=""/>
              <a:tabLst>
                <a:tab pos="727075" algn="l"/>
                <a:tab pos="728345" algn="l"/>
              </a:tabLst>
            </a:pPr>
            <a:r>
              <a:rPr sz="2400" spc="-55" dirty="0">
                <a:latin typeface="Georgia"/>
                <a:cs typeface="Georgia"/>
              </a:rPr>
              <a:t>Slow</a:t>
            </a:r>
            <a:endParaRPr sz="2400">
              <a:latin typeface="Georgia"/>
              <a:cs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427101"/>
            <a:ext cx="8255000" cy="692497"/>
          </a:xfrm>
        </p:spPr>
        <p:txBody>
          <a:bodyPr/>
          <a:lstStyle/>
          <a:p>
            <a:r>
              <a:rPr lang="en-US" dirty="0"/>
              <a:t>Multiprogramming</a:t>
            </a:r>
          </a:p>
        </p:txBody>
      </p:sp>
      <p:sp>
        <p:nvSpPr>
          <p:cNvPr id="3" name="Text Placeholder 2"/>
          <p:cNvSpPr>
            <a:spLocks noGrp="1"/>
          </p:cNvSpPr>
          <p:nvPr>
            <p:ph idx="1"/>
          </p:nvPr>
        </p:nvSpPr>
        <p:spPr>
          <a:xfrm>
            <a:off x="1261617" y="1784349"/>
            <a:ext cx="7213600" cy="9140964"/>
          </a:xfrm>
        </p:spPr>
        <p:txBody>
          <a:bodyPr/>
          <a:lstStyle/>
          <a:p>
            <a:r>
              <a:rPr lang="en-US" dirty="0" smtClean="0"/>
              <a:t>Multiprogramming</a:t>
            </a:r>
            <a:r>
              <a:rPr lang="en-US" b="0" dirty="0"/>
              <a:t/>
            </a:r>
            <a:br>
              <a:rPr lang="en-US" b="0" dirty="0"/>
            </a:br>
            <a:r>
              <a:rPr lang="en-US" b="0" dirty="0"/>
              <a:t>In a multiprogramming system there are one or more programs loaded in main memory which are ready to execute. Only one program at a time is able to get the CPU for executing its instructions (i.e., there is at most one process running on the system) while all the others are waiting their turn.</a:t>
            </a:r>
            <a:br>
              <a:rPr lang="en-US" b="0" dirty="0"/>
            </a:br>
            <a:r>
              <a:rPr lang="en-US" b="0" dirty="0"/>
              <a:t>The main idea of multiprogramming is to maximize the use of CPU time. Indeed, suppose the currently running process is performing an I/O task (which, by definition, does not need the CPU to be accomplished). Then, the OS may interrupt that process and give the control to one of the other in-main-memory programs that are ready to execute (i.e. </a:t>
            </a:r>
            <a:r>
              <a:rPr lang="en-US" b="0" i="1" dirty="0"/>
              <a:t>process context switching</a:t>
            </a:r>
            <a:r>
              <a:rPr lang="en-US" b="0" dirty="0"/>
              <a:t>). In this way, no CPU time is wasted by the system waiting for the I/O task to be completed, and a running process keeps executing until either it voluntarily releases the CPU or when it blocks for an I/O operation. Therefore, the ultimate goal of multiprogramming is to keep the CPU busy as long as there are processes ready to execute.</a:t>
            </a:r>
            <a:br>
              <a:rPr lang="en-US" b="0" dirty="0"/>
            </a:br>
            <a:r>
              <a:rPr lang="en-US" b="0" dirty="0"/>
              <a:t>Note that in order for such a system to function properly, the OS must be able to load multiple programs into separate areas of the main memory and provide the required protection to avoid the chance of one process being modified by another one. Other problems that need to be addressed when having multiple programs in memory is </a:t>
            </a:r>
            <a:r>
              <a:rPr lang="en-US" b="0" i="1" dirty="0"/>
              <a:t>fragmentation</a:t>
            </a:r>
            <a:r>
              <a:rPr lang="en-US" b="0" dirty="0"/>
              <a:t> as programs enter or leave the main memory. Another issue that needs to be handled as well is that large programs may not fit at once in memory which can be solved by using </a:t>
            </a:r>
            <a:r>
              <a:rPr lang="en-US" b="0" i="1" dirty="0"/>
              <a:t>pagination</a:t>
            </a:r>
            <a:r>
              <a:rPr lang="en-US" b="0" dirty="0"/>
              <a:t> and </a:t>
            </a:r>
            <a:r>
              <a:rPr lang="en-US" b="0" i="1" dirty="0"/>
              <a:t>virtual memory</a:t>
            </a:r>
            <a:r>
              <a:rPr lang="en-US" b="0" dirty="0"/>
              <a:t>. </a:t>
            </a:r>
            <a:endParaRPr lang="en-US" dirty="0"/>
          </a:p>
        </p:txBody>
      </p:sp>
    </p:spTree>
    <p:extLst>
      <p:ext uri="{BB962C8B-B14F-4D97-AF65-F5344CB8AC3E}">
        <p14:creationId xmlns:p14="http://schemas.microsoft.com/office/powerpoint/2010/main" val="3853674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7772400" cy="692497"/>
          </a:xfrm>
        </p:spPr>
        <p:txBody>
          <a:bodyPr/>
          <a:lstStyle/>
          <a:p>
            <a:r>
              <a:rPr lang="en-US" dirty="0"/>
              <a:t>Multiprocessing</a:t>
            </a:r>
          </a:p>
        </p:txBody>
      </p:sp>
      <p:sp>
        <p:nvSpPr>
          <p:cNvPr id="3" name="Subtitle 2"/>
          <p:cNvSpPr>
            <a:spLocks noGrp="1"/>
          </p:cNvSpPr>
          <p:nvPr>
            <p:ph type="subTitle" idx="1"/>
          </p:nvPr>
        </p:nvSpPr>
        <p:spPr>
          <a:xfrm>
            <a:off x="1143000" y="1295400"/>
            <a:ext cx="6400800" cy="5755422"/>
          </a:xfrm>
        </p:spPr>
        <p:txBody>
          <a:bodyPr/>
          <a:lstStyle/>
          <a:p>
            <a:r>
              <a:rPr lang="en-US" b="0" dirty="0">
                <a:latin typeface="Calibri" pitchFamily="34" charset="0"/>
                <a:cs typeface="Calibri" pitchFamily="34" charset="0"/>
              </a:rPr>
              <a:t/>
            </a:r>
            <a:br>
              <a:rPr lang="en-US" b="0" dirty="0">
                <a:latin typeface="Calibri" pitchFamily="34" charset="0"/>
                <a:cs typeface="Calibri" pitchFamily="34" charset="0"/>
              </a:rPr>
            </a:br>
            <a:r>
              <a:rPr lang="en-US" b="0" dirty="0" err="1">
                <a:latin typeface="Calibri" pitchFamily="34" charset="0"/>
                <a:cs typeface="Calibri" pitchFamily="34" charset="0"/>
              </a:rPr>
              <a:t>Multiprocessing</a:t>
            </a:r>
            <a:r>
              <a:rPr lang="en-US" b="0" dirty="0">
                <a:latin typeface="Calibri" pitchFamily="34" charset="0"/>
                <a:cs typeface="Calibri" pitchFamily="34" charset="0"/>
              </a:rPr>
              <a:t> sometimes refers to executing multiple processes (programs) at the same time. This might be misleading because we have already introduced the term “multiprogramming” to describe that before.</a:t>
            </a:r>
            <a:br>
              <a:rPr lang="en-US" b="0" dirty="0">
                <a:latin typeface="Calibri" pitchFamily="34" charset="0"/>
                <a:cs typeface="Calibri" pitchFamily="34" charset="0"/>
              </a:rPr>
            </a:br>
            <a:r>
              <a:rPr lang="en-US" b="0" dirty="0">
                <a:latin typeface="Calibri" pitchFamily="34" charset="0"/>
                <a:cs typeface="Calibri" pitchFamily="34" charset="0"/>
              </a:rPr>
              <a:t>In fact, multiprocessing refers to the </a:t>
            </a:r>
            <a:r>
              <a:rPr lang="en-US" b="0" i="1" dirty="0">
                <a:latin typeface="Calibri" pitchFamily="34" charset="0"/>
                <a:cs typeface="Calibri" pitchFamily="34" charset="0"/>
              </a:rPr>
              <a:t>hardware</a:t>
            </a:r>
            <a:r>
              <a:rPr lang="en-US" b="0" dirty="0">
                <a:latin typeface="Calibri" pitchFamily="34" charset="0"/>
                <a:cs typeface="Calibri" pitchFamily="34" charset="0"/>
              </a:rPr>
              <a:t> (i.e., the CPU units) rather than the </a:t>
            </a:r>
            <a:r>
              <a:rPr lang="en-US" b="0" i="1" dirty="0">
                <a:latin typeface="Calibri" pitchFamily="34" charset="0"/>
                <a:cs typeface="Calibri" pitchFamily="34" charset="0"/>
              </a:rPr>
              <a:t>software</a:t>
            </a:r>
            <a:r>
              <a:rPr lang="en-US" b="0" dirty="0">
                <a:latin typeface="Calibri" pitchFamily="34" charset="0"/>
                <a:cs typeface="Calibri" pitchFamily="34" charset="0"/>
              </a:rPr>
              <a:t> (i.e., running processes). If the underlying hardware provides more than one processor then that is multiprocessing. Several variations on the basic scheme exist, e.g., multiple cores on one die or multiple dies in one package or multiple packages in one system.</a:t>
            </a:r>
            <a:br>
              <a:rPr lang="en-US" b="0" dirty="0">
                <a:latin typeface="Calibri" pitchFamily="34" charset="0"/>
                <a:cs typeface="Calibri" pitchFamily="34" charset="0"/>
              </a:rPr>
            </a:br>
            <a:r>
              <a:rPr lang="en-US" b="0" dirty="0">
                <a:latin typeface="Calibri" pitchFamily="34" charset="0"/>
                <a:cs typeface="Calibri" pitchFamily="34" charset="0"/>
              </a:rPr>
              <a:t>Anyway, a system can be both </a:t>
            </a:r>
            <a:r>
              <a:rPr lang="en-US" b="0" dirty="0" err="1">
                <a:latin typeface="Calibri" pitchFamily="34" charset="0"/>
                <a:cs typeface="Calibri" pitchFamily="34" charset="0"/>
              </a:rPr>
              <a:t>multiprogrammed</a:t>
            </a:r>
            <a:r>
              <a:rPr lang="en-US" b="0" dirty="0">
                <a:latin typeface="Calibri" pitchFamily="34" charset="0"/>
                <a:cs typeface="Calibri" pitchFamily="34" charset="0"/>
              </a:rPr>
              <a:t> by having multiple programs running at the same time and multiprocessing by having more than one physical processor.</a:t>
            </a: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1870927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427101"/>
            <a:ext cx="8255000" cy="692497"/>
          </a:xfrm>
        </p:spPr>
        <p:txBody>
          <a:bodyPr/>
          <a:lstStyle/>
          <a:p>
            <a:r>
              <a:rPr lang="en-US" dirty="0"/>
              <a:t>Multitasking</a:t>
            </a:r>
          </a:p>
        </p:txBody>
      </p:sp>
      <p:sp>
        <p:nvSpPr>
          <p:cNvPr id="3" name="Text Placeholder 2"/>
          <p:cNvSpPr>
            <a:spLocks noGrp="1"/>
          </p:cNvSpPr>
          <p:nvPr>
            <p:ph idx="1"/>
          </p:nvPr>
        </p:nvSpPr>
        <p:spPr>
          <a:xfrm>
            <a:off x="228600" y="1219201"/>
            <a:ext cx="8246617" cy="3385542"/>
          </a:xfrm>
        </p:spPr>
        <p:txBody>
          <a:bodyPr/>
          <a:lstStyle/>
          <a:p>
            <a:r>
              <a:rPr lang="en-US" b="0" dirty="0"/>
              <a:t/>
            </a:r>
            <a:br>
              <a:rPr lang="en-US" b="0" dirty="0"/>
            </a:br>
            <a:r>
              <a:rPr lang="en-US" b="0" dirty="0" err="1"/>
              <a:t>Multitasking</a:t>
            </a:r>
            <a:r>
              <a:rPr lang="en-US" b="0" dirty="0"/>
              <a:t> has the same meaning of multiprogramming but in a more general sense, as it refers to having multiple (programs, processes, tasks, threads) running at the same time. This term is used in modern operating systems when multiple tasks share a common processing resource (e.g., CPU and Memory). At any time the CPU is executing one task only while other tasks waiting their turn. The illusion of parallelism is achieved when the CPU is reassigned to another task (i.e. </a:t>
            </a:r>
            <a:r>
              <a:rPr lang="en-US" b="0" i="1" dirty="0"/>
              <a:t>process</a:t>
            </a:r>
            <a:r>
              <a:rPr lang="en-US" b="0" dirty="0"/>
              <a:t> or </a:t>
            </a:r>
            <a:r>
              <a:rPr lang="en-US" b="0" i="1" dirty="0"/>
              <a:t>thread context switching</a:t>
            </a:r>
            <a:r>
              <a:rPr lang="en-US" b="0" dirty="0"/>
              <a:t>).</a:t>
            </a:r>
            <a:br>
              <a:rPr lang="en-US" b="0" dirty="0"/>
            </a:br>
            <a:endParaRPr lang="en-US" dirty="0"/>
          </a:p>
        </p:txBody>
      </p:sp>
    </p:spTree>
    <p:extLst>
      <p:ext uri="{BB962C8B-B14F-4D97-AF65-F5344CB8AC3E}">
        <p14:creationId xmlns:p14="http://schemas.microsoft.com/office/powerpoint/2010/main" val="2178970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261617" y="1784349"/>
            <a:ext cx="7213600" cy="5078313"/>
          </a:xfrm>
        </p:spPr>
        <p:txBody>
          <a:bodyPr/>
          <a:lstStyle/>
          <a:p>
            <a:r>
              <a:rPr lang="en-US" b="0" dirty="0"/>
              <a:t>There are subtle differences between multitasking and multiprogramming. A </a:t>
            </a:r>
            <a:r>
              <a:rPr lang="en-US" b="0" i="1" dirty="0"/>
              <a:t>task</a:t>
            </a:r>
            <a:r>
              <a:rPr lang="en-US" b="0" dirty="0"/>
              <a:t> in a multitasking operating system is not a whole application program but it can also refer to a “thread of execution” when one process is divided into sub-tasks. Each smaller task does not hijack the CPU until it finishes like in the older multiprogramming but rather a fair share amount of the CPU time called quantum.</a:t>
            </a:r>
            <a:br>
              <a:rPr lang="en-US" b="0" dirty="0"/>
            </a:br>
            <a:r>
              <a:rPr lang="en-US" b="0" dirty="0"/>
              <a:t>Just to make it easy to remember, both multiprogramming and multitasking operating systems are </a:t>
            </a:r>
            <a:r>
              <a:rPr lang="en-US" dirty="0"/>
              <a:t>(CPU) time sharing</a:t>
            </a:r>
            <a:r>
              <a:rPr lang="en-US" b="0" dirty="0"/>
              <a:t> systems. However, while in multiprogramming (older OSs) one program as a whole keeps running until it blocks, in multitasking (modern OSs) time sharing is best manifested because each running process takes only a fair quantum of the CPU time.</a:t>
            </a:r>
          </a:p>
          <a:p>
            <a:endParaRPr lang="en-US" dirty="0"/>
          </a:p>
        </p:txBody>
      </p:sp>
    </p:spTree>
    <p:extLst>
      <p:ext uri="{BB962C8B-B14F-4D97-AF65-F5344CB8AC3E}">
        <p14:creationId xmlns:p14="http://schemas.microsoft.com/office/powerpoint/2010/main" val="3660390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427101"/>
            <a:ext cx="8255000" cy="692497"/>
          </a:xfrm>
        </p:spPr>
        <p:txBody>
          <a:bodyPr/>
          <a:lstStyle/>
          <a:p>
            <a:r>
              <a:rPr lang="en-US" dirty="0"/>
              <a:t>Multithreading</a:t>
            </a:r>
          </a:p>
        </p:txBody>
      </p:sp>
      <p:sp>
        <p:nvSpPr>
          <p:cNvPr id="3" name="Text Placeholder 2"/>
          <p:cNvSpPr>
            <a:spLocks noGrp="1"/>
          </p:cNvSpPr>
          <p:nvPr>
            <p:ph idx="1"/>
          </p:nvPr>
        </p:nvSpPr>
        <p:spPr>
          <a:xfrm>
            <a:off x="1261617" y="697528"/>
            <a:ext cx="7213600" cy="6093976"/>
          </a:xfrm>
        </p:spPr>
        <p:txBody>
          <a:bodyPr/>
          <a:lstStyle/>
          <a:p>
            <a:r>
              <a:rPr lang="en-US" b="0" dirty="0"/>
              <a:t/>
            </a:r>
            <a:br>
              <a:rPr lang="en-US" b="0" dirty="0"/>
            </a:br>
            <a:r>
              <a:rPr lang="en-US" b="0" dirty="0"/>
              <a:t>Multithreading is an execution model that allows a single process to have multiple code segments (i.e., </a:t>
            </a:r>
            <a:r>
              <a:rPr lang="en-US" b="0" i="1" dirty="0"/>
              <a:t>threads</a:t>
            </a:r>
            <a:r>
              <a:rPr lang="en-US" b="0" dirty="0"/>
              <a:t>) run concurrently within the “context” of that process. You can think of threads as child processes that share the parent process resources but execute independently. Multiple threads of a single process can share the CPU in a single CPU system or (purely) run in parallel in a multiprocessing system</a:t>
            </a:r>
            <a:br>
              <a:rPr lang="en-US" b="0" dirty="0"/>
            </a:br>
            <a:r>
              <a:rPr lang="en-US" b="0" dirty="0"/>
              <a:t>Why should we need to have multiple threads of execution within a single process context?</a:t>
            </a:r>
            <a:br>
              <a:rPr lang="en-US" b="0" dirty="0"/>
            </a:br>
            <a:r>
              <a:rPr lang="en-US" b="0" dirty="0"/>
              <a:t>Well, consider for instance a GUI application where the user can issue a command that require long time to finish (e.g., a complex mathematical computation). Unless you design this command to be run in a separate execution thread you will not be able to interact with the main application GUI (e.g., to update a progress bar) because it is going to be unresponsive while the calculation is taking place.</a:t>
            </a:r>
            <a:br>
              <a:rPr lang="en-US" b="0" dirty="0"/>
            </a:br>
            <a:endParaRPr lang="en-US" dirty="0"/>
          </a:p>
        </p:txBody>
      </p:sp>
    </p:spTree>
    <p:extLst>
      <p:ext uri="{BB962C8B-B14F-4D97-AF65-F5344CB8AC3E}">
        <p14:creationId xmlns:p14="http://schemas.microsoft.com/office/powerpoint/2010/main" val="370127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883155"/>
            <a:ext cx="7699375" cy="3662045"/>
          </a:xfrm>
          <a:prstGeom prst="rect">
            <a:avLst/>
          </a:prstGeom>
        </p:spPr>
        <p:txBody>
          <a:bodyPr vert="horz" wrap="square" lIns="0" tIns="12700" rIns="0" bIns="0" rtlCol="0">
            <a:spAutoFit/>
          </a:bodyPr>
          <a:lstStyle/>
          <a:p>
            <a:pPr marL="285115" indent="-272415">
              <a:lnSpc>
                <a:spcPct val="100000"/>
              </a:lnSpc>
              <a:spcBef>
                <a:spcPts val="100"/>
              </a:spcBef>
              <a:buClr>
                <a:srgbClr val="0AD0D9"/>
              </a:buClr>
              <a:buSzPct val="93750"/>
              <a:buFont typeface="Arial"/>
              <a:buChar char=""/>
              <a:tabLst>
                <a:tab pos="285750" algn="l"/>
              </a:tabLst>
            </a:pPr>
            <a:r>
              <a:rPr sz="2400" b="1" u="heavy" spc="125" dirty="0">
                <a:uFill>
                  <a:solidFill>
                    <a:srgbClr val="000000"/>
                  </a:solidFill>
                </a:uFill>
                <a:latin typeface="Times New Roman"/>
                <a:cs typeface="Times New Roman"/>
              </a:rPr>
              <a:t>Intel</a:t>
            </a:r>
            <a:r>
              <a:rPr sz="2400" b="1" u="heavy" spc="-50" dirty="0">
                <a:uFill>
                  <a:solidFill>
                    <a:srgbClr val="000000"/>
                  </a:solidFill>
                </a:uFill>
                <a:latin typeface="Times New Roman"/>
                <a:cs typeface="Times New Roman"/>
              </a:rPr>
              <a:t> </a:t>
            </a:r>
            <a:r>
              <a:rPr sz="2400" b="1" u="heavy" spc="130" dirty="0">
                <a:uFill>
                  <a:solidFill>
                    <a:srgbClr val="000000"/>
                  </a:solidFill>
                </a:uFill>
                <a:latin typeface="Times New Roman"/>
                <a:cs typeface="Times New Roman"/>
              </a:rPr>
              <a:t>8080</a:t>
            </a:r>
            <a:endParaRPr sz="2400">
              <a:latin typeface="Times New Roman"/>
              <a:cs typeface="Times New Roman"/>
            </a:endParaRPr>
          </a:p>
          <a:p>
            <a:pPr marR="3860800" algn="ctr">
              <a:lnSpc>
                <a:spcPct val="100000"/>
              </a:lnSpc>
              <a:spcBef>
                <a:spcPts val="1730"/>
              </a:spcBef>
            </a:pPr>
            <a:r>
              <a:rPr sz="2400" spc="-95" dirty="0">
                <a:latin typeface="Georgia"/>
                <a:cs typeface="Georgia"/>
              </a:rPr>
              <a:t>Year </a:t>
            </a:r>
            <a:r>
              <a:rPr sz="2400" spc="-20" dirty="0">
                <a:latin typeface="Georgia"/>
                <a:cs typeface="Georgia"/>
              </a:rPr>
              <a:t>of introduction</a:t>
            </a:r>
            <a:r>
              <a:rPr sz="2400" spc="35" dirty="0">
                <a:latin typeface="Georgia"/>
                <a:cs typeface="Georgia"/>
              </a:rPr>
              <a:t> </a:t>
            </a:r>
            <a:r>
              <a:rPr sz="2400" spc="-155" dirty="0">
                <a:latin typeface="Georgia"/>
                <a:cs typeface="Georgia"/>
              </a:rPr>
              <a:t>1973</a:t>
            </a:r>
            <a:endParaRPr sz="2400">
              <a:latin typeface="Georgia"/>
              <a:cs typeface="Georgia"/>
            </a:endParaRPr>
          </a:p>
          <a:p>
            <a:pPr marL="715010" lvl="1" indent="-309245">
              <a:lnSpc>
                <a:spcPct val="100000"/>
              </a:lnSpc>
              <a:spcBef>
                <a:spcPts val="15"/>
              </a:spcBef>
              <a:buClr>
                <a:srgbClr val="0E6EC5"/>
              </a:buClr>
              <a:buSzPct val="85000"/>
              <a:buFont typeface="Arial"/>
              <a:buChar char=""/>
              <a:tabLst>
                <a:tab pos="715010" algn="l"/>
                <a:tab pos="715645" algn="l"/>
              </a:tabLst>
            </a:pPr>
            <a:r>
              <a:rPr sz="2000" spc="-35" dirty="0">
                <a:latin typeface="Georgia"/>
                <a:cs typeface="Georgia"/>
              </a:rPr>
              <a:t>8-bit</a:t>
            </a:r>
            <a:r>
              <a:rPr sz="2000" spc="-120" dirty="0">
                <a:latin typeface="Georgia"/>
                <a:cs typeface="Georgia"/>
              </a:rPr>
              <a:t> </a:t>
            </a:r>
            <a:r>
              <a:rPr sz="2000" spc="-30" dirty="0">
                <a:latin typeface="Georgia"/>
                <a:cs typeface="Georgia"/>
              </a:rPr>
              <a:t>microprocessor</a:t>
            </a:r>
            <a:endParaRPr sz="2000">
              <a:latin typeface="Georgia"/>
              <a:cs typeface="Georgia"/>
            </a:endParaRPr>
          </a:p>
          <a:p>
            <a:pPr marL="715010" lvl="1" indent="-309245">
              <a:lnSpc>
                <a:spcPct val="100000"/>
              </a:lnSpc>
              <a:buClr>
                <a:srgbClr val="0E6EC5"/>
              </a:buClr>
              <a:buSzPct val="85000"/>
              <a:buFont typeface="Arial"/>
              <a:buChar char=""/>
              <a:tabLst>
                <a:tab pos="715010" algn="l"/>
                <a:tab pos="715645" algn="l"/>
              </a:tabLst>
            </a:pPr>
            <a:r>
              <a:rPr sz="2000" spc="-75" dirty="0">
                <a:latin typeface="Georgia"/>
                <a:cs typeface="Georgia"/>
              </a:rPr>
              <a:t>64 </a:t>
            </a:r>
            <a:r>
              <a:rPr sz="2000" spc="-95" dirty="0">
                <a:latin typeface="Georgia"/>
                <a:cs typeface="Georgia"/>
              </a:rPr>
              <a:t>KB </a:t>
            </a:r>
            <a:r>
              <a:rPr sz="2000" spc="-35" dirty="0">
                <a:latin typeface="Georgia"/>
                <a:cs typeface="Georgia"/>
              </a:rPr>
              <a:t>main</a:t>
            </a:r>
            <a:r>
              <a:rPr sz="2000" spc="120" dirty="0">
                <a:latin typeface="Georgia"/>
                <a:cs typeface="Georgia"/>
              </a:rPr>
              <a:t> </a:t>
            </a:r>
            <a:r>
              <a:rPr sz="2000" spc="-20" dirty="0">
                <a:latin typeface="Georgia"/>
                <a:cs typeface="Georgia"/>
              </a:rPr>
              <a:t>memory</a:t>
            </a:r>
            <a:endParaRPr sz="2000">
              <a:latin typeface="Georgia"/>
              <a:cs typeface="Georgia"/>
            </a:endParaRPr>
          </a:p>
          <a:p>
            <a:pPr marL="715010" lvl="1" indent="-309245">
              <a:lnSpc>
                <a:spcPct val="100000"/>
              </a:lnSpc>
              <a:buClr>
                <a:srgbClr val="0E6EC5"/>
              </a:buClr>
              <a:buSzPct val="85000"/>
              <a:buFont typeface="Arial"/>
              <a:buChar char=""/>
              <a:tabLst>
                <a:tab pos="715010" algn="l"/>
                <a:tab pos="715645" algn="l"/>
              </a:tabLst>
            </a:pPr>
            <a:r>
              <a:rPr sz="2000" spc="-150" dirty="0">
                <a:latin typeface="Georgia"/>
                <a:cs typeface="Georgia"/>
              </a:rPr>
              <a:t>2 </a:t>
            </a:r>
            <a:r>
              <a:rPr sz="2000" spc="-25" dirty="0">
                <a:latin typeface="Georgia"/>
                <a:cs typeface="Georgia"/>
              </a:rPr>
              <a:t>microseconds </a:t>
            </a:r>
            <a:r>
              <a:rPr sz="2000" dirty="0">
                <a:latin typeface="Georgia"/>
                <a:cs typeface="Georgia"/>
              </a:rPr>
              <a:t>clock </a:t>
            </a:r>
            <a:r>
              <a:rPr sz="2000" spc="-10" dirty="0">
                <a:latin typeface="Georgia"/>
                <a:cs typeface="Georgia"/>
              </a:rPr>
              <a:t>cycle</a:t>
            </a:r>
            <a:r>
              <a:rPr sz="2000" spc="-30" dirty="0">
                <a:latin typeface="Georgia"/>
                <a:cs typeface="Georgia"/>
              </a:rPr>
              <a:t> </a:t>
            </a:r>
            <a:r>
              <a:rPr sz="2000" spc="-15" dirty="0">
                <a:latin typeface="Georgia"/>
                <a:cs typeface="Georgia"/>
              </a:rPr>
              <a:t>time</a:t>
            </a:r>
            <a:endParaRPr sz="2000">
              <a:latin typeface="Georgia"/>
              <a:cs typeface="Georgia"/>
            </a:endParaRPr>
          </a:p>
          <a:p>
            <a:pPr marL="715010" lvl="1" indent="-309245">
              <a:lnSpc>
                <a:spcPct val="100000"/>
              </a:lnSpc>
              <a:buClr>
                <a:srgbClr val="0E6EC5"/>
              </a:buClr>
              <a:buSzPct val="85000"/>
              <a:buFont typeface="Arial"/>
              <a:buChar char=""/>
              <a:tabLst>
                <a:tab pos="715010" algn="l"/>
                <a:tab pos="715645" algn="l"/>
              </a:tabLst>
            </a:pPr>
            <a:r>
              <a:rPr sz="2000" spc="-125" dirty="0">
                <a:latin typeface="Georgia"/>
                <a:cs typeface="Georgia"/>
              </a:rPr>
              <a:t>500,000</a:t>
            </a:r>
            <a:r>
              <a:rPr sz="2000" spc="-25" dirty="0">
                <a:latin typeface="Georgia"/>
                <a:cs typeface="Georgia"/>
              </a:rPr>
              <a:t> instructions/sec</a:t>
            </a:r>
            <a:endParaRPr sz="2000">
              <a:latin typeface="Georgia"/>
              <a:cs typeface="Georgia"/>
            </a:endParaRPr>
          </a:p>
          <a:p>
            <a:pPr marL="715010" lvl="1" indent="-309245">
              <a:lnSpc>
                <a:spcPct val="100000"/>
              </a:lnSpc>
              <a:buClr>
                <a:srgbClr val="0E6EC5"/>
              </a:buClr>
              <a:buSzPct val="85000"/>
              <a:buFont typeface="Arial"/>
              <a:buChar char=""/>
              <a:tabLst>
                <a:tab pos="715010" algn="l"/>
                <a:tab pos="715645" algn="l"/>
              </a:tabLst>
            </a:pPr>
            <a:r>
              <a:rPr sz="2000" spc="-165" dirty="0">
                <a:latin typeface="Georgia"/>
                <a:cs typeface="Georgia"/>
              </a:rPr>
              <a:t>10X </a:t>
            </a:r>
            <a:r>
              <a:rPr sz="2000" spc="-35" dirty="0">
                <a:latin typeface="Georgia"/>
                <a:cs typeface="Georgia"/>
              </a:rPr>
              <a:t>faster </a:t>
            </a:r>
            <a:r>
              <a:rPr sz="2000" spc="-20" dirty="0">
                <a:latin typeface="Georgia"/>
                <a:cs typeface="Georgia"/>
              </a:rPr>
              <a:t>than</a:t>
            </a:r>
            <a:r>
              <a:rPr sz="2000" spc="-270" dirty="0">
                <a:latin typeface="Georgia"/>
                <a:cs typeface="Georgia"/>
              </a:rPr>
              <a:t> </a:t>
            </a:r>
            <a:r>
              <a:rPr sz="2000" spc="-135" dirty="0">
                <a:latin typeface="Georgia"/>
                <a:cs typeface="Georgia"/>
              </a:rPr>
              <a:t>8008</a:t>
            </a:r>
            <a:endParaRPr sz="2000">
              <a:latin typeface="Georgia"/>
              <a:cs typeface="Georgia"/>
            </a:endParaRPr>
          </a:p>
          <a:p>
            <a:pPr marL="715010" lvl="1" indent="-309245">
              <a:lnSpc>
                <a:spcPct val="100000"/>
              </a:lnSpc>
              <a:buClr>
                <a:srgbClr val="0E6EC5"/>
              </a:buClr>
              <a:buSzPct val="85000"/>
              <a:buFont typeface="Arial"/>
              <a:buChar char=""/>
              <a:tabLst>
                <a:tab pos="715010" algn="l"/>
                <a:tab pos="715645" algn="l"/>
              </a:tabLst>
            </a:pPr>
            <a:r>
              <a:rPr sz="2000" spc="-15" dirty="0">
                <a:latin typeface="Georgia"/>
                <a:cs typeface="Georgia"/>
              </a:rPr>
              <a:t>NMOS</a:t>
            </a:r>
            <a:r>
              <a:rPr sz="2000" spc="-5" dirty="0">
                <a:latin typeface="Georgia"/>
                <a:cs typeface="Georgia"/>
              </a:rPr>
              <a:t> technology</a:t>
            </a:r>
            <a:endParaRPr sz="2000">
              <a:latin typeface="Georgia"/>
              <a:cs typeface="Georgia"/>
            </a:endParaRPr>
          </a:p>
          <a:p>
            <a:pPr marL="715010" lvl="1" indent="-309245">
              <a:lnSpc>
                <a:spcPct val="100000"/>
              </a:lnSpc>
              <a:buClr>
                <a:srgbClr val="0E6EC5"/>
              </a:buClr>
              <a:buSzPct val="85000"/>
              <a:buFont typeface="Arial"/>
              <a:buChar char=""/>
              <a:tabLst>
                <a:tab pos="715010" algn="l"/>
                <a:tab pos="715645" algn="l"/>
              </a:tabLst>
            </a:pPr>
            <a:r>
              <a:rPr sz="2000" spc="-30" dirty="0">
                <a:latin typeface="Georgia"/>
                <a:cs typeface="Georgia"/>
              </a:rPr>
              <a:t>Drawback </a:t>
            </a:r>
            <a:r>
              <a:rPr sz="2000" spc="-50" dirty="0">
                <a:latin typeface="Georgia"/>
                <a:cs typeface="Georgia"/>
              </a:rPr>
              <a:t>was </a:t>
            </a:r>
            <a:r>
              <a:rPr sz="2000" spc="-10" dirty="0">
                <a:latin typeface="Georgia"/>
                <a:cs typeface="Georgia"/>
              </a:rPr>
              <a:t>that </a:t>
            </a:r>
            <a:r>
              <a:rPr sz="2000" spc="-5" dirty="0">
                <a:latin typeface="Georgia"/>
                <a:cs typeface="Georgia"/>
              </a:rPr>
              <a:t>it </a:t>
            </a:r>
            <a:r>
              <a:rPr sz="2000" spc="-15" dirty="0">
                <a:latin typeface="Georgia"/>
                <a:cs typeface="Georgia"/>
              </a:rPr>
              <a:t>needed </a:t>
            </a:r>
            <a:r>
              <a:rPr sz="2000" spc="-20" dirty="0">
                <a:latin typeface="Georgia"/>
                <a:cs typeface="Georgia"/>
              </a:rPr>
              <a:t>three </a:t>
            </a:r>
            <a:r>
              <a:rPr sz="2000" spc="-40" dirty="0">
                <a:latin typeface="Georgia"/>
                <a:cs typeface="Georgia"/>
              </a:rPr>
              <a:t>power</a:t>
            </a:r>
            <a:r>
              <a:rPr sz="2000" spc="-235" dirty="0">
                <a:latin typeface="Georgia"/>
                <a:cs typeface="Georgia"/>
              </a:rPr>
              <a:t> </a:t>
            </a:r>
            <a:r>
              <a:rPr sz="2000" spc="-30" dirty="0">
                <a:latin typeface="Georgia"/>
                <a:cs typeface="Georgia"/>
              </a:rPr>
              <a:t>supplies.</a:t>
            </a:r>
            <a:endParaRPr sz="2000">
              <a:latin typeface="Georgia"/>
              <a:cs typeface="Georgia"/>
            </a:endParaRPr>
          </a:p>
          <a:p>
            <a:pPr marL="715010" lvl="1" indent="-309245">
              <a:lnSpc>
                <a:spcPts val="2160"/>
              </a:lnSpc>
              <a:spcBef>
                <a:spcPts val="5"/>
              </a:spcBef>
              <a:buClr>
                <a:srgbClr val="0E6EC5"/>
              </a:buClr>
              <a:buSzPct val="85000"/>
              <a:buFont typeface="Arial"/>
              <a:buChar char=""/>
              <a:tabLst>
                <a:tab pos="715010" algn="l"/>
                <a:tab pos="715645" algn="l"/>
              </a:tabLst>
            </a:pPr>
            <a:r>
              <a:rPr sz="2000" spc="35" dirty="0">
                <a:latin typeface="Times New Roman"/>
                <a:cs typeface="Times New Roman"/>
              </a:rPr>
              <a:t>Small</a:t>
            </a:r>
            <a:r>
              <a:rPr sz="2000" spc="-55" dirty="0">
                <a:latin typeface="Times New Roman"/>
                <a:cs typeface="Times New Roman"/>
              </a:rPr>
              <a:t> </a:t>
            </a:r>
            <a:r>
              <a:rPr sz="2000" spc="90" dirty="0">
                <a:latin typeface="Times New Roman"/>
                <a:cs typeface="Times New Roman"/>
              </a:rPr>
              <a:t>computers</a:t>
            </a:r>
            <a:r>
              <a:rPr sz="2000" spc="-50" dirty="0">
                <a:latin typeface="Times New Roman"/>
                <a:cs typeface="Times New Roman"/>
              </a:rPr>
              <a:t> </a:t>
            </a:r>
            <a:r>
              <a:rPr sz="2000" spc="75" dirty="0">
                <a:latin typeface="Times New Roman"/>
                <a:cs typeface="Times New Roman"/>
              </a:rPr>
              <a:t>(Microcomputers)</a:t>
            </a:r>
            <a:r>
              <a:rPr sz="2000" spc="-100" dirty="0">
                <a:latin typeface="Times New Roman"/>
                <a:cs typeface="Times New Roman"/>
              </a:rPr>
              <a:t> </a:t>
            </a:r>
            <a:r>
              <a:rPr sz="2000" spc="45" dirty="0">
                <a:latin typeface="Times New Roman"/>
                <a:cs typeface="Times New Roman"/>
              </a:rPr>
              <a:t>were</a:t>
            </a:r>
            <a:r>
              <a:rPr sz="2000" spc="-100" dirty="0">
                <a:latin typeface="Times New Roman"/>
                <a:cs typeface="Times New Roman"/>
              </a:rPr>
              <a:t> </a:t>
            </a:r>
            <a:r>
              <a:rPr sz="2000" spc="75" dirty="0">
                <a:latin typeface="Times New Roman"/>
                <a:cs typeface="Times New Roman"/>
              </a:rPr>
              <a:t>designed</a:t>
            </a:r>
            <a:r>
              <a:rPr sz="2000" spc="-20" dirty="0">
                <a:latin typeface="Times New Roman"/>
                <a:cs typeface="Times New Roman"/>
              </a:rPr>
              <a:t> </a:t>
            </a:r>
            <a:r>
              <a:rPr sz="2000" spc="85" dirty="0">
                <a:latin typeface="Times New Roman"/>
                <a:cs typeface="Times New Roman"/>
              </a:rPr>
              <a:t>in</a:t>
            </a:r>
            <a:r>
              <a:rPr sz="2000" spc="-35" dirty="0">
                <a:latin typeface="Times New Roman"/>
                <a:cs typeface="Times New Roman"/>
              </a:rPr>
              <a:t> </a:t>
            </a:r>
            <a:r>
              <a:rPr sz="2000" spc="105" dirty="0">
                <a:latin typeface="Times New Roman"/>
                <a:cs typeface="Times New Roman"/>
              </a:rPr>
              <a:t>mid</a:t>
            </a:r>
            <a:r>
              <a:rPr sz="2000" spc="10" dirty="0">
                <a:latin typeface="Times New Roman"/>
                <a:cs typeface="Times New Roman"/>
              </a:rPr>
              <a:t> </a:t>
            </a:r>
            <a:r>
              <a:rPr sz="2000" spc="-95" dirty="0">
                <a:latin typeface="Times New Roman"/>
                <a:cs typeface="Times New Roman"/>
              </a:rPr>
              <a:t>1970’s</a:t>
            </a:r>
            <a:endParaRPr sz="2000">
              <a:latin typeface="Times New Roman"/>
              <a:cs typeface="Times New Roman"/>
            </a:endParaRPr>
          </a:p>
          <a:p>
            <a:pPr marR="4289425" algn="ctr">
              <a:lnSpc>
                <a:spcPts val="2160"/>
              </a:lnSpc>
            </a:pPr>
            <a:r>
              <a:rPr sz="2000" spc="-25" dirty="0">
                <a:latin typeface="Georgia"/>
                <a:cs typeface="Georgia"/>
              </a:rPr>
              <a:t>using </a:t>
            </a:r>
            <a:r>
              <a:rPr sz="2000" spc="-135" dirty="0">
                <a:latin typeface="Georgia"/>
                <a:cs typeface="Georgia"/>
              </a:rPr>
              <a:t>8080 </a:t>
            </a:r>
            <a:r>
              <a:rPr sz="2000" spc="-50" dirty="0">
                <a:latin typeface="Georgia"/>
                <a:cs typeface="Georgia"/>
              </a:rPr>
              <a:t>as</a:t>
            </a:r>
            <a:r>
              <a:rPr sz="2000" spc="55" dirty="0">
                <a:latin typeface="Georgia"/>
                <a:cs typeface="Georgia"/>
              </a:rPr>
              <a:t> </a:t>
            </a:r>
            <a:r>
              <a:rPr sz="2000" spc="-60" dirty="0">
                <a:latin typeface="Georgia"/>
                <a:cs typeface="Georgia"/>
              </a:rPr>
              <a:t>CPU.</a:t>
            </a:r>
            <a:endParaRPr sz="200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855860"/>
            <a:ext cx="6918325" cy="3984625"/>
          </a:xfrm>
          <a:prstGeom prst="rect">
            <a:avLst/>
          </a:prstGeom>
        </p:spPr>
        <p:txBody>
          <a:bodyPr vert="horz" wrap="square" lIns="0" tIns="101600" rIns="0" bIns="0" rtlCol="0">
            <a:spAutoFit/>
          </a:bodyPr>
          <a:lstStyle/>
          <a:p>
            <a:pPr marL="285115" indent="-272415">
              <a:lnSpc>
                <a:spcPct val="100000"/>
              </a:lnSpc>
              <a:spcBef>
                <a:spcPts val="800"/>
              </a:spcBef>
              <a:buClr>
                <a:srgbClr val="0AD0D9"/>
              </a:buClr>
              <a:buSzPct val="94642"/>
              <a:buFont typeface="Arial"/>
              <a:buChar char=""/>
              <a:tabLst>
                <a:tab pos="285750" algn="l"/>
              </a:tabLst>
            </a:pPr>
            <a:r>
              <a:rPr sz="2800" b="1" u="heavy" spc="145" dirty="0">
                <a:uFill>
                  <a:solidFill>
                    <a:srgbClr val="000000"/>
                  </a:solidFill>
                </a:uFill>
                <a:latin typeface="Times New Roman"/>
                <a:cs typeface="Times New Roman"/>
              </a:rPr>
              <a:t>Intel</a:t>
            </a:r>
            <a:r>
              <a:rPr sz="2800" b="1" u="heavy" spc="-35" dirty="0">
                <a:uFill>
                  <a:solidFill>
                    <a:srgbClr val="000000"/>
                  </a:solidFill>
                </a:uFill>
                <a:latin typeface="Times New Roman"/>
                <a:cs typeface="Times New Roman"/>
              </a:rPr>
              <a:t> </a:t>
            </a:r>
            <a:r>
              <a:rPr sz="2800" b="1" u="heavy" spc="70" dirty="0">
                <a:uFill>
                  <a:solidFill>
                    <a:srgbClr val="000000"/>
                  </a:solidFill>
                </a:uFill>
                <a:latin typeface="Times New Roman"/>
                <a:cs typeface="Times New Roman"/>
              </a:rPr>
              <a:t>8085</a:t>
            </a:r>
            <a:endParaRPr sz="2800">
              <a:latin typeface="Times New Roman"/>
              <a:cs typeface="Times New Roman"/>
            </a:endParaRPr>
          </a:p>
          <a:p>
            <a:pPr marL="652780" lvl="1" indent="-247015">
              <a:lnSpc>
                <a:spcPct val="100000"/>
              </a:lnSpc>
              <a:spcBef>
                <a:spcPts val="605"/>
              </a:spcBef>
              <a:buClr>
                <a:srgbClr val="0E6EC5"/>
              </a:buClr>
              <a:buSzPct val="85416"/>
              <a:buFont typeface="Arial"/>
              <a:buChar char=""/>
              <a:tabLst>
                <a:tab pos="719455" algn="l"/>
                <a:tab pos="720725" algn="l"/>
              </a:tabLst>
            </a:pPr>
            <a:r>
              <a:rPr sz="2400" spc="-95" dirty="0">
                <a:latin typeface="Georgia"/>
                <a:cs typeface="Georgia"/>
              </a:rPr>
              <a:t>Year </a:t>
            </a:r>
            <a:r>
              <a:rPr sz="2400" spc="-20" dirty="0">
                <a:latin typeface="Georgia"/>
                <a:cs typeface="Georgia"/>
              </a:rPr>
              <a:t>of introduction</a:t>
            </a:r>
            <a:r>
              <a:rPr sz="2400" spc="50" dirty="0">
                <a:latin typeface="Georgia"/>
                <a:cs typeface="Georgia"/>
              </a:rPr>
              <a:t> </a:t>
            </a:r>
            <a:r>
              <a:rPr sz="2400" spc="-140" dirty="0">
                <a:latin typeface="Georgia"/>
                <a:cs typeface="Georgia"/>
              </a:rPr>
              <a:t>1975</a:t>
            </a:r>
            <a:endParaRPr sz="2400">
              <a:latin typeface="Georgia"/>
              <a:cs typeface="Georgia"/>
            </a:endParaRPr>
          </a:p>
          <a:p>
            <a:pPr marL="727710" lvl="1" indent="-321945">
              <a:lnSpc>
                <a:spcPct val="100000"/>
              </a:lnSpc>
              <a:spcBef>
                <a:spcPts val="580"/>
              </a:spcBef>
              <a:buClr>
                <a:srgbClr val="0E6EC5"/>
              </a:buClr>
              <a:buSzPct val="85416"/>
              <a:buFont typeface="Arial"/>
              <a:buChar char=""/>
              <a:tabLst>
                <a:tab pos="727075" algn="l"/>
                <a:tab pos="728345" algn="l"/>
              </a:tabLst>
            </a:pPr>
            <a:r>
              <a:rPr sz="2400" spc="-45" dirty="0">
                <a:latin typeface="Georgia"/>
                <a:cs typeface="Georgia"/>
              </a:rPr>
              <a:t>8-bit </a:t>
            </a:r>
            <a:r>
              <a:rPr sz="2400" spc="-35" dirty="0">
                <a:latin typeface="Georgia"/>
                <a:cs typeface="Georgia"/>
              </a:rPr>
              <a:t>microprocessor-upgraded </a:t>
            </a:r>
            <a:r>
              <a:rPr sz="2400" spc="-40" dirty="0">
                <a:latin typeface="Georgia"/>
                <a:cs typeface="Georgia"/>
              </a:rPr>
              <a:t>version </a:t>
            </a:r>
            <a:r>
              <a:rPr sz="2400" spc="-20" dirty="0">
                <a:latin typeface="Georgia"/>
                <a:cs typeface="Georgia"/>
              </a:rPr>
              <a:t>of</a:t>
            </a:r>
            <a:r>
              <a:rPr sz="2400" spc="-10" dirty="0">
                <a:latin typeface="Georgia"/>
                <a:cs typeface="Georgia"/>
              </a:rPr>
              <a:t> </a:t>
            </a:r>
            <a:r>
              <a:rPr sz="2400" spc="-165" dirty="0">
                <a:latin typeface="Georgia"/>
                <a:cs typeface="Georgia"/>
              </a:rPr>
              <a:t>8080</a:t>
            </a:r>
            <a:endParaRPr sz="2400">
              <a:latin typeface="Georgia"/>
              <a:cs typeface="Georgia"/>
            </a:endParaRPr>
          </a:p>
          <a:p>
            <a:pPr marL="727710" lvl="1" indent="-321945">
              <a:lnSpc>
                <a:spcPct val="100000"/>
              </a:lnSpc>
              <a:spcBef>
                <a:spcPts val="575"/>
              </a:spcBef>
              <a:buClr>
                <a:srgbClr val="0E6EC5"/>
              </a:buClr>
              <a:buSzPct val="85416"/>
              <a:buFont typeface="Arial"/>
              <a:buChar char=""/>
              <a:tabLst>
                <a:tab pos="727075" algn="l"/>
                <a:tab pos="728345" algn="l"/>
              </a:tabLst>
            </a:pPr>
            <a:r>
              <a:rPr sz="2400" spc="-90" dirty="0">
                <a:latin typeface="Georgia"/>
                <a:cs typeface="Georgia"/>
              </a:rPr>
              <a:t>64 </a:t>
            </a:r>
            <a:r>
              <a:rPr sz="2400" spc="-114" dirty="0">
                <a:latin typeface="Georgia"/>
                <a:cs typeface="Georgia"/>
              </a:rPr>
              <a:t>KB </a:t>
            </a:r>
            <a:r>
              <a:rPr sz="2400" spc="-40" dirty="0">
                <a:latin typeface="Georgia"/>
                <a:cs typeface="Georgia"/>
              </a:rPr>
              <a:t>main</a:t>
            </a:r>
            <a:r>
              <a:rPr sz="2400" spc="220" dirty="0">
                <a:latin typeface="Georgia"/>
                <a:cs typeface="Georgia"/>
              </a:rPr>
              <a:t> </a:t>
            </a:r>
            <a:r>
              <a:rPr sz="2400" spc="-30" dirty="0">
                <a:latin typeface="Georgia"/>
                <a:cs typeface="Georgia"/>
              </a:rPr>
              <a:t>memory</a:t>
            </a:r>
            <a:endParaRPr sz="2400">
              <a:latin typeface="Georgia"/>
              <a:cs typeface="Georgia"/>
            </a:endParaRPr>
          </a:p>
          <a:p>
            <a:pPr marL="727710" lvl="1" indent="-321945">
              <a:lnSpc>
                <a:spcPct val="100000"/>
              </a:lnSpc>
              <a:spcBef>
                <a:spcPts val="580"/>
              </a:spcBef>
              <a:buClr>
                <a:srgbClr val="0E6EC5"/>
              </a:buClr>
              <a:buSzPct val="85416"/>
              <a:buFont typeface="Arial"/>
              <a:buChar char=""/>
              <a:tabLst>
                <a:tab pos="727075" algn="l"/>
                <a:tab pos="728345" algn="l"/>
              </a:tabLst>
            </a:pPr>
            <a:r>
              <a:rPr sz="2400" spc="-180" dirty="0">
                <a:latin typeface="Georgia"/>
                <a:cs typeface="Georgia"/>
              </a:rPr>
              <a:t>1.3 </a:t>
            </a:r>
            <a:r>
              <a:rPr sz="2400" spc="-35" dirty="0">
                <a:latin typeface="Georgia"/>
                <a:cs typeface="Georgia"/>
              </a:rPr>
              <a:t>microseconds </a:t>
            </a:r>
            <a:r>
              <a:rPr sz="2400" spc="-5" dirty="0">
                <a:latin typeface="Georgia"/>
                <a:cs typeface="Georgia"/>
              </a:rPr>
              <a:t>clock </a:t>
            </a:r>
            <a:r>
              <a:rPr sz="2400" spc="-15" dirty="0">
                <a:latin typeface="Georgia"/>
                <a:cs typeface="Georgia"/>
              </a:rPr>
              <a:t>cycle</a:t>
            </a:r>
            <a:r>
              <a:rPr sz="2400" spc="-305" dirty="0">
                <a:latin typeface="Georgia"/>
                <a:cs typeface="Georgia"/>
              </a:rPr>
              <a:t> </a:t>
            </a:r>
            <a:r>
              <a:rPr sz="2400" spc="-20" dirty="0">
                <a:latin typeface="Georgia"/>
                <a:cs typeface="Georgia"/>
              </a:rPr>
              <a:t>time</a:t>
            </a:r>
            <a:endParaRPr sz="2400">
              <a:latin typeface="Georgia"/>
              <a:cs typeface="Georgia"/>
            </a:endParaRPr>
          </a:p>
          <a:p>
            <a:pPr marL="727710" lvl="1" indent="-321945">
              <a:lnSpc>
                <a:spcPct val="100000"/>
              </a:lnSpc>
              <a:spcBef>
                <a:spcPts val="575"/>
              </a:spcBef>
              <a:buClr>
                <a:srgbClr val="0E6EC5"/>
              </a:buClr>
              <a:buSzPct val="85416"/>
              <a:buFont typeface="Arial"/>
              <a:buChar char=""/>
              <a:tabLst>
                <a:tab pos="727075" algn="l"/>
                <a:tab pos="728345" algn="l"/>
              </a:tabLst>
            </a:pPr>
            <a:r>
              <a:rPr sz="2400" spc="-110" dirty="0">
                <a:latin typeface="Georgia"/>
                <a:cs typeface="Georgia"/>
              </a:rPr>
              <a:t>246</a:t>
            </a:r>
            <a:r>
              <a:rPr sz="2400" spc="15" dirty="0">
                <a:latin typeface="Georgia"/>
                <a:cs typeface="Georgia"/>
              </a:rPr>
              <a:t> </a:t>
            </a:r>
            <a:r>
              <a:rPr sz="2400" spc="-25" dirty="0">
                <a:latin typeface="Georgia"/>
                <a:cs typeface="Georgia"/>
              </a:rPr>
              <a:t>instructions</a:t>
            </a:r>
            <a:endParaRPr sz="2400">
              <a:latin typeface="Georgia"/>
              <a:cs typeface="Georgia"/>
            </a:endParaRPr>
          </a:p>
          <a:p>
            <a:pPr marL="652780" marR="930275" lvl="1" indent="-247015">
              <a:lnSpc>
                <a:spcPct val="100000"/>
              </a:lnSpc>
              <a:spcBef>
                <a:spcPts val="575"/>
              </a:spcBef>
              <a:buClr>
                <a:srgbClr val="0E6EC5"/>
              </a:buClr>
              <a:buSzPct val="85416"/>
              <a:buFont typeface="Arial"/>
              <a:buChar char=""/>
              <a:tabLst>
                <a:tab pos="727075" algn="l"/>
                <a:tab pos="728345" algn="l"/>
              </a:tabLst>
            </a:pPr>
            <a:r>
              <a:rPr sz="2400" spc="-40" dirty="0">
                <a:latin typeface="Georgia"/>
                <a:cs typeface="Georgia"/>
              </a:rPr>
              <a:t>Intel </a:t>
            </a:r>
            <a:r>
              <a:rPr sz="2400" spc="-25" dirty="0">
                <a:latin typeface="Georgia"/>
                <a:cs typeface="Georgia"/>
              </a:rPr>
              <a:t>sold </a:t>
            </a:r>
            <a:r>
              <a:rPr sz="2400" spc="-215" dirty="0">
                <a:latin typeface="Georgia"/>
                <a:cs typeface="Georgia"/>
              </a:rPr>
              <a:t>100 </a:t>
            </a:r>
            <a:r>
              <a:rPr sz="2400" spc="-25" dirty="0">
                <a:latin typeface="Georgia"/>
                <a:cs typeface="Georgia"/>
              </a:rPr>
              <a:t>million </a:t>
            </a:r>
            <a:r>
              <a:rPr sz="2400" spc="-30" dirty="0">
                <a:latin typeface="Georgia"/>
                <a:cs typeface="Georgia"/>
              </a:rPr>
              <a:t>copies </a:t>
            </a:r>
            <a:r>
              <a:rPr sz="2400" spc="-20" dirty="0">
                <a:latin typeface="Georgia"/>
                <a:cs typeface="Georgia"/>
              </a:rPr>
              <a:t>of </a:t>
            </a:r>
            <a:r>
              <a:rPr sz="2400" spc="-25" dirty="0">
                <a:latin typeface="Georgia"/>
                <a:cs typeface="Georgia"/>
              </a:rPr>
              <a:t>this </a:t>
            </a:r>
            <a:r>
              <a:rPr sz="2400" spc="-40" dirty="0">
                <a:latin typeface="Georgia"/>
                <a:cs typeface="Georgia"/>
              </a:rPr>
              <a:t>8-bit  microprocessor</a:t>
            </a:r>
            <a:endParaRPr sz="2400">
              <a:latin typeface="Georgia"/>
              <a:cs typeface="Georgia"/>
            </a:endParaRPr>
          </a:p>
          <a:p>
            <a:pPr marL="722630" lvl="1" indent="-316865">
              <a:lnSpc>
                <a:spcPct val="100000"/>
              </a:lnSpc>
              <a:spcBef>
                <a:spcPts val="580"/>
              </a:spcBef>
              <a:buClr>
                <a:srgbClr val="0E6EC5"/>
              </a:buClr>
              <a:buSzPct val="85416"/>
              <a:buFont typeface="Arial"/>
              <a:buChar char=""/>
              <a:tabLst>
                <a:tab pos="722630" algn="l"/>
                <a:tab pos="723265" algn="l"/>
              </a:tabLst>
            </a:pPr>
            <a:r>
              <a:rPr sz="2400" spc="-45" dirty="0">
                <a:latin typeface="Georgia"/>
                <a:cs typeface="Georgia"/>
              </a:rPr>
              <a:t>uses </a:t>
            </a:r>
            <a:r>
              <a:rPr sz="2400" spc="-25" dirty="0">
                <a:latin typeface="Georgia"/>
                <a:cs typeface="Georgia"/>
              </a:rPr>
              <a:t>only </a:t>
            </a:r>
            <a:r>
              <a:rPr sz="2400" spc="-15" dirty="0">
                <a:latin typeface="Georgia"/>
                <a:cs typeface="Georgia"/>
              </a:rPr>
              <a:t>one </a:t>
            </a:r>
            <a:r>
              <a:rPr sz="2400" spc="-130" dirty="0">
                <a:latin typeface="Georgia"/>
                <a:cs typeface="Georgia"/>
              </a:rPr>
              <a:t>+5v </a:t>
            </a:r>
            <a:r>
              <a:rPr sz="2400" spc="-50" dirty="0">
                <a:latin typeface="Georgia"/>
                <a:cs typeface="Georgia"/>
              </a:rPr>
              <a:t>power</a:t>
            </a:r>
            <a:r>
              <a:rPr sz="2400" spc="-155" dirty="0">
                <a:latin typeface="Georgia"/>
                <a:cs typeface="Georgia"/>
              </a:rPr>
              <a:t> </a:t>
            </a:r>
            <a:r>
              <a:rPr sz="2400" spc="-70" dirty="0">
                <a:latin typeface="Georgia"/>
                <a:cs typeface="Georgia"/>
              </a:rPr>
              <a:t>supply.</a:t>
            </a:r>
            <a:endParaRPr sz="2400">
              <a:latin typeface="Georgia"/>
              <a:cs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912111"/>
            <a:ext cx="7308850" cy="3675379"/>
          </a:xfrm>
          <a:prstGeom prst="rect">
            <a:avLst/>
          </a:prstGeom>
        </p:spPr>
        <p:txBody>
          <a:bodyPr vert="horz" wrap="square" lIns="0" tIns="12700" rIns="0" bIns="0" rtlCol="0">
            <a:spAutoFit/>
          </a:bodyPr>
          <a:lstStyle/>
          <a:p>
            <a:pPr marL="12700">
              <a:lnSpc>
                <a:spcPct val="100000"/>
              </a:lnSpc>
              <a:spcBef>
                <a:spcPts val="100"/>
              </a:spcBef>
            </a:pPr>
            <a:r>
              <a:rPr sz="2250" spc="-570" dirty="0">
                <a:solidFill>
                  <a:srgbClr val="0AD0D9"/>
                </a:solidFill>
                <a:latin typeface="Arial"/>
                <a:cs typeface="Arial"/>
              </a:rPr>
              <a:t> </a:t>
            </a:r>
            <a:r>
              <a:rPr sz="2400" b="1" u="heavy" spc="125" dirty="0">
                <a:uFill>
                  <a:solidFill>
                    <a:srgbClr val="000000"/>
                  </a:solidFill>
                </a:uFill>
                <a:latin typeface="Times New Roman"/>
                <a:cs typeface="Times New Roman"/>
              </a:rPr>
              <a:t>Intel</a:t>
            </a:r>
            <a:r>
              <a:rPr sz="2400" b="1" u="heavy" spc="-50" dirty="0">
                <a:uFill>
                  <a:solidFill>
                    <a:srgbClr val="000000"/>
                  </a:solidFill>
                </a:uFill>
                <a:latin typeface="Times New Roman"/>
                <a:cs typeface="Times New Roman"/>
              </a:rPr>
              <a:t> </a:t>
            </a:r>
            <a:r>
              <a:rPr sz="2400" b="1" u="heavy" spc="130" dirty="0">
                <a:uFill>
                  <a:solidFill>
                    <a:srgbClr val="000000"/>
                  </a:solidFill>
                </a:uFill>
                <a:latin typeface="Times New Roman"/>
                <a:cs typeface="Times New Roman"/>
              </a:rPr>
              <a:t>8086/8088</a:t>
            </a:r>
            <a:endParaRPr sz="2400">
              <a:latin typeface="Times New Roman"/>
              <a:cs typeface="Times New Roman"/>
            </a:endParaRPr>
          </a:p>
          <a:p>
            <a:pPr>
              <a:lnSpc>
                <a:spcPct val="100000"/>
              </a:lnSpc>
              <a:spcBef>
                <a:spcPts val="5"/>
              </a:spcBef>
            </a:pPr>
            <a:endParaRPr sz="2000">
              <a:latin typeface="Times New Roman"/>
              <a:cs typeface="Times New Roman"/>
            </a:endParaRPr>
          </a:p>
          <a:p>
            <a:pPr marL="352425">
              <a:lnSpc>
                <a:spcPct val="100000"/>
              </a:lnSpc>
            </a:pPr>
            <a:r>
              <a:rPr sz="2400" spc="-95" dirty="0">
                <a:latin typeface="Georgia"/>
                <a:cs typeface="Georgia"/>
              </a:rPr>
              <a:t>Year </a:t>
            </a:r>
            <a:r>
              <a:rPr sz="2400" spc="-20" dirty="0">
                <a:latin typeface="Georgia"/>
                <a:cs typeface="Georgia"/>
              </a:rPr>
              <a:t>of introduction </a:t>
            </a:r>
            <a:r>
              <a:rPr sz="2400" spc="-140" dirty="0">
                <a:latin typeface="Georgia"/>
                <a:cs typeface="Georgia"/>
              </a:rPr>
              <a:t>1978 </a:t>
            </a:r>
            <a:r>
              <a:rPr sz="2400" spc="-40" dirty="0">
                <a:latin typeface="Georgia"/>
                <a:cs typeface="Georgia"/>
              </a:rPr>
              <a:t>for </a:t>
            </a:r>
            <a:r>
              <a:rPr sz="2400" spc="-135" dirty="0">
                <a:latin typeface="Georgia"/>
                <a:cs typeface="Georgia"/>
              </a:rPr>
              <a:t>8086 </a:t>
            </a:r>
            <a:r>
              <a:rPr sz="2400" spc="-35" dirty="0">
                <a:latin typeface="Georgia"/>
                <a:cs typeface="Georgia"/>
              </a:rPr>
              <a:t>and </a:t>
            </a:r>
            <a:r>
              <a:rPr sz="2400" spc="-120" dirty="0">
                <a:latin typeface="Georgia"/>
                <a:cs typeface="Georgia"/>
              </a:rPr>
              <a:t>1979 </a:t>
            </a:r>
            <a:r>
              <a:rPr sz="2400" spc="-40" dirty="0">
                <a:latin typeface="Georgia"/>
                <a:cs typeface="Georgia"/>
              </a:rPr>
              <a:t>for</a:t>
            </a:r>
            <a:r>
              <a:rPr sz="2400" spc="430" dirty="0">
                <a:latin typeface="Georgia"/>
                <a:cs typeface="Georgia"/>
              </a:rPr>
              <a:t> </a:t>
            </a:r>
            <a:r>
              <a:rPr sz="2400" spc="-155" dirty="0">
                <a:latin typeface="Georgia"/>
                <a:cs typeface="Georgia"/>
              </a:rPr>
              <a:t>8088</a:t>
            </a:r>
            <a:endParaRPr sz="2400">
              <a:latin typeface="Georgia"/>
              <a:cs typeface="Georgia"/>
            </a:endParaRPr>
          </a:p>
          <a:p>
            <a:pPr marL="652780" indent="-247015">
              <a:lnSpc>
                <a:spcPct val="100000"/>
              </a:lnSpc>
              <a:spcBef>
                <a:spcPts val="270"/>
              </a:spcBef>
              <a:buClr>
                <a:srgbClr val="0E6EC5"/>
              </a:buClr>
              <a:buSzPct val="85000"/>
              <a:buFont typeface="Arial"/>
              <a:buChar char=""/>
              <a:tabLst>
                <a:tab pos="715010" algn="l"/>
                <a:tab pos="715645" algn="l"/>
              </a:tabLst>
            </a:pPr>
            <a:r>
              <a:rPr sz="2000" spc="-60" dirty="0">
                <a:latin typeface="Georgia"/>
                <a:cs typeface="Georgia"/>
              </a:rPr>
              <a:t>16-bit</a:t>
            </a:r>
            <a:r>
              <a:rPr sz="2000" spc="-45" dirty="0">
                <a:latin typeface="Georgia"/>
                <a:cs typeface="Georgia"/>
              </a:rPr>
              <a:t> </a:t>
            </a:r>
            <a:r>
              <a:rPr sz="2000" spc="-30" dirty="0">
                <a:latin typeface="Georgia"/>
                <a:cs typeface="Georgia"/>
              </a:rPr>
              <a:t>microprocessors</a:t>
            </a:r>
            <a:endParaRPr sz="2000">
              <a:latin typeface="Georgia"/>
              <a:cs typeface="Georgia"/>
            </a:endParaRPr>
          </a:p>
          <a:p>
            <a:pPr marL="652780" indent="-247015">
              <a:lnSpc>
                <a:spcPct val="100000"/>
              </a:lnSpc>
              <a:spcBef>
                <a:spcPts val="240"/>
              </a:spcBef>
              <a:buClr>
                <a:srgbClr val="0E6EC5"/>
              </a:buClr>
              <a:buSzPct val="85000"/>
              <a:buFont typeface="Arial"/>
              <a:buChar char=""/>
              <a:tabLst>
                <a:tab pos="715010" algn="l"/>
                <a:tab pos="715645" algn="l"/>
              </a:tabLst>
            </a:pPr>
            <a:r>
              <a:rPr sz="2000" spc="-25" dirty="0">
                <a:latin typeface="Georgia"/>
                <a:cs typeface="Georgia"/>
              </a:rPr>
              <a:t>Data </a:t>
            </a:r>
            <a:r>
              <a:rPr sz="2000" spc="-30" dirty="0">
                <a:latin typeface="Georgia"/>
                <a:cs typeface="Georgia"/>
              </a:rPr>
              <a:t>bus </a:t>
            </a:r>
            <a:r>
              <a:rPr sz="2000" spc="-10" dirty="0">
                <a:latin typeface="Georgia"/>
                <a:cs typeface="Georgia"/>
              </a:rPr>
              <a:t>width </a:t>
            </a:r>
            <a:r>
              <a:rPr sz="2000" spc="-15" dirty="0">
                <a:latin typeface="Georgia"/>
                <a:cs typeface="Georgia"/>
              </a:rPr>
              <a:t>of </a:t>
            </a:r>
            <a:r>
              <a:rPr sz="2000" spc="-110" dirty="0">
                <a:latin typeface="Georgia"/>
                <a:cs typeface="Georgia"/>
              </a:rPr>
              <a:t>8086 </a:t>
            </a:r>
            <a:r>
              <a:rPr sz="2000" spc="-40" dirty="0">
                <a:latin typeface="Georgia"/>
                <a:cs typeface="Georgia"/>
              </a:rPr>
              <a:t>is </a:t>
            </a:r>
            <a:r>
              <a:rPr sz="2000" spc="-140" dirty="0">
                <a:latin typeface="Georgia"/>
                <a:cs typeface="Georgia"/>
              </a:rPr>
              <a:t>16 </a:t>
            </a:r>
            <a:r>
              <a:rPr sz="2000" spc="-5" dirty="0">
                <a:latin typeface="Georgia"/>
                <a:cs typeface="Georgia"/>
              </a:rPr>
              <a:t>bit </a:t>
            </a:r>
            <a:r>
              <a:rPr sz="2000" spc="-25" dirty="0">
                <a:latin typeface="Georgia"/>
                <a:cs typeface="Georgia"/>
              </a:rPr>
              <a:t>and </a:t>
            </a:r>
            <a:r>
              <a:rPr sz="2000" spc="-120" dirty="0">
                <a:latin typeface="Georgia"/>
                <a:cs typeface="Georgia"/>
              </a:rPr>
              <a:t>8 </a:t>
            </a:r>
            <a:r>
              <a:rPr sz="2000" spc="-5" dirty="0">
                <a:latin typeface="Georgia"/>
                <a:cs typeface="Georgia"/>
              </a:rPr>
              <a:t>bit </a:t>
            </a:r>
            <a:r>
              <a:rPr sz="2000" spc="-30" dirty="0">
                <a:latin typeface="Georgia"/>
                <a:cs typeface="Georgia"/>
              </a:rPr>
              <a:t>for</a:t>
            </a:r>
            <a:r>
              <a:rPr sz="2000" spc="-180" dirty="0">
                <a:latin typeface="Georgia"/>
                <a:cs typeface="Georgia"/>
              </a:rPr>
              <a:t> </a:t>
            </a:r>
            <a:r>
              <a:rPr sz="2000" spc="-125" dirty="0">
                <a:latin typeface="Georgia"/>
                <a:cs typeface="Georgia"/>
              </a:rPr>
              <a:t>8088</a:t>
            </a:r>
            <a:endParaRPr sz="2000">
              <a:latin typeface="Georgia"/>
              <a:cs typeface="Georgia"/>
            </a:endParaRPr>
          </a:p>
          <a:p>
            <a:pPr marL="652780" indent="-247015">
              <a:lnSpc>
                <a:spcPct val="100000"/>
              </a:lnSpc>
              <a:spcBef>
                <a:spcPts val="240"/>
              </a:spcBef>
              <a:buClr>
                <a:srgbClr val="0E6EC5"/>
              </a:buClr>
              <a:buSzPct val="85000"/>
              <a:buFont typeface="Arial"/>
              <a:buChar char=""/>
              <a:tabLst>
                <a:tab pos="715010" algn="l"/>
                <a:tab pos="715645" algn="l"/>
              </a:tabLst>
            </a:pPr>
            <a:r>
              <a:rPr sz="2000" spc="-235" dirty="0">
                <a:latin typeface="Georgia"/>
                <a:cs typeface="Georgia"/>
              </a:rPr>
              <a:t>1 </a:t>
            </a:r>
            <a:r>
              <a:rPr sz="2000" spc="-80" dirty="0">
                <a:latin typeface="Georgia"/>
                <a:cs typeface="Georgia"/>
              </a:rPr>
              <a:t>MB </a:t>
            </a:r>
            <a:r>
              <a:rPr sz="2000" spc="-30" dirty="0">
                <a:latin typeface="Georgia"/>
                <a:cs typeface="Georgia"/>
              </a:rPr>
              <a:t>main</a:t>
            </a:r>
            <a:r>
              <a:rPr sz="2000" spc="55" dirty="0">
                <a:latin typeface="Georgia"/>
                <a:cs typeface="Georgia"/>
              </a:rPr>
              <a:t> </a:t>
            </a:r>
            <a:r>
              <a:rPr sz="2000" spc="-20" dirty="0">
                <a:latin typeface="Georgia"/>
                <a:cs typeface="Georgia"/>
              </a:rPr>
              <a:t>memory</a:t>
            </a:r>
            <a:endParaRPr sz="2000">
              <a:latin typeface="Georgia"/>
              <a:cs typeface="Georgia"/>
            </a:endParaRPr>
          </a:p>
          <a:p>
            <a:pPr marL="652780" indent="-247015">
              <a:lnSpc>
                <a:spcPct val="100000"/>
              </a:lnSpc>
              <a:spcBef>
                <a:spcPts val="240"/>
              </a:spcBef>
              <a:buClr>
                <a:srgbClr val="0E6EC5"/>
              </a:buClr>
              <a:buSzPct val="85000"/>
              <a:buFont typeface="Arial"/>
              <a:buChar char=""/>
              <a:tabLst>
                <a:tab pos="715010" algn="l"/>
                <a:tab pos="715645" algn="l"/>
              </a:tabLst>
            </a:pPr>
            <a:r>
              <a:rPr sz="2000" spc="-125" dirty="0">
                <a:latin typeface="Georgia"/>
                <a:cs typeface="Georgia"/>
              </a:rPr>
              <a:t>400 </a:t>
            </a:r>
            <a:r>
              <a:rPr sz="2000" spc="-25" dirty="0">
                <a:latin typeface="Georgia"/>
                <a:cs typeface="Georgia"/>
              </a:rPr>
              <a:t>nanoseconds </a:t>
            </a:r>
            <a:r>
              <a:rPr sz="2000" dirty="0">
                <a:latin typeface="Georgia"/>
                <a:cs typeface="Georgia"/>
              </a:rPr>
              <a:t>clock </a:t>
            </a:r>
            <a:r>
              <a:rPr sz="2000" spc="-10" dirty="0">
                <a:latin typeface="Georgia"/>
                <a:cs typeface="Georgia"/>
              </a:rPr>
              <a:t>cycle</a:t>
            </a:r>
            <a:r>
              <a:rPr sz="2000" spc="-45" dirty="0">
                <a:latin typeface="Georgia"/>
                <a:cs typeface="Georgia"/>
              </a:rPr>
              <a:t> </a:t>
            </a:r>
            <a:r>
              <a:rPr sz="2000" spc="-15" dirty="0">
                <a:latin typeface="Georgia"/>
                <a:cs typeface="Georgia"/>
              </a:rPr>
              <a:t>time</a:t>
            </a:r>
            <a:endParaRPr sz="2000">
              <a:latin typeface="Georgia"/>
              <a:cs typeface="Georgia"/>
            </a:endParaRPr>
          </a:p>
          <a:p>
            <a:pPr marL="652780" indent="-247015">
              <a:lnSpc>
                <a:spcPct val="100000"/>
              </a:lnSpc>
              <a:spcBef>
                <a:spcPts val="240"/>
              </a:spcBef>
              <a:buClr>
                <a:srgbClr val="0E6EC5"/>
              </a:buClr>
              <a:buSzPct val="85000"/>
              <a:buFont typeface="Arial"/>
              <a:buChar char=""/>
              <a:tabLst>
                <a:tab pos="715010" algn="l"/>
                <a:tab pos="715645" algn="l"/>
              </a:tabLst>
            </a:pPr>
            <a:r>
              <a:rPr sz="2000" spc="-50" dirty="0">
                <a:latin typeface="Georgia"/>
                <a:cs typeface="Georgia"/>
              </a:rPr>
              <a:t>6 </a:t>
            </a:r>
            <a:r>
              <a:rPr sz="2000" spc="-20" dirty="0">
                <a:latin typeface="Georgia"/>
                <a:cs typeface="Georgia"/>
              </a:rPr>
              <a:t>byte instruction </a:t>
            </a:r>
            <a:r>
              <a:rPr sz="2000" spc="-10" dirty="0">
                <a:latin typeface="Georgia"/>
                <a:cs typeface="Georgia"/>
              </a:rPr>
              <a:t>cache </a:t>
            </a:r>
            <a:r>
              <a:rPr sz="2000" spc="-30" dirty="0">
                <a:latin typeface="Georgia"/>
                <a:cs typeface="Georgia"/>
              </a:rPr>
              <a:t>for </a:t>
            </a:r>
            <a:r>
              <a:rPr sz="2000" spc="-110" dirty="0">
                <a:latin typeface="Georgia"/>
                <a:cs typeface="Georgia"/>
              </a:rPr>
              <a:t>8086 </a:t>
            </a:r>
            <a:r>
              <a:rPr sz="2000" spc="-25" dirty="0">
                <a:latin typeface="Georgia"/>
                <a:cs typeface="Georgia"/>
              </a:rPr>
              <a:t>and </a:t>
            </a:r>
            <a:r>
              <a:rPr sz="2000" spc="-70" dirty="0">
                <a:latin typeface="Georgia"/>
                <a:cs typeface="Georgia"/>
              </a:rPr>
              <a:t>4 </a:t>
            </a:r>
            <a:r>
              <a:rPr sz="2000" spc="-20" dirty="0">
                <a:latin typeface="Georgia"/>
                <a:cs typeface="Georgia"/>
              </a:rPr>
              <a:t>byte </a:t>
            </a:r>
            <a:r>
              <a:rPr sz="2000" spc="-30" dirty="0">
                <a:latin typeface="Georgia"/>
                <a:cs typeface="Georgia"/>
              </a:rPr>
              <a:t>for</a:t>
            </a:r>
            <a:r>
              <a:rPr sz="2000" dirty="0">
                <a:latin typeface="Georgia"/>
                <a:cs typeface="Georgia"/>
              </a:rPr>
              <a:t> </a:t>
            </a:r>
            <a:r>
              <a:rPr sz="2000" spc="-125" dirty="0">
                <a:latin typeface="Georgia"/>
                <a:cs typeface="Georgia"/>
              </a:rPr>
              <a:t>8088</a:t>
            </a:r>
            <a:endParaRPr sz="2000">
              <a:latin typeface="Georgia"/>
              <a:cs typeface="Georgia"/>
            </a:endParaRPr>
          </a:p>
          <a:p>
            <a:pPr marL="652780" marR="5080" indent="-247015">
              <a:lnSpc>
                <a:spcPts val="2160"/>
              </a:lnSpc>
              <a:spcBef>
                <a:spcPts val="515"/>
              </a:spcBef>
              <a:buClr>
                <a:srgbClr val="0E6EC5"/>
              </a:buClr>
              <a:buSzPct val="85000"/>
              <a:buFont typeface="Arial"/>
              <a:buChar char=""/>
              <a:tabLst>
                <a:tab pos="715010" algn="l"/>
                <a:tab pos="715645" algn="l"/>
              </a:tabLst>
            </a:pPr>
            <a:r>
              <a:rPr sz="2000" spc="10" dirty="0">
                <a:latin typeface="Georgia"/>
                <a:cs typeface="Georgia"/>
              </a:rPr>
              <a:t>Other </a:t>
            </a:r>
            <a:r>
              <a:rPr sz="2000" spc="-30" dirty="0">
                <a:latin typeface="Georgia"/>
                <a:cs typeface="Georgia"/>
              </a:rPr>
              <a:t>improvements </a:t>
            </a:r>
            <a:r>
              <a:rPr sz="2000" spc="-15" dirty="0">
                <a:latin typeface="Georgia"/>
                <a:cs typeface="Georgia"/>
              </a:rPr>
              <a:t>included </a:t>
            </a:r>
            <a:r>
              <a:rPr sz="2000" spc="-30" dirty="0">
                <a:latin typeface="Georgia"/>
                <a:cs typeface="Georgia"/>
              </a:rPr>
              <a:t>more registers </a:t>
            </a:r>
            <a:r>
              <a:rPr sz="2000" spc="-25" dirty="0">
                <a:latin typeface="Georgia"/>
                <a:cs typeface="Georgia"/>
              </a:rPr>
              <a:t>and</a:t>
            </a:r>
            <a:r>
              <a:rPr sz="2000" spc="-254" dirty="0">
                <a:latin typeface="Georgia"/>
                <a:cs typeface="Georgia"/>
              </a:rPr>
              <a:t> </a:t>
            </a:r>
            <a:r>
              <a:rPr sz="2000" spc="-20" dirty="0">
                <a:latin typeface="Georgia"/>
                <a:cs typeface="Georgia"/>
              </a:rPr>
              <a:t>additional  </a:t>
            </a:r>
            <a:r>
              <a:rPr sz="2000" spc="-25" dirty="0">
                <a:latin typeface="Georgia"/>
                <a:cs typeface="Georgia"/>
              </a:rPr>
              <a:t>instructions</a:t>
            </a:r>
            <a:endParaRPr sz="2000">
              <a:latin typeface="Georgia"/>
              <a:cs typeface="Georgia"/>
            </a:endParaRPr>
          </a:p>
          <a:p>
            <a:pPr marL="652780" indent="-247015">
              <a:lnSpc>
                <a:spcPct val="100000"/>
              </a:lnSpc>
              <a:spcBef>
                <a:spcPts val="204"/>
              </a:spcBef>
              <a:buClr>
                <a:srgbClr val="0E6EC5"/>
              </a:buClr>
              <a:buSzPct val="85000"/>
              <a:buFont typeface="Arial"/>
              <a:buChar char=""/>
              <a:tabLst>
                <a:tab pos="652780" algn="l"/>
                <a:tab pos="653415" algn="l"/>
              </a:tabLst>
            </a:pPr>
            <a:r>
              <a:rPr sz="2000" spc="-60" dirty="0">
                <a:latin typeface="Georgia"/>
                <a:cs typeface="Georgia"/>
              </a:rPr>
              <a:t>In </a:t>
            </a:r>
            <a:r>
              <a:rPr sz="2000" spc="-165" dirty="0">
                <a:latin typeface="Georgia"/>
                <a:cs typeface="Georgia"/>
              </a:rPr>
              <a:t>1981 </a:t>
            </a:r>
            <a:r>
              <a:rPr sz="2000" spc="-85" dirty="0">
                <a:latin typeface="Georgia"/>
                <a:cs typeface="Georgia"/>
              </a:rPr>
              <a:t>IBM </a:t>
            </a:r>
            <a:r>
              <a:rPr sz="2000" spc="-15" dirty="0">
                <a:latin typeface="Georgia"/>
                <a:cs typeface="Georgia"/>
              </a:rPr>
              <a:t>decided </a:t>
            </a:r>
            <a:r>
              <a:rPr sz="2000" spc="-5" dirty="0">
                <a:latin typeface="Georgia"/>
                <a:cs typeface="Georgia"/>
              </a:rPr>
              <a:t>to </a:t>
            </a:r>
            <a:r>
              <a:rPr sz="2000" spc="-30" dirty="0">
                <a:latin typeface="Georgia"/>
                <a:cs typeface="Georgia"/>
              </a:rPr>
              <a:t>use </a:t>
            </a:r>
            <a:r>
              <a:rPr sz="2000" spc="-125" dirty="0">
                <a:latin typeface="Georgia"/>
                <a:cs typeface="Georgia"/>
              </a:rPr>
              <a:t>8088 </a:t>
            </a:r>
            <a:r>
              <a:rPr sz="2000" spc="-20" dirty="0">
                <a:latin typeface="Georgia"/>
                <a:cs typeface="Georgia"/>
              </a:rPr>
              <a:t>in </a:t>
            </a:r>
            <a:r>
              <a:rPr sz="2000" spc="-25" dirty="0">
                <a:latin typeface="Georgia"/>
                <a:cs typeface="Georgia"/>
              </a:rPr>
              <a:t>its </a:t>
            </a:r>
            <a:r>
              <a:rPr sz="2000" spc="-30" dirty="0">
                <a:latin typeface="Georgia"/>
                <a:cs typeface="Georgia"/>
              </a:rPr>
              <a:t>personal</a:t>
            </a:r>
            <a:r>
              <a:rPr sz="2000" spc="-85" dirty="0">
                <a:latin typeface="Georgia"/>
                <a:cs typeface="Georgia"/>
              </a:rPr>
              <a:t> </a:t>
            </a:r>
            <a:r>
              <a:rPr sz="2000" spc="-20" dirty="0">
                <a:latin typeface="Georgia"/>
                <a:cs typeface="Georgia"/>
              </a:rPr>
              <a:t>computer</a:t>
            </a:r>
            <a:endParaRPr sz="200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902967"/>
            <a:ext cx="7706359" cy="3894454"/>
          </a:xfrm>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4642"/>
              <a:buFont typeface="Arial"/>
              <a:buChar char=""/>
              <a:tabLst>
                <a:tab pos="285750" algn="l"/>
              </a:tabLst>
            </a:pPr>
            <a:r>
              <a:rPr sz="2800" b="1" u="heavy" spc="145" dirty="0">
                <a:uFill>
                  <a:solidFill>
                    <a:srgbClr val="000000"/>
                  </a:solidFill>
                </a:uFill>
                <a:latin typeface="Times New Roman"/>
                <a:cs typeface="Times New Roman"/>
              </a:rPr>
              <a:t>Intel</a:t>
            </a:r>
            <a:r>
              <a:rPr sz="2800" b="1" u="heavy" spc="-35" dirty="0">
                <a:uFill>
                  <a:solidFill>
                    <a:srgbClr val="000000"/>
                  </a:solidFill>
                </a:uFill>
                <a:latin typeface="Times New Roman"/>
                <a:cs typeface="Times New Roman"/>
              </a:rPr>
              <a:t> </a:t>
            </a:r>
            <a:r>
              <a:rPr sz="2800" b="1" u="heavy" spc="30" dirty="0">
                <a:uFill>
                  <a:solidFill>
                    <a:srgbClr val="000000"/>
                  </a:solidFill>
                </a:uFill>
                <a:latin typeface="Times New Roman"/>
                <a:cs typeface="Times New Roman"/>
              </a:rPr>
              <a:t>80186</a:t>
            </a:r>
            <a:endParaRPr sz="2800">
              <a:latin typeface="Times New Roman"/>
              <a:cs typeface="Times New Roman"/>
            </a:endParaRPr>
          </a:p>
          <a:p>
            <a:pPr>
              <a:lnSpc>
                <a:spcPct val="100000"/>
              </a:lnSpc>
              <a:spcBef>
                <a:spcPts val="45"/>
              </a:spcBef>
              <a:buClr>
                <a:srgbClr val="0AD0D9"/>
              </a:buClr>
              <a:buFont typeface="Arial"/>
              <a:buChar char=""/>
            </a:pPr>
            <a:endParaRPr sz="2300">
              <a:latin typeface="Times New Roman"/>
              <a:cs typeface="Times New Roman"/>
            </a:endParaRPr>
          </a:p>
          <a:p>
            <a:pPr marL="364490">
              <a:lnSpc>
                <a:spcPct val="100000"/>
              </a:lnSpc>
            </a:pPr>
            <a:r>
              <a:rPr sz="2800" spc="-114" dirty="0">
                <a:latin typeface="Georgia"/>
                <a:cs typeface="Georgia"/>
              </a:rPr>
              <a:t>Year </a:t>
            </a:r>
            <a:r>
              <a:rPr sz="2800" spc="-25" dirty="0">
                <a:latin typeface="Georgia"/>
                <a:cs typeface="Georgia"/>
              </a:rPr>
              <a:t>of </a:t>
            </a:r>
            <a:r>
              <a:rPr sz="2800" spc="-20" dirty="0">
                <a:latin typeface="Georgia"/>
                <a:cs typeface="Georgia"/>
              </a:rPr>
              <a:t>introduction</a:t>
            </a:r>
            <a:r>
              <a:rPr sz="2800" spc="65" dirty="0">
                <a:latin typeface="Georgia"/>
                <a:cs typeface="Georgia"/>
              </a:rPr>
              <a:t> </a:t>
            </a:r>
            <a:r>
              <a:rPr sz="2800" spc="-210" dirty="0">
                <a:latin typeface="Georgia"/>
                <a:cs typeface="Georgia"/>
              </a:rPr>
              <a:t>1982</a:t>
            </a:r>
            <a:endParaRPr sz="2800">
              <a:latin typeface="Georgia"/>
              <a:cs typeface="Georgia"/>
            </a:endParaRPr>
          </a:p>
          <a:p>
            <a:pPr marL="652780" lvl="1" indent="-247015">
              <a:lnSpc>
                <a:spcPct val="100000"/>
              </a:lnSpc>
              <a:spcBef>
                <a:spcPts val="315"/>
              </a:spcBef>
              <a:buClr>
                <a:srgbClr val="0E6EC5"/>
              </a:buClr>
              <a:buSzPct val="85416"/>
              <a:buFont typeface="Arial"/>
              <a:buChar char=""/>
              <a:tabLst>
                <a:tab pos="727075" algn="l"/>
                <a:tab pos="728345" algn="l"/>
              </a:tabLst>
            </a:pPr>
            <a:r>
              <a:rPr sz="2400" spc="-70" dirty="0">
                <a:latin typeface="Georgia"/>
                <a:cs typeface="Georgia"/>
              </a:rPr>
              <a:t>16-bit </a:t>
            </a:r>
            <a:r>
              <a:rPr sz="2400" spc="-35" dirty="0">
                <a:latin typeface="Georgia"/>
                <a:cs typeface="Georgia"/>
              </a:rPr>
              <a:t>microprocessor-upgraded </a:t>
            </a:r>
            <a:r>
              <a:rPr sz="2400" spc="-40" dirty="0">
                <a:latin typeface="Georgia"/>
                <a:cs typeface="Georgia"/>
              </a:rPr>
              <a:t>version </a:t>
            </a:r>
            <a:r>
              <a:rPr sz="2400" spc="-20" dirty="0">
                <a:latin typeface="Georgia"/>
                <a:cs typeface="Georgia"/>
              </a:rPr>
              <a:t>of</a:t>
            </a:r>
            <a:r>
              <a:rPr sz="2400" spc="35" dirty="0">
                <a:latin typeface="Georgia"/>
                <a:cs typeface="Georgia"/>
              </a:rPr>
              <a:t> </a:t>
            </a:r>
            <a:r>
              <a:rPr sz="2400" spc="-135" dirty="0">
                <a:latin typeface="Georgia"/>
                <a:cs typeface="Georgia"/>
              </a:rPr>
              <a:t>8086</a:t>
            </a:r>
            <a:endParaRPr sz="2400">
              <a:latin typeface="Georgia"/>
              <a:cs typeface="Georgia"/>
            </a:endParaRPr>
          </a:p>
          <a:p>
            <a:pPr marL="652780" lvl="1" indent="-247015">
              <a:lnSpc>
                <a:spcPct val="100000"/>
              </a:lnSpc>
              <a:spcBef>
                <a:spcPts val="290"/>
              </a:spcBef>
              <a:buClr>
                <a:srgbClr val="0E6EC5"/>
              </a:buClr>
              <a:buSzPct val="85416"/>
              <a:buFont typeface="Arial"/>
              <a:buChar char=""/>
              <a:tabLst>
                <a:tab pos="727075" algn="l"/>
                <a:tab pos="728345" algn="l"/>
              </a:tabLst>
            </a:pPr>
            <a:r>
              <a:rPr sz="2400" spc="-285" dirty="0">
                <a:latin typeface="Georgia"/>
                <a:cs typeface="Georgia"/>
              </a:rPr>
              <a:t>1 </a:t>
            </a:r>
            <a:r>
              <a:rPr sz="2400" spc="-100" dirty="0">
                <a:latin typeface="Georgia"/>
                <a:cs typeface="Georgia"/>
              </a:rPr>
              <a:t>MB </a:t>
            </a:r>
            <a:r>
              <a:rPr sz="2400" spc="-40" dirty="0">
                <a:latin typeface="Georgia"/>
                <a:cs typeface="Georgia"/>
              </a:rPr>
              <a:t>main</a:t>
            </a:r>
            <a:r>
              <a:rPr sz="2400" spc="100" dirty="0">
                <a:latin typeface="Georgia"/>
                <a:cs typeface="Georgia"/>
              </a:rPr>
              <a:t> </a:t>
            </a:r>
            <a:r>
              <a:rPr sz="2400" spc="-30" dirty="0">
                <a:latin typeface="Georgia"/>
                <a:cs typeface="Georgia"/>
              </a:rPr>
              <a:t>memory</a:t>
            </a:r>
            <a:endParaRPr sz="2400">
              <a:latin typeface="Georgia"/>
              <a:cs typeface="Georgia"/>
            </a:endParaRPr>
          </a:p>
          <a:p>
            <a:pPr marL="652780" marR="773430" lvl="1" indent="-247015">
              <a:lnSpc>
                <a:spcPts val="2590"/>
              </a:lnSpc>
              <a:spcBef>
                <a:spcPts val="620"/>
              </a:spcBef>
              <a:buClr>
                <a:srgbClr val="0E6EC5"/>
              </a:buClr>
              <a:buSzPct val="85416"/>
              <a:buFont typeface="Arial"/>
              <a:buChar char=""/>
              <a:tabLst>
                <a:tab pos="727075" algn="l"/>
                <a:tab pos="728345" algn="l"/>
              </a:tabLst>
            </a:pPr>
            <a:r>
              <a:rPr sz="2400" spc="-20" dirty="0">
                <a:latin typeface="Georgia"/>
                <a:cs typeface="Georgia"/>
              </a:rPr>
              <a:t>Contained </a:t>
            </a:r>
            <a:r>
              <a:rPr sz="2400" spc="-30" dirty="0">
                <a:latin typeface="Georgia"/>
                <a:cs typeface="Georgia"/>
              </a:rPr>
              <a:t>special </a:t>
            </a:r>
            <a:r>
              <a:rPr sz="2400" spc="-55" dirty="0">
                <a:latin typeface="Georgia"/>
                <a:cs typeface="Georgia"/>
              </a:rPr>
              <a:t>hardware </a:t>
            </a:r>
            <a:r>
              <a:rPr sz="2400" spc="-25" dirty="0">
                <a:latin typeface="Georgia"/>
                <a:cs typeface="Georgia"/>
              </a:rPr>
              <a:t>like </a:t>
            </a:r>
            <a:r>
              <a:rPr sz="2400" spc="-40" dirty="0">
                <a:latin typeface="Georgia"/>
                <a:cs typeface="Georgia"/>
              </a:rPr>
              <a:t>programmable  </a:t>
            </a:r>
            <a:r>
              <a:rPr sz="2400" spc="-35" dirty="0">
                <a:latin typeface="Georgia"/>
                <a:cs typeface="Georgia"/>
              </a:rPr>
              <a:t>counters, </a:t>
            </a:r>
            <a:r>
              <a:rPr sz="2400" spc="-30" dirty="0">
                <a:latin typeface="Georgia"/>
                <a:cs typeface="Georgia"/>
              </a:rPr>
              <a:t>interrupt controller</a:t>
            </a:r>
            <a:r>
              <a:rPr sz="2400" spc="-95" dirty="0">
                <a:latin typeface="Georgia"/>
                <a:cs typeface="Georgia"/>
              </a:rPr>
              <a:t> </a:t>
            </a:r>
            <a:r>
              <a:rPr sz="2400" spc="-15" dirty="0">
                <a:latin typeface="Georgia"/>
                <a:cs typeface="Georgia"/>
              </a:rPr>
              <a:t>etc.</a:t>
            </a:r>
            <a:endParaRPr sz="2400">
              <a:latin typeface="Georgia"/>
              <a:cs typeface="Georgia"/>
            </a:endParaRPr>
          </a:p>
          <a:p>
            <a:pPr marL="652780" lvl="1" indent="-247015">
              <a:lnSpc>
                <a:spcPct val="100000"/>
              </a:lnSpc>
              <a:spcBef>
                <a:spcPts val="250"/>
              </a:spcBef>
              <a:buClr>
                <a:srgbClr val="0E6EC5"/>
              </a:buClr>
              <a:buSzPct val="85416"/>
              <a:buFont typeface="Arial"/>
              <a:buChar char=""/>
              <a:tabLst>
                <a:tab pos="727075" algn="l"/>
                <a:tab pos="728345" algn="l"/>
              </a:tabLst>
            </a:pPr>
            <a:r>
              <a:rPr sz="2400" spc="-55" dirty="0">
                <a:latin typeface="Georgia"/>
                <a:cs typeface="Georgia"/>
              </a:rPr>
              <a:t>Never </a:t>
            </a:r>
            <a:r>
              <a:rPr sz="2400" spc="-35" dirty="0">
                <a:latin typeface="Georgia"/>
                <a:cs typeface="Georgia"/>
              </a:rPr>
              <a:t>used </a:t>
            </a:r>
            <a:r>
              <a:rPr sz="2400" spc="-25" dirty="0">
                <a:latin typeface="Georgia"/>
                <a:cs typeface="Georgia"/>
              </a:rPr>
              <a:t>in </a:t>
            </a:r>
            <a:r>
              <a:rPr sz="2400" spc="-5" dirty="0">
                <a:latin typeface="Georgia"/>
                <a:cs typeface="Georgia"/>
              </a:rPr>
              <a:t>the</a:t>
            </a:r>
            <a:r>
              <a:rPr sz="2400" spc="-40" dirty="0">
                <a:latin typeface="Georgia"/>
                <a:cs typeface="Georgia"/>
              </a:rPr>
              <a:t> </a:t>
            </a:r>
            <a:r>
              <a:rPr sz="2400" spc="-30" dirty="0">
                <a:latin typeface="Georgia"/>
                <a:cs typeface="Georgia"/>
              </a:rPr>
              <a:t>PC</a:t>
            </a:r>
            <a:endParaRPr sz="2400">
              <a:latin typeface="Georgia"/>
              <a:cs typeface="Georgia"/>
            </a:endParaRPr>
          </a:p>
          <a:p>
            <a:pPr marL="652780" marR="5080" lvl="1" indent="-247015">
              <a:lnSpc>
                <a:spcPts val="2590"/>
              </a:lnSpc>
              <a:spcBef>
                <a:spcPts val="615"/>
              </a:spcBef>
              <a:buClr>
                <a:srgbClr val="0E6EC5"/>
              </a:buClr>
              <a:buSzPct val="85416"/>
              <a:buFont typeface="Arial"/>
              <a:buChar char=""/>
              <a:tabLst>
                <a:tab pos="727075" algn="l"/>
                <a:tab pos="728345" algn="l"/>
              </a:tabLst>
            </a:pPr>
            <a:r>
              <a:rPr sz="2400" spc="-50" dirty="0">
                <a:latin typeface="Georgia"/>
                <a:cs typeface="Georgia"/>
              </a:rPr>
              <a:t>But </a:t>
            </a:r>
            <a:r>
              <a:rPr sz="2400" spc="-60" dirty="0">
                <a:latin typeface="Georgia"/>
                <a:cs typeface="Georgia"/>
              </a:rPr>
              <a:t>was </a:t>
            </a:r>
            <a:r>
              <a:rPr sz="2400" spc="-30" dirty="0">
                <a:latin typeface="Georgia"/>
                <a:cs typeface="Georgia"/>
              </a:rPr>
              <a:t>ideal </a:t>
            </a:r>
            <a:r>
              <a:rPr sz="2400" spc="-40" dirty="0">
                <a:latin typeface="Georgia"/>
                <a:cs typeface="Georgia"/>
              </a:rPr>
              <a:t>for </a:t>
            </a:r>
            <a:r>
              <a:rPr sz="2400" spc="-45" dirty="0">
                <a:latin typeface="Georgia"/>
                <a:cs typeface="Georgia"/>
              </a:rPr>
              <a:t>systems </a:t>
            </a:r>
            <a:r>
              <a:rPr sz="2400" spc="-15" dirty="0">
                <a:latin typeface="Georgia"/>
                <a:cs typeface="Georgia"/>
              </a:rPr>
              <a:t>that </a:t>
            </a:r>
            <a:r>
              <a:rPr sz="2400" spc="-40" dirty="0">
                <a:latin typeface="Georgia"/>
                <a:cs typeface="Georgia"/>
              </a:rPr>
              <a:t>required </a:t>
            </a:r>
            <a:r>
              <a:rPr sz="2400" spc="-60" dirty="0">
                <a:latin typeface="Georgia"/>
                <a:cs typeface="Georgia"/>
              </a:rPr>
              <a:t>a </a:t>
            </a:r>
            <a:r>
              <a:rPr sz="2400" spc="-35" dirty="0">
                <a:latin typeface="Georgia"/>
                <a:cs typeface="Georgia"/>
              </a:rPr>
              <a:t>minimum</a:t>
            </a:r>
            <a:r>
              <a:rPr sz="2400" spc="-190" dirty="0">
                <a:latin typeface="Georgia"/>
                <a:cs typeface="Georgia"/>
              </a:rPr>
              <a:t> </a:t>
            </a:r>
            <a:r>
              <a:rPr sz="2400" spc="-20" dirty="0">
                <a:latin typeface="Georgia"/>
                <a:cs typeface="Georgia"/>
              </a:rPr>
              <a:t>of  </a:t>
            </a:r>
            <a:r>
              <a:rPr sz="2400" spc="-55" dirty="0">
                <a:latin typeface="Georgia"/>
                <a:cs typeface="Georgia"/>
              </a:rPr>
              <a:t>hardware</a:t>
            </a:r>
            <a:endParaRPr sz="240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902967"/>
            <a:ext cx="7805420" cy="3894454"/>
          </a:xfrm>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4642"/>
              <a:buFont typeface="Arial"/>
              <a:buChar char=""/>
              <a:tabLst>
                <a:tab pos="285750" algn="l"/>
              </a:tabLst>
            </a:pPr>
            <a:r>
              <a:rPr sz="2800" b="1" u="heavy" spc="145" dirty="0">
                <a:uFill>
                  <a:solidFill>
                    <a:srgbClr val="000000"/>
                  </a:solidFill>
                </a:uFill>
                <a:latin typeface="Times New Roman"/>
                <a:cs typeface="Times New Roman"/>
              </a:rPr>
              <a:t>Intel</a:t>
            </a:r>
            <a:r>
              <a:rPr sz="2800" b="1" u="heavy" spc="-35" dirty="0">
                <a:uFill>
                  <a:solidFill>
                    <a:srgbClr val="000000"/>
                  </a:solidFill>
                </a:uFill>
                <a:latin typeface="Times New Roman"/>
                <a:cs typeface="Times New Roman"/>
              </a:rPr>
              <a:t> </a:t>
            </a:r>
            <a:r>
              <a:rPr sz="2800" b="1" u="heavy" spc="85" dirty="0">
                <a:uFill>
                  <a:solidFill>
                    <a:srgbClr val="000000"/>
                  </a:solidFill>
                </a:uFill>
                <a:latin typeface="Times New Roman"/>
                <a:cs typeface="Times New Roman"/>
              </a:rPr>
              <a:t>80286</a:t>
            </a:r>
            <a:endParaRPr sz="2800">
              <a:latin typeface="Times New Roman"/>
              <a:cs typeface="Times New Roman"/>
            </a:endParaRPr>
          </a:p>
          <a:p>
            <a:pPr>
              <a:lnSpc>
                <a:spcPct val="100000"/>
              </a:lnSpc>
              <a:spcBef>
                <a:spcPts val="45"/>
              </a:spcBef>
              <a:buClr>
                <a:srgbClr val="0AD0D9"/>
              </a:buClr>
              <a:buFont typeface="Arial"/>
              <a:buChar char=""/>
            </a:pPr>
            <a:endParaRPr sz="2300">
              <a:latin typeface="Times New Roman"/>
              <a:cs typeface="Times New Roman"/>
            </a:endParaRPr>
          </a:p>
          <a:p>
            <a:pPr marL="364490">
              <a:lnSpc>
                <a:spcPct val="100000"/>
              </a:lnSpc>
            </a:pPr>
            <a:r>
              <a:rPr sz="2800" spc="-114" dirty="0">
                <a:latin typeface="Georgia"/>
                <a:cs typeface="Georgia"/>
              </a:rPr>
              <a:t>Year </a:t>
            </a:r>
            <a:r>
              <a:rPr sz="2800" spc="-25" dirty="0">
                <a:latin typeface="Georgia"/>
                <a:cs typeface="Georgia"/>
              </a:rPr>
              <a:t>of </a:t>
            </a:r>
            <a:r>
              <a:rPr sz="2800" spc="-20" dirty="0">
                <a:latin typeface="Georgia"/>
                <a:cs typeface="Georgia"/>
              </a:rPr>
              <a:t>introduction</a:t>
            </a:r>
            <a:r>
              <a:rPr sz="2800" spc="65" dirty="0">
                <a:latin typeface="Georgia"/>
                <a:cs typeface="Georgia"/>
              </a:rPr>
              <a:t> </a:t>
            </a:r>
            <a:r>
              <a:rPr sz="2800" spc="-229" dirty="0">
                <a:latin typeface="Georgia"/>
                <a:cs typeface="Georgia"/>
              </a:rPr>
              <a:t>1983</a:t>
            </a:r>
            <a:endParaRPr sz="2800">
              <a:latin typeface="Georgia"/>
              <a:cs typeface="Georgia"/>
            </a:endParaRPr>
          </a:p>
          <a:p>
            <a:pPr marL="652780" marR="5080" lvl="1" indent="-247015">
              <a:lnSpc>
                <a:spcPts val="2590"/>
              </a:lnSpc>
              <a:spcBef>
                <a:spcPts val="645"/>
              </a:spcBef>
              <a:buClr>
                <a:srgbClr val="0E6EC5"/>
              </a:buClr>
              <a:buSzPct val="85416"/>
              <a:buFont typeface="Arial"/>
              <a:buChar char=""/>
              <a:tabLst>
                <a:tab pos="727075" algn="l"/>
                <a:tab pos="728345" algn="l"/>
              </a:tabLst>
            </a:pPr>
            <a:r>
              <a:rPr sz="2400" spc="-70" dirty="0">
                <a:latin typeface="Georgia"/>
                <a:cs typeface="Georgia"/>
              </a:rPr>
              <a:t>16-bit </a:t>
            </a:r>
            <a:r>
              <a:rPr sz="2400" spc="-15" dirty="0">
                <a:latin typeface="Georgia"/>
                <a:cs typeface="Georgia"/>
              </a:rPr>
              <a:t>high </a:t>
            </a:r>
            <a:r>
              <a:rPr sz="2400" spc="-40" dirty="0">
                <a:latin typeface="Georgia"/>
                <a:cs typeface="Georgia"/>
              </a:rPr>
              <a:t>performance microprocessor </a:t>
            </a:r>
            <a:r>
              <a:rPr sz="2400" spc="-10" dirty="0">
                <a:latin typeface="Georgia"/>
                <a:cs typeface="Georgia"/>
              </a:rPr>
              <a:t>with </a:t>
            </a:r>
            <a:r>
              <a:rPr sz="2400" spc="-30" dirty="0">
                <a:latin typeface="Georgia"/>
                <a:cs typeface="Georgia"/>
              </a:rPr>
              <a:t>memory  </a:t>
            </a:r>
            <a:r>
              <a:rPr sz="2400" spc="-35" dirty="0">
                <a:latin typeface="Georgia"/>
                <a:cs typeface="Georgia"/>
              </a:rPr>
              <a:t>management </a:t>
            </a:r>
            <a:r>
              <a:rPr sz="2400" spc="-85" dirty="0">
                <a:latin typeface="Georgia"/>
                <a:cs typeface="Georgia"/>
              </a:rPr>
              <a:t>&amp;</a:t>
            </a:r>
            <a:r>
              <a:rPr sz="2400" spc="-30" dirty="0">
                <a:latin typeface="Georgia"/>
                <a:cs typeface="Georgia"/>
              </a:rPr>
              <a:t> </a:t>
            </a:r>
            <a:r>
              <a:rPr sz="2400" spc="-15" dirty="0">
                <a:latin typeface="Georgia"/>
                <a:cs typeface="Georgia"/>
              </a:rPr>
              <a:t>protection</a:t>
            </a:r>
            <a:endParaRPr sz="2400">
              <a:latin typeface="Georgia"/>
              <a:cs typeface="Georgia"/>
            </a:endParaRPr>
          </a:p>
          <a:p>
            <a:pPr marL="652780" lvl="1" indent="-247015">
              <a:lnSpc>
                <a:spcPct val="100000"/>
              </a:lnSpc>
              <a:spcBef>
                <a:spcPts val="254"/>
              </a:spcBef>
              <a:buClr>
                <a:srgbClr val="0E6EC5"/>
              </a:buClr>
              <a:buSzPct val="85416"/>
              <a:buFont typeface="Arial"/>
              <a:buChar char=""/>
              <a:tabLst>
                <a:tab pos="727075" algn="l"/>
                <a:tab pos="728345" algn="l"/>
              </a:tabLst>
            </a:pPr>
            <a:r>
              <a:rPr sz="2400" spc="-170" dirty="0">
                <a:latin typeface="Georgia"/>
                <a:cs typeface="Georgia"/>
              </a:rPr>
              <a:t>16 </a:t>
            </a:r>
            <a:r>
              <a:rPr sz="2400" spc="-95" dirty="0">
                <a:latin typeface="Georgia"/>
                <a:cs typeface="Georgia"/>
              </a:rPr>
              <a:t>MB </a:t>
            </a:r>
            <a:r>
              <a:rPr sz="2400" spc="-40" dirty="0">
                <a:latin typeface="Georgia"/>
                <a:cs typeface="Georgia"/>
              </a:rPr>
              <a:t>main</a:t>
            </a:r>
            <a:r>
              <a:rPr sz="2400" spc="-135" dirty="0">
                <a:latin typeface="Georgia"/>
                <a:cs typeface="Georgia"/>
              </a:rPr>
              <a:t> </a:t>
            </a:r>
            <a:r>
              <a:rPr sz="2400" spc="-25" dirty="0">
                <a:latin typeface="Georgia"/>
                <a:cs typeface="Georgia"/>
              </a:rPr>
              <a:t>memory</a:t>
            </a:r>
            <a:endParaRPr sz="2400">
              <a:latin typeface="Georgia"/>
              <a:cs typeface="Georgia"/>
            </a:endParaRPr>
          </a:p>
          <a:p>
            <a:pPr marL="652780" lvl="1" indent="-247015">
              <a:lnSpc>
                <a:spcPct val="100000"/>
              </a:lnSpc>
              <a:spcBef>
                <a:spcPts val="285"/>
              </a:spcBef>
              <a:buClr>
                <a:srgbClr val="0E6EC5"/>
              </a:buClr>
              <a:buSzPct val="85416"/>
              <a:buFont typeface="Arial"/>
              <a:buChar char=""/>
              <a:tabLst>
                <a:tab pos="727075" algn="l"/>
                <a:tab pos="728345" algn="l"/>
              </a:tabLst>
            </a:pPr>
            <a:r>
              <a:rPr sz="2400" spc="-85" dirty="0">
                <a:latin typeface="Georgia"/>
                <a:cs typeface="Georgia"/>
              </a:rPr>
              <a:t>Few </a:t>
            </a:r>
            <a:r>
              <a:rPr sz="2400" spc="-25" dirty="0">
                <a:latin typeface="Georgia"/>
                <a:cs typeface="Georgia"/>
              </a:rPr>
              <a:t>additional instructions </a:t>
            </a:r>
            <a:r>
              <a:rPr sz="2400" spc="-10" dirty="0">
                <a:latin typeface="Georgia"/>
                <a:cs typeface="Georgia"/>
              </a:rPr>
              <a:t>to </a:t>
            </a:r>
            <a:r>
              <a:rPr sz="2400" spc="-25" dirty="0">
                <a:latin typeface="Georgia"/>
                <a:cs typeface="Georgia"/>
              </a:rPr>
              <a:t>handle </a:t>
            </a:r>
            <a:r>
              <a:rPr sz="2400" spc="-45" dirty="0">
                <a:latin typeface="Georgia"/>
                <a:cs typeface="Georgia"/>
              </a:rPr>
              <a:t>extra </a:t>
            </a:r>
            <a:r>
              <a:rPr sz="2400" spc="-225" dirty="0">
                <a:latin typeface="Georgia"/>
                <a:cs typeface="Georgia"/>
              </a:rPr>
              <a:t>15</a:t>
            </a:r>
            <a:r>
              <a:rPr sz="2400" spc="-80" dirty="0">
                <a:latin typeface="Georgia"/>
                <a:cs typeface="Georgia"/>
              </a:rPr>
              <a:t> </a:t>
            </a:r>
            <a:r>
              <a:rPr sz="2400" spc="-100" dirty="0">
                <a:latin typeface="Georgia"/>
                <a:cs typeface="Georgia"/>
              </a:rPr>
              <a:t>MB</a:t>
            </a:r>
            <a:endParaRPr sz="2400">
              <a:latin typeface="Georgia"/>
              <a:cs typeface="Georgia"/>
            </a:endParaRPr>
          </a:p>
          <a:p>
            <a:pPr marL="652780" lvl="1" indent="-247015">
              <a:lnSpc>
                <a:spcPct val="100000"/>
              </a:lnSpc>
              <a:spcBef>
                <a:spcPts val="290"/>
              </a:spcBef>
              <a:buClr>
                <a:srgbClr val="0E6EC5"/>
              </a:buClr>
              <a:buSzPct val="85416"/>
              <a:buFont typeface="Arial"/>
              <a:buChar char=""/>
              <a:tabLst>
                <a:tab pos="727075" algn="l"/>
                <a:tab pos="728345" algn="l"/>
              </a:tabLst>
            </a:pPr>
            <a:r>
              <a:rPr sz="2400" spc="-25" dirty="0">
                <a:latin typeface="Georgia"/>
                <a:cs typeface="Georgia"/>
              </a:rPr>
              <a:t>Instruction </a:t>
            </a:r>
            <a:r>
              <a:rPr sz="2400" spc="-20" dirty="0">
                <a:latin typeface="Georgia"/>
                <a:cs typeface="Georgia"/>
              </a:rPr>
              <a:t>execution </a:t>
            </a:r>
            <a:r>
              <a:rPr sz="2400" spc="-15" dirty="0">
                <a:latin typeface="Georgia"/>
                <a:cs typeface="Georgia"/>
              </a:rPr>
              <a:t>time </a:t>
            </a:r>
            <a:r>
              <a:rPr sz="2400" spc="-50" dirty="0">
                <a:latin typeface="Georgia"/>
                <a:cs typeface="Georgia"/>
              </a:rPr>
              <a:t>is </a:t>
            </a:r>
            <a:r>
              <a:rPr sz="2400" spc="-65" dirty="0">
                <a:latin typeface="Georgia"/>
                <a:cs typeface="Georgia"/>
              </a:rPr>
              <a:t>as </a:t>
            </a:r>
            <a:r>
              <a:rPr sz="2400" spc="-15" dirty="0">
                <a:latin typeface="Georgia"/>
                <a:cs typeface="Georgia"/>
              </a:rPr>
              <a:t>little </a:t>
            </a:r>
            <a:r>
              <a:rPr sz="2400" spc="-65" dirty="0">
                <a:latin typeface="Georgia"/>
                <a:cs typeface="Georgia"/>
              </a:rPr>
              <a:t>as </a:t>
            </a:r>
            <a:r>
              <a:rPr sz="2400" spc="-180" dirty="0">
                <a:latin typeface="Georgia"/>
                <a:cs typeface="Georgia"/>
              </a:rPr>
              <a:t>250</a:t>
            </a:r>
            <a:r>
              <a:rPr sz="2400" spc="-145" dirty="0">
                <a:latin typeface="Georgia"/>
                <a:cs typeface="Georgia"/>
              </a:rPr>
              <a:t> </a:t>
            </a:r>
            <a:r>
              <a:rPr sz="2400" spc="-50" dirty="0">
                <a:latin typeface="Georgia"/>
                <a:cs typeface="Georgia"/>
              </a:rPr>
              <a:t>ns</a:t>
            </a:r>
            <a:endParaRPr sz="2400">
              <a:latin typeface="Georgia"/>
              <a:cs typeface="Georgia"/>
            </a:endParaRPr>
          </a:p>
          <a:p>
            <a:pPr marL="652780" marR="423545" lvl="1" indent="-247015">
              <a:lnSpc>
                <a:spcPts val="2590"/>
              </a:lnSpc>
              <a:spcBef>
                <a:spcPts val="615"/>
              </a:spcBef>
              <a:buClr>
                <a:srgbClr val="0E6EC5"/>
              </a:buClr>
              <a:buSzPct val="85416"/>
              <a:buFont typeface="Arial"/>
              <a:buChar char=""/>
              <a:tabLst>
                <a:tab pos="727075" algn="l"/>
                <a:tab pos="728345" algn="l"/>
              </a:tabLst>
            </a:pPr>
            <a:r>
              <a:rPr sz="2400" spc="-30" dirty="0">
                <a:latin typeface="Georgia"/>
                <a:cs typeface="Georgia"/>
              </a:rPr>
              <a:t>Concentrates </a:t>
            </a:r>
            <a:r>
              <a:rPr sz="2400" spc="-10" dirty="0">
                <a:latin typeface="Georgia"/>
                <a:cs typeface="Georgia"/>
              </a:rPr>
              <a:t>on </a:t>
            </a:r>
            <a:r>
              <a:rPr sz="2400" spc="-5" dirty="0">
                <a:latin typeface="Georgia"/>
                <a:cs typeface="Georgia"/>
              </a:rPr>
              <a:t>the </a:t>
            </a:r>
            <a:r>
              <a:rPr sz="2400" spc="-40" dirty="0">
                <a:latin typeface="Georgia"/>
                <a:cs typeface="Georgia"/>
              </a:rPr>
              <a:t>features </a:t>
            </a:r>
            <a:r>
              <a:rPr sz="2400" spc="-20" dirty="0">
                <a:latin typeface="Georgia"/>
                <a:cs typeface="Georgia"/>
              </a:rPr>
              <a:t>needed </a:t>
            </a:r>
            <a:r>
              <a:rPr sz="2400" spc="-10" dirty="0">
                <a:latin typeface="Georgia"/>
                <a:cs typeface="Georgia"/>
              </a:rPr>
              <a:t>to </a:t>
            </a:r>
            <a:r>
              <a:rPr sz="2400" spc="-25" dirty="0">
                <a:latin typeface="Georgia"/>
                <a:cs typeface="Georgia"/>
              </a:rPr>
              <a:t>implement  </a:t>
            </a:r>
            <a:r>
              <a:rPr sz="2400" spc="-95" dirty="0">
                <a:latin typeface="Georgia"/>
                <a:cs typeface="Georgia"/>
              </a:rPr>
              <a:t>MULTITASKING</a:t>
            </a:r>
            <a:endParaRPr sz="2400">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26" y="51435"/>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50" dirty="0"/>
              <a:t>Historical </a:t>
            </a:r>
            <a:r>
              <a:rPr spc="-240" dirty="0"/>
              <a:t>Background </a:t>
            </a:r>
            <a:r>
              <a:rPr spc="-185" dirty="0"/>
              <a:t>of</a:t>
            </a:r>
            <a:r>
              <a:rPr spc="-560" dirty="0"/>
              <a:t> </a:t>
            </a:r>
            <a:r>
              <a:rPr spc="-240" dirty="0"/>
              <a:t>Intel </a:t>
            </a:r>
            <a:r>
              <a:rPr u="none" spc="-240" dirty="0"/>
              <a:t> </a:t>
            </a:r>
            <a:r>
              <a:rPr spc="-200" dirty="0"/>
              <a:t>Microprocessors</a:t>
            </a:r>
          </a:p>
        </p:txBody>
      </p:sp>
      <p:sp>
        <p:nvSpPr>
          <p:cNvPr id="8" name="object 8"/>
          <p:cNvSpPr txBox="1"/>
          <p:nvPr/>
        </p:nvSpPr>
        <p:spPr>
          <a:xfrm>
            <a:off x="535940" y="1902967"/>
            <a:ext cx="7747000" cy="3894454"/>
          </a:xfrm>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4642"/>
              <a:buFont typeface="Arial"/>
              <a:buChar char=""/>
              <a:tabLst>
                <a:tab pos="285750" algn="l"/>
              </a:tabLst>
            </a:pPr>
            <a:r>
              <a:rPr sz="2800" b="1" u="heavy" spc="145" dirty="0">
                <a:uFill>
                  <a:solidFill>
                    <a:srgbClr val="000000"/>
                  </a:solidFill>
                </a:uFill>
                <a:latin typeface="Times New Roman"/>
                <a:cs typeface="Times New Roman"/>
              </a:rPr>
              <a:t>Intel</a:t>
            </a:r>
            <a:r>
              <a:rPr sz="2800" b="1" u="heavy" spc="-35" dirty="0">
                <a:uFill>
                  <a:solidFill>
                    <a:srgbClr val="000000"/>
                  </a:solidFill>
                </a:uFill>
                <a:latin typeface="Times New Roman"/>
                <a:cs typeface="Times New Roman"/>
              </a:rPr>
              <a:t> </a:t>
            </a:r>
            <a:r>
              <a:rPr sz="2800" b="1" u="heavy" spc="80" dirty="0">
                <a:uFill>
                  <a:solidFill>
                    <a:srgbClr val="000000"/>
                  </a:solidFill>
                </a:uFill>
                <a:latin typeface="Times New Roman"/>
                <a:cs typeface="Times New Roman"/>
              </a:rPr>
              <a:t>80386</a:t>
            </a:r>
            <a:endParaRPr sz="2800">
              <a:latin typeface="Times New Roman"/>
              <a:cs typeface="Times New Roman"/>
            </a:endParaRPr>
          </a:p>
          <a:p>
            <a:pPr>
              <a:lnSpc>
                <a:spcPct val="100000"/>
              </a:lnSpc>
              <a:spcBef>
                <a:spcPts val="45"/>
              </a:spcBef>
              <a:buClr>
                <a:srgbClr val="0AD0D9"/>
              </a:buClr>
              <a:buFont typeface="Arial"/>
              <a:buChar char=""/>
            </a:pPr>
            <a:endParaRPr sz="2300">
              <a:latin typeface="Times New Roman"/>
              <a:cs typeface="Times New Roman"/>
            </a:endParaRPr>
          </a:p>
          <a:p>
            <a:pPr marL="364490">
              <a:lnSpc>
                <a:spcPct val="100000"/>
              </a:lnSpc>
            </a:pPr>
            <a:r>
              <a:rPr sz="2800" spc="-114" dirty="0">
                <a:latin typeface="Georgia"/>
                <a:cs typeface="Georgia"/>
              </a:rPr>
              <a:t>Year </a:t>
            </a:r>
            <a:r>
              <a:rPr sz="2800" spc="-25" dirty="0">
                <a:latin typeface="Georgia"/>
                <a:cs typeface="Georgia"/>
              </a:rPr>
              <a:t>of </a:t>
            </a:r>
            <a:r>
              <a:rPr sz="2800" spc="-20" dirty="0">
                <a:latin typeface="Georgia"/>
                <a:cs typeface="Georgia"/>
              </a:rPr>
              <a:t>introduction</a:t>
            </a:r>
            <a:r>
              <a:rPr sz="2800" spc="65" dirty="0">
                <a:latin typeface="Georgia"/>
                <a:cs typeface="Georgia"/>
              </a:rPr>
              <a:t> </a:t>
            </a:r>
            <a:r>
              <a:rPr sz="2800" spc="-165" dirty="0">
                <a:latin typeface="Georgia"/>
                <a:cs typeface="Georgia"/>
              </a:rPr>
              <a:t>1986</a:t>
            </a:r>
            <a:endParaRPr sz="2800">
              <a:latin typeface="Georgia"/>
              <a:cs typeface="Georgia"/>
            </a:endParaRPr>
          </a:p>
          <a:p>
            <a:pPr marL="652780" lvl="1" indent="-247015">
              <a:lnSpc>
                <a:spcPct val="100000"/>
              </a:lnSpc>
              <a:spcBef>
                <a:spcPts val="315"/>
              </a:spcBef>
              <a:buClr>
                <a:srgbClr val="0E6EC5"/>
              </a:buClr>
              <a:buSzPct val="85416"/>
              <a:buFont typeface="Arial"/>
              <a:buChar char=""/>
              <a:tabLst>
                <a:tab pos="727075" algn="l"/>
                <a:tab pos="728345" algn="l"/>
              </a:tabLst>
            </a:pPr>
            <a:r>
              <a:rPr sz="2400" spc="10" dirty="0">
                <a:latin typeface="Times New Roman"/>
                <a:cs typeface="Times New Roman"/>
              </a:rPr>
              <a:t>Intel’s </a:t>
            </a:r>
            <a:r>
              <a:rPr sz="2400" spc="70" dirty="0">
                <a:latin typeface="Times New Roman"/>
                <a:cs typeface="Times New Roman"/>
              </a:rPr>
              <a:t>first </a:t>
            </a:r>
            <a:r>
              <a:rPr sz="2400" spc="75" dirty="0">
                <a:latin typeface="Times New Roman"/>
                <a:cs typeface="Times New Roman"/>
              </a:rPr>
              <a:t>practical </a:t>
            </a:r>
            <a:r>
              <a:rPr sz="2400" spc="-30" dirty="0">
                <a:latin typeface="Times New Roman"/>
                <a:cs typeface="Times New Roman"/>
              </a:rPr>
              <a:t>32</a:t>
            </a:r>
            <a:r>
              <a:rPr sz="2400" spc="-30" dirty="0">
                <a:latin typeface="Georgia"/>
                <a:cs typeface="Georgia"/>
              </a:rPr>
              <a:t>-bit</a:t>
            </a:r>
            <a:r>
              <a:rPr sz="2400" spc="-365" dirty="0">
                <a:latin typeface="Georgia"/>
                <a:cs typeface="Georgia"/>
              </a:rPr>
              <a:t> </a:t>
            </a:r>
            <a:r>
              <a:rPr sz="2400" spc="-40" dirty="0">
                <a:latin typeface="Georgia"/>
                <a:cs typeface="Georgia"/>
              </a:rPr>
              <a:t>microprocessor</a:t>
            </a:r>
            <a:endParaRPr sz="2400">
              <a:latin typeface="Georgia"/>
              <a:cs typeface="Georgia"/>
            </a:endParaRPr>
          </a:p>
          <a:p>
            <a:pPr marL="652780" lvl="1" indent="-247015">
              <a:lnSpc>
                <a:spcPct val="100000"/>
              </a:lnSpc>
              <a:spcBef>
                <a:spcPts val="290"/>
              </a:spcBef>
              <a:buClr>
                <a:srgbClr val="0E6EC5"/>
              </a:buClr>
              <a:buSzPct val="85416"/>
              <a:buFont typeface="Arial"/>
              <a:buChar char=""/>
              <a:tabLst>
                <a:tab pos="727075" algn="l"/>
                <a:tab pos="728345" algn="l"/>
              </a:tabLst>
            </a:pPr>
            <a:r>
              <a:rPr sz="2400" spc="-85" dirty="0">
                <a:latin typeface="Georgia"/>
                <a:cs typeface="Georgia"/>
              </a:rPr>
              <a:t>4 </a:t>
            </a:r>
            <a:r>
              <a:rPr sz="2400" spc="-105" dirty="0">
                <a:latin typeface="Georgia"/>
                <a:cs typeface="Georgia"/>
              </a:rPr>
              <a:t>GB </a:t>
            </a:r>
            <a:r>
              <a:rPr sz="2400" spc="-40" dirty="0">
                <a:latin typeface="Georgia"/>
                <a:cs typeface="Georgia"/>
              </a:rPr>
              <a:t>main</a:t>
            </a:r>
            <a:r>
              <a:rPr sz="2400" spc="210" dirty="0">
                <a:latin typeface="Georgia"/>
                <a:cs typeface="Georgia"/>
              </a:rPr>
              <a:t> </a:t>
            </a:r>
            <a:r>
              <a:rPr sz="2400" spc="-30" dirty="0">
                <a:latin typeface="Georgia"/>
                <a:cs typeface="Georgia"/>
              </a:rPr>
              <a:t>memory</a:t>
            </a:r>
            <a:endParaRPr sz="2400">
              <a:latin typeface="Georgia"/>
              <a:cs typeface="Georgia"/>
            </a:endParaRPr>
          </a:p>
          <a:p>
            <a:pPr marL="652780" marR="854710" lvl="1" indent="-247015">
              <a:lnSpc>
                <a:spcPts val="2590"/>
              </a:lnSpc>
              <a:spcBef>
                <a:spcPts val="620"/>
              </a:spcBef>
              <a:buClr>
                <a:srgbClr val="0E6EC5"/>
              </a:buClr>
              <a:buSzPct val="85416"/>
              <a:buFont typeface="Arial"/>
              <a:buChar char=""/>
              <a:tabLst>
                <a:tab pos="727075" algn="l"/>
                <a:tab pos="728345" algn="l"/>
              </a:tabLst>
            </a:pPr>
            <a:r>
              <a:rPr sz="2400" spc="-45" dirty="0">
                <a:latin typeface="Georgia"/>
                <a:cs typeface="Georgia"/>
              </a:rPr>
              <a:t>Improvements </a:t>
            </a:r>
            <a:r>
              <a:rPr sz="2400" spc="-20" dirty="0">
                <a:latin typeface="Georgia"/>
                <a:cs typeface="Georgia"/>
              </a:rPr>
              <a:t>include </a:t>
            </a:r>
            <a:r>
              <a:rPr sz="2400" spc="-40" dirty="0">
                <a:latin typeface="Georgia"/>
                <a:cs typeface="Georgia"/>
              </a:rPr>
              <a:t>page </a:t>
            </a:r>
            <a:r>
              <a:rPr sz="2400" spc="-25" dirty="0">
                <a:latin typeface="Georgia"/>
                <a:cs typeface="Georgia"/>
              </a:rPr>
              <a:t>handling in </a:t>
            </a:r>
            <a:r>
              <a:rPr sz="2400" spc="-30" dirty="0">
                <a:latin typeface="Georgia"/>
                <a:cs typeface="Georgia"/>
              </a:rPr>
              <a:t>virtual  </a:t>
            </a:r>
            <a:r>
              <a:rPr sz="2400" spc="-35" dirty="0">
                <a:latin typeface="Georgia"/>
                <a:cs typeface="Georgia"/>
              </a:rPr>
              <a:t>environment</a:t>
            </a:r>
            <a:endParaRPr sz="2400">
              <a:latin typeface="Georgia"/>
              <a:cs typeface="Georgia"/>
            </a:endParaRPr>
          </a:p>
          <a:p>
            <a:pPr marL="652780" marR="5080" lvl="1" indent="-247015">
              <a:lnSpc>
                <a:spcPts val="2590"/>
              </a:lnSpc>
              <a:spcBef>
                <a:spcPts val="580"/>
              </a:spcBef>
              <a:buClr>
                <a:srgbClr val="0E6EC5"/>
              </a:buClr>
              <a:buSzPct val="85416"/>
              <a:buFont typeface="Arial"/>
              <a:buChar char=""/>
              <a:tabLst>
                <a:tab pos="727075" algn="l"/>
                <a:tab pos="728345" algn="l"/>
              </a:tabLst>
            </a:pPr>
            <a:r>
              <a:rPr sz="2400" spc="-35" dirty="0">
                <a:latin typeface="Georgia"/>
                <a:cs typeface="Georgia"/>
              </a:rPr>
              <a:t>Includes </a:t>
            </a:r>
            <a:r>
              <a:rPr sz="2400" spc="-55" dirty="0">
                <a:latin typeface="Georgia"/>
                <a:cs typeface="Georgia"/>
              </a:rPr>
              <a:t>hardware </a:t>
            </a:r>
            <a:r>
              <a:rPr sz="2400" spc="-20" dirty="0">
                <a:latin typeface="Georgia"/>
                <a:cs typeface="Georgia"/>
              </a:rPr>
              <a:t>circuitry </a:t>
            </a:r>
            <a:r>
              <a:rPr sz="2400" spc="-40" dirty="0">
                <a:latin typeface="Georgia"/>
                <a:cs typeface="Georgia"/>
              </a:rPr>
              <a:t>for </a:t>
            </a:r>
            <a:r>
              <a:rPr sz="2400" spc="-30" dirty="0">
                <a:latin typeface="Georgia"/>
                <a:cs typeface="Georgia"/>
              </a:rPr>
              <a:t>memory </a:t>
            </a:r>
            <a:r>
              <a:rPr sz="2400" spc="-35" dirty="0">
                <a:latin typeface="Georgia"/>
                <a:cs typeface="Georgia"/>
              </a:rPr>
              <a:t>management  and </a:t>
            </a:r>
            <a:r>
              <a:rPr sz="2400" spc="-30" dirty="0">
                <a:latin typeface="Georgia"/>
                <a:cs typeface="Georgia"/>
              </a:rPr>
              <a:t>memory</a:t>
            </a:r>
            <a:r>
              <a:rPr sz="2400" spc="-65" dirty="0">
                <a:latin typeface="Georgia"/>
                <a:cs typeface="Georgia"/>
              </a:rPr>
              <a:t> </a:t>
            </a:r>
            <a:r>
              <a:rPr sz="2400" spc="-30" dirty="0">
                <a:latin typeface="Georgia"/>
                <a:cs typeface="Georgia"/>
              </a:rPr>
              <a:t>assignment</a:t>
            </a:r>
            <a:endParaRPr sz="2400">
              <a:latin typeface="Georgia"/>
              <a:cs typeface="Georgia"/>
            </a:endParaRPr>
          </a:p>
          <a:p>
            <a:pPr marL="652780" lvl="1" indent="-247015">
              <a:lnSpc>
                <a:spcPct val="100000"/>
              </a:lnSpc>
              <a:spcBef>
                <a:spcPts val="250"/>
              </a:spcBef>
              <a:buClr>
                <a:srgbClr val="0E6EC5"/>
              </a:buClr>
              <a:buSzPct val="85416"/>
              <a:buFont typeface="Arial"/>
              <a:buChar char=""/>
              <a:tabLst>
                <a:tab pos="653415" algn="l"/>
              </a:tabLst>
            </a:pPr>
            <a:r>
              <a:rPr sz="2400" spc="-35" dirty="0">
                <a:latin typeface="Georgia"/>
                <a:cs typeface="Georgia"/>
              </a:rPr>
              <a:t>Memory </a:t>
            </a:r>
            <a:r>
              <a:rPr sz="2400" spc="-25" dirty="0">
                <a:latin typeface="Georgia"/>
                <a:cs typeface="Georgia"/>
              </a:rPr>
              <a:t>paging </a:t>
            </a:r>
            <a:r>
              <a:rPr sz="2400" spc="-35" dirty="0">
                <a:latin typeface="Georgia"/>
                <a:cs typeface="Georgia"/>
              </a:rPr>
              <a:t>and </a:t>
            </a:r>
            <a:r>
              <a:rPr sz="2400" spc="-25" dirty="0">
                <a:latin typeface="Georgia"/>
                <a:cs typeface="Georgia"/>
              </a:rPr>
              <a:t>enhanced </a:t>
            </a:r>
            <a:r>
              <a:rPr sz="2400" spc="-45" dirty="0">
                <a:latin typeface="Georgia"/>
                <a:cs typeface="Georgia"/>
              </a:rPr>
              <a:t>I/O</a:t>
            </a:r>
            <a:r>
              <a:rPr sz="2400" spc="-50" dirty="0">
                <a:latin typeface="Georgia"/>
                <a:cs typeface="Georgia"/>
              </a:rPr>
              <a:t> </a:t>
            </a:r>
            <a:r>
              <a:rPr sz="2400" spc="-40" dirty="0">
                <a:latin typeface="Georgia"/>
                <a:cs typeface="Georgia"/>
              </a:rPr>
              <a:t>permissions</a:t>
            </a:r>
            <a:endParaRPr sz="2400">
              <a:latin typeface="Georgia"/>
              <a:cs typeface="Georgia"/>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23</TotalTime>
  <Words>1271</Words>
  <Application>Microsoft Office PowerPoint</Application>
  <PresentationFormat>On-screen Show (4:3)</PresentationFormat>
  <Paragraphs>219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Angles</vt:lpstr>
      <vt:lpstr>PowerPoint Presentation</vt:lpstr>
      <vt:lpstr>Historical Background of Intel  Microprocessors</vt:lpstr>
      <vt:lpstr>Historical Background of Intel  Microprocessors</vt:lpstr>
      <vt:lpstr>Historical Background of Intel  Microprocessors</vt:lpstr>
      <vt:lpstr>Historical Background of Intel  Microprocessors</vt:lpstr>
      <vt:lpstr>Historical Background of Intel  Microprocessors</vt:lpstr>
      <vt:lpstr>Historical Background of Intel  Microprocessors</vt:lpstr>
      <vt:lpstr>Historical Background of Intel  Microprocessors</vt:lpstr>
      <vt:lpstr>Historical Background of Intel  Microprocessors</vt:lpstr>
      <vt:lpstr>Historical Background of Intel  Microprocessors</vt:lpstr>
      <vt:lpstr>Historical Background of Intel  Microprocessors</vt:lpstr>
      <vt:lpstr>Historical Background of Intel  Microprocessors</vt:lpstr>
      <vt:lpstr>Historical Background of Intel  Microprocessors</vt:lpstr>
      <vt:lpstr>Historical Background of Intel  Microprocessors</vt:lpstr>
      <vt:lpstr>Historical Background of Intel  Microprocessors</vt:lpstr>
      <vt:lpstr>Microprocessor</vt:lpstr>
      <vt:lpstr>Von Neumann Machine  Three key concepts:</vt:lpstr>
      <vt:lpstr>Computer System Components</vt:lpstr>
      <vt:lpstr>Computer System Components</vt:lpstr>
      <vt:lpstr>CPU Components</vt:lpstr>
      <vt:lpstr>CPU Components</vt:lpstr>
      <vt:lpstr>CPU Components</vt:lpstr>
      <vt:lpstr>Arithmetic and Logic Unit</vt:lpstr>
      <vt:lpstr>Status Flags</vt:lpstr>
      <vt:lpstr>PowerPoint Presentation</vt:lpstr>
      <vt:lpstr>PowerPoint Presentation</vt:lpstr>
      <vt:lpstr>PIN DIAGRAM 0F 8085</vt:lpstr>
      <vt:lpstr>PowerPoint Presentation</vt:lpstr>
      <vt:lpstr>Multiprogramming, Multiprocessing, Multitasking, and Multithreading </vt:lpstr>
      <vt:lpstr>Multiprogramming</vt:lpstr>
      <vt:lpstr>Multiprocessing</vt:lpstr>
      <vt:lpstr>Multitasking</vt:lpstr>
      <vt:lpstr>PowerPoint Presentation</vt:lpstr>
      <vt:lpstr>Multithreading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br</dc:creator>
  <cp:lastModifiedBy>rekha br</cp:lastModifiedBy>
  <cp:revision>5</cp:revision>
  <dcterms:created xsi:type="dcterms:W3CDTF">2018-03-08T23:58:43Z</dcterms:created>
  <dcterms:modified xsi:type="dcterms:W3CDTF">2018-03-09T00:36:03Z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2010-08-20T00:00:00Z</vt:filetime>
  </property>
  <property fmtid="{D5CDD505-2E9C-101B-9397-08002B2CF9AE}" pid="3" name="Creator">
    <vt:lpwstr>Microsoft® Office PowerPoint® 2007</vt:lpwstr>
  </property>
  <property fmtid="{D5CDD505-2E9C-101B-9397-08002B2CF9AE}" pid="4" name="LastSaved">
    <vt:filetime>2018-03-08T00:00:00Z</vt:filetime>
  </property>
</Properties>
</file>