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8" r:id="rId3"/>
    <p:sldId id="265" r:id="rId4"/>
    <p:sldId id="266" r:id="rId5"/>
    <p:sldId id="267" r:id="rId6"/>
    <p:sldId id="259" r:id="rId7"/>
    <p:sldId id="261" r:id="rId8"/>
    <p:sldId id="273" r:id="rId9"/>
    <p:sldId id="260" r:id="rId10"/>
    <p:sldId id="271" r:id="rId11"/>
    <p:sldId id="262" r:id="rId12"/>
    <p:sldId id="263" r:id="rId13"/>
    <p:sldId id="269" r:id="rId14"/>
    <p:sldId id="264" r:id="rId15"/>
    <p:sldId id="270" r:id="rId16"/>
    <p:sldId id="268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5ECF-5BE5-4E5E-80A6-9F57D72414EF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0263-4EE6-4B10-8C37-34ECD1835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778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5ECF-5BE5-4E5E-80A6-9F57D72414EF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0263-4EE6-4B10-8C37-34ECD1835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175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5ECF-5BE5-4E5E-80A6-9F57D72414EF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0263-4EE6-4B10-8C37-34ECD1835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088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5ECF-5BE5-4E5E-80A6-9F57D72414EF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0263-4EE6-4B10-8C37-34ECD1835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675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5ECF-5BE5-4E5E-80A6-9F57D72414EF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0263-4EE6-4B10-8C37-34ECD1835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855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5ECF-5BE5-4E5E-80A6-9F57D72414EF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0263-4EE6-4B10-8C37-34ECD1835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030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5ECF-5BE5-4E5E-80A6-9F57D72414EF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0263-4EE6-4B10-8C37-34ECD1835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912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5ECF-5BE5-4E5E-80A6-9F57D72414EF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0263-4EE6-4B10-8C37-34ECD1835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113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5ECF-5BE5-4E5E-80A6-9F57D72414EF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0263-4EE6-4B10-8C37-34ECD1835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309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5ECF-5BE5-4E5E-80A6-9F57D72414EF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D330263-4EE6-4B10-8C37-34ECD1835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79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5ECF-5BE5-4E5E-80A6-9F57D72414EF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0263-4EE6-4B10-8C37-34ECD1835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44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5ECF-5BE5-4E5E-80A6-9F57D72414EF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0263-4EE6-4B10-8C37-34ECD1835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926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5ECF-5BE5-4E5E-80A6-9F57D72414EF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0263-4EE6-4B10-8C37-34ECD1835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435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5ECF-5BE5-4E5E-80A6-9F57D72414EF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0263-4EE6-4B10-8C37-34ECD1835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751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5ECF-5BE5-4E5E-80A6-9F57D72414EF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0263-4EE6-4B10-8C37-34ECD1835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806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5ECF-5BE5-4E5E-80A6-9F57D72414EF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0263-4EE6-4B10-8C37-34ECD1835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133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5ECF-5BE5-4E5E-80A6-9F57D72414EF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0263-4EE6-4B10-8C37-34ECD1835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652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E4D5ECF-5BE5-4E5E-80A6-9F57D72414EF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D330263-4EE6-4B10-8C37-34ECD1835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30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DF" TargetMode="External"/><Relationship Id="rId2" Type="http://schemas.openxmlformats.org/officeDocument/2006/relationships/hyperlink" Target="https://en.wikipedia.org/wiki/Bank_statemen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en.wikipedia.org/wiki/Chequ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lectronic_bill_payment" TargetMode="External"/><Relationship Id="rId2" Type="http://schemas.openxmlformats.org/officeDocument/2006/relationships/hyperlink" Target="https://en.wikipedia.org/wiki/Gir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/index.php?title=Fast_And_Secure_Transfers&amp;action=edit&amp;redlink=1" TargetMode="External"/><Relationship Id="rId5" Type="http://schemas.openxmlformats.org/officeDocument/2006/relationships/hyperlink" Target="https://en.wikipedia.org/wiki/Electronic_fund_transfer" TargetMode="External"/><Relationship Id="rId4" Type="http://schemas.openxmlformats.org/officeDocument/2006/relationships/hyperlink" Target="https://en.wikipedia.org/wiki/BPAY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oods_and_services" TargetMode="External"/><Relationship Id="rId2" Type="http://schemas.openxmlformats.org/officeDocument/2006/relationships/hyperlink" Target="https://en.wikipedia.org/wiki/Payment_card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en.wikipedia.org/wiki/Credit_card_issu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1" y="0"/>
            <a:ext cx="12121469" cy="6857999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04355" y="4749303"/>
            <a:ext cx="6987645" cy="1388534"/>
          </a:xfrm>
        </p:spPr>
        <p:txBody>
          <a:bodyPr/>
          <a:lstStyle/>
          <a:p>
            <a:r>
              <a:rPr lang="en-US" sz="5400" dirty="0" smtClean="0"/>
              <a:t>Group 2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52403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-86061"/>
            <a:ext cx="10018713" cy="5877261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Advantages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Cashless payment.</a:t>
            </a:r>
          </a:p>
          <a:p>
            <a:r>
              <a:rPr lang="en-US" dirty="0" smtClean="0"/>
              <a:t>Online world wide payment.</a:t>
            </a:r>
          </a:p>
          <a:p>
            <a:r>
              <a:rPr lang="en-US" dirty="0" smtClean="0"/>
              <a:t>Get goods/service first, pay later up to 45 days.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Disadvantages</a:t>
            </a:r>
            <a:r>
              <a:rPr lang="en-US" dirty="0" smtClean="0"/>
              <a:t>:</a:t>
            </a:r>
          </a:p>
          <a:p>
            <a:r>
              <a:rPr lang="en-US" smtClean="0"/>
              <a:t>Overspending.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8" t="8805" r="21081" b="10692"/>
          <a:stretch/>
        </p:blipFill>
        <p:spPr>
          <a:xfrm>
            <a:off x="8692178" y="1475590"/>
            <a:ext cx="2237591" cy="27539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725680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5219" y="-121471"/>
            <a:ext cx="10018713" cy="1752599"/>
          </a:xfrm>
        </p:spPr>
        <p:txBody>
          <a:bodyPr/>
          <a:lstStyle/>
          <a:p>
            <a:r>
              <a:rPr lang="en-US" dirty="0" smtClean="0"/>
              <a:t>Mortgage / home loan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086984"/>
            <a:ext cx="10018713" cy="247784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Eligibility.</a:t>
            </a:r>
          </a:p>
          <a:p>
            <a:r>
              <a:rPr lang="en-US" dirty="0" smtClean="0"/>
              <a:t>About Interest Rates.</a:t>
            </a:r>
          </a:p>
          <a:p>
            <a:r>
              <a:rPr lang="en-US" dirty="0" smtClean="0"/>
              <a:t>Types of Home </a:t>
            </a:r>
            <a:r>
              <a:rPr lang="en-US" dirty="0"/>
              <a:t>L</a:t>
            </a:r>
            <a:r>
              <a:rPr lang="en-US" dirty="0" smtClean="0"/>
              <a:t>oans</a:t>
            </a:r>
          </a:p>
          <a:p>
            <a:r>
              <a:rPr lang="en-US" dirty="0" smtClean="0"/>
              <a:t>Loan Process.</a:t>
            </a:r>
          </a:p>
          <a:p>
            <a:r>
              <a:rPr lang="en-US" dirty="0" smtClean="0"/>
              <a:t>Loan Sanction.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3" t="9988" r="11133" b="6718"/>
          <a:stretch/>
        </p:blipFill>
        <p:spPr>
          <a:xfrm>
            <a:off x="7465807" y="1527586"/>
            <a:ext cx="3700630" cy="31735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531973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553" y="-271631"/>
            <a:ext cx="10018713" cy="1752599"/>
          </a:xfrm>
        </p:spPr>
        <p:txBody>
          <a:bodyPr/>
          <a:lstStyle/>
          <a:p>
            <a:r>
              <a:rPr lang="en-US" dirty="0" smtClean="0"/>
              <a:t>Demonetization in India and its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7040" y="978048"/>
            <a:ext cx="5648009" cy="5637905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Definition</a:t>
            </a:r>
            <a:r>
              <a:rPr lang="en-US" u="sng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Demonetization is the act of stripping a currency unit of its status as legal tender. It occurs whenever there is a change of national currency: The current form or forms of money is pulled from circulation and retired, often to be replaced with new notes or coins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0" y="1471441"/>
            <a:ext cx="3362549" cy="28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509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7040" y="1366221"/>
            <a:ext cx="10018713" cy="434609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Influences of demonetization are:</a:t>
            </a:r>
          </a:p>
          <a:p>
            <a:r>
              <a:rPr lang="en-US" dirty="0" smtClean="0"/>
              <a:t> </a:t>
            </a:r>
            <a:r>
              <a:rPr lang="en-US" dirty="0"/>
              <a:t>Increase in Deposits.</a:t>
            </a:r>
          </a:p>
          <a:p>
            <a:r>
              <a:rPr lang="en-US" dirty="0" smtClean="0"/>
              <a:t> </a:t>
            </a:r>
            <a:r>
              <a:rPr lang="en-US" dirty="0"/>
              <a:t>Fall in cost of Funds.</a:t>
            </a:r>
          </a:p>
          <a:p>
            <a:r>
              <a:rPr lang="en-US" dirty="0" smtClean="0"/>
              <a:t> </a:t>
            </a:r>
            <a:r>
              <a:rPr lang="en-US" dirty="0"/>
              <a:t>Demand for Government Bonds. </a:t>
            </a:r>
          </a:p>
          <a:p>
            <a:r>
              <a:rPr lang="en-US" dirty="0" smtClean="0"/>
              <a:t> </a:t>
            </a:r>
            <a:r>
              <a:rPr lang="en-US" dirty="0"/>
              <a:t>Sagginess in Lending.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Benefits of demonetization:</a:t>
            </a:r>
          </a:p>
          <a:p>
            <a:r>
              <a:rPr lang="en-US" dirty="0"/>
              <a:t>Push to Digital Banking.</a:t>
            </a:r>
          </a:p>
          <a:p>
            <a:r>
              <a:rPr lang="en-US" dirty="0"/>
              <a:t>Benefits of Cashless economy.</a:t>
            </a:r>
          </a:p>
          <a:p>
            <a:r>
              <a:rPr lang="en-US" dirty="0"/>
              <a:t>Digital transaction platforms.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513" y="1648553"/>
            <a:ext cx="4463864" cy="3781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89033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635" y="-80459"/>
            <a:ext cx="10018713" cy="1752599"/>
          </a:xfrm>
        </p:spPr>
        <p:txBody>
          <a:bodyPr/>
          <a:lstStyle/>
          <a:p>
            <a:r>
              <a:rPr lang="en-US" dirty="0" smtClean="0"/>
              <a:t>Reserve Bank Of India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2398057"/>
            <a:ext cx="10018713" cy="31242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dirty="0"/>
              <a:t>Reserve Bank of India</a:t>
            </a:r>
            <a:r>
              <a:rPr lang="en-US" dirty="0"/>
              <a:t> (</a:t>
            </a:r>
            <a:r>
              <a:rPr lang="en-US" b="1" dirty="0"/>
              <a:t>RBI</a:t>
            </a:r>
            <a:r>
              <a:rPr lang="en-US" dirty="0"/>
              <a:t>) is India's central banking institution, which controls the monetary policy of the Indian rupee. It commenced its operations on 1 April 1935 in accordance with the Reserve Bank of India </a:t>
            </a:r>
            <a:r>
              <a:rPr lang="en-US" dirty="0" smtClean="0"/>
              <a:t>Act, 1934.</a:t>
            </a:r>
            <a:endParaRPr lang="en-US" dirty="0"/>
          </a:p>
          <a:p>
            <a:r>
              <a:rPr lang="en-US" b="1" dirty="0"/>
              <a:t>Reserve Bank of India Act, 1934</a:t>
            </a:r>
            <a:r>
              <a:rPr lang="en-US" dirty="0"/>
              <a:t> is the legislative act under which the Reserve Bank of India was formed. This act along with the Companies Act, which was amended in 1936, were meant to provide a framework for the supervision of banking firms in India.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819" y="171225"/>
            <a:ext cx="2465851" cy="192651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9877331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1736" y="913503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Main Functions:</a:t>
            </a:r>
          </a:p>
          <a:p>
            <a:r>
              <a:rPr lang="en-US" dirty="0" smtClean="0"/>
              <a:t>Financial Supervision.</a:t>
            </a:r>
          </a:p>
          <a:p>
            <a:r>
              <a:rPr lang="en-US" dirty="0"/>
              <a:t>Regulator and supervisor of the financial </a:t>
            </a:r>
            <a:r>
              <a:rPr lang="en-US" dirty="0" smtClean="0"/>
              <a:t>system.</a:t>
            </a:r>
            <a:endParaRPr lang="en-US" dirty="0"/>
          </a:p>
          <a:p>
            <a:r>
              <a:rPr lang="en-US" dirty="0"/>
              <a:t>Managing foreign </a:t>
            </a:r>
            <a:r>
              <a:rPr lang="en-US" dirty="0" smtClean="0"/>
              <a:t>exchange.</a:t>
            </a:r>
          </a:p>
          <a:p>
            <a:r>
              <a:rPr lang="en-US" dirty="0"/>
              <a:t>Issue of currency and other </a:t>
            </a:r>
            <a:r>
              <a:rPr lang="en-US" dirty="0" smtClean="0"/>
              <a:t>Functions.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7019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4917" y="1892448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Thus banking sector provides a efficient way to help people build their business and life by supporting them financially.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2502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smtClean="0"/>
              <a:t>THANK YOU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4585946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641" y="492163"/>
            <a:ext cx="10018713" cy="1752599"/>
          </a:xfrm>
        </p:spPr>
        <p:txBody>
          <a:bodyPr/>
          <a:lstStyle/>
          <a:p>
            <a:r>
              <a:rPr lang="en-US" dirty="0" smtClean="0"/>
              <a:t>Banking products and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Individual banking:</a:t>
            </a:r>
            <a:endParaRPr lang="en-US" u="sng" dirty="0"/>
          </a:p>
          <a:p>
            <a:r>
              <a:rPr lang="en-US" dirty="0" smtClean="0"/>
              <a:t>Checking accounts.</a:t>
            </a:r>
          </a:p>
          <a:p>
            <a:r>
              <a:rPr lang="en-US" dirty="0" smtClean="0"/>
              <a:t>Savings accounts.</a:t>
            </a:r>
          </a:p>
          <a:p>
            <a:r>
              <a:rPr lang="en-US" dirty="0" smtClean="0"/>
              <a:t>Debit and Credit cards.</a:t>
            </a:r>
          </a:p>
          <a:p>
            <a:r>
              <a:rPr lang="en-US" dirty="0" smtClean="0"/>
              <a:t>Insurance.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922" y="1906905"/>
            <a:ext cx="47053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9806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220" y="999564"/>
            <a:ext cx="10018713" cy="31242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 smtClean="0"/>
              <a:t>Business Banking:</a:t>
            </a:r>
          </a:p>
          <a:p>
            <a:r>
              <a:rPr lang="en-US" dirty="0" smtClean="0"/>
              <a:t>Business loans.</a:t>
            </a:r>
          </a:p>
          <a:p>
            <a:r>
              <a:rPr lang="en-US" dirty="0" smtClean="0"/>
              <a:t>Checking accounts.</a:t>
            </a:r>
          </a:p>
          <a:p>
            <a:r>
              <a:rPr lang="en-US" dirty="0" smtClean="0"/>
              <a:t>Savings accounts.</a:t>
            </a:r>
          </a:p>
          <a:p>
            <a:r>
              <a:rPr lang="en-US" dirty="0" smtClean="0"/>
              <a:t>Debit and Credit cards.</a:t>
            </a:r>
          </a:p>
          <a:p>
            <a:r>
              <a:rPr lang="en-US" dirty="0" smtClean="0"/>
              <a:t>Merchant services.</a:t>
            </a:r>
          </a:p>
          <a:p>
            <a:r>
              <a:rPr lang="en-US" dirty="0" smtClean="0"/>
              <a:t>Cash management.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7166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1365"/>
            <a:ext cx="10018713" cy="5629836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Digital </a:t>
            </a:r>
            <a:r>
              <a:rPr lang="en-US" u="sng" dirty="0" smtClean="0"/>
              <a:t>Banking:</a:t>
            </a:r>
          </a:p>
          <a:p>
            <a:r>
              <a:rPr lang="en-US" dirty="0" smtClean="0"/>
              <a:t>Online, mobile and tablet banking.</a:t>
            </a:r>
          </a:p>
          <a:p>
            <a:r>
              <a:rPr lang="en-US" dirty="0" smtClean="0"/>
              <a:t>Mobile check deposit.</a:t>
            </a:r>
          </a:p>
          <a:p>
            <a:r>
              <a:rPr lang="en-US" dirty="0" smtClean="0"/>
              <a:t>Text alerts.</a:t>
            </a:r>
          </a:p>
          <a:p>
            <a:r>
              <a:rPr lang="en-US" dirty="0" smtClean="0"/>
              <a:t>e Statements.</a:t>
            </a:r>
          </a:p>
          <a:p>
            <a:r>
              <a:rPr lang="en-US" dirty="0" smtClean="0"/>
              <a:t>Online bill pay.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499" y="1010501"/>
            <a:ext cx="3055889" cy="30558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2798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4917" y="827441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Loans:</a:t>
            </a:r>
          </a:p>
          <a:p>
            <a:r>
              <a:rPr lang="en-US" dirty="0" smtClean="0"/>
              <a:t>Personal loans.</a:t>
            </a:r>
          </a:p>
          <a:p>
            <a:r>
              <a:rPr lang="en-US" dirty="0" smtClean="0"/>
              <a:t>Home equity loans.</a:t>
            </a:r>
          </a:p>
          <a:p>
            <a:r>
              <a:rPr lang="en-US" dirty="0" smtClean="0"/>
              <a:t>Home equity lines of credit.</a:t>
            </a:r>
          </a:p>
          <a:p>
            <a:r>
              <a:rPr lang="en-US" dirty="0" smtClean="0"/>
              <a:t>Home loans.</a:t>
            </a:r>
          </a:p>
          <a:p>
            <a:r>
              <a:rPr lang="en-US" dirty="0" smtClean="0"/>
              <a:t>Business loans.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245" y="691154"/>
            <a:ext cx="4293293" cy="28516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625823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37160"/>
            <a:ext cx="10018713" cy="1752599"/>
          </a:xfrm>
        </p:spPr>
        <p:txBody>
          <a:bodyPr/>
          <a:lstStyle/>
          <a:p>
            <a:r>
              <a:rPr lang="en-US" dirty="0" smtClean="0"/>
              <a:t>Laws related to banking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52599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Banking and Finance law:</a:t>
            </a:r>
          </a:p>
          <a:p>
            <a:r>
              <a:rPr lang="en-US" dirty="0" smtClean="0"/>
              <a:t>Banking law.</a:t>
            </a:r>
          </a:p>
          <a:p>
            <a:r>
              <a:rPr lang="en-US" dirty="0" smtClean="0"/>
              <a:t>Banking Regulatory.</a:t>
            </a:r>
          </a:p>
          <a:p>
            <a:r>
              <a:rPr lang="en-US" dirty="0" smtClean="0"/>
              <a:t>Important Banking Acts.</a:t>
            </a:r>
          </a:p>
          <a:p>
            <a:r>
              <a:rPr lang="en-US" dirty="0" smtClean="0"/>
              <a:t>Risks In Banking Regulatory.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325" y="1478280"/>
            <a:ext cx="5080000" cy="381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609042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94130"/>
            <a:ext cx="10018713" cy="1752599"/>
          </a:xfrm>
        </p:spPr>
        <p:txBody>
          <a:bodyPr/>
          <a:lstStyle/>
          <a:p>
            <a:r>
              <a:rPr lang="en-US" dirty="0" smtClean="0"/>
              <a:t>Net Banking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644" y="1989268"/>
            <a:ext cx="10018713" cy="42178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bank customer can perform non-transactional tasks through online banking, including: </a:t>
            </a:r>
          </a:p>
          <a:p>
            <a:pPr lvl="1"/>
            <a:r>
              <a:rPr lang="en-US" dirty="0"/>
              <a:t>Viewing account </a:t>
            </a:r>
            <a:r>
              <a:rPr lang="en-US" dirty="0" smtClean="0"/>
              <a:t>balances.</a:t>
            </a:r>
            <a:endParaRPr lang="en-US" sz="1800" dirty="0"/>
          </a:p>
          <a:p>
            <a:pPr lvl="1"/>
            <a:r>
              <a:rPr lang="en-US" dirty="0"/>
              <a:t>Viewing recent </a:t>
            </a:r>
            <a:r>
              <a:rPr lang="en-US" dirty="0" smtClean="0"/>
              <a:t>transactions.</a:t>
            </a:r>
            <a:endParaRPr lang="en-US" sz="1800" dirty="0"/>
          </a:p>
          <a:p>
            <a:pPr lvl="1"/>
            <a:r>
              <a:rPr lang="en-US" dirty="0"/>
              <a:t>Downloading </a:t>
            </a:r>
            <a:r>
              <a:rPr lang="en-US" u="sng" dirty="0">
                <a:hlinkClick r:id="rId2" tooltip="Bank statement"/>
              </a:rPr>
              <a:t>bank statements</a:t>
            </a:r>
            <a:r>
              <a:rPr lang="en-US" dirty="0"/>
              <a:t>, for example in </a:t>
            </a:r>
            <a:r>
              <a:rPr lang="en-US" u="sng" dirty="0">
                <a:hlinkClick r:id="rId3" tooltip="PDF"/>
              </a:rPr>
              <a:t>PDF</a:t>
            </a:r>
            <a:r>
              <a:rPr lang="en-US" dirty="0"/>
              <a:t> </a:t>
            </a:r>
            <a:r>
              <a:rPr lang="en-US" dirty="0" smtClean="0"/>
              <a:t>format.</a:t>
            </a:r>
            <a:endParaRPr lang="en-US" sz="1800" dirty="0"/>
          </a:p>
          <a:p>
            <a:pPr lvl="1"/>
            <a:r>
              <a:rPr lang="en-US" dirty="0"/>
              <a:t>Viewing images of paid </a:t>
            </a:r>
            <a:r>
              <a:rPr lang="en-US" u="sng" dirty="0" err="1" smtClean="0">
                <a:hlinkClick r:id="rId4" tooltip="Cheque"/>
              </a:rPr>
              <a:t>cheques</a:t>
            </a:r>
            <a:r>
              <a:rPr lang="en-US" u="sng" dirty="0" smtClean="0"/>
              <a:t>.</a:t>
            </a:r>
            <a:endParaRPr lang="en-US" sz="1800" dirty="0"/>
          </a:p>
          <a:p>
            <a:pPr lvl="1"/>
            <a:r>
              <a:rPr lang="en-US" dirty="0"/>
              <a:t>Ordering </a:t>
            </a:r>
            <a:r>
              <a:rPr lang="en-US" dirty="0" err="1"/>
              <a:t>cheque</a:t>
            </a:r>
            <a:r>
              <a:rPr lang="en-US" dirty="0"/>
              <a:t> </a:t>
            </a:r>
            <a:r>
              <a:rPr lang="en-US" dirty="0" smtClean="0"/>
              <a:t>books.</a:t>
            </a:r>
            <a:endParaRPr lang="en-US" sz="1800" dirty="0"/>
          </a:p>
          <a:p>
            <a:pPr lvl="1"/>
            <a:r>
              <a:rPr lang="en-US" dirty="0"/>
              <a:t>Download periodic account </a:t>
            </a:r>
            <a:r>
              <a:rPr lang="en-US" dirty="0" smtClean="0"/>
              <a:t>statements.</a:t>
            </a:r>
            <a:endParaRPr lang="en-US" sz="1800" dirty="0"/>
          </a:p>
          <a:p>
            <a:pPr lvl="1"/>
            <a:r>
              <a:rPr lang="en-US" dirty="0"/>
              <a:t>Downloading applications for M-banking, E-banking etc.</a:t>
            </a:r>
            <a:endParaRPr lang="en-US" sz="18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161" y="2766228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3958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2881"/>
            <a:ext cx="10018713" cy="5608320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en-US" dirty="0"/>
              <a:t>Bank customers can transact banking tasks through online banking, including: </a:t>
            </a:r>
            <a:endParaRPr lang="en-US" sz="2000" dirty="0"/>
          </a:p>
          <a:p>
            <a:pPr lvl="1"/>
            <a:r>
              <a:rPr lang="en-US" u="sng" dirty="0">
                <a:hlinkClick r:id="rId2" tooltip="Giro"/>
              </a:rPr>
              <a:t>Funds transfers</a:t>
            </a:r>
            <a:r>
              <a:rPr lang="en-US" dirty="0"/>
              <a:t> between the customer's linked accounts</a:t>
            </a:r>
            <a:endParaRPr lang="en-US" sz="1800" dirty="0"/>
          </a:p>
          <a:p>
            <a:pPr lvl="1"/>
            <a:r>
              <a:rPr lang="en-US" dirty="0"/>
              <a:t>Paying third parties, including </a:t>
            </a:r>
            <a:r>
              <a:rPr lang="en-US" u="sng" dirty="0">
                <a:hlinkClick r:id="rId3" tooltip="Electronic bill payment"/>
              </a:rPr>
              <a:t>bill payments</a:t>
            </a:r>
            <a:r>
              <a:rPr lang="en-US" dirty="0"/>
              <a:t> (see, e.g., </a:t>
            </a:r>
            <a:r>
              <a:rPr lang="en-US" u="sng" dirty="0">
                <a:hlinkClick r:id="rId4" tooltip="BPAY"/>
              </a:rPr>
              <a:t>BPAY</a:t>
            </a:r>
            <a:r>
              <a:rPr lang="en-US" dirty="0"/>
              <a:t>) and third party </a:t>
            </a:r>
            <a:r>
              <a:rPr lang="en-US" u="sng" dirty="0">
                <a:hlinkClick r:id="rId5" tooltip="Electronic fund transfer"/>
              </a:rPr>
              <a:t>fund transfers</a:t>
            </a:r>
            <a:r>
              <a:rPr lang="en-US" dirty="0"/>
              <a:t> (see, e.g., </a:t>
            </a:r>
            <a:r>
              <a:rPr lang="en-US" u="sng" dirty="0">
                <a:hlinkClick r:id="rId6" tooltip="Fast And Secure Transfers (page does not exist)"/>
              </a:rPr>
              <a:t>FAST</a:t>
            </a:r>
            <a:r>
              <a:rPr lang="en-US" dirty="0"/>
              <a:t>)</a:t>
            </a:r>
            <a:endParaRPr lang="en-US" sz="1800" dirty="0"/>
          </a:p>
          <a:p>
            <a:pPr lvl="1"/>
            <a:r>
              <a:rPr lang="en-US" dirty="0"/>
              <a:t>Investment purchase or </a:t>
            </a:r>
            <a:r>
              <a:rPr lang="en-US" dirty="0" smtClean="0"/>
              <a:t>sale</a:t>
            </a:r>
            <a:endParaRPr lang="en-US" sz="1800" dirty="0" smtClean="0"/>
          </a:p>
          <a:p>
            <a:pPr lvl="1"/>
            <a:r>
              <a:rPr lang="en-US" dirty="0"/>
              <a:t>Loan applications and transactions, such as repayments of enrollments</a:t>
            </a:r>
            <a:endParaRPr lang="en-US" sz="1800" dirty="0"/>
          </a:p>
          <a:p>
            <a:pPr lvl="1"/>
            <a:r>
              <a:rPr lang="en-US" dirty="0"/>
              <a:t>Credit card </a:t>
            </a:r>
            <a:r>
              <a:rPr lang="en-US" dirty="0" smtClean="0"/>
              <a:t>applications</a:t>
            </a:r>
            <a:endParaRPr lang="en-US" sz="1800" dirty="0"/>
          </a:p>
          <a:p>
            <a:pPr lvl="1"/>
            <a:r>
              <a:rPr lang="en-US" dirty="0" smtClean="0"/>
              <a:t>Register </a:t>
            </a:r>
            <a:r>
              <a:rPr lang="en-US" dirty="0"/>
              <a:t>utility billers and make bill </a:t>
            </a:r>
            <a:r>
              <a:rPr lang="en-US" dirty="0" smtClean="0"/>
              <a:t>payments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There are some advantages to using e-banking both for banks and customers:</a:t>
            </a:r>
            <a:endParaRPr lang="en-US" sz="2000" dirty="0"/>
          </a:p>
          <a:p>
            <a:r>
              <a:rPr lang="en-US" dirty="0" smtClean="0"/>
              <a:t>Permanent </a:t>
            </a:r>
            <a:r>
              <a:rPr lang="en-US" dirty="0"/>
              <a:t>access to the bank</a:t>
            </a:r>
            <a:endParaRPr lang="en-US" sz="2000" dirty="0"/>
          </a:p>
          <a:p>
            <a:r>
              <a:rPr lang="en-US" dirty="0" smtClean="0"/>
              <a:t>Access </a:t>
            </a:r>
            <a:r>
              <a:rPr lang="en-US" dirty="0"/>
              <a:t>anywhere using mobile or computer</a:t>
            </a:r>
            <a:endParaRPr lang="en-US" sz="2000" dirty="0"/>
          </a:p>
          <a:p>
            <a:r>
              <a:rPr lang="en-US" dirty="0"/>
              <a:t>Less time consuming</a:t>
            </a:r>
            <a:endParaRPr lang="en-US" sz="2000" dirty="0"/>
          </a:p>
          <a:p>
            <a:r>
              <a:rPr lang="en-US" dirty="0"/>
              <a:t>Very safe and secure method</a:t>
            </a:r>
            <a:endParaRPr lang="en-US" sz="2000" dirty="0"/>
          </a:p>
          <a:p>
            <a:r>
              <a:rPr lang="en-US" dirty="0"/>
              <a:t>Helps to transfer the money immediately and accurately</a:t>
            </a:r>
            <a:endParaRPr lang="en-US" sz="2000" dirty="0"/>
          </a:p>
          <a:p>
            <a:r>
              <a:rPr lang="en-US" dirty="0"/>
              <a:t>Easy to use</a:t>
            </a:r>
            <a:endParaRPr lang="en-US" sz="2000" dirty="0"/>
          </a:p>
          <a:p>
            <a:pPr marL="457200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156302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20040"/>
            <a:ext cx="10018713" cy="1752599"/>
          </a:xfrm>
        </p:spPr>
        <p:txBody>
          <a:bodyPr/>
          <a:lstStyle/>
          <a:p>
            <a:r>
              <a:rPr lang="en-US" dirty="0" smtClean="0"/>
              <a:t>Credit 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2072639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credit card</a:t>
            </a:r>
            <a:r>
              <a:rPr lang="en-US" dirty="0"/>
              <a:t> is a </a:t>
            </a:r>
            <a:r>
              <a:rPr lang="en-US" u="sng" dirty="0">
                <a:hlinkClick r:id="rId2" tooltip="Payment card"/>
              </a:rPr>
              <a:t>payment card</a:t>
            </a:r>
            <a:r>
              <a:rPr lang="en-US" dirty="0"/>
              <a:t> issued to users (cardholders) to enable the cardholder to pay a merchant for </a:t>
            </a:r>
            <a:r>
              <a:rPr lang="en-US" u="sng" dirty="0">
                <a:hlinkClick r:id="rId3" tooltip="Goods and services"/>
              </a:rPr>
              <a:t>goods and services</a:t>
            </a:r>
            <a:r>
              <a:rPr lang="en-US" dirty="0"/>
              <a:t> based on the cardholder's promise to the </a:t>
            </a:r>
            <a:r>
              <a:rPr lang="en-US" u="sng" dirty="0">
                <a:hlinkClick r:id="rId4" tooltip="Credit card issuer"/>
              </a:rPr>
              <a:t>card issuer</a:t>
            </a:r>
            <a:r>
              <a:rPr lang="en-US" dirty="0"/>
              <a:t> to pay them for the amounts so paid plus the other agreed charges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587" y="420052"/>
            <a:ext cx="2143125" cy="2143125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0756436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307</TotalTime>
  <Words>629</Words>
  <Application>Microsoft Office PowerPoint</Application>
  <PresentationFormat>Widescreen</PresentationFormat>
  <Paragraphs>96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Corbel</vt:lpstr>
      <vt:lpstr>Parallax</vt:lpstr>
      <vt:lpstr>PowerPoint Presentation</vt:lpstr>
      <vt:lpstr>Banking products and Services</vt:lpstr>
      <vt:lpstr>PowerPoint Presentation</vt:lpstr>
      <vt:lpstr>PowerPoint Presentation</vt:lpstr>
      <vt:lpstr>PowerPoint Presentation</vt:lpstr>
      <vt:lpstr>Laws related to banking</vt:lpstr>
      <vt:lpstr>Net Banking</vt:lpstr>
      <vt:lpstr>PowerPoint Presentation</vt:lpstr>
      <vt:lpstr>Credit Cards</vt:lpstr>
      <vt:lpstr>PowerPoint Presentation</vt:lpstr>
      <vt:lpstr>Mortgage / home loan</vt:lpstr>
      <vt:lpstr>Demonetization in India and its effects</vt:lpstr>
      <vt:lpstr>PowerPoint Presentation</vt:lpstr>
      <vt:lpstr>Reserve Bank Of India</vt:lpstr>
      <vt:lpstr>PowerPoint Presentation</vt:lpstr>
      <vt:lpstr>Conclusion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Banks</dc:title>
  <dc:creator>Mohammed, Jabbar</dc:creator>
  <cp:lastModifiedBy>Mohammed, Jabbar</cp:lastModifiedBy>
  <cp:revision>16</cp:revision>
  <dcterms:created xsi:type="dcterms:W3CDTF">2018-03-07T02:41:36Z</dcterms:created>
  <dcterms:modified xsi:type="dcterms:W3CDTF">2018-03-07T07:50:03Z</dcterms:modified>
</cp:coreProperties>
</file>