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2" r:id="rId4"/>
  </p:sldMasterIdLst>
  <p:notesMasterIdLst>
    <p:notesMasterId r:id="rId122"/>
  </p:notesMasterIdLst>
  <p:handoutMasterIdLst>
    <p:handoutMasterId r:id="rId123"/>
  </p:handoutMasterIdLst>
  <p:sldIdLst>
    <p:sldId id="327" r:id="rId5"/>
    <p:sldId id="257" r:id="rId6"/>
    <p:sldId id="258" r:id="rId7"/>
    <p:sldId id="259" r:id="rId8"/>
    <p:sldId id="260" r:id="rId9"/>
    <p:sldId id="261" r:id="rId10"/>
    <p:sldId id="328" r:id="rId11"/>
    <p:sldId id="329" r:id="rId12"/>
    <p:sldId id="262" r:id="rId13"/>
    <p:sldId id="263" r:id="rId14"/>
    <p:sldId id="264" r:id="rId15"/>
    <p:sldId id="265" r:id="rId16"/>
    <p:sldId id="266" r:id="rId17"/>
    <p:sldId id="267" r:id="rId18"/>
    <p:sldId id="268" r:id="rId19"/>
    <p:sldId id="269" r:id="rId20"/>
    <p:sldId id="270" r:id="rId21"/>
    <p:sldId id="272" r:id="rId22"/>
    <p:sldId id="273" r:id="rId23"/>
    <p:sldId id="274"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 id="346" r:id="rId91"/>
    <p:sldId id="347" r:id="rId92"/>
    <p:sldId id="348" r:id="rId93"/>
    <p:sldId id="349" r:id="rId94"/>
    <p:sldId id="350" r:id="rId95"/>
    <p:sldId id="351" r:id="rId96"/>
    <p:sldId id="352" r:id="rId97"/>
    <p:sldId id="353" r:id="rId98"/>
    <p:sldId id="354" r:id="rId99"/>
    <p:sldId id="355" r:id="rId100"/>
    <p:sldId id="356" r:id="rId101"/>
    <p:sldId id="357" r:id="rId102"/>
    <p:sldId id="358" r:id="rId103"/>
    <p:sldId id="359" r:id="rId104"/>
    <p:sldId id="360" r:id="rId105"/>
    <p:sldId id="361" r:id="rId106"/>
    <p:sldId id="362" r:id="rId107"/>
    <p:sldId id="363" r:id="rId108"/>
    <p:sldId id="364" r:id="rId109"/>
    <p:sldId id="365" r:id="rId110"/>
    <p:sldId id="366" r:id="rId111"/>
    <p:sldId id="367" r:id="rId112"/>
    <p:sldId id="368" r:id="rId113"/>
    <p:sldId id="369" r:id="rId114"/>
    <p:sldId id="370" r:id="rId115"/>
    <p:sldId id="371" r:id="rId116"/>
    <p:sldId id="372" r:id="rId117"/>
    <p:sldId id="373" r:id="rId118"/>
    <p:sldId id="374" r:id="rId119"/>
    <p:sldId id="375" r:id="rId120"/>
    <p:sldId id="377" r:id="rId121"/>
  </p:sldIdLst>
  <p:sldSz cx="9144000" cy="6858000" type="screen4x3"/>
  <p:notesSz cx="6858000" cy="9144000"/>
  <p:embeddedFontLst>
    <p:embeddedFont>
      <p:font typeface="ＭＳ Ｐゴシック" panose="020B0600070205080204" pitchFamily="34" charset="-128"/>
      <p:regular r:id="rId124"/>
    </p:embeddedFont>
    <p:embeddedFont>
      <p:font typeface="Calibri" panose="020F0502020204030204" pitchFamily="34" charset="0"/>
      <p:regular r:id="rId125"/>
      <p:bold r:id="rId126"/>
      <p:italic r:id="rId127"/>
      <p:boldItalic r:id="rId128"/>
    </p:embeddedFont>
    <p:embeddedFont>
      <p:font typeface="Verdana" panose="020B0604030504040204" pitchFamily="34" charset="0"/>
      <p:regular r:id="rId129"/>
      <p:bold r:id="rId130"/>
      <p:italic r:id="rId131"/>
      <p:boldItalic r:id="rId132"/>
    </p:embeddedFont>
    <p:embeddedFont>
      <p:font typeface="Candara" panose="020E0502030303020204" pitchFamily="34" charset="0"/>
      <p:regular r:id="rId133"/>
      <p:bold r:id="rId134"/>
      <p:italic r:id="rId135"/>
      <p:boldItalic r:id="rId136"/>
    </p:embeddedFont>
    <p:embeddedFont>
      <p:font typeface="Lucida Sans" panose="020B0602030504020204" pitchFamily="34" charset="0"/>
      <p:regular r:id="rId137"/>
      <p:bold r:id="rId138"/>
      <p:italic r:id="rId139"/>
      <p:boldItalic r:id="rId14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678">
          <p15:clr>
            <a:srgbClr val="A4A3A4"/>
          </p15:clr>
        </p15:guide>
        <p15:guide id="2" pos="127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86482" autoAdjust="0"/>
  </p:normalViewPr>
  <p:slideViewPr>
    <p:cSldViewPr snapToGrid="0" showGuides="1">
      <p:cViewPr varScale="1">
        <p:scale>
          <a:sx n="65" d="100"/>
          <a:sy n="65" d="100"/>
        </p:scale>
        <p:origin x="642" y="78"/>
      </p:cViewPr>
      <p:guideLst>
        <p:guide orient="horz" pos="2160"/>
        <p:guide pos="249"/>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50" d="100"/>
          <a:sy n="50" d="100"/>
        </p:scale>
        <p:origin x="-2958" y="-264"/>
      </p:cViewPr>
      <p:guideLst>
        <p:guide orient="horz" pos="2678"/>
        <p:guide pos="127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font" Target="fonts/font10.fntdata"/><Relationship Id="rId138" Type="http://schemas.openxmlformats.org/officeDocument/2006/relationships/font" Target="fonts/font15.fntdata"/><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handoutMaster" Target="handoutMasters/handoutMaster1.xml"/><Relationship Id="rId128" Type="http://schemas.openxmlformats.org/officeDocument/2006/relationships/font" Target="fonts/font5.fntdata"/><Relationship Id="rId144" Type="http://schemas.openxmlformats.org/officeDocument/2006/relationships/tableStyles" Target="tableStyles.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134" Type="http://schemas.openxmlformats.org/officeDocument/2006/relationships/font" Target="fonts/font11.fntdata"/><Relationship Id="rId139" Type="http://schemas.openxmlformats.org/officeDocument/2006/relationships/font" Target="fonts/font16.fntdata"/><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slide" Target="slides/slide99.xml"/><Relationship Id="rId108" Type="http://schemas.openxmlformats.org/officeDocument/2006/relationships/slide" Target="slides/slide104.xml"/><Relationship Id="rId116" Type="http://schemas.openxmlformats.org/officeDocument/2006/relationships/slide" Target="slides/slide112.xml"/><Relationship Id="rId124" Type="http://schemas.openxmlformats.org/officeDocument/2006/relationships/font" Target="fonts/font1.fntdata"/><Relationship Id="rId129" Type="http://schemas.openxmlformats.org/officeDocument/2006/relationships/font" Target="fonts/font6.fntdata"/><Relationship Id="rId137" Type="http://schemas.openxmlformats.org/officeDocument/2006/relationships/font" Target="fonts/font14.fntdata"/><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11" Type="http://schemas.openxmlformats.org/officeDocument/2006/relationships/slide" Target="slides/slide107.xml"/><Relationship Id="rId132" Type="http://schemas.openxmlformats.org/officeDocument/2006/relationships/font" Target="fonts/font9.fntdata"/><Relationship Id="rId140" Type="http://schemas.openxmlformats.org/officeDocument/2006/relationships/font" Target="fonts/font17.fntdata"/><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slide" Target="slides/slide102.xml"/><Relationship Id="rId114" Type="http://schemas.openxmlformats.org/officeDocument/2006/relationships/slide" Target="slides/slide110.xml"/><Relationship Id="rId119" Type="http://schemas.openxmlformats.org/officeDocument/2006/relationships/slide" Target="slides/slide115.xml"/><Relationship Id="rId127" Type="http://schemas.openxmlformats.org/officeDocument/2006/relationships/font" Target="fonts/font4.fntdata"/><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notesMaster" Target="notesMasters/notesMaster1.xml"/><Relationship Id="rId130" Type="http://schemas.openxmlformats.org/officeDocument/2006/relationships/font" Target="fonts/font7.fntdata"/><Relationship Id="rId135" Type="http://schemas.openxmlformats.org/officeDocument/2006/relationships/font" Target="fonts/font12.fntdata"/><Relationship Id="rId143"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font" Target="fonts/font2.fntdata"/><Relationship Id="rId141"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font" Target="fonts/font8.fntdata"/><Relationship Id="rId136" Type="http://schemas.openxmlformats.org/officeDocument/2006/relationships/font" Target="fonts/font13.fntdata"/><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font" Target="fonts/font3.fntdata"/></Relationships>
</file>

<file path=ppt/_rels/viewProps.xml.rels><?xml version="1.0" encoding="UTF-8" standalone="yes"?>
<Relationships xmlns="http://schemas.openxmlformats.org/package/2006/relationships"><Relationship Id="rId8" Type="http://schemas.openxmlformats.org/officeDocument/2006/relationships/slide" Target="slides/slide115.xml"/><Relationship Id="rId3" Type="http://schemas.openxmlformats.org/officeDocument/2006/relationships/slide" Target="slides/slide94.xml"/><Relationship Id="rId7" Type="http://schemas.openxmlformats.org/officeDocument/2006/relationships/slide" Target="slides/slide110.xml"/><Relationship Id="rId2" Type="http://schemas.openxmlformats.org/officeDocument/2006/relationships/slide" Target="slides/slide93.xml"/><Relationship Id="rId1" Type="http://schemas.openxmlformats.org/officeDocument/2006/relationships/slide" Target="slides/slide89.xml"/><Relationship Id="rId6" Type="http://schemas.openxmlformats.org/officeDocument/2006/relationships/slide" Target="slides/slide108.xml"/><Relationship Id="rId5" Type="http://schemas.openxmlformats.org/officeDocument/2006/relationships/slide" Target="slides/slide100.xml"/><Relationship Id="rId4" Type="http://schemas.openxmlformats.org/officeDocument/2006/relationships/slide" Target="slides/slide9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12/15/2016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Page XX-#</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57200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2016126" y="4235826"/>
            <a:ext cx="4610306"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738750" y="457200"/>
            <a:ext cx="0" cy="8001000"/>
          </a:xfrm>
          <a:prstGeom prst="line">
            <a:avLst/>
          </a:prstGeom>
          <a:noFill/>
          <a:ln w="9525">
            <a:solidFill>
              <a:schemeClr val="tx1"/>
            </a:solidFill>
            <a:round/>
            <a:headEnd/>
            <a:tailEnd/>
          </a:ln>
          <a:effectLst/>
        </p:spPr>
        <p:txBody>
          <a:bodyPr/>
          <a:lstStyle/>
          <a:p>
            <a:endParaRPr lang="en-US"/>
          </a:p>
        </p:txBody>
      </p:sp>
      <p:sp>
        <p:nvSpPr>
          <p:cNvPr id="14" name="Text Box 9"/>
          <p:cNvSpPr txBox="1">
            <a:spLocks noChangeArrowheads="1"/>
          </p:cNvSpPr>
          <p:nvPr/>
        </p:nvSpPr>
        <p:spPr bwMode="auto">
          <a:xfrm>
            <a:off x="152400"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Arial" pitchFamily="34" charset="0"/>
                <a:cs typeface="Arial" pitchFamily="34" charset="0"/>
              </a:rPr>
              <a:t>Introduction</a:t>
            </a:r>
            <a:r>
              <a:rPr lang="en-US" sz="1200" baseline="0" dirty="0" smtClean="0">
                <a:latin typeface="Arial" pitchFamily="34" charset="0"/>
                <a:cs typeface="Arial" pitchFamily="34" charset="0"/>
              </a:rPr>
              <a:t> to Software Engineering</a:t>
            </a:r>
            <a:r>
              <a:rPr lang="en-US" sz="1200" dirty="0" smtClean="0">
                <a:latin typeface="Arial" pitchFamily="34" charset="0"/>
                <a:cs typeface="Arial" pitchFamily="34" charset="0"/>
              </a:rPr>
              <a:t>				</a:t>
            </a:r>
            <a:endParaRPr lang="en-US" dirty="0">
              <a:latin typeface="Arial" pitchFamily="34" charset="0"/>
              <a:cs typeface="Arial" pitchFamily="34" charset="0"/>
            </a:endParaRPr>
          </a:p>
        </p:txBody>
      </p:sp>
      <p:sp>
        <p:nvSpPr>
          <p:cNvPr id="12" name="Rectangle 14"/>
          <p:cNvSpPr>
            <a:spLocks noChangeArrowheads="1"/>
          </p:cNvSpPr>
          <p:nvPr/>
        </p:nvSpPr>
        <p:spPr bwMode="auto">
          <a:xfrm>
            <a:off x="3891543" y="8593791"/>
            <a:ext cx="2762530" cy="224117"/>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latin typeface="Arial" pitchFamily="34" charset="0"/>
                <a:cs typeface="Arial" pitchFamily="34" charset="0"/>
              </a:rPr>
              <a:t>		 Page 01-</a:t>
            </a:r>
            <a:fld id="{BD9FB300-F9DC-4669-88F4-967ABA23CC04}" type="slidenum">
              <a:rPr lang="en-US" sz="1000" smtClean="0">
                <a:latin typeface="Arial"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smtClean="0">
                <a:latin typeface="Arial" pitchFamily="34" charset="0"/>
                <a:cs typeface="Arial" pitchFamily="34" charset="0"/>
              </a:rPr>
              <a:t> </a:t>
            </a: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anose="020B0604020202020204" pitchFamily="34" charset="0"/>
        <a:ea typeface="+mn-ea"/>
        <a:cs typeface="Arial" pitchFamily="34" charset="0"/>
      </a:defRPr>
    </a:lvl1pPr>
    <a:lvl2pPr marL="457200" algn="l" defTabSz="914400" rtl="0" eaLnBrk="1" latinLnBrk="0" hangingPunct="1">
      <a:defRPr sz="1000" kern="1200">
        <a:solidFill>
          <a:schemeClr val="tx1"/>
        </a:solidFill>
        <a:latin typeface="Arial" panose="020B0604020202020204" pitchFamily="34" charset="0"/>
        <a:ea typeface="+mn-ea"/>
        <a:cs typeface="Arial" pitchFamily="34" charset="0"/>
      </a:defRPr>
    </a:lvl2pPr>
    <a:lvl3pPr marL="914400" algn="l" defTabSz="914400" rtl="0" eaLnBrk="1" latinLnBrk="0" hangingPunct="1">
      <a:defRPr sz="1000" kern="1200">
        <a:solidFill>
          <a:schemeClr val="tx1"/>
        </a:solidFill>
        <a:latin typeface="Arial" panose="020B0604020202020204" pitchFamily="34" charset="0"/>
        <a:ea typeface="+mn-ea"/>
        <a:cs typeface="Arial" pitchFamily="34" charset="0"/>
      </a:defRPr>
    </a:lvl3pPr>
    <a:lvl4pPr marL="1371600" algn="l" defTabSz="914400" rtl="0" eaLnBrk="1" latinLnBrk="0" hangingPunct="1">
      <a:defRPr sz="1000" kern="1200">
        <a:solidFill>
          <a:schemeClr val="tx1"/>
        </a:solidFill>
        <a:latin typeface="Arial" panose="020B0604020202020204" pitchFamily="34" charset="0"/>
        <a:ea typeface="+mn-ea"/>
        <a:cs typeface="Arial" pitchFamily="34" charset="0"/>
      </a:defRPr>
    </a:lvl4pPr>
    <a:lvl5pPr marL="1828800" algn="l" defTabSz="914400" rtl="0" eaLnBrk="1" latinLnBrk="0" hangingPunct="1">
      <a:defRPr sz="1000" kern="1200">
        <a:solidFill>
          <a:schemeClr val="tx1"/>
        </a:solidFill>
        <a:latin typeface="Arial" panose="020B0604020202020204"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8" Type="http://schemas.openxmlformats.org/officeDocument/2006/relationships/hyperlink" Target="http://en.wikipedia.org/wiki/Software_testing" TargetMode="External"/><Relationship Id="rId3" Type="http://schemas.openxmlformats.org/officeDocument/2006/relationships/hyperlink" Target="http://en.wikipedia.org/wiki/Sequence" TargetMode="External"/><Relationship Id="rId7" Type="http://schemas.openxmlformats.org/officeDocument/2006/relationships/hyperlink" Target="http://en.wikipedia.org/wiki/Implementation"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en.wikipedia.org/wiki/Software_design" TargetMode="External"/><Relationship Id="rId5" Type="http://schemas.openxmlformats.org/officeDocument/2006/relationships/hyperlink" Target="http://en.wikipedia.org/wiki/Requirements_analysis" TargetMode="External"/><Relationship Id="rId10" Type="http://schemas.openxmlformats.org/officeDocument/2006/relationships/hyperlink" Target="http://en.wikipedia.org/wiki/Software_maintenance" TargetMode="External"/><Relationship Id="rId4" Type="http://schemas.openxmlformats.org/officeDocument/2006/relationships/hyperlink" Target="http://en.wikipedia.org/wiki/Software_development_model" TargetMode="External"/><Relationship Id="rId9" Type="http://schemas.openxmlformats.org/officeDocument/2006/relationships/hyperlink" Target="http://en.wikipedia.org/wiki/Enterprise_application_integration"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en.wikipedia.org/wiki/Software"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4"/>
          <p:cNvSpPr>
            <a:spLocks noGrp="1" noRot="1" noChangeAspect="1" noTextEdit="1"/>
          </p:cNvSpPr>
          <p:nvPr>
            <p:ph type="sldImg"/>
          </p:nvPr>
        </p:nvSpPr>
        <p:spPr bwMode="auto">
          <a:xfrm>
            <a:off x="2022475"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5"/>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endParaRPr lang="en-US" dirty="0"/>
          </a:p>
          <a:p>
            <a:endParaRPr lang="en-US" dirty="0" smtClean="0"/>
          </a:p>
          <a:p>
            <a:endParaRPr lang="en-US" dirty="0" smtClean="0"/>
          </a:p>
          <a:p>
            <a:endParaRPr lang="en-US" dirty="0"/>
          </a:p>
          <a:p>
            <a:endParaRPr lang="en-US" dirty="0" smtClean="0"/>
          </a:p>
          <a:p>
            <a:endParaRPr lang="en-US" dirty="0"/>
          </a:p>
          <a:p>
            <a:r>
              <a:rPr lang="en-US" dirty="0" smtClean="0"/>
              <a:t>©</a:t>
            </a:r>
            <a:r>
              <a:rPr lang="en-US" dirty="0"/>
              <a:t>2016 Capgemini. All rights reserved.</a:t>
            </a:r>
            <a:br>
              <a:rPr lang="en-US" dirty="0"/>
            </a:br>
            <a:r>
              <a:rPr lang="en-US" dirty="0"/>
              <a:t>The information contained in this document is proprietary and confidential. For Capgemini only.</a:t>
            </a:r>
          </a:p>
        </p:txBody>
      </p:sp>
    </p:spTree>
    <p:extLst>
      <p:ext uri="{BB962C8B-B14F-4D97-AF65-F5344CB8AC3E}">
        <p14:creationId xmlns:p14="http://schemas.microsoft.com/office/powerpoint/2010/main" val="35284606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62" name="Rectangle 2"/>
          <p:cNvSpPr>
            <a:spLocks noGrp="1" noRot="1" noChangeAspect="1" noChangeArrowheads="1" noTextEdit="1"/>
          </p:cNvSpPr>
          <p:nvPr>
            <p:ph type="sldImg"/>
          </p:nvPr>
        </p:nvSpPr>
        <p:spPr>
          <a:xfrm>
            <a:off x="2022475" y="685800"/>
            <a:ext cx="4572000" cy="3429000"/>
          </a:xfrm>
          <a:ln/>
        </p:spPr>
      </p:sp>
      <p:sp>
        <p:nvSpPr>
          <p:cNvPr id="7577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49352046"/>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49188419"/>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61062841"/>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40626561"/>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13903872"/>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72824711"/>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51776980"/>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54900699"/>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89057713"/>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0716353"/>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967818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a:xfrm>
            <a:off x="1998133" y="4251325"/>
            <a:ext cx="4538134" cy="4206875"/>
          </a:xfrm>
        </p:spPr>
        <p:txBody>
          <a:bodyPr/>
          <a:lstStyle/>
          <a:p>
            <a:r>
              <a:rPr lang="en-US" dirty="0"/>
              <a:t>Typical other formal definitions of software engineering </a:t>
            </a:r>
            <a:r>
              <a:rPr lang="en-US" dirty="0" smtClean="0"/>
              <a:t>are</a:t>
            </a:r>
          </a:p>
          <a:p>
            <a:endParaRPr lang="en-US" dirty="0"/>
          </a:p>
          <a:p>
            <a:r>
              <a:rPr lang="en-US" dirty="0"/>
              <a:t>"an engineering discipline that is concerned with all aspects of software production"</a:t>
            </a:r>
          </a:p>
          <a:p>
            <a:r>
              <a:rPr lang="en-US" dirty="0"/>
              <a:t>"the establishment and use of sound engineering principles in order to economically obtain software that is reliable and works efficiently on real </a:t>
            </a:r>
            <a:r>
              <a:rPr lang="en-US" dirty="0" smtClean="0"/>
              <a:t>machines“</a:t>
            </a:r>
          </a:p>
          <a:p>
            <a:endParaRPr lang="en-US" dirty="0"/>
          </a:p>
          <a:p>
            <a:r>
              <a:rPr lang="en-US" dirty="0" smtClean="0"/>
              <a:t>Traditional engineers  use science to construct “real” artifacts and software engineers use mathematics, science  to construct “abstract” artifacts </a:t>
            </a:r>
          </a:p>
          <a:p>
            <a:endParaRPr lang="en-US" dirty="0"/>
          </a:p>
          <a:p>
            <a:r>
              <a:rPr lang="en-US" dirty="0" smtClean="0"/>
              <a:t>In layman  terms it is application of engineering  towards development of a softwar</a:t>
            </a:r>
            <a:r>
              <a:rPr lang="en-US" dirty="0"/>
              <a:t>e</a:t>
            </a:r>
          </a:p>
          <a:p>
            <a:endParaRPr lang="en-US" dirty="0"/>
          </a:p>
        </p:txBody>
      </p:sp>
    </p:spTree>
    <p:extLst>
      <p:ext uri="{BB962C8B-B14F-4D97-AF65-F5344CB8AC3E}">
        <p14:creationId xmlns:p14="http://schemas.microsoft.com/office/powerpoint/2010/main" val="178174955"/>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90797299"/>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14043565"/>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91953706"/>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81572525"/>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71548375"/>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7575429"/>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40477663"/>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bwMode="auto">
          <a:xfrm>
            <a:off x="2022475"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Rectangle 3"/>
          <p:cNvSpPr>
            <a:spLocks noGrp="1" noChangeArrowheads="1"/>
          </p:cNvSpPr>
          <p:nvPr>
            <p:ph type="body" idx="1"/>
          </p:nvPr>
        </p:nvSpPr>
        <p:spPr bwMode="auto">
          <a:xfrm>
            <a:off x="1981200" y="4572000"/>
            <a:ext cx="4648200" cy="39639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smtClean="0"/>
          </a:p>
        </p:txBody>
      </p:sp>
      <p:sp>
        <p:nvSpPr>
          <p:cNvPr id="89092" name="TextBox 3"/>
          <p:cNvSpPr txBox="1">
            <a:spLocks noChangeArrowheads="1"/>
          </p:cNvSpPr>
          <p:nvPr/>
        </p:nvSpPr>
        <p:spPr bwMode="auto">
          <a:xfrm>
            <a:off x="180975" y="1219200"/>
            <a:ext cx="1485900"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IN" altLang="en-US" sz="1100" dirty="0">
                <a:latin typeface="Candara" panose="020E0502030303020204" pitchFamily="34" charset="0"/>
              </a:rPr>
              <a:t>Answers</a:t>
            </a:r>
            <a:r>
              <a:rPr lang="en-IN" altLang="en-US" sz="1100" dirty="0" smtClean="0">
                <a:latin typeface="Candara" panose="020E0502030303020204" pitchFamily="34" charset="0"/>
              </a:rPr>
              <a:t>:</a:t>
            </a:r>
          </a:p>
          <a:p>
            <a:pPr marL="342900" indent="-342900">
              <a:buAutoNum type="arabicPeriod"/>
            </a:pPr>
            <a:r>
              <a:rPr lang="en-US" sz="1100" dirty="0" smtClean="0">
                <a:latin typeface="Candara" panose="020E0502030303020204" pitchFamily="34" charset="0"/>
              </a:rPr>
              <a:t>C</a:t>
            </a:r>
            <a:endParaRPr lang="en-US" sz="1100" dirty="0">
              <a:latin typeface="Candara" panose="020E0502030303020204" pitchFamily="34" charset="0"/>
            </a:endParaRPr>
          </a:p>
          <a:p>
            <a:pPr marL="342900" indent="-342900">
              <a:buAutoNum type="arabicPeriod"/>
            </a:pPr>
            <a:r>
              <a:rPr lang="en-US" sz="1100" dirty="0">
                <a:latin typeface="Candara" panose="020E0502030303020204" pitchFamily="34" charset="0"/>
              </a:rPr>
              <a:t>D</a:t>
            </a:r>
          </a:p>
          <a:p>
            <a:pPr marL="342900" indent="-342900">
              <a:buAutoNum type="arabicPeriod"/>
            </a:pPr>
            <a:r>
              <a:rPr lang="en-US" sz="1100" dirty="0">
                <a:latin typeface="Candara" panose="020E0502030303020204" pitchFamily="34" charset="0"/>
              </a:rPr>
              <a:t>A</a:t>
            </a:r>
          </a:p>
          <a:p>
            <a:pPr marL="342900" indent="-342900">
              <a:buAutoNum type="arabicPeriod"/>
            </a:pPr>
            <a:r>
              <a:rPr lang="en-US" sz="1100" dirty="0">
                <a:latin typeface="Candara" panose="020E0502030303020204" pitchFamily="34" charset="0"/>
              </a:rPr>
              <a:t>B</a:t>
            </a:r>
          </a:p>
          <a:p>
            <a:pPr eaLnBrk="1" hangingPunct="1"/>
            <a:endParaRPr lang="en-IN" altLang="en-US" sz="1100" dirty="0">
              <a:latin typeface="Candara" panose="020E0502030303020204" pitchFamily="34" charset="0"/>
            </a:endParaRPr>
          </a:p>
        </p:txBody>
      </p:sp>
    </p:spTree>
    <p:extLst>
      <p:ext uri="{BB962C8B-B14F-4D97-AF65-F5344CB8AC3E}">
        <p14:creationId xmlns:p14="http://schemas.microsoft.com/office/powerpoint/2010/main" val="12166385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dirty="0"/>
              <a:t>Also known as  </a:t>
            </a:r>
            <a:r>
              <a:rPr lang="en-US" b="1" dirty="0" smtClean="0"/>
              <a:t>systems </a:t>
            </a:r>
            <a:r>
              <a:rPr lang="en-US" b="1" dirty="0"/>
              <a:t>development life cycle (SDLC)</a:t>
            </a:r>
            <a:r>
              <a:rPr lang="en-US" dirty="0"/>
              <a:t>, or </a:t>
            </a:r>
            <a:r>
              <a:rPr lang="en-US" b="1" dirty="0"/>
              <a:t>software development process</a:t>
            </a:r>
            <a:r>
              <a:rPr lang="en-US" dirty="0"/>
              <a:t>, or </a:t>
            </a:r>
            <a:r>
              <a:rPr lang="en-US" b="1" dirty="0"/>
              <a:t>Software Development Life Cycle</a:t>
            </a:r>
            <a:r>
              <a:rPr lang="en-US" dirty="0"/>
              <a:t> </a:t>
            </a:r>
            <a:endParaRPr lang="en-US" dirty="0" smtClean="0"/>
          </a:p>
          <a:p>
            <a:endParaRPr lang="en-US" dirty="0"/>
          </a:p>
          <a:p>
            <a:r>
              <a:rPr lang="en-US" dirty="0" smtClean="0"/>
              <a:t>It  is </a:t>
            </a:r>
            <a:r>
              <a:rPr lang="en-US" dirty="0"/>
              <a:t>a process of creating or altering information </a:t>
            </a:r>
            <a:r>
              <a:rPr lang="en-US" dirty="0" smtClean="0"/>
              <a:t>systems</a:t>
            </a:r>
            <a:r>
              <a:rPr lang="en-US" dirty="0"/>
              <a:t> </a:t>
            </a:r>
            <a:r>
              <a:rPr lang="en-US" dirty="0" smtClean="0"/>
              <a:t>using various models and  methodologies  The </a:t>
            </a:r>
            <a:r>
              <a:rPr lang="en-US" dirty="0"/>
              <a:t>SDLC aims to produce a high quality system that meets or exceeds customer expectations, reaches completion within times and cost estimates, works effectively and </a:t>
            </a:r>
            <a:r>
              <a:rPr lang="en-US" dirty="0" smtClean="0"/>
              <a:t>efficiently</a:t>
            </a:r>
          </a:p>
          <a:p>
            <a:endParaRPr lang="en-US" dirty="0"/>
          </a:p>
          <a:p>
            <a:r>
              <a:rPr lang="en-US" dirty="0" smtClean="0"/>
              <a:t>The SDLC   framework </a:t>
            </a:r>
            <a:r>
              <a:rPr lang="en-US" dirty="0"/>
              <a:t>provides a sequence of activities for system </a:t>
            </a:r>
            <a:r>
              <a:rPr lang="en-US" dirty="0" smtClean="0"/>
              <a:t>design and development . </a:t>
            </a:r>
            <a:r>
              <a:rPr lang="en-US" dirty="0"/>
              <a:t>It consists of a set of steps or phases in which each phase of the SDLC uses the results of the previous one.</a:t>
            </a:r>
          </a:p>
          <a:p>
            <a:endParaRPr lang="en-US" dirty="0"/>
          </a:p>
          <a:p>
            <a:r>
              <a:rPr lang="en-US" dirty="0" smtClean="0"/>
              <a:t> .</a:t>
            </a:r>
          </a:p>
          <a:p>
            <a:endParaRPr lang="en-US" dirty="0"/>
          </a:p>
        </p:txBody>
      </p:sp>
    </p:spTree>
    <p:extLst>
      <p:ext uri="{BB962C8B-B14F-4D97-AF65-F5344CB8AC3E}">
        <p14:creationId xmlns:p14="http://schemas.microsoft.com/office/powerpoint/2010/main" val="34486202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pPr>
              <a:lnSpc>
                <a:spcPct val="97000"/>
              </a:lnSpc>
            </a:pPr>
            <a:r>
              <a:rPr lang="en-GB" b="1" i="1" dirty="0" smtClean="0"/>
              <a:t>Activities during phases </a:t>
            </a:r>
          </a:p>
          <a:p>
            <a:pPr>
              <a:lnSpc>
                <a:spcPct val="97000"/>
              </a:lnSpc>
            </a:pPr>
            <a:r>
              <a:rPr lang="en-GB" b="1" i="1" dirty="0" smtClean="0"/>
              <a:t>Requirements</a:t>
            </a:r>
            <a:r>
              <a:rPr lang="en-GB" b="1" i="1" dirty="0"/>
              <a:t>:</a:t>
            </a:r>
            <a:r>
              <a:rPr lang="en-GB" dirty="0"/>
              <a:t> establish the customer’s needs</a:t>
            </a:r>
          </a:p>
          <a:p>
            <a:pPr>
              <a:lnSpc>
                <a:spcPct val="90000"/>
              </a:lnSpc>
            </a:pPr>
            <a:r>
              <a:rPr lang="en-GB" b="1" i="1" dirty="0"/>
              <a:t>System Design:</a:t>
            </a:r>
            <a:r>
              <a:rPr lang="en-GB" dirty="0"/>
              <a:t> develop the system’s structure</a:t>
            </a:r>
          </a:p>
          <a:p>
            <a:pPr>
              <a:lnSpc>
                <a:spcPct val="90000"/>
              </a:lnSpc>
            </a:pPr>
            <a:r>
              <a:rPr lang="en-GB" b="1" i="1" dirty="0"/>
              <a:t>Detailed Design:</a:t>
            </a:r>
            <a:r>
              <a:rPr lang="en-GB" dirty="0"/>
              <a:t> develop module structures</a:t>
            </a:r>
          </a:p>
          <a:p>
            <a:pPr>
              <a:lnSpc>
                <a:spcPct val="90000"/>
              </a:lnSpc>
            </a:pPr>
            <a:r>
              <a:rPr lang="en-GB" b="1" i="1" dirty="0"/>
              <a:t>Implementation:</a:t>
            </a:r>
            <a:r>
              <a:rPr lang="en-GB" dirty="0"/>
              <a:t> code or otherwise</a:t>
            </a:r>
          </a:p>
          <a:p>
            <a:pPr>
              <a:lnSpc>
                <a:spcPct val="90000"/>
              </a:lnSpc>
            </a:pPr>
            <a:r>
              <a:rPr lang="en-GB" b="1" i="1" dirty="0"/>
              <a:t>Testing:</a:t>
            </a:r>
            <a:r>
              <a:rPr lang="en-GB" dirty="0"/>
              <a:t> check what’s been developed</a:t>
            </a:r>
          </a:p>
          <a:p>
            <a:pPr>
              <a:lnSpc>
                <a:spcPct val="90000"/>
              </a:lnSpc>
            </a:pPr>
            <a:r>
              <a:rPr lang="en-GB" b="1" i="1" dirty="0"/>
              <a:t>Installation:</a:t>
            </a:r>
            <a:r>
              <a:rPr lang="en-GB" dirty="0"/>
              <a:t> bring the system into production</a:t>
            </a:r>
          </a:p>
          <a:p>
            <a:pPr>
              <a:lnSpc>
                <a:spcPct val="90000"/>
              </a:lnSpc>
            </a:pPr>
            <a:r>
              <a:rPr lang="en-GB" b="1" i="1" dirty="0"/>
              <a:t>Maintenance:</a:t>
            </a:r>
            <a:r>
              <a:rPr lang="en-GB" dirty="0"/>
              <a:t> correct, adapt, improve</a:t>
            </a:r>
          </a:p>
          <a:p>
            <a:endParaRPr lang="en-US" dirty="0"/>
          </a:p>
        </p:txBody>
      </p:sp>
    </p:spTree>
    <p:extLst>
      <p:ext uri="{BB962C8B-B14F-4D97-AF65-F5344CB8AC3E}">
        <p14:creationId xmlns:p14="http://schemas.microsoft.com/office/powerpoint/2010/main" val="7447687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pPr>
              <a:buFontTx/>
              <a:buNone/>
            </a:pPr>
            <a:r>
              <a:rPr lang="sv-SE" altLang="en-US" dirty="0"/>
              <a:t>A (software/system) </a:t>
            </a:r>
            <a:r>
              <a:rPr lang="sv-SE" altLang="en-US" i="1" dirty="0"/>
              <a:t>lifecycle model</a:t>
            </a:r>
            <a:r>
              <a:rPr lang="sv-SE" altLang="en-US" dirty="0"/>
              <a:t> is a </a:t>
            </a:r>
            <a:r>
              <a:rPr lang="sv-SE" altLang="en-US" dirty="0" smtClean="0"/>
              <a:t> description </a:t>
            </a:r>
            <a:r>
              <a:rPr lang="sv-SE" altLang="en-US" dirty="0"/>
              <a:t>of the sequence of activities</a:t>
            </a:r>
          </a:p>
          <a:p>
            <a:pPr>
              <a:buFontTx/>
              <a:buNone/>
            </a:pPr>
            <a:r>
              <a:rPr lang="sv-SE" altLang="en-US" dirty="0"/>
              <a:t>carried out in an SE project, and the </a:t>
            </a:r>
            <a:r>
              <a:rPr lang="sv-SE" altLang="en-US" dirty="0" smtClean="0"/>
              <a:t>relative  order </a:t>
            </a:r>
            <a:r>
              <a:rPr lang="sv-SE" altLang="en-US" dirty="0"/>
              <a:t>of these activities.</a:t>
            </a:r>
            <a:endParaRPr lang="en-GB" altLang="en-US" dirty="0"/>
          </a:p>
          <a:p>
            <a:endParaRPr lang="en-US" dirty="0" smtClean="0"/>
          </a:p>
          <a:p>
            <a:r>
              <a:rPr lang="en-US" dirty="0" smtClean="0"/>
              <a:t>Provides a generic framework  for various activities  to be done  for  the lifetime of the s/w - design, develop and maintain  </a:t>
            </a:r>
          </a:p>
          <a:p>
            <a:endParaRPr lang="en-US" dirty="0"/>
          </a:p>
          <a:p>
            <a:r>
              <a:rPr lang="en-US" dirty="0" smtClean="0"/>
              <a:t>More than 1 model can be chosen  or  models can be changed  between releases of the s/w </a:t>
            </a:r>
          </a:p>
          <a:p>
            <a:r>
              <a:rPr lang="en-US" dirty="0" smtClean="0"/>
              <a:t> </a:t>
            </a:r>
            <a:endParaRPr lang="en-US" dirty="0"/>
          </a:p>
        </p:txBody>
      </p:sp>
    </p:spTree>
    <p:extLst>
      <p:ext uri="{BB962C8B-B14F-4D97-AF65-F5344CB8AC3E}">
        <p14:creationId xmlns:p14="http://schemas.microsoft.com/office/powerpoint/2010/main" val="41666721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8290" name="Rectangle 2"/>
          <p:cNvSpPr>
            <a:spLocks noGrp="1" noRot="1" noChangeAspect="1" noChangeArrowheads="1" noTextEdit="1"/>
          </p:cNvSpPr>
          <p:nvPr>
            <p:ph type="sldImg"/>
          </p:nvPr>
        </p:nvSpPr>
        <p:spPr>
          <a:xfrm>
            <a:off x="2022475" y="685800"/>
            <a:ext cx="4572000" cy="3429000"/>
          </a:xfrm>
          <a:ln/>
        </p:spPr>
      </p:sp>
      <p:sp>
        <p:nvSpPr>
          <p:cNvPr id="908291" name="Rectangle 3"/>
          <p:cNvSpPr>
            <a:spLocks noGrp="1" noChangeArrowheads="1"/>
          </p:cNvSpPr>
          <p:nvPr>
            <p:ph type="body" idx="1"/>
          </p:nvPr>
        </p:nvSpPr>
        <p:spPr>
          <a:xfrm>
            <a:off x="2016126" y="4251325"/>
            <a:ext cx="4604808" cy="4678185"/>
          </a:xfrm>
        </p:spPr>
        <p:txBody>
          <a:bodyPr>
            <a:normAutofit/>
          </a:bodyPr>
          <a:lstStyle/>
          <a:p>
            <a:r>
              <a:rPr lang="en-US" b="1" dirty="0"/>
              <a:t>Waterfall processes</a:t>
            </a:r>
          </a:p>
          <a:p>
            <a:r>
              <a:rPr lang="en-US" dirty="0"/>
              <a:t>The waterfall model is a </a:t>
            </a:r>
            <a:r>
              <a:rPr lang="en-US" dirty="0">
                <a:hlinkClick r:id="rId3" tooltip="Sequence"/>
              </a:rPr>
              <a:t>sequential</a:t>
            </a:r>
            <a:r>
              <a:rPr lang="en-US" dirty="0"/>
              <a:t> </a:t>
            </a:r>
            <a:r>
              <a:rPr lang="en-US" dirty="0">
                <a:hlinkClick r:id="rId4" tooltip="Software development model"/>
              </a:rPr>
              <a:t>software development model</a:t>
            </a:r>
            <a:r>
              <a:rPr lang="en-US" dirty="0"/>
              <a:t> </a:t>
            </a:r>
            <a:r>
              <a:rPr lang="en-US" dirty="0" smtClean="0"/>
              <a:t> </a:t>
            </a:r>
            <a:r>
              <a:rPr lang="en-US" dirty="0"/>
              <a:t>in which development is seen as flowing steadily downwards (like a waterfall) through the phases of </a:t>
            </a:r>
            <a:r>
              <a:rPr lang="en-US" dirty="0">
                <a:hlinkClick r:id="rId5" tooltip="Requirements analysis"/>
              </a:rPr>
              <a:t>requirements analysis</a:t>
            </a:r>
            <a:r>
              <a:rPr lang="en-US" dirty="0"/>
              <a:t>, </a:t>
            </a:r>
            <a:r>
              <a:rPr lang="en-US" dirty="0">
                <a:hlinkClick r:id="rId6" tooltip="Software design"/>
              </a:rPr>
              <a:t>design</a:t>
            </a:r>
            <a:r>
              <a:rPr lang="en-US" dirty="0"/>
              <a:t>, </a:t>
            </a:r>
            <a:r>
              <a:rPr lang="en-US" dirty="0">
                <a:hlinkClick r:id="rId7" tooltip="Implementation"/>
              </a:rPr>
              <a:t>implementation</a:t>
            </a:r>
            <a:r>
              <a:rPr lang="en-US" dirty="0"/>
              <a:t>, </a:t>
            </a:r>
            <a:r>
              <a:rPr lang="en-US" dirty="0">
                <a:hlinkClick r:id="rId8" tooltip="Software testing"/>
              </a:rPr>
              <a:t>testing</a:t>
            </a:r>
            <a:r>
              <a:rPr lang="en-US" dirty="0"/>
              <a:t> (validation), </a:t>
            </a:r>
            <a:r>
              <a:rPr lang="en-US" dirty="0">
                <a:hlinkClick r:id="rId9" tooltip="Enterprise application integration"/>
              </a:rPr>
              <a:t>integration</a:t>
            </a:r>
            <a:r>
              <a:rPr lang="en-US" dirty="0"/>
              <a:t>, and </a:t>
            </a:r>
            <a:r>
              <a:rPr lang="en-US" dirty="0">
                <a:hlinkClick r:id="rId10" tooltip="Software maintenance"/>
              </a:rPr>
              <a:t>maintenance</a:t>
            </a:r>
            <a:r>
              <a:rPr lang="en-US" dirty="0"/>
              <a:t>. </a:t>
            </a:r>
          </a:p>
          <a:p>
            <a:r>
              <a:rPr lang="en-US" dirty="0"/>
              <a:t>To follow the waterfall model, one proceeds from one phase to the next in a purely sequential manner. For example, one first completes "requirements specification" — they set in stone the requirements of the </a:t>
            </a:r>
            <a:r>
              <a:rPr lang="en-US" dirty="0" err="1" smtClean="0"/>
              <a:t>software.When</a:t>
            </a:r>
            <a:r>
              <a:rPr lang="en-US" dirty="0" smtClean="0"/>
              <a:t> </a:t>
            </a:r>
            <a:r>
              <a:rPr lang="en-US" dirty="0"/>
              <a:t>and only when the requirements are fully completed, one proceeds to design. The software in question is designed and a "blueprint" is drawn for implementers (coders) to follow — this design should be a plan for implementing the requirements given. When and only when the design is fully completed, an implementation of that design is made by coders. Towards the later stages of this implementation phase, disparate software components produced by different teams are integrated. </a:t>
            </a:r>
            <a:endParaRPr lang="en-US" dirty="0" smtClean="0"/>
          </a:p>
          <a:p>
            <a:r>
              <a:rPr lang="en-US" dirty="0" smtClean="0"/>
              <a:t>After </a:t>
            </a:r>
            <a:r>
              <a:rPr lang="en-US" dirty="0"/>
              <a:t>the implementation and integration phases are complete, the software product is tested and debugged; any faults introduced in earlier phases are removed here. Then the software product is installed, and later maintained to introduce new functionality and remove bugs.</a:t>
            </a:r>
          </a:p>
          <a:p>
            <a:r>
              <a:rPr lang="en-US" dirty="0"/>
              <a:t>Thus the waterfall model maintains that one should move to a phase only when its preceding phase is completed and perfected. Phases of development in the waterfall model are thus discrete, and there is no jumping back and forth or overlap between </a:t>
            </a:r>
            <a:r>
              <a:rPr lang="en-US" dirty="0" smtClean="0"/>
              <a:t>them.</a:t>
            </a:r>
          </a:p>
          <a:p>
            <a:endParaRPr lang="en-US" dirty="0"/>
          </a:p>
          <a:p>
            <a:r>
              <a:rPr lang="en-US" b="1" dirty="0" smtClean="0"/>
              <a:t>Typically Waterfall model is chosen when requirements  , development environment and  technology are well known  and  is more  or less permanent </a:t>
            </a:r>
            <a:endParaRPr lang="en-US" b="1" dirty="0"/>
          </a:p>
        </p:txBody>
      </p:sp>
    </p:spTree>
    <p:extLst>
      <p:ext uri="{BB962C8B-B14F-4D97-AF65-F5344CB8AC3E}">
        <p14:creationId xmlns:p14="http://schemas.microsoft.com/office/powerpoint/2010/main" val="3579827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dirty="0"/>
              <a:t>It is also known as Verification and Validation model .</a:t>
            </a:r>
          </a:p>
          <a:p>
            <a:endParaRPr lang="en-US" dirty="0" smtClean="0"/>
          </a:p>
          <a:p>
            <a:r>
              <a:rPr lang="en-US" dirty="0" smtClean="0"/>
              <a:t>This is a SDLC  model  which emphasizes </a:t>
            </a:r>
            <a:r>
              <a:rPr lang="en-US" dirty="0"/>
              <a:t>the verification and validation of the product</a:t>
            </a:r>
            <a:r>
              <a:rPr lang="en-US" dirty="0" smtClean="0"/>
              <a:t>. </a:t>
            </a:r>
            <a:r>
              <a:rPr lang="en-US" dirty="0"/>
              <a:t>The </a:t>
            </a:r>
            <a:r>
              <a:rPr lang="en-US" dirty="0" smtClean="0"/>
              <a:t>quality assurance  activities are  performed  </a:t>
            </a:r>
            <a:r>
              <a:rPr lang="en-US" dirty="0"/>
              <a:t>in the each phase of Software Testing Life Cycle phase.  </a:t>
            </a:r>
            <a:r>
              <a:rPr lang="en-US" dirty="0" smtClean="0"/>
              <a:t>Based </a:t>
            </a:r>
            <a:r>
              <a:rPr lang="en-US" dirty="0"/>
              <a:t>on the requirement document </a:t>
            </a:r>
            <a:r>
              <a:rPr lang="en-US" dirty="0" smtClean="0"/>
              <a:t> both development team and testing team start their activities  in parallel . The developer </a:t>
            </a:r>
            <a:r>
              <a:rPr lang="en-US" dirty="0"/>
              <a:t>team started working on the design </a:t>
            </a:r>
            <a:r>
              <a:rPr lang="en-US" dirty="0" smtClean="0"/>
              <a:t> and  </a:t>
            </a:r>
            <a:r>
              <a:rPr lang="en-US" dirty="0"/>
              <a:t>after completion on design start actual implementation </a:t>
            </a:r>
            <a:r>
              <a:rPr lang="en-US" dirty="0" smtClean="0"/>
              <a:t> . The  testing </a:t>
            </a:r>
            <a:r>
              <a:rPr lang="en-US" dirty="0"/>
              <a:t>team </a:t>
            </a:r>
            <a:r>
              <a:rPr lang="en-US" dirty="0" smtClean="0"/>
              <a:t> in parallel starts </a:t>
            </a:r>
            <a:r>
              <a:rPr lang="en-US" dirty="0"/>
              <a:t>working on test planning, test case writing, test scripting</a:t>
            </a:r>
            <a:r>
              <a:rPr lang="en-US" dirty="0" smtClean="0"/>
              <a:t>..</a:t>
            </a:r>
            <a:endParaRPr lang="en-US" dirty="0"/>
          </a:p>
          <a:p>
            <a:endParaRPr lang="en-US" dirty="0" smtClean="0"/>
          </a:p>
          <a:p>
            <a:r>
              <a:rPr lang="en-US" dirty="0" smtClean="0"/>
              <a:t>Main focus in  V mode l is proactive defect tracking and  avoiding the downward flow of defects . However though this model helps in planning for Verification and Validation in early stages of  product development , it  cannot handle the following </a:t>
            </a:r>
          </a:p>
          <a:p>
            <a:pPr marL="171450" indent="-171450">
              <a:buFont typeface="Arial" pitchFamily="34" charset="0"/>
              <a:buChar char="•"/>
            </a:pPr>
            <a:r>
              <a:rPr lang="en-US" dirty="0" smtClean="0"/>
              <a:t>concurrent </a:t>
            </a:r>
            <a:r>
              <a:rPr lang="en-US" dirty="0"/>
              <a:t>events</a:t>
            </a:r>
          </a:p>
          <a:p>
            <a:pPr marL="171450" indent="-171450">
              <a:buFont typeface="Arial" pitchFamily="34" charset="0"/>
              <a:buChar char="•"/>
            </a:pPr>
            <a:r>
              <a:rPr lang="en-US" dirty="0" smtClean="0"/>
              <a:t>dynamic </a:t>
            </a:r>
            <a:r>
              <a:rPr lang="en-US" dirty="0"/>
              <a:t>changes in requirements</a:t>
            </a:r>
          </a:p>
          <a:p>
            <a:pPr marL="171450" indent="-171450">
              <a:buFont typeface="Arial" pitchFamily="34" charset="0"/>
              <a:buChar char="•"/>
            </a:pPr>
            <a:r>
              <a:rPr lang="en-US" dirty="0" smtClean="0"/>
              <a:t>risk analysis  and feedback to the previous iteration </a:t>
            </a:r>
          </a:p>
          <a:p>
            <a:pPr marL="171450" indent="-171450">
              <a:buFont typeface="Arial" pitchFamily="34" charset="0"/>
              <a:buChar char="•"/>
            </a:pPr>
            <a:endParaRPr lang="en-US" dirty="0"/>
          </a:p>
          <a:p>
            <a:endParaRPr lang="en-US" dirty="0" smtClean="0"/>
          </a:p>
          <a:p>
            <a:r>
              <a:rPr lang="en-US" b="1" dirty="0" smtClean="0"/>
              <a:t>V-Model is ideal for projects where requirements are well known upfront , needs very high level of reliability and  is of small size </a:t>
            </a:r>
            <a:endParaRPr lang="en-US" b="1" dirty="0"/>
          </a:p>
          <a:p>
            <a:endParaRPr lang="en-US" dirty="0"/>
          </a:p>
          <a:p>
            <a:endParaRPr lang="en-US" dirty="0"/>
          </a:p>
          <a:p>
            <a:endParaRPr lang="en-US" dirty="0"/>
          </a:p>
        </p:txBody>
      </p:sp>
      <p:sp>
        <p:nvSpPr>
          <p:cNvPr id="5" name="TextBox 4"/>
          <p:cNvSpPr txBox="1"/>
          <p:nvPr/>
        </p:nvSpPr>
        <p:spPr>
          <a:xfrm>
            <a:off x="69156" y="1045029"/>
            <a:ext cx="1006609" cy="1754326"/>
          </a:xfrm>
          <a:prstGeom prst="rect">
            <a:avLst/>
          </a:prstGeom>
          <a:noFill/>
        </p:spPr>
        <p:txBody>
          <a:bodyPr wrap="square" rtlCol="0">
            <a:spAutoFit/>
          </a:bodyPr>
          <a:lstStyle/>
          <a:p>
            <a:r>
              <a:rPr lang="en-US" sz="900" b="1" dirty="0" smtClean="0"/>
              <a:t>Instructor Note :</a:t>
            </a:r>
          </a:p>
          <a:p>
            <a:endParaRPr lang="en-US" sz="900" dirty="0"/>
          </a:p>
          <a:p>
            <a:r>
              <a:rPr lang="en-US" sz="900" dirty="0" smtClean="0"/>
              <a:t>Since both testing and development are done in parallel , there is always a discussion whether it is testing or developmental model </a:t>
            </a:r>
            <a:endParaRPr lang="en-US" sz="900" dirty="0"/>
          </a:p>
        </p:txBody>
      </p:sp>
    </p:spTree>
    <p:extLst>
      <p:ext uri="{BB962C8B-B14F-4D97-AF65-F5344CB8AC3E}">
        <p14:creationId xmlns:p14="http://schemas.microsoft.com/office/powerpoint/2010/main" val="11743789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0338" name="Rectangle 2"/>
          <p:cNvSpPr>
            <a:spLocks noGrp="1" noRot="1" noChangeAspect="1" noChangeArrowheads="1" noTextEdit="1"/>
          </p:cNvSpPr>
          <p:nvPr>
            <p:ph type="sldImg"/>
          </p:nvPr>
        </p:nvSpPr>
        <p:spPr>
          <a:xfrm>
            <a:off x="2022475" y="685800"/>
            <a:ext cx="4572000" cy="3429000"/>
          </a:xfrm>
          <a:ln/>
        </p:spPr>
      </p:sp>
      <p:sp>
        <p:nvSpPr>
          <p:cNvPr id="910339" name="Rectangle 3"/>
          <p:cNvSpPr>
            <a:spLocks noGrp="1" noChangeArrowheads="1"/>
          </p:cNvSpPr>
          <p:nvPr>
            <p:ph type="body" idx="1"/>
          </p:nvPr>
        </p:nvSpPr>
        <p:spPr>
          <a:xfrm>
            <a:off x="2015067" y="4251325"/>
            <a:ext cx="4656665" cy="4198409"/>
          </a:xfrm>
        </p:spPr>
        <p:txBody>
          <a:bodyPr>
            <a:normAutofit/>
          </a:bodyPr>
          <a:lstStyle/>
          <a:p>
            <a:r>
              <a:rPr lang="en-US" dirty="0" smtClean="0"/>
              <a:t>The iterative and incremental model (IID) </a:t>
            </a:r>
            <a:r>
              <a:rPr lang="en-US" dirty="0"/>
              <a:t>method of </a:t>
            </a:r>
            <a:r>
              <a:rPr lang="en-US" dirty="0" smtClean="0"/>
              <a:t> s/w development is to build the s/w  in a incremental  way  .  Every increment will involve analyzing requirements , design , code , test , deploy  iteratively  adding a little more  to the product until the whole  </a:t>
            </a:r>
            <a:r>
              <a:rPr lang="en-US" dirty="0"/>
              <a:t>product is finished</a:t>
            </a:r>
            <a:r>
              <a:rPr lang="en-US" dirty="0" smtClean="0"/>
              <a:t>.</a:t>
            </a:r>
          </a:p>
          <a:p>
            <a:endParaRPr lang="en-US" dirty="0" smtClean="0"/>
          </a:p>
          <a:p>
            <a:r>
              <a:rPr lang="en-US" dirty="0" smtClean="0"/>
              <a:t>The </a:t>
            </a:r>
            <a:r>
              <a:rPr lang="en-US" dirty="0"/>
              <a:t>basic idea behind iterative enhancement is to develop a </a:t>
            </a:r>
            <a:r>
              <a:rPr lang="en-US" dirty="0" smtClean="0">
                <a:hlinkClick r:id="rId3" tooltip="Software"/>
              </a:rPr>
              <a:t> </a:t>
            </a:r>
            <a:r>
              <a:rPr lang="en-US" dirty="0" smtClean="0"/>
              <a:t>system incrementally</a:t>
            </a:r>
            <a:r>
              <a:rPr lang="en-US" dirty="0"/>
              <a:t>, allowing the </a:t>
            </a:r>
            <a:r>
              <a:rPr lang="en-US" dirty="0" smtClean="0"/>
              <a:t>development team  </a:t>
            </a:r>
            <a:r>
              <a:rPr lang="en-US" dirty="0"/>
              <a:t>to take advantage of what was being learned during the development of earlier, incremental, deliverable versions of the system. Learning comes from both the development and use of the system, where possible. </a:t>
            </a:r>
            <a:endParaRPr lang="en-US" dirty="0" smtClean="0"/>
          </a:p>
          <a:p>
            <a:r>
              <a:rPr lang="en-US" dirty="0" smtClean="0"/>
              <a:t>Key </a:t>
            </a:r>
            <a:r>
              <a:rPr lang="en-US" dirty="0"/>
              <a:t>steps in the process were to start with a simple implementation of a subset of the software requirements and iteratively enhance the evolving sequence of versions until the full system is implemented. At each iteration, design modifications are made and new functional capabilities are added</a:t>
            </a:r>
            <a:r>
              <a:rPr lang="en-US" dirty="0" smtClean="0"/>
              <a:t>.</a:t>
            </a:r>
          </a:p>
          <a:p>
            <a:endParaRPr lang="en-US" dirty="0"/>
          </a:p>
          <a:p>
            <a:r>
              <a:rPr lang="en-US" dirty="0"/>
              <a:t>The goal for the design and implementation of any iteration is to be simple, straightforward, and modular, supporting redesign at that stage </a:t>
            </a:r>
            <a:endParaRPr lang="en-US" dirty="0" smtClean="0"/>
          </a:p>
          <a:p>
            <a:endParaRPr lang="en-US" dirty="0"/>
          </a:p>
          <a:p>
            <a:r>
              <a:rPr lang="en-US" dirty="0" smtClean="0"/>
              <a:t>Note :  Fixing defects identified is  NOT an iteration. Every iteration has a concrete deliverable and undergoes all the phases . Requirement prioritization helps in deciding the deliverables in each iteration . For example we may deliver web interface in first iteration and mobile interface in second iteration </a:t>
            </a:r>
          </a:p>
          <a:p>
            <a:endParaRPr lang="en-US" dirty="0"/>
          </a:p>
          <a:p>
            <a:r>
              <a:rPr lang="en-US" b="1" dirty="0" smtClean="0"/>
              <a:t>This model is suitable for projects having  evolving requirements ,  need to  get to market early .  Lengthy  schedule and new technologies .</a:t>
            </a:r>
          </a:p>
          <a:p>
            <a:endParaRPr lang="en-US" b="1" dirty="0"/>
          </a:p>
        </p:txBody>
      </p:sp>
      <p:sp>
        <p:nvSpPr>
          <p:cNvPr id="2" name="TextBox 1"/>
          <p:cNvSpPr txBox="1"/>
          <p:nvPr/>
        </p:nvSpPr>
        <p:spPr>
          <a:xfrm>
            <a:off x="92209" y="1206393"/>
            <a:ext cx="991240" cy="1338828"/>
          </a:xfrm>
          <a:prstGeom prst="rect">
            <a:avLst/>
          </a:prstGeom>
          <a:noFill/>
        </p:spPr>
        <p:txBody>
          <a:bodyPr wrap="square" rtlCol="0">
            <a:spAutoFit/>
          </a:bodyPr>
          <a:lstStyle/>
          <a:p>
            <a:r>
              <a:rPr lang="en-US" sz="900" b="1" dirty="0" smtClean="0"/>
              <a:t>Instructor Notes </a:t>
            </a:r>
          </a:p>
          <a:p>
            <a:endParaRPr lang="en-US" sz="900" b="1" dirty="0"/>
          </a:p>
          <a:p>
            <a:r>
              <a:rPr lang="en-US" sz="900" dirty="0" smtClean="0"/>
              <a:t>Explain that there are many types of incremental model  UP, RUP </a:t>
            </a:r>
            <a:r>
              <a:rPr lang="en-US" sz="900" dirty="0" err="1" smtClean="0"/>
              <a:t>etc</a:t>
            </a:r>
            <a:r>
              <a:rPr lang="en-US" sz="900" dirty="0" smtClean="0"/>
              <a:t> .</a:t>
            </a:r>
          </a:p>
          <a:p>
            <a:endParaRPr lang="en-US" sz="900" dirty="0"/>
          </a:p>
        </p:txBody>
      </p:sp>
    </p:spTree>
    <p:extLst>
      <p:ext uri="{BB962C8B-B14F-4D97-AF65-F5344CB8AC3E}">
        <p14:creationId xmlns:p14="http://schemas.microsoft.com/office/powerpoint/2010/main" val="270076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dirty="0"/>
              <a:t>Agile Modeling enables developers to develop a customized software development process that actually meets their current development needs and is flexible enough to adjust in the future</a:t>
            </a:r>
            <a:r>
              <a:rPr lang="en-US" dirty="0" smtClean="0"/>
              <a:t>.</a:t>
            </a:r>
          </a:p>
          <a:p>
            <a:endParaRPr lang="en-US" dirty="0"/>
          </a:p>
          <a:p>
            <a:r>
              <a:rPr lang="en-US" b="1" dirty="0"/>
              <a:t>Agile Model Characteristics:</a:t>
            </a:r>
            <a:endParaRPr lang="en-US" dirty="0"/>
          </a:p>
          <a:p>
            <a:r>
              <a:rPr lang="en-US" dirty="0" smtClean="0"/>
              <a:t>Active stakeholder involvement </a:t>
            </a:r>
          </a:p>
          <a:p>
            <a:r>
              <a:rPr lang="en-US" dirty="0" smtClean="0"/>
              <a:t>Collective ownership</a:t>
            </a:r>
          </a:p>
          <a:p>
            <a:r>
              <a:rPr lang="en-US" dirty="0" smtClean="0"/>
              <a:t>Keep it simple (content , design , tools )</a:t>
            </a:r>
          </a:p>
          <a:p>
            <a:r>
              <a:rPr lang="en-US" dirty="0" smtClean="0"/>
              <a:t>Model in small increments </a:t>
            </a:r>
          </a:p>
          <a:p>
            <a:r>
              <a:rPr lang="en-US" dirty="0" smtClean="0"/>
              <a:t>Apply </a:t>
            </a:r>
            <a:r>
              <a:rPr lang="en-US" dirty="0" err="1" smtClean="0"/>
              <a:t>modelling</a:t>
            </a:r>
            <a:r>
              <a:rPr lang="en-US" dirty="0" smtClean="0"/>
              <a:t> standards </a:t>
            </a:r>
            <a:endParaRPr lang="en-US" dirty="0"/>
          </a:p>
          <a:p>
            <a:r>
              <a:rPr lang="en-US" dirty="0" smtClean="0"/>
              <a:t> </a:t>
            </a:r>
          </a:p>
          <a:p>
            <a:endParaRPr lang="en-US" dirty="0"/>
          </a:p>
          <a:p>
            <a:endParaRPr lang="en-US" dirty="0" smtClean="0"/>
          </a:p>
          <a:p>
            <a:endParaRPr lang="en-US" dirty="0"/>
          </a:p>
          <a:p>
            <a:endParaRPr lang="en-US" dirty="0" smtClean="0"/>
          </a:p>
          <a:p>
            <a:endParaRPr lang="en-US" dirty="0"/>
          </a:p>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15CAA71E-FE1A-4747-92C5-30C773AE35EB}" type="slidenum">
              <a:rPr lang="en-US" smtClean="0"/>
              <a:pPr/>
              <a:t>18</a:t>
            </a:fld>
            <a:endParaRPr lang="en-US"/>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3733" y="5977468"/>
            <a:ext cx="3834565" cy="29669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792024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dirty="0" smtClean="0"/>
              <a:t>Software Maintenance and support has over the years evolved  into a crucial phase and also supports life cycle model . Some of the models are discussed in brief </a:t>
            </a:r>
          </a:p>
          <a:p>
            <a:endParaRPr lang="en-US" dirty="0"/>
          </a:p>
          <a:p>
            <a:pPr marL="171450" indent="-171450">
              <a:buFont typeface="Arial" pitchFamily="34" charset="0"/>
              <a:buChar char="•"/>
            </a:pPr>
            <a:r>
              <a:rPr lang="en-US" b="1" dirty="0" smtClean="0"/>
              <a:t>Quick-Fix Model :   </a:t>
            </a:r>
            <a:r>
              <a:rPr lang="en-US" dirty="0" smtClean="0"/>
              <a:t> This model is </a:t>
            </a:r>
            <a:r>
              <a:rPr lang="en-US" dirty="0" err="1" smtClean="0"/>
              <a:t>adhoc</a:t>
            </a:r>
            <a:r>
              <a:rPr lang="en-US" dirty="0" smtClean="0"/>
              <a:t>   and  has a “firefighting approach” . That is fix the bug quickly when it occurs </a:t>
            </a:r>
          </a:p>
          <a:p>
            <a:pPr marL="171450" indent="-171450">
              <a:buFont typeface="Arial" pitchFamily="34" charset="0"/>
              <a:buChar char="•"/>
            </a:pPr>
            <a:r>
              <a:rPr lang="en-US" b="1" dirty="0" err="1" smtClean="0"/>
              <a:t>Bohem’s</a:t>
            </a:r>
            <a:r>
              <a:rPr lang="en-US" b="1" dirty="0" smtClean="0"/>
              <a:t> Model   :  </a:t>
            </a:r>
            <a:r>
              <a:rPr lang="en-US" dirty="0" smtClean="0"/>
              <a:t>Here the list of “approved changes” are identified by management  using various cost effective strategies , which are then executed based on the budgets and resources .</a:t>
            </a:r>
          </a:p>
          <a:p>
            <a:pPr marL="171450" indent="-171450">
              <a:buFont typeface="Arial" pitchFamily="34" charset="0"/>
              <a:buChar char="•"/>
            </a:pPr>
            <a:r>
              <a:rPr lang="en-US" b="1" dirty="0" smtClean="0"/>
              <a:t>Iterative Enhancement Model  : </a:t>
            </a:r>
            <a:r>
              <a:rPr lang="en-US" dirty="0" smtClean="0"/>
              <a:t>Originally  proposed for developmental model later extended to maintenance as well . Follows the same iterative methods as that of development. Implementation of the changes to the system are done in an iterative way throughout the life of the system </a:t>
            </a:r>
          </a:p>
          <a:p>
            <a:pPr marL="171450" indent="-171450">
              <a:buFont typeface="Arial" pitchFamily="34" charset="0"/>
              <a:buChar char="•"/>
            </a:pPr>
            <a:r>
              <a:rPr lang="en-US" b="1" dirty="0" smtClean="0"/>
              <a:t>Reuse Oriented Model  :  </a:t>
            </a:r>
            <a:r>
              <a:rPr lang="en-US" dirty="0" smtClean="0"/>
              <a:t>This model  is based on the principle that maintenance is an activity based on reuse of existing components  Has the following activity </a:t>
            </a:r>
          </a:p>
          <a:p>
            <a:pPr marL="628650" lvl="1" indent="-171450">
              <a:buFont typeface="Arial" pitchFamily="34" charset="0"/>
              <a:buChar char="•"/>
            </a:pPr>
            <a:r>
              <a:rPr lang="en-US" dirty="0" smtClean="0"/>
              <a:t>Identify parts of the old system which are candidates for reuse </a:t>
            </a:r>
          </a:p>
          <a:p>
            <a:pPr marL="628650" lvl="1" indent="-171450">
              <a:buFont typeface="Arial" pitchFamily="34" charset="0"/>
              <a:buChar char="•"/>
            </a:pPr>
            <a:r>
              <a:rPr lang="en-US" dirty="0" smtClean="0"/>
              <a:t>Understand  the items </a:t>
            </a:r>
          </a:p>
          <a:p>
            <a:pPr marL="628650" lvl="1" indent="-171450">
              <a:buFont typeface="Arial" pitchFamily="34" charset="0"/>
              <a:buChar char="•"/>
            </a:pPr>
            <a:r>
              <a:rPr lang="en-US" dirty="0" smtClean="0"/>
              <a:t>Modify the items based on new requirements </a:t>
            </a:r>
          </a:p>
          <a:p>
            <a:pPr marL="628650" lvl="1" indent="-171450">
              <a:buFont typeface="Arial" pitchFamily="34" charset="0"/>
              <a:buChar char="•"/>
            </a:pPr>
            <a:r>
              <a:rPr lang="en-US" dirty="0" smtClean="0"/>
              <a:t>Integrate the modified parts into  the new system </a:t>
            </a:r>
            <a:endParaRPr lang="en-US" dirty="0"/>
          </a:p>
        </p:txBody>
      </p:sp>
    </p:spTree>
    <p:extLst>
      <p:ext uri="{BB962C8B-B14F-4D97-AF65-F5344CB8AC3E}">
        <p14:creationId xmlns:p14="http://schemas.microsoft.com/office/powerpoint/2010/main" val="22568900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Rot="1" noChangeAspect="1" noChangeArrowheads="1" noTextEdit="1"/>
          </p:cNvSpPr>
          <p:nvPr>
            <p:ph type="sldImg"/>
          </p:nvPr>
        </p:nvSpPr>
        <p:spPr>
          <a:xfrm>
            <a:off x="2024063" y="688975"/>
            <a:ext cx="4608512" cy="3455988"/>
          </a:xfrm>
          <a:ln/>
        </p:spPr>
      </p:sp>
      <p:sp>
        <p:nvSpPr>
          <p:cNvPr id="18125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7991411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b="1" dirty="0" smtClean="0"/>
              <a:t>Application Assessment  </a:t>
            </a:r>
            <a:r>
              <a:rPr lang="en-US" dirty="0" smtClean="0"/>
              <a:t>:   Here the  application is thoroughly studied  in terms of functionality, quality, volatility , workflows, user satisfaction ( As-is) , along with customer future goals and expectation .  Based on the assessment  a high level project plan is prepared .</a:t>
            </a:r>
          </a:p>
          <a:p>
            <a:endParaRPr lang="en-US" dirty="0"/>
          </a:p>
          <a:p>
            <a:r>
              <a:rPr lang="en-US" b="1" dirty="0"/>
              <a:t>Knowledge </a:t>
            </a:r>
            <a:r>
              <a:rPr lang="en-US" b="1" dirty="0" smtClean="0"/>
              <a:t>Transition    :  </a:t>
            </a:r>
            <a:r>
              <a:rPr lang="en-US" dirty="0" smtClean="0"/>
              <a:t> Here a detailed  plan is drawn to transit  all the necessary information from earlier vendor of the customer  including  Documents , lessons learnt , service status and expectation etc.   Transition from earlier vendor is desirable , if not possible both  new vendor  and the customer work together to ensure that  the new vendor is effective enough to take over the projects/services </a:t>
            </a:r>
            <a:r>
              <a:rPr lang="en-US" dirty="0" err="1" smtClean="0"/>
              <a:t>etc</a:t>
            </a:r>
            <a:r>
              <a:rPr lang="en-US" dirty="0" smtClean="0"/>
              <a:t> . A detailed plan is drawn to ramp up the resources .</a:t>
            </a:r>
          </a:p>
          <a:p>
            <a:endParaRPr lang="en-US" b="1" dirty="0"/>
          </a:p>
          <a:p>
            <a:r>
              <a:rPr lang="en-US" b="1" dirty="0" smtClean="0"/>
              <a:t>Execution :  </a:t>
            </a:r>
            <a:r>
              <a:rPr lang="en-US" dirty="0" smtClean="0"/>
              <a:t> Here application maintenance team and production support team perform tasks  to ensure the application is up and running without any defects .</a:t>
            </a:r>
          </a:p>
          <a:p>
            <a:r>
              <a:rPr lang="en-US" dirty="0" smtClean="0"/>
              <a:t>Requirements are consolidated , analyzed , estimated , coded , tested and deployed  as per the </a:t>
            </a:r>
            <a:r>
              <a:rPr lang="en-US" i="1" dirty="0" smtClean="0"/>
              <a:t>SLA </a:t>
            </a:r>
            <a:r>
              <a:rPr lang="en-US" dirty="0" smtClean="0"/>
              <a:t>, against MR (Maintenance Request ) .</a:t>
            </a:r>
            <a:r>
              <a:rPr lang="en-US" b="1" dirty="0" smtClean="0"/>
              <a:t> </a:t>
            </a:r>
            <a:r>
              <a:rPr lang="en-US" dirty="0" smtClean="0"/>
              <a:t> </a:t>
            </a:r>
          </a:p>
          <a:p>
            <a:endParaRPr lang="en-US" dirty="0"/>
          </a:p>
          <a:p>
            <a:endParaRPr lang="en-US" dirty="0" smtClean="0"/>
          </a:p>
          <a:p>
            <a:endParaRPr lang="en-US" dirty="0" smtClean="0"/>
          </a:p>
          <a:p>
            <a:endParaRPr lang="en-US" dirty="0"/>
          </a:p>
        </p:txBody>
      </p:sp>
    </p:spTree>
    <p:extLst>
      <p:ext uri="{BB962C8B-B14F-4D97-AF65-F5344CB8AC3E}">
        <p14:creationId xmlns:p14="http://schemas.microsoft.com/office/powerpoint/2010/main" val="13344556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78650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209945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Rot="1" noChangeAspect="1" noChangeArrowheads="1" noTextEdit="1"/>
          </p:cNvSpPr>
          <p:nvPr>
            <p:ph type="sldImg"/>
          </p:nvPr>
        </p:nvSpPr>
        <p:spPr>
          <a:xfrm>
            <a:off x="1941513" y="687388"/>
            <a:ext cx="4610100" cy="3457575"/>
          </a:xfrm>
          <a:ln/>
        </p:spPr>
      </p:sp>
      <p:sp>
        <p:nvSpPr>
          <p:cNvPr id="20484" name="Rectangle 3"/>
          <p:cNvSpPr>
            <a:spLocks noGrp="1" noChangeArrowheads="1"/>
          </p:cNvSpPr>
          <p:nvPr>
            <p:ph type="body" idx="1"/>
          </p:nvPr>
        </p:nvSpPr>
        <p:spPr>
          <a:xfrm>
            <a:off x="2016124" y="4251326"/>
            <a:ext cx="4613275" cy="42052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A requirement is a capability or condition to which the system must conform.</a:t>
            </a:r>
          </a:p>
          <a:p>
            <a:r>
              <a:rPr lang="en-US" dirty="0" smtClean="0"/>
              <a:t>Software requirements provide a “black box” definition of the system. They define only those externally observable “What’s” of the system, not the “How’s.”</a:t>
            </a:r>
          </a:p>
          <a:p>
            <a:endParaRPr lang="en-US" dirty="0"/>
          </a:p>
          <a:p>
            <a:r>
              <a:rPr lang="en-US" dirty="0"/>
              <a:t>Requirements are very important for any project, or sub-section of a project, because they define what will be </a:t>
            </a:r>
            <a:r>
              <a:rPr lang="en-US" dirty="0" smtClean="0"/>
              <a:t>built, hence requires a rigorous engineering process, , hence the term Requirement engineering .</a:t>
            </a:r>
          </a:p>
          <a:p>
            <a:endParaRPr lang="en-US" dirty="0"/>
          </a:p>
          <a:p>
            <a:r>
              <a:rPr lang="en-US" dirty="0" smtClean="0"/>
              <a:t>Requirement engineering is a continuous activity </a:t>
            </a:r>
            <a:r>
              <a:rPr lang="en-US" dirty="0"/>
              <a:t>throughout the lifetime of a software as requirements are subject to change  . New requirements needs to be elucidated existing requirements revamped etc. </a:t>
            </a:r>
          </a:p>
          <a:p>
            <a:r>
              <a:rPr lang="en-US" dirty="0" smtClean="0"/>
              <a:t> </a:t>
            </a:r>
            <a:endParaRPr lang="en-US" dirty="0"/>
          </a:p>
          <a:p>
            <a:endParaRPr lang="en-US" dirty="0"/>
          </a:p>
        </p:txBody>
      </p:sp>
    </p:spTree>
    <p:extLst>
      <p:ext uri="{BB962C8B-B14F-4D97-AF65-F5344CB8AC3E}">
        <p14:creationId xmlns:p14="http://schemas.microsoft.com/office/powerpoint/2010/main" val="27541402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dirty="0"/>
              <a:t>Stakeholders are individuals who affect or are affected by the software product  They have some influence over the software , in terms of requirements   </a:t>
            </a:r>
          </a:p>
          <a:p>
            <a:r>
              <a:rPr lang="en-US" dirty="0"/>
              <a:t>Stakeholders can be categorized as </a:t>
            </a:r>
          </a:p>
          <a:p>
            <a:pPr lvl="1"/>
            <a:r>
              <a:rPr lang="en-US" dirty="0"/>
              <a:t>Acquirers  of the software (both management and users)</a:t>
            </a:r>
          </a:p>
          <a:p>
            <a:pPr lvl="1"/>
            <a:r>
              <a:rPr lang="en-US" dirty="0"/>
              <a:t>Suppliers of the software (individuals and team </a:t>
            </a:r>
            <a:r>
              <a:rPr lang="en-US" dirty="0" smtClean="0"/>
              <a:t>, management)</a:t>
            </a:r>
            <a:endParaRPr lang="en-US" dirty="0"/>
          </a:p>
          <a:p>
            <a:pPr lvl="1"/>
            <a:r>
              <a:rPr lang="en-US" dirty="0"/>
              <a:t>Others  (Sales , Legal teams , other internal teams</a:t>
            </a:r>
            <a:r>
              <a:rPr lang="en-US" dirty="0" smtClean="0"/>
              <a:t>)</a:t>
            </a:r>
          </a:p>
          <a:p>
            <a:pPr lvl="1"/>
            <a:endParaRPr lang="en-US" dirty="0" smtClean="0"/>
          </a:p>
          <a:p>
            <a:pPr lvl="1"/>
            <a:endParaRPr lang="en-US" dirty="0"/>
          </a:p>
          <a:p>
            <a:r>
              <a:rPr lang="en-US" dirty="0"/>
              <a:t>RE  who are </a:t>
            </a:r>
            <a:r>
              <a:rPr lang="en-US" dirty="0" smtClean="0"/>
              <a:t>also  </a:t>
            </a:r>
            <a:r>
              <a:rPr lang="en-US" dirty="0"/>
              <a:t>known as requirements engineer, business analyst, system analyst, product manager, or simply analyst</a:t>
            </a:r>
          </a:p>
          <a:p>
            <a:r>
              <a:rPr lang="en-US" dirty="0"/>
              <a:t>RA’s primary responsibility is to gather, analyze, document and validate the needs of the project </a:t>
            </a:r>
            <a:r>
              <a:rPr lang="en-US" dirty="0" err="1"/>
              <a:t>stakeholders.They</a:t>
            </a:r>
            <a:r>
              <a:rPr lang="en-US" dirty="0"/>
              <a:t> help to determine the difference between what customers say they want and what they really need</a:t>
            </a:r>
          </a:p>
          <a:p>
            <a:endParaRPr lang="en-US" dirty="0"/>
          </a:p>
          <a:p>
            <a:r>
              <a:rPr lang="en-US" b="1" dirty="0"/>
              <a:t>Identifying and considering the needs of all of the different stakeholders can help prevent requirements from being </a:t>
            </a:r>
            <a:r>
              <a:rPr lang="en-US" b="1" dirty="0" smtClean="0"/>
              <a:t>overlooked</a:t>
            </a:r>
            <a:r>
              <a:rPr lang="en-US" dirty="0" smtClean="0"/>
              <a:t>.</a:t>
            </a:r>
          </a:p>
          <a:p>
            <a:r>
              <a:rPr lang="en-US" dirty="0" smtClean="0"/>
              <a:t>Requirement s can be classified under two categories :</a:t>
            </a:r>
          </a:p>
          <a:p>
            <a:r>
              <a:rPr lang="en-US" b="1" dirty="0" smtClean="0"/>
              <a:t>Functional :  </a:t>
            </a:r>
            <a:r>
              <a:rPr lang="en-US" dirty="0" smtClean="0"/>
              <a:t>Requirements what the system should do or provide for users .They can include all the business processes /</a:t>
            </a:r>
            <a:r>
              <a:rPr lang="en-US" dirty="0" err="1" smtClean="0"/>
              <a:t>funcionality</a:t>
            </a:r>
            <a:r>
              <a:rPr lang="en-US" dirty="0" smtClean="0"/>
              <a:t>,  reports  and queries  and details of data to be stored and managed . </a:t>
            </a:r>
          </a:p>
          <a:p>
            <a:r>
              <a:rPr lang="en-US" b="1" dirty="0" smtClean="0"/>
              <a:t>Non Functional : </a:t>
            </a:r>
            <a:r>
              <a:rPr lang="en-US" dirty="0"/>
              <a:t>Non-functional requirements </a:t>
            </a:r>
            <a:r>
              <a:rPr lang="en-US" dirty="0" smtClean="0"/>
              <a:t>are  </a:t>
            </a:r>
            <a:r>
              <a:rPr lang="en-US" dirty="0"/>
              <a:t>constraints, targets or control mechanisms for the new system. They describe how, how well </a:t>
            </a:r>
            <a:r>
              <a:rPr lang="en-US" dirty="0" smtClean="0"/>
              <a:t> the system should e provide services like response time , ease of  use-usability , security, recoverability etc. </a:t>
            </a:r>
            <a:endParaRPr lang="en-US" b="1" dirty="0"/>
          </a:p>
          <a:p>
            <a:endParaRPr lang="en-US" dirty="0"/>
          </a:p>
          <a:p>
            <a:endParaRPr lang="en-US" dirty="0"/>
          </a:p>
          <a:p>
            <a:endParaRPr lang="en-US" dirty="0"/>
          </a:p>
        </p:txBody>
      </p:sp>
    </p:spTree>
    <p:extLst>
      <p:ext uri="{BB962C8B-B14F-4D97-AF65-F5344CB8AC3E}">
        <p14:creationId xmlns:p14="http://schemas.microsoft.com/office/powerpoint/2010/main" val="42063457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xfrm>
            <a:off x="2066925" y="688975"/>
            <a:ext cx="4606925" cy="3455988"/>
          </a:xfrm>
          <a:ln/>
        </p:spPr>
      </p:sp>
      <p:sp>
        <p:nvSpPr>
          <p:cNvPr id="184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Tree>
    <p:extLst>
      <p:ext uri="{BB962C8B-B14F-4D97-AF65-F5344CB8AC3E}">
        <p14:creationId xmlns:p14="http://schemas.microsoft.com/office/powerpoint/2010/main" val="16752065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Rot="1" noChangeAspect="1" noChangeArrowheads="1" noTextEdit="1"/>
          </p:cNvSpPr>
          <p:nvPr>
            <p:ph type="sldImg"/>
          </p:nvPr>
        </p:nvSpPr>
        <p:spPr>
          <a:xfrm>
            <a:off x="1963738" y="687388"/>
            <a:ext cx="4565650" cy="3425825"/>
          </a:xfrm>
          <a:ln/>
        </p:spPr>
      </p:sp>
      <p:sp>
        <p:nvSpPr>
          <p:cNvPr id="22532" name="Rectangle 3"/>
          <p:cNvSpPr>
            <a:spLocks noGrp="1" noChangeArrowheads="1"/>
          </p:cNvSpPr>
          <p:nvPr>
            <p:ph type="body" idx="1"/>
          </p:nvPr>
        </p:nvSpPr>
        <p:spPr>
          <a:xfrm>
            <a:off x="2016124" y="4251326"/>
            <a:ext cx="4613275" cy="42052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Requirements Engineering = Requirements Development + Requirements Management</a:t>
            </a:r>
          </a:p>
        </p:txBody>
      </p:sp>
    </p:spTree>
    <p:extLst>
      <p:ext uri="{BB962C8B-B14F-4D97-AF65-F5344CB8AC3E}">
        <p14:creationId xmlns:p14="http://schemas.microsoft.com/office/powerpoint/2010/main" val="39863357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Autofit/>
          </a:bodyPr>
          <a:lstStyle/>
          <a:p>
            <a:pPr>
              <a:lnSpc>
                <a:spcPct val="120000"/>
              </a:lnSpc>
              <a:tabLst>
                <a:tab pos="2603500" algn="l"/>
              </a:tabLst>
              <a:defRPr/>
            </a:pPr>
            <a:r>
              <a:rPr lang="en-US" sz="900" dirty="0" smtClean="0"/>
              <a:t>Requirements Specifications include</a:t>
            </a:r>
          </a:p>
          <a:p>
            <a:pPr marL="171450" indent="-171450">
              <a:lnSpc>
                <a:spcPct val="120000"/>
              </a:lnSpc>
              <a:buClr>
                <a:srgbClr val="993300"/>
              </a:buClr>
              <a:buFont typeface="Arial" pitchFamily="34" charset="0"/>
              <a:buChar char="•"/>
              <a:defRPr/>
            </a:pPr>
            <a:r>
              <a:rPr lang="en-US" sz="900" dirty="0" smtClean="0"/>
              <a:t>What is in scope and out of scope</a:t>
            </a:r>
          </a:p>
          <a:p>
            <a:pPr marL="171450" indent="-171450">
              <a:lnSpc>
                <a:spcPct val="120000"/>
              </a:lnSpc>
              <a:buClr>
                <a:srgbClr val="993300"/>
              </a:buClr>
              <a:buFont typeface="Arial" pitchFamily="34" charset="0"/>
              <a:buChar char="•"/>
              <a:defRPr/>
            </a:pPr>
            <a:r>
              <a:rPr lang="en-US" sz="900" dirty="0" smtClean="0"/>
              <a:t>Related or referenced documents  (Customer supplied artifacts and materials )</a:t>
            </a:r>
          </a:p>
          <a:p>
            <a:pPr marL="171450" indent="-171450">
              <a:lnSpc>
                <a:spcPct val="120000"/>
              </a:lnSpc>
              <a:buClr>
                <a:srgbClr val="993300"/>
              </a:buClr>
              <a:buFont typeface="Arial" pitchFamily="34" charset="0"/>
              <a:buChar char="•"/>
              <a:defRPr/>
            </a:pPr>
            <a:r>
              <a:rPr lang="en-US" sz="900" dirty="0" smtClean="0"/>
              <a:t>Requirement providers and stakeholders of the project</a:t>
            </a:r>
          </a:p>
          <a:p>
            <a:pPr marL="171450" indent="-171450">
              <a:lnSpc>
                <a:spcPct val="120000"/>
              </a:lnSpc>
              <a:buClr>
                <a:srgbClr val="993300"/>
              </a:buClr>
              <a:buFont typeface="Arial" pitchFamily="34" charset="0"/>
              <a:buChar char="•"/>
              <a:defRPr/>
            </a:pPr>
            <a:r>
              <a:rPr lang="en-US" sz="900" dirty="0" smtClean="0"/>
              <a:t>Deliverables &amp; delivery dates</a:t>
            </a:r>
          </a:p>
          <a:p>
            <a:pPr marL="171450" indent="-171450">
              <a:lnSpc>
                <a:spcPct val="120000"/>
              </a:lnSpc>
              <a:buClr>
                <a:srgbClr val="993300"/>
              </a:buClr>
              <a:buFont typeface="Arial" pitchFamily="34" charset="0"/>
              <a:buChar char="•"/>
              <a:defRPr/>
            </a:pPr>
            <a:r>
              <a:rPr lang="en-US" sz="900" dirty="0" smtClean="0"/>
              <a:t>Risks and assumptions</a:t>
            </a:r>
          </a:p>
          <a:p>
            <a:pPr marL="171450" indent="-171450">
              <a:lnSpc>
                <a:spcPct val="120000"/>
              </a:lnSpc>
              <a:buClr>
                <a:srgbClr val="993300"/>
              </a:buClr>
              <a:buFont typeface="Arial" pitchFamily="34" charset="0"/>
              <a:buChar char="•"/>
              <a:defRPr/>
            </a:pPr>
            <a:r>
              <a:rPr lang="en-US" sz="900" dirty="0" smtClean="0"/>
              <a:t>Current and proposed business system	</a:t>
            </a:r>
          </a:p>
          <a:p>
            <a:pPr marL="171450" indent="-171450">
              <a:lnSpc>
                <a:spcPct val="120000"/>
              </a:lnSpc>
              <a:buClr>
                <a:srgbClr val="993300"/>
              </a:buClr>
              <a:buFont typeface="Arial" pitchFamily="34" charset="0"/>
              <a:buChar char="•"/>
              <a:defRPr/>
            </a:pPr>
            <a:r>
              <a:rPr lang="en-US" sz="900" dirty="0" smtClean="0"/>
              <a:t>Acceptance criteria and Customer CTQs</a:t>
            </a:r>
          </a:p>
          <a:p>
            <a:pPr marL="171450" indent="-171450">
              <a:lnSpc>
                <a:spcPct val="120000"/>
              </a:lnSpc>
              <a:buClr>
                <a:srgbClr val="993300"/>
              </a:buClr>
              <a:buFont typeface="Arial" pitchFamily="34" charset="0"/>
              <a:buChar char="•"/>
              <a:defRPr/>
            </a:pPr>
            <a:r>
              <a:rPr lang="en-US" sz="900" dirty="0" smtClean="0"/>
              <a:t>Functional and non functional requirements</a:t>
            </a:r>
          </a:p>
          <a:p>
            <a:pPr marL="171450" indent="-171450">
              <a:lnSpc>
                <a:spcPct val="120000"/>
              </a:lnSpc>
              <a:buClr>
                <a:srgbClr val="993300"/>
              </a:buClr>
              <a:buFont typeface="Arial" pitchFamily="34" charset="0"/>
              <a:buChar char="•"/>
              <a:defRPr/>
            </a:pPr>
            <a:r>
              <a:rPr lang="en-US" sz="900" dirty="0" smtClean="0"/>
              <a:t>Limitations  and constraints </a:t>
            </a:r>
          </a:p>
          <a:p>
            <a:pPr>
              <a:lnSpc>
                <a:spcPct val="120000"/>
              </a:lnSpc>
              <a:buClr>
                <a:srgbClr val="993300"/>
              </a:buClr>
              <a:defRPr/>
            </a:pPr>
            <a:endParaRPr lang="en-US" sz="900" dirty="0" smtClean="0"/>
          </a:p>
          <a:p>
            <a:pPr marL="0" lvl="1">
              <a:defRPr/>
            </a:pPr>
            <a:r>
              <a:rPr lang="en-US" sz="900" dirty="0"/>
              <a:t>URS : User Requirement Specification</a:t>
            </a:r>
          </a:p>
          <a:p>
            <a:pPr marL="0" lvl="2">
              <a:defRPr/>
            </a:pPr>
            <a:r>
              <a:rPr lang="en-US" sz="900" dirty="0"/>
              <a:t>Typically written prior to the SRS, based on the user's experience and expectations, with inputs from stakeholders </a:t>
            </a:r>
          </a:p>
          <a:p>
            <a:pPr marL="0" lvl="2">
              <a:defRPr/>
            </a:pPr>
            <a:endParaRPr lang="en-US" sz="900" dirty="0"/>
          </a:p>
          <a:p>
            <a:pPr marL="0" lvl="1">
              <a:defRPr/>
            </a:pPr>
            <a:r>
              <a:rPr lang="en-US" sz="900" dirty="0"/>
              <a:t>SRS : System Requirement Specification</a:t>
            </a:r>
          </a:p>
          <a:p>
            <a:pPr marL="0" lvl="2">
              <a:defRPr/>
            </a:pPr>
            <a:r>
              <a:rPr lang="en-US" sz="900" dirty="0"/>
              <a:t>This information includes detailed  descriptions of the operations performed by each screen, the data that can be entered into the system , work-flows performed by the system and system reports or other outputs,</a:t>
            </a:r>
          </a:p>
          <a:p>
            <a:pPr marL="0" lvl="2">
              <a:defRPr/>
            </a:pPr>
            <a:r>
              <a:rPr lang="en-US" sz="900" dirty="0"/>
              <a:t>. An SRS also specifies who can enter data into the system as well as how the system meets regulatory requirements that are applicable to the specific system.</a:t>
            </a:r>
          </a:p>
          <a:p>
            <a:pPr marL="0" lvl="2">
              <a:defRPr/>
            </a:pPr>
            <a:endParaRPr lang="en-US" sz="900" dirty="0"/>
          </a:p>
          <a:p>
            <a:pPr marL="0" lvl="1">
              <a:defRPr/>
            </a:pPr>
            <a:r>
              <a:rPr lang="en-US" sz="900" dirty="0"/>
              <a:t>Use Case Documents :  The document and  diagrams together forms the UCD . Typically done when the approach is Use case modelling </a:t>
            </a:r>
          </a:p>
          <a:p>
            <a:pPr marL="0" lvl="1">
              <a:defRPr/>
            </a:pPr>
            <a:endParaRPr lang="en-US" sz="900" dirty="0"/>
          </a:p>
          <a:p>
            <a:pPr>
              <a:defRPr/>
            </a:pPr>
            <a:r>
              <a:rPr lang="en-US" sz="900" dirty="0" smtClean="0"/>
              <a:t>QMS </a:t>
            </a:r>
            <a:r>
              <a:rPr lang="en-US" sz="900" dirty="0"/>
              <a:t>provides templates for creating specification document</a:t>
            </a:r>
          </a:p>
          <a:p>
            <a:pPr>
              <a:lnSpc>
                <a:spcPct val="120000"/>
              </a:lnSpc>
              <a:buClr>
                <a:srgbClr val="993300"/>
              </a:buClr>
              <a:defRPr/>
            </a:pPr>
            <a:endParaRPr lang="en-US" sz="900" dirty="0" smtClean="0"/>
          </a:p>
          <a:p>
            <a:endParaRPr lang="en-US" sz="900" dirty="0"/>
          </a:p>
        </p:txBody>
      </p:sp>
    </p:spTree>
    <p:extLst>
      <p:ext uri="{BB962C8B-B14F-4D97-AF65-F5344CB8AC3E}">
        <p14:creationId xmlns:p14="http://schemas.microsoft.com/office/powerpoint/2010/main" val="16055370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lvl="1">
              <a:defRPr/>
            </a:pPr>
            <a:r>
              <a:rPr lang="en-US" dirty="0" smtClean="0"/>
              <a:t>RM  </a:t>
            </a:r>
            <a:r>
              <a:rPr lang="en-US" dirty="0"/>
              <a:t>phase controls and tracks the changes of agreed requirements, relationships between requirements, and dependencies between the various produced during software engineering </a:t>
            </a:r>
            <a:r>
              <a:rPr lang="en-US" dirty="0" smtClean="0"/>
              <a:t>process</a:t>
            </a:r>
          </a:p>
          <a:p>
            <a:pPr marL="0" lvl="1">
              <a:defRPr/>
            </a:pPr>
            <a:r>
              <a:rPr lang="en-US" dirty="0"/>
              <a:t> </a:t>
            </a:r>
            <a:r>
              <a:rPr lang="en-US" dirty="0" smtClean="0"/>
              <a:t> </a:t>
            </a:r>
          </a:p>
          <a:p>
            <a:pPr marL="0" lvl="1">
              <a:defRPr/>
            </a:pPr>
            <a:r>
              <a:rPr lang="en-US" dirty="0" smtClean="0"/>
              <a:t>Requirement may change due to various reasons </a:t>
            </a:r>
          </a:p>
          <a:p>
            <a:pPr marL="171450" lvl="1" indent="-171450">
              <a:buFont typeface="Arial" pitchFamily="34" charset="0"/>
              <a:buChar char="•"/>
              <a:defRPr/>
            </a:pPr>
            <a:r>
              <a:rPr lang="en-US" dirty="0" smtClean="0"/>
              <a:t>A bug </a:t>
            </a:r>
          </a:p>
          <a:p>
            <a:pPr marL="171450" lvl="1" indent="-171450">
              <a:buFont typeface="Arial" pitchFamily="34" charset="0"/>
              <a:buChar char="•"/>
              <a:defRPr/>
            </a:pPr>
            <a:r>
              <a:rPr lang="en-US" dirty="0" smtClean="0"/>
              <a:t>Technology change </a:t>
            </a:r>
          </a:p>
          <a:p>
            <a:pPr marL="171450" lvl="1" indent="-171450">
              <a:buFont typeface="Arial" pitchFamily="34" charset="0"/>
              <a:buChar char="•"/>
              <a:defRPr/>
            </a:pPr>
            <a:r>
              <a:rPr lang="en-US" dirty="0" smtClean="0"/>
              <a:t>Change in business </a:t>
            </a:r>
          </a:p>
          <a:p>
            <a:pPr marL="0" lvl="1">
              <a:defRPr/>
            </a:pPr>
            <a:endParaRPr lang="en-US" dirty="0"/>
          </a:p>
          <a:p>
            <a:pPr marL="0" lvl="1">
              <a:defRPr/>
            </a:pPr>
            <a:r>
              <a:rPr lang="en-US" dirty="0" smtClean="0"/>
              <a:t>When sizable requirement changes  are received the changes are incorporated via a change management process .</a:t>
            </a:r>
            <a:endParaRPr lang="en-US" dirty="0"/>
          </a:p>
          <a:p>
            <a:pPr marL="0" lvl="1">
              <a:defRPr/>
            </a:pPr>
            <a:endParaRPr lang="en-US" dirty="0"/>
          </a:p>
          <a:p>
            <a:endParaRPr lang="en-US" dirty="0"/>
          </a:p>
        </p:txBody>
      </p:sp>
    </p:spTree>
    <p:extLst>
      <p:ext uri="{BB962C8B-B14F-4D97-AF65-F5344CB8AC3E}">
        <p14:creationId xmlns:p14="http://schemas.microsoft.com/office/powerpoint/2010/main" val="24300646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224242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Rot="1" noChangeAspect="1" noChangeArrowheads="1" noTextEdit="1"/>
          </p:cNvSpPr>
          <p:nvPr>
            <p:ph type="sldImg"/>
          </p:nvPr>
        </p:nvSpPr>
        <p:spPr>
          <a:xfrm>
            <a:off x="2024063" y="688975"/>
            <a:ext cx="4608512" cy="3455988"/>
          </a:xfrm>
          <a:ln/>
        </p:spPr>
      </p:sp>
      <p:sp>
        <p:nvSpPr>
          <p:cNvPr id="19456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5679822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209945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dirty="0"/>
              <a:t>The architecture of a system is its 'skeleton'. It's the highest level of abstraction of a system. What kind of data storage is present, how do modules interact with </a:t>
            </a:r>
            <a:r>
              <a:rPr lang="en-US" dirty="0" smtClean="0"/>
              <a:t>each other</a:t>
            </a:r>
            <a:r>
              <a:rPr lang="en-US" dirty="0"/>
              <a:t>, what recovery systems are in place. </a:t>
            </a:r>
            <a:endParaRPr lang="en-US" dirty="0" smtClean="0"/>
          </a:p>
          <a:p>
            <a:r>
              <a:rPr lang="en-US" dirty="0" smtClean="0"/>
              <a:t>Software </a:t>
            </a:r>
            <a:r>
              <a:rPr lang="en-US" dirty="0"/>
              <a:t>design is about designing the individual modules / components. What are the responsibilities, functions, of module x? Of class Y? What can it do, and what not? What design patterns can be used?</a:t>
            </a:r>
          </a:p>
          <a:p>
            <a:r>
              <a:rPr lang="en-US" dirty="0"/>
              <a:t>So in short, Software architecture is more about the design of the entire system, while software design emphasizes on module / component / class level</a:t>
            </a:r>
          </a:p>
          <a:p>
            <a:endParaRPr lang="en-US" dirty="0"/>
          </a:p>
        </p:txBody>
      </p:sp>
    </p:spTree>
    <p:extLst>
      <p:ext uri="{BB962C8B-B14F-4D97-AF65-F5344CB8AC3E}">
        <p14:creationId xmlns:p14="http://schemas.microsoft.com/office/powerpoint/2010/main" val="12288329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a:xfrm>
            <a:off x="2016125" y="4251326"/>
            <a:ext cx="4570942" cy="4449232"/>
          </a:xfrm>
        </p:spPr>
        <p:txBody>
          <a:bodyPr>
            <a:normAutofit/>
          </a:bodyPr>
          <a:lstStyle/>
          <a:p>
            <a:r>
              <a:rPr lang="en-US" dirty="0"/>
              <a:t>Architecture constitutes of the following key activities: </a:t>
            </a:r>
          </a:p>
          <a:p>
            <a:pPr marL="171450" indent="-171450">
              <a:buFont typeface="Arial" pitchFamily="34" charset="0"/>
              <a:buChar char="•"/>
            </a:pPr>
            <a:r>
              <a:rPr lang="en-US" dirty="0" smtClean="0"/>
              <a:t>Solution </a:t>
            </a:r>
            <a:r>
              <a:rPr lang="en-US" dirty="0"/>
              <a:t>space for “non-functional requirements” </a:t>
            </a:r>
          </a:p>
          <a:p>
            <a:pPr marL="171450" indent="-171450">
              <a:buFont typeface="Arial" pitchFamily="34" charset="0"/>
              <a:buChar char="•"/>
            </a:pPr>
            <a:r>
              <a:rPr lang="en-US" dirty="0" smtClean="0"/>
              <a:t> </a:t>
            </a:r>
            <a:r>
              <a:rPr lang="en-US" dirty="0"/>
              <a:t>Decision on Technology Stack </a:t>
            </a:r>
          </a:p>
          <a:p>
            <a:pPr marL="171450" indent="-171450">
              <a:buFont typeface="Arial" pitchFamily="34" charset="0"/>
              <a:buChar char="•"/>
            </a:pPr>
            <a:r>
              <a:rPr lang="en-US" dirty="0" smtClean="0"/>
              <a:t> </a:t>
            </a:r>
            <a:r>
              <a:rPr lang="en-US" dirty="0"/>
              <a:t>Framework requirements definition and solution </a:t>
            </a:r>
          </a:p>
          <a:p>
            <a:pPr marL="171450" indent="-171450">
              <a:buFont typeface="Arial" pitchFamily="34" charset="0"/>
              <a:buChar char="•"/>
            </a:pPr>
            <a:r>
              <a:rPr lang="en-US" dirty="0" smtClean="0"/>
              <a:t> </a:t>
            </a:r>
            <a:r>
              <a:rPr lang="en-US" dirty="0"/>
              <a:t>Critical decisions for some risky "functional" requirements </a:t>
            </a:r>
          </a:p>
          <a:p>
            <a:endParaRPr lang="en-US" dirty="0"/>
          </a:p>
          <a:p>
            <a:r>
              <a:rPr lang="en-US" dirty="0"/>
              <a:t>Architecture activities are delivered by the Technical Architect and supported by the Design lead </a:t>
            </a:r>
            <a:r>
              <a:rPr lang="en-US" dirty="0" smtClean="0"/>
              <a:t>  </a:t>
            </a:r>
            <a:r>
              <a:rPr lang="en-US" b="1" dirty="0" smtClean="0"/>
              <a:t>Design </a:t>
            </a:r>
            <a:r>
              <a:rPr lang="en-US" dirty="0"/>
              <a:t>is mainly focused on modeling the functional aspects of an application. </a:t>
            </a:r>
          </a:p>
          <a:p>
            <a:r>
              <a:rPr lang="en-US" dirty="0" smtClean="0"/>
              <a:t>Solution </a:t>
            </a:r>
            <a:r>
              <a:rPr lang="en-US" dirty="0"/>
              <a:t>space for “functional requirements” based on defined architecture </a:t>
            </a:r>
          </a:p>
          <a:p>
            <a:r>
              <a:rPr lang="en-US" dirty="0" smtClean="0"/>
              <a:t> </a:t>
            </a:r>
            <a:r>
              <a:rPr lang="en-US" dirty="0"/>
              <a:t>Design Pattern choice </a:t>
            </a:r>
          </a:p>
          <a:p>
            <a:r>
              <a:rPr lang="en-US" dirty="0" smtClean="0"/>
              <a:t>Application </a:t>
            </a:r>
            <a:r>
              <a:rPr lang="en-US" dirty="0"/>
              <a:t>design </a:t>
            </a:r>
          </a:p>
          <a:p>
            <a:r>
              <a:rPr lang="en-US" dirty="0" smtClean="0"/>
              <a:t> </a:t>
            </a:r>
            <a:r>
              <a:rPr lang="en-US" dirty="0"/>
              <a:t>Logical ER Data Model ( entities, attributes, relationships) </a:t>
            </a:r>
          </a:p>
          <a:p>
            <a:r>
              <a:rPr lang="en-US" dirty="0" smtClean="0"/>
              <a:t>UML </a:t>
            </a:r>
            <a:r>
              <a:rPr lang="en-US" dirty="0"/>
              <a:t>Models  </a:t>
            </a:r>
            <a:r>
              <a:rPr lang="en-US" dirty="0" smtClean="0"/>
              <a:t>- Class, Sequence , Activity </a:t>
            </a:r>
            <a:r>
              <a:rPr lang="en-US" dirty="0" err="1" smtClean="0"/>
              <a:t>etc</a:t>
            </a:r>
            <a:r>
              <a:rPr lang="en-US" dirty="0" smtClean="0"/>
              <a:t> </a:t>
            </a:r>
            <a:endParaRPr lang="en-US" dirty="0"/>
          </a:p>
          <a:p>
            <a:r>
              <a:rPr lang="en-US" dirty="0"/>
              <a:t>A</a:t>
            </a:r>
            <a:r>
              <a:rPr lang="en-US" dirty="0" smtClean="0"/>
              <a:t>nalysis </a:t>
            </a:r>
            <a:r>
              <a:rPr lang="en-US" dirty="0"/>
              <a:t>Model ( domain entities, control and boundary classes, their functional attributes and associations ) </a:t>
            </a:r>
          </a:p>
          <a:p>
            <a:r>
              <a:rPr lang="en-US" dirty="0" smtClean="0"/>
              <a:t> </a:t>
            </a:r>
            <a:r>
              <a:rPr lang="en-US" dirty="0"/>
              <a:t>Additional UML diagrams ( as needed) </a:t>
            </a:r>
          </a:p>
          <a:p>
            <a:r>
              <a:rPr lang="en-US" dirty="0" smtClean="0"/>
              <a:t> </a:t>
            </a:r>
            <a:r>
              <a:rPr lang="en-US" dirty="0"/>
              <a:t>Data types of attributes </a:t>
            </a:r>
          </a:p>
          <a:p>
            <a:r>
              <a:rPr lang="en-US" dirty="0" smtClean="0"/>
              <a:t> </a:t>
            </a:r>
            <a:r>
              <a:rPr lang="en-US" dirty="0"/>
              <a:t>Additional classes, attributes for technical implementation (ex. primary key) </a:t>
            </a:r>
          </a:p>
          <a:p>
            <a:endParaRPr lang="en-US" dirty="0"/>
          </a:p>
          <a:p>
            <a:r>
              <a:rPr lang="en-US" dirty="0"/>
              <a:t>Design activities are delivered by the Design Lead and the Designer </a:t>
            </a:r>
            <a:r>
              <a:rPr lang="en-US" dirty="0" smtClean="0"/>
              <a:t>.Design </a:t>
            </a:r>
            <a:r>
              <a:rPr lang="en-US" dirty="0"/>
              <a:t>Lead is a key role and which acts as a communicator between the architect and designers </a:t>
            </a:r>
          </a:p>
        </p:txBody>
      </p:sp>
    </p:spTree>
    <p:extLst>
      <p:ext uri="{BB962C8B-B14F-4D97-AF65-F5344CB8AC3E}">
        <p14:creationId xmlns:p14="http://schemas.microsoft.com/office/powerpoint/2010/main" val="3875092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
        <p:nvSpPr>
          <p:cNvPr id="5" name="TextBox 4"/>
          <p:cNvSpPr txBox="1"/>
          <p:nvPr/>
        </p:nvSpPr>
        <p:spPr>
          <a:xfrm>
            <a:off x="92208" y="1345235"/>
            <a:ext cx="960505" cy="784830"/>
          </a:xfrm>
          <a:prstGeom prst="rect">
            <a:avLst/>
          </a:prstGeom>
          <a:noFill/>
        </p:spPr>
        <p:txBody>
          <a:bodyPr wrap="square" rtlCol="0">
            <a:spAutoFit/>
          </a:bodyPr>
          <a:lstStyle/>
          <a:p>
            <a:r>
              <a:rPr lang="en-US" sz="900" b="1" dirty="0" smtClean="0"/>
              <a:t>Instructor Notes </a:t>
            </a:r>
          </a:p>
          <a:p>
            <a:endParaRPr lang="en-US" sz="900" b="1" dirty="0"/>
          </a:p>
          <a:p>
            <a:r>
              <a:rPr lang="en-US" sz="900" dirty="0" smtClean="0"/>
              <a:t>Show a sample  design document </a:t>
            </a:r>
            <a:endParaRPr lang="en-US" sz="900" dirty="0"/>
          </a:p>
        </p:txBody>
      </p:sp>
    </p:spTree>
    <p:extLst>
      <p:ext uri="{BB962C8B-B14F-4D97-AF65-F5344CB8AC3E}">
        <p14:creationId xmlns:p14="http://schemas.microsoft.com/office/powerpoint/2010/main" val="21975441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209945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12744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220232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467562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2099453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dirty="0" smtClean="0"/>
              <a:t>Goal of functional  testing is to test the functionality of the system . The test cases are written from the requirement documents by the QA team as a parallel activity once the requirements are frozen  .  The system is treated as a black box (implementation independent) . </a:t>
            </a:r>
          </a:p>
          <a:p>
            <a:endParaRPr lang="en-US" dirty="0"/>
          </a:p>
          <a:p>
            <a:r>
              <a:rPr lang="en-US" dirty="0" smtClean="0"/>
              <a:t>Goal of the performance testing is to validate the non functional requirement of the system (captured during requirements) , In this kind of testing the system is pushed to its limits to see how it behaves . Some of the performance tests </a:t>
            </a:r>
          </a:p>
          <a:p>
            <a:pPr marL="171450" lvl="1" indent="-171450">
              <a:buFont typeface="Arial" pitchFamily="34" charset="0"/>
              <a:buChar char="•"/>
            </a:pPr>
            <a:r>
              <a:rPr lang="en-US" b="1" dirty="0" smtClean="0"/>
              <a:t>Stress testing    </a:t>
            </a:r>
            <a:r>
              <a:rPr lang="en-US" dirty="0" smtClean="0"/>
              <a:t>to test s</a:t>
            </a:r>
            <a:r>
              <a:rPr lang="en-US" dirty="0" smtClean="0">
                <a:ea typeface="ＭＳ Ｐゴシック" charset="-128"/>
              </a:rPr>
              <a:t>tress </a:t>
            </a:r>
            <a:r>
              <a:rPr lang="en-US" dirty="0">
                <a:ea typeface="ＭＳ Ｐゴシック" charset="-128"/>
              </a:rPr>
              <a:t>limits of system (maximum # of users, peak </a:t>
            </a:r>
            <a:r>
              <a:rPr lang="en-US" dirty="0" smtClean="0">
                <a:solidFill>
                  <a:srgbClr val="000000"/>
                </a:solidFill>
                <a:ea typeface="ＭＳ Ｐゴシック" charset="-128"/>
              </a:rPr>
              <a:t>demands</a:t>
            </a:r>
            <a:r>
              <a:rPr lang="en-US" dirty="0">
                <a:solidFill>
                  <a:srgbClr val="000000"/>
                </a:solidFill>
                <a:ea typeface="ＭＳ Ｐゴシック" charset="-128"/>
              </a:rPr>
              <a:t> </a:t>
            </a:r>
            <a:r>
              <a:rPr lang="en-US" dirty="0" err="1" smtClean="0">
                <a:solidFill>
                  <a:srgbClr val="000000"/>
                </a:solidFill>
                <a:ea typeface="ＭＳ Ｐゴシック" charset="-128"/>
              </a:rPr>
              <a:t>etc</a:t>
            </a:r>
            <a:r>
              <a:rPr lang="en-US" dirty="0" smtClean="0">
                <a:solidFill>
                  <a:srgbClr val="000000"/>
                </a:solidFill>
                <a:ea typeface="ＭＳ Ｐゴシック" charset="-128"/>
              </a:rPr>
              <a:t>)</a:t>
            </a:r>
            <a:endParaRPr lang="en-US" dirty="0" smtClean="0"/>
          </a:p>
          <a:p>
            <a:pPr marL="171450" indent="-171450">
              <a:buFont typeface="Arial" pitchFamily="34" charset="0"/>
              <a:buChar char="•"/>
            </a:pPr>
            <a:r>
              <a:rPr lang="en-US" b="1" dirty="0" smtClean="0"/>
              <a:t>Volume testing   </a:t>
            </a:r>
            <a:r>
              <a:rPr lang="en-US" dirty="0" smtClean="0"/>
              <a:t>to test large </a:t>
            </a:r>
            <a:r>
              <a:rPr lang="en-US" dirty="0"/>
              <a:t>v</a:t>
            </a:r>
            <a:r>
              <a:rPr lang="en-US" dirty="0" smtClean="0"/>
              <a:t>olume of data </a:t>
            </a:r>
            <a:endParaRPr lang="en-US" b="1" dirty="0" smtClean="0"/>
          </a:p>
          <a:p>
            <a:pPr marL="171450" indent="-171450">
              <a:buFont typeface="Arial" pitchFamily="34" charset="0"/>
              <a:buChar char="•"/>
            </a:pPr>
            <a:r>
              <a:rPr lang="en-US" b="1" dirty="0" smtClean="0"/>
              <a:t>Security Testing    </a:t>
            </a:r>
            <a:r>
              <a:rPr lang="en-US" dirty="0" smtClean="0"/>
              <a:t>to test if the system behavior on security violation </a:t>
            </a:r>
          </a:p>
          <a:p>
            <a:pPr marL="171450" indent="-171450">
              <a:buFont typeface="Arial" pitchFamily="34" charset="0"/>
              <a:buChar char="•"/>
            </a:pPr>
            <a:r>
              <a:rPr lang="en-US" b="1" dirty="0" smtClean="0"/>
              <a:t>Recovery Testing   </a:t>
            </a:r>
            <a:r>
              <a:rPr lang="en-US" dirty="0" smtClean="0"/>
              <a:t>to test system’s response to loss of data  and presence of  errors</a:t>
            </a:r>
          </a:p>
          <a:p>
            <a:pPr marL="171450" indent="-171450">
              <a:buFont typeface="Arial" pitchFamily="34" charset="0"/>
              <a:buChar char="•"/>
            </a:pPr>
            <a:r>
              <a:rPr lang="en-US" dirty="0" smtClean="0"/>
              <a:t> </a:t>
            </a:r>
            <a:r>
              <a:rPr lang="en-US" b="1" dirty="0" smtClean="0"/>
              <a:t>Usability testing   </a:t>
            </a:r>
            <a:r>
              <a:rPr lang="en-US" dirty="0" smtClean="0"/>
              <a:t>to test the ease of  Use of the system </a:t>
            </a:r>
          </a:p>
          <a:p>
            <a:pPr marL="171450" indent="-171450">
              <a:buFont typeface="Arial" pitchFamily="34" charset="0"/>
              <a:buChar char="•"/>
            </a:pPr>
            <a:endParaRPr lang="en-US" dirty="0"/>
          </a:p>
          <a:p>
            <a:pPr marL="171450" indent="-171450">
              <a:buFont typeface="Arial" pitchFamily="34" charset="0"/>
              <a:buChar char="•"/>
            </a:pPr>
            <a:endParaRPr lang="en-US" dirty="0"/>
          </a:p>
        </p:txBody>
      </p:sp>
    </p:spTree>
    <p:extLst>
      <p:ext uri="{BB962C8B-B14F-4D97-AF65-F5344CB8AC3E}">
        <p14:creationId xmlns:p14="http://schemas.microsoft.com/office/powerpoint/2010/main" val="29578028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Rot="1" noChangeAspect="1" noChangeArrowheads="1" noTextEdit="1"/>
          </p:cNvSpPr>
          <p:nvPr>
            <p:ph type="sldImg"/>
          </p:nvPr>
        </p:nvSpPr>
        <p:spPr>
          <a:xfrm>
            <a:off x="2024063" y="688975"/>
            <a:ext cx="4608512" cy="3455988"/>
          </a:xfrm>
          <a:ln/>
        </p:spPr>
      </p:sp>
      <p:sp>
        <p:nvSpPr>
          <p:cNvPr id="19558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4205644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0169803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6283685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4581403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249990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dirty="0" smtClean="0"/>
              <a:t>Reviews and  CM process are processes which  will  be used in all the phases  of  Software development .  These are umbrella process .</a:t>
            </a:r>
            <a:endParaRPr lang="en-US" dirty="0"/>
          </a:p>
        </p:txBody>
      </p:sp>
    </p:spTree>
    <p:extLst>
      <p:ext uri="{BB962C8B-B14F-4D97-AF65-F5344CB8AC3E}">
        <p14:creationId xmlns:p14="http://schemas.microsoft.com/office/powerpoint/2010/main" val="262099453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4522456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5010684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9682924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dirty="0"/>
              <a:t>Inspection – It is a more systematic and rigorous type of peer review. Inspections are more effective at finding defects than are informal reviews</a:t>
            </a:r>
            <a:r>
              <a:rPr lang="en-US" dirty="0" smtClean="0"/>
              <a:t>.  In inspection reviewer drives the review process .</a:t>
            </a:r>
            <a:r>
              <a:rPr lang="en-US" dirty="0"/>
              <a:t/>
            </a:r>
            <a:br>
              <a:rPr lang="en-US" dirty="0"/>
            </a:br>
            <a:endParaRPr lang="en-US" dirty="0" smtClean="0"/>
          </a:p>
          <a:p>
            <a:r>
              <a:rPr lang="en-US" dirty="0"/>
              <a:t>Walkthrough – It is an informal review because the work product’s author describes it to some colleagues and asks for suggestions. Walkthroughs are informal because they typically do not follow a defined procedure, do not specify exit criteria, require no management reporting, and generate no metrics.</a:t>
            </a:r>
            <a:br>
              <a:rPr lang="en-US" dirty="0"/>
            </a:br>
            <a:r>
              <a:rPr lang="en-US" dirty="0"/>
              <a:t/>
            </a:r>
            <a:br>
              <a:rPr lang="en-US" dirty="0"/>
            </a:br>
            <a:r>
              <a:rPr lang="en-US" dirty="0"/>
              <a:t>Pair Programming – In Pair Programming, two developers work together on the same program at a single workstation and continuously reviewing their work.</a:t>
            </a:r>
            <a:br>
              <a:rPr lang="en-US" dirty="0"/>
            </a:br>
            <a:r>
              <a:rPr lang="en-US" dirty="0"/>
              <a:t/>
            </a:r>
            <a:br>
              <a:rPr lang="en-US" dirty="0"/>
            </a:br>
            <a:endParaRPr lang="en-US" dirty="0"/>
          </a:p>
        </p:txBody>
      </p:sp>
    </p:spTree>
    <p:extLst>
      <p:ext uri="{BB962C8B-B14F-4D97-AF65-F5344CB8AC3E}">
        <p14:creationId xmlns:p14="http://schemas.microsoft.com/office/powerpoint/2010/main" val="245290902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
        <p:nvSpPr>
          <p:cNvPr id="5" name="TextBox 4"/>
          <p:cNvSpPr txBox="1"/>
          <p:nvPr/>
        </p:nvSpPr>
        <p:spPr>
          <a:xfrm>
            <a:off x="84524" y="1175657"/>
            <a:ext cx="998925" cy="923330"/>
          </a:xfrm>
          <a:prstGeom prst="rect">
            <a:avLst/>
          </a:prstGeom>
          <a:noFill/>
        </p:spPr>
        <p:txBody>
          <a:bodyPr wrap="square" rtlCol="0">
            <a:spAutoFit/>
          </a:bodyPr>
          <a:lstStyle/>
          <a:p>
            <a:r>
              <a:rPr lang="en-US" sz="900" dirty="0" smtClean="0"/>
              <a:t>Instructor Notes:</a:t>
            </a:r>
          </a:p>
          <a:p>
            <a:endParaRPr lang="en-US" sz="900" dirty="0"/>
          </a:p>
          <a:p>
            <a:r>
              <a:rPr lang="en-US" sz="900" dirty="0" smtClean="0"/>
              <a:t>Show the coding checklist  which is there in QMS as sample .  </a:t>
            </a:r>
            <a:endParaRPr lang="en-US" sz="900" dirty="0"/>
          </a:p>
        </p:txBody>
      </p:sp>
    </p:spTree>
    <p:extLst>
      <p:ext uri="{BB962C8B-B14F-4D97-AF65-F5344CB8AC3E}">
        <p14:creationId xmlns:p14="http://schemas.microsoft.com/office/powerpoint/2010/main" val="22104165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Rot="1" noChangeAspect="1" noChangeArrowheads="1" noTextEdit="1"/>
          </p:cNvSpPr>
          <p:nvPr>
            <p:ph type="sldImg"/>
          </p:nvPr>
        </p:nvSpPr>
        <p:spPr>
          <a:xfrm>
            <a:off x="2024063" y="688975"/>
            <a:ext cx="4608512" cy="3455988"/>
          </a:xfrm>
          <a:ln/>
        </p:spPr>
      </p:sp>
      <p:sp>
        <p:nvSpPr>
          <p:cNvPr id="19661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24167630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2099453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2160412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Rot="1" noChangeAspect="1" noChangeArrowheads="1" noTextEdit="1"/>
          </p:cNvSpPr>
          <p:nvPr>
            <p:ph type="sldImg"/>
          </p:nvPr>
        </p:nvSpPr>
        <p:spPr>
          <a:xfrm>
            <a:off x="1947863" y="665163"/>
            <a:ext cx="4638675" cy="3479800"/>
          </a:xfrm>
          <a:ln/>
        </p:spPr>
      </p:sp>
      <p:sp>
        <p:nvSpPr>
          <p:cNvPr id="36869" name="Rectangle 3"/>
          <p:cNvSpPr>
            <a:spLocks noGrp="1" noChangeArrowheads="1"/>
          </p:cNvSpPr>
          <p:nvPr>
            <p:ph type="body" idx="1"/>
          </p:nvPr>
        </p:nvSpPr>
        <p:spPr>
          <a:xfrm>
            <a:off x="2016125" y="4251325"/>
            <a:ext cx="4613275" cy="1311275"/>
          </a:xfrm>
          <a:noFill/>
          <a:ln w="9525"/>
        </p:spPr>
        <p:txBody>
          <a:bodyPr anchor="t" anchorCtr="0"/>
          <a:lstStyle/>
          <a:p>
            <a:r>
              <a:rPr lang="en-US" smtClean="0"/>
              <a:t>A configuration is an arrangement of functional units according to their nature, number, and chief characteristics. Often, configuration pertains to the choice of hardware, software, firmware, and documentation. The configuration affects system function and performance. </a:t>
            </a:r>
          </a:p>
          <a:p>
            <a:endParaRPr lang="en-US" smtClean="0"/>
          </a:p>
        </p:txBody>
      </p:sp>
    </p:spTree>
    <p:extLst>
      <p:ext uri="{BB962C8B-B14F-4D97-AF65-F5344CB8AC3E}">
        <p14:creationId xmlns:p14="http://schemas.microsoft.com/office/powerpoint/2010/main" val="93116403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Rot="1" noChangeAspect="1" noChangeArrowheads="1" noTextEdit="1"/>
          </p:cNvSpPr>
          <p:nvPr>
            <p:ph type="sldImg"/>
          </p:nvPr>
        </p:nvSpPr>
        <p:spPr>
          <a:xfrm>
            <a:off x="2022475" y="685800"/>
            <a:ext cx="4572000" cy="3429000"/>
          </a:xfrm>
          <a:solidFill>
            <a:srgbClr val="FFFFFF"/>
          </a:solidFill>
          <a:ln/>
        </p:spPr>
      </p:sp>
      <p:sp>
        <p:nvSpPr>
          <p:cNvPr id="37892" name="Rectangle 3"/>
          <p:cNvSpPr>
            <a:spLocks noGrp="1" noChangeArrowheads="1"/>
          </p:cNvSpPr>
          <p:nvPr>
            <p:ph type="body" idx="1"/>
          </p:nvPr>
        </p:nvSpPr>
        <p:spPr>
          <a:solidFill>
            <a:srgbClr val="FFFFFF"/>
          </a:solidFill>
          <a:ln>
            <a:noFill/>
          </a:ln>
        </p:spPr>
        <p:txBody>
          <a:bodyPr/>
          <a:lstStyle/>
          <a:p>
            <a:endParaRPr lang="en-US" dirty="0" smtClean="0"/>
          </a:p>
        </p:txBody>
      </p:sp>
    </p:spTree>
    <p:extLst>
      <p:ext uri="{BB962C8B-B14F-4D97-AF65-F5344CB8AC3E}">
        <p14:creationId xmlns:p14="http://schemas.microsoft.com/office/powerpoint/2010/main" val="196751441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Rot="1" noChangeAspect="1" noChangeArrowheads="1" noTextEdit="1"/>
          </p:cNvSpPr>
          <p:nvPr>
            <p:ph type="sldImg"/>
          </p:nvPr>
        </p:nvSpPr>
        <p:spPr>
          <a:xfrm>
            <a:off x="2022475" y="685800"/>
            <a:ext cx="4572000" cy="3429000"/>
          </a:xfrm>
          <a:solidFill>
            <a:srgbClr val="FFFFFF"/>
          </a:solidFill>
          <a:ln/>
        </p:spPr>
      </p:sp>
      <p:sp>
        <p:nvSpPr>
          <p:cNvPr id="38916" name="Rectangle 3"/>
          <p:cNvSpPr>
            <a:spLocks noGrp="1" noChangeArrowheads="1"/>
          </p:cNvSpPr>
          <p:nvPr>
            <p:ph type="body" idx="1"/>
          </p:nvPr>
        </p:nvSpPr>
        <p:spPr>
          <a:solidFill>
            <a:srgbClr val="FFFFFF"/>
          </a:solidFill>
          <a:ln>
            <a:noFill/>
          </a:ln>
        </p:spPr>
        <p:txBody>
          <a:bodyPr>
            <a:normAutofit/>
          </a:bodyPr>
          <a:lstStyle/>
          <a:p>
            <a:r>
              <a:rPr lang="en-US" dirty="0"/>
              <a:t>SCM is the process that defines how to control and manage change.</a:t>
            </a:r>
          </a:p>
          <a:p>
            <a:r>
              <a:rPr lang="en-US" dirty="0"/>
              <a:t>The need for an SCM process is acutely felt when there are many developers and many versions of the software. Suffice to say that in a complex scenario where bug fixing should happen on multiple production systems and enhancements must be continued on the main code base, SCM acts as the backbone which can make this happen</a:t>
            </a:r>
            <a:r>
              <a:rPr lang="en-US" dirty="0" smtClean="0"/>
              <a:t>.</a:t>
            </a:r>
          </a:p>
          <a:p>
            <a:endParaRPr lang="en-US" dirty="0"/>
          </a:p>
          <a:p>
            <a:r>
              <a:rPr lang="en-US" dirty="0"/>
              <a:t>Without configuration </a:t>
            </a:r>
            <a:r>
              <a:rPr lang="en-US" dirty="0" smtClean="0"/>
              <a:t>Management  the following can happen </a:t>
            </a:r>
            <a:endParaRPr lang="en-US" dirty="0"/>
          </a:p>
          <a:p>
            <a:pPr marL="676275" lvl="2" indent="-342900">
              <a:buFont typeface="Wingdings" pitchFamily="2" charset="2"/>
              <a:buChar char="Ø"/>
            </a:pPr>
            <a:r>
              <a:rPr lang="en-US" dirty="0"/>
              <a:t>Unorganized project items</a:t>
            </a:r>
          </a:p>
          <a:p>
            <a:pPr marL="676275" lvl="2" indent="-342900">
              <a:buFont typeface="Wingdings" pitchFamily="2" charset="2"/>
              <a:buChar char="Ø"/>
            </a:pPr>
            <a:r>
              <a:rPr lang="en-US" dirty="0"/>
              <a:t>Confused naming conventions</a:t>
            </a:r>
          </a:p>
          <a:p>
            <a:pPr marL="676275" lvl="2" indent="-342900">
              <a:buFont typeface="Wingdings" pitchFamily="2" charset="2"/>
              <a:buChar char="Ø"/>
            </a:pPr>
            <a:r>
              <a:rPr lang="en-US" dirty="0"/>
              <a:t>Review / Delivery of wrong version of code</a:t>
            </a:r>
          </a:p>
          <a:p>
            <a:pPr marL="676275" lvl="2" indent="-342900">
              <a:buFont typeface="Wingdings" pitchFamily="2" charset="2"/>
              <a:buChar char="Ø"/>
            </a:pPr>
            <a:r>
              <a:rPr lang="en-US" dirty="0"/>
              <a:t>Development based on old version of specifications</a:t>
            </a:r>
          </a:p>
          <a:p>
            <a:pPr marL="676275" lvl="2" indent="-342900">
              <a:buFont typeface="Wingdings" pitchFamily="2" charset="2"/>
              <a:buChar char="Ø"/>
            </a:pPr>
            <a:r>
              <a:rPr lang="en-US" dirty="0"/>
              <a:t>No proper access / privilege control; Unauthorized access to secure information</a:t>
            </a:r>
          </a:p>
          <a:p>
            <a:pPr marL="676275" lvl="2" indent="-342900">
              <a:buFont typeface="Wingdings" pitchFamily="2" charset="2"/>
              <a:buChar char="Ø"/>
            </a:pPr>
            <a:r>
              <a:rPr lang="en-US" dirty="0"/>
              <a:t>Redundant file creation</a:t>
            </a:r>
          </a:p>
          <a:p>
            <a:pPr marL="676275" lvl="2" indent="-342900">
              <a:buFont typeface="Wingdings" pitchFamily="2" charset="2"/>
              <a:buChar char="Ø"/>
            </a:pPr>
            <a:r>
              <a:rPr lang="en-US" dirty="0"/>
              <a:t>Change Management becomes ineffective</a:t>
            </a:r>
            <a:endParaRPr lang="en-GB" dirty="0"/>
          </a:p>
          <a:p>
            <a:endParaRPr lang="en-US" dirty="0"/>
          </a:p>
          <a:p>
            <a:endParaRPr lang="en-US" dirty="0" smtClean="0"/>
          </a:p>
        </p:txBody>
      </p:sp>
    </p:spTree>
    <p:extLst>
      <p:ext uri="{BB962C8B-B14F-4D97-AF65-F5344CB8AC3E}">
        <p14:creationId xmlns:p14="http://schemas.microsoft.com/office/powerpoint/2010/main" val="126342466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Rot="1" noChangeAspect="1" noChangeArrowheads="1" noTextEdit="1"/>
          </p:cNvSpPr>
          <p:nvPr>
            <p:ph type="sldImg"/>
          </p:nvPr>
        </p:nvSpPr>
        <p:spPr>
          <a:xfrm>
            <a:off x="2022475" y="685800"/>
            <a:ext cx="4572000" cy="3429000"/>
          </a:xfrm>
          <a:solidFill>
            <a:srgbClr val="FFFFFF"/>
          </a:solidFill>
          <a:ln/>
        </p:spPr>
      </p:sp>
      <p:sp>
        <p:nvSpPr>
          <p:cNvPr id="40964" name="Rectangle 3"/>
          <p:cNvSpPr>
            <a:spLocks noGrp="1" noChangeArrowheads="1"/>
          </p:cNvSpPr>
          <p:nvPr>
            <p:ph type="body" idx="1"/>
          </p:nvPr>
        </p:nvSpPr>
        <p:spPr>
          <a:solidFill>
            <a:srgbClr val="FFFFFF"/>
          </a:solidFill>
          <a:ln>
            <a:noFill/>
          </a:ln>
        </p:spPr>
        <p:txBody>
          <a:bodyPr/>
          <a:lstStyle/>
          <a:p>
            <a:endParaRPr lang="en-US" dirty="0" smtClean="0"/>
          </a:p>
        </p:txBody>
      </p:sp>
    </p:spTree>
    <p:extLst>
      <p:ext uri="{BB962C8B-B14F-4D97-AF65-F5344CB8AC3E}">
        <p14:creationId xmlns:p14="http://schemas.microsoft.com/office/powerpoint/2010/main" val="389619777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Rot="1" noChangeAspect="1" noChangeArrowheads="1" noTextEdit="1"/>
          </p:cNvSpPr>
          <p:nvPr>
            <p:ph type="sldImg"/>
          </p:nvPr>
        </p:nvSpPr>
        <p:spPr>
          <a:xfrm>
            <a:off x="2022475" y="685800"/>
            <a:ext cx="4572000" cy="3429000"/>
          </a:xfrm>
          <a:solidFill>
            <a:srgbClr val="FFFFFF"/>
          </a:solidFill>
          <a:ln/>
        </p:spPr>
      </p:sp>
      <p:sp>
        <p:nvSpPr>
          <p:cNvPr id="41988" name="Rectangle 3"/>
          <p:cNvSpPr>
            <a:spLocks noGrp="1" noChangeArrowheads="1"/>
          </p:cNvSpPr>
          <p:nvPr>
            <p:ph type="body" idx="1"/>
          </p:nvPr>
        </p:nvSpPr>
        <p:spPr>
          <a:solidFill>
            <a:srgbClr val="FFFFFF"/>
          </a:solidFill>
          <a:ln>
            <a:noFill/>
          </a:ln>
        </p:spPr>
        <p:txBody>
          <a:bodyPr/>
          <a:lstStyle/>
          <a:p>
            <a:pPr>
              <a:lnSpc>
                <a:spcPct val="115000"/>
              </a:lnSpc>
            </a:pPr>
            <a:r>
              <a:rPr lang="en-US" sz="1000" dirty="0" smtClean="0"/>
              <a:t>Version: </a:t>
            </a:r>
          </a:p>
          <a:p>
            <a:pPr marL="457200" lvl="1" indent="0" algn="just">
              <a:lnSpc>
                <a:spcPct val="115000"/>
              </a:lnSpc>
              <a:buFont typeface="Wingdings" pitchFamily="2" charset="2"/>
              <a:buNone/>
            </a:pPr>
            <a:r>
              <a:rPr lang="en-US" dirty="0" smtClean="0"/>
              <a:t>The term 'version' is used to define a stage in the evolution of a CI, for example versions of source code, etc.</a:t>
            </a:r>
          </a:p>
        </p:txBody>
      </p:sp>
    </p:spTree>
    <p:extLst>
      <p:ext uri="{BB962C8B-B14F-4D97-AF65-F5344CB8AC3E}">
        <p14:creationId xmlns:p14="http://schemas.microsoft.com/office/powerpoint/2010/main" val="309359992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2306" name="Rectangle 2"/>
          <p:cNvSpPr>
            <a:spLocks noGrp="1" noRot="1" noChangeAspect="1" noChangeArrowheads="1" noTextEdit="1"/>
          </p:cNvSpPr>
          <p:nvPr>
            <p:ph type="sldImg"/>
          </p:nvPr>
        </p:nvSpPr>
        <p:spPr>
          <a:xfrm>
            <a:off x="2022475" y="685800"/>
            <a:ext cx="4572000" cy="3429000"/>
          </a:xfrm>
          <a:ln/>
        </p:spPr>
      </p:sp>
    </p:spTree>
    <p:extLst>
      <p:ext uri="{BB962C8B-B14F-4D97-AF65-F5344CB8AC3E}">
        <p14:creationId xmlns:p14="http://schemas.microsoft.com/office/powerpoint/2010/main" val="250909285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4354" name="Rectangle 2"/>
          <p:cNvSpPr>
            <a:spLocks noGrp="1" noRot="1" noChangeAspect="1" noChangeArrowheads="1" noTextEdit="1"/>
          </p:cNvSpPr>
          <p:nvPr>
            <p:ph type="sldImg"/>
          </p:nvPr>
        </p:nvSpPr>
        <p:spPr>
          <a:xfrm>
            <a:off x="2022475" y="685800"/>
            <a:ext cx="4572000" cy="3429000"/>
          </a:xfrm>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15056010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Rot="1" noChangeAspect="1" noChangeArrowheads="1" noTextEdit="1"/>
          </p:cNvSpPr>
          <p:nvPr>
            <p:ph type="sldImg"/>
          </p:nvPr>
        </p:nvSpPr>
        <p:spPr>
          <a:xfrm>
            <a:off x="2022475" y="685800"/>
            <a:ext cx="4572000" cy="3429000"/>
          </a:xfrm>
          <a:solidFill>
            <a:srgbClr val="FFFFFF"/>
          </a:solidFill>
          <a:ln/>
        </p:spPr>
      </p:sp>
      <p:sp>
        <p:nvSpPr>
          <p:cNvPr id="46084" name="Rectangle 3"/>
          <p:cNvSpPr>
            <a:spLocks noGrp="1" noChangeArrowheads="1"/>
          </p:cNvSpPr>
          <p:nvPr>
            <p:ph type="body" idx="1"/>
          </p:nvPr>
        </p:nvSpPr>
        <p:spPr>
          <a:solidFill>
            <a:srgbClr val="FFFFFF"/>
          </a:solidFill>
          <a:ln>
            <a:noFill/>
          </a:ln>
        </p:spPr>
        <p:txBody>
          <a:bodyPr/>
          <a:lstStyle/>
          <a:p>
            <a:endParaRPr lang="en-US" dirty="0" smtClean="0"/>
          </a:p>
        </p:txBody>
      </p:sp>
    </p:spTree>
    <p:extLst>
      <p:ext uri="{BB962C8B-B14F-4D97-AF65-F5344CB8AC3E}">
        <p14:creationId xmlns:p14="http://schemas.microsoft.com/office/powerpoint/2010/main" val="15037384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Rot="1" noChangeAspect="1" noChangeArrowheads="1" noTextEdit="1"/>
          </p:cNvSpPr>
          <p:nvPr>
            <p:ph type="sldImg"/>
          </p:nvPr>
        </p:nvSpPr>
        <p:spPr>
          <a:xfrm>
            <a:off x="2024063" y="688975"/>
            <a:ext cx="4608512" cy="3455988"/>
          </a:xfrm>
          <a:ln/>
        </p:spPr>
      </p:sp>
      <p:sp>
        <p:nvSpPr>
          <p:cNvPr id="266243" name="Rectangle 3"/>
          <p:cNvSpPr>
            <a:spLocks noGrp="1" noChangeArrowheads="1"/>
          </p:cNvSpPr>
          <p:nvPr>
            <p:ph type="body" idx="1"/>
          </p:nvPr>
        </p:nvSpPr>
        <p:spPr/>
        <p:txBody>
          <a:bodyPr/>
          <a:lstStyle/>
          <a:p>
            <a:endParaRPr lang="en-US" dirty="0"/>
          </a:p>
        </p:txBody>
      </p:sp>
      <p:sp>
        <p:nvSpPr>
          <p:cNvPr id="266244" name="Text Box 4"/>
          <p:cNvSpPr txBox="1">
            <a:spLocks noChangeArrowheads="1"/>
          </p:cNvSpPr>
          <p:nvPr/>
        </p:nvSpPr>
        <p:spPr bwMode="auto">
          <a:xfrm>
            <a:off x="304800" y="1143001"/>
            <a:ext cx="1219200" cy="369332"/>
          </a:xfrm>
          <a:prstGeom prst="rect">
            <a:avLst/>
          </a:prstGeom>
          <a:noFill/>
          <a:ln w="9525">
            <a:noFill/>
            <a:miter lim="800000"/>
            <a:headEnd/>
            <a:tailEnd/>
          </a:ln>
          <a:effectLst/>
        </p:spPr>
        <p:txBody>
          <a:bodyPr>
            <a:spAutoFit/>
          </a:bodyPr>
          <a:lstStyle/>
          <a:p>
            <a:endParaRPr lang="en-US" dirty="0"/>
          </a:p>
        </p:txBody>
      </p:sp>
      <p:sp>
        <p:nvSpPr>
          <p:cNvPr id="266245" name="Text Box 5"/>
          <p:cNvSpPr txBox="1">
            <a:spLocks noChangeArrowheads="1"/>
          </p:cNvSpPr>
          <p:nvPr/>
        </p:nvSpPr>
        <p:spPr bwMode="auto">
          <a:xfrm>
            <a:off x="288927" y="1179514"/>
            <a:ext cx="1387475" cy="1463675"/>
          </a:xfrm>
          <a:prstGeom prst="rect">
            <a:avLst/>
          </a:prstGeom>
          <a:noFill/>
          <a:ln w="9525">
            <a:noFill/>
            <a:miter lim="800000"/>
            <a:headEnd/>
            <a:tailEnd/>
          </a:ln>
          <a:effectLst/>
        </p:spPr>
        <p:txBody>
          <a:bodyPr>
            <a:spAutoFit/>
          </a:bodyPr>
          <a:lstStyle/>
          <a:p>
            <a:r>
              <a:rPr lang="en-US" sz="1000" dirty="0"/>
              <a:t>Tell the participants that we are just briefly touching these topics for their general awareness purpose. Some of these topics have a separate training program of their own.</a:t>
            </a:r>
          </a:p>
        </p:txBody>
      </p:sp>
    </p:spTree>
    <p:extLst>
      <p:ext uri="{BB962C8B-B14F-4D97-AF65-F5344CB8AC3E}">
        <p14:creationId xmlns:p14="http://schemas.microsoft.com/office/powerpoint/2010/main" val="35234511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2"/>
          <p:cNvSpPr>
            <a:spLocks noGrp="1" noRot="1" noChangeAspect="1" noChangeArrowheads="1" noTextEdit="1"/>
          </p:cNvSpPr>
          <p:nvPr>
            <p:ph type="sldImg"/>
          </p:nvPr>
        </p:nvSpPr>
        <p:spPr>
          <a:xfrm>
            <a:off x="2022475" y="685800"/>
            <a:ext cx="4572000" cy="3429000"/>
          </a:xfrm>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34368215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2"/>
          <p:cNvSpPr>
            <a:spLocks noGrp="1" noRot="1" noChangeAspect="1" noChangeArrowheads="1" noTextEdit="1"/>
          </p:cNvSpPr>
          <p:nvPr>
            <p:ph type="sldImg"/>
          </p:nvPr>
        </p:nvSpPr>
        <p:spPr>
          <a:xfrm>
            <a:off x="2022475" y="685800"/>
            <a:ext cx="4572000" cy="3429000"/>
          </a:xfrm>
          <a:ln/>
        </p:spPr>
      </p:sp>
    </p:spTree>
    <p:extLst>
      <p:ext uri="{BB962C8B-B14F-4D97-AF65-F5344CB8AC3E}">
        <p14:creationId xmlns:p14="http://schemas.microsoft.com/office/powerpoint/2010/main" val="100559484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1" name="Rectangle 2"/>
          <p:cNvSpPr>
            <a:spLocks noGrp="1" noRot="1" noChangeAspect="1" noChangeArrowheads="1" noTextEdit="1"/>
          </p:cNvSpPr>
          <p:nvPr>
            <p:ph type="sldImg"/>
          </p:nvPr>
        </p:nvSpPr>
        <p:spPr>
          <a:xfrm>
            <a:off x="1998663" y="688975"/>
            <a:ext cx="4606925" cy="3455988"/>
          </a:xfrm>
          <a:ln/>
        </p:spPr>
      </p:sp>
      <p:sp>
        <p:nvSpPr>
          <p:cNvPr id="263172" name="Rectangle 3"/>
          <p:cNvSpPr>
            <a:spLocks noGrp="1" noChangeArrowheads="1"/>
          </p:cNvSpPr>
          <p:nvPr>
            <p:ph type="body" idx="1"/>
          </p:nvPr>
        </p:nvSpPr>
        <p:spPr>
          <a:xfrm>
            <a:off x="2016125" y="4251325"/>
            <a:ext cx="4613275" cy="4283075"/>
          </a:xfrm>
        </p:spPr>
        <p:txBody>
          <a:bodyPr/>
          <a:lstStyle/>
          <a:p>
            <a:endParaRPr lang="en-US" dirty="0"/>
          </a:p>
        </p:txBody>
      </p:sp>
    </p:spTree>
    <p:extLst>
      <p:ext uri="{BB962C8B-B14F-4D97-AF65-F5344CB8AC3E}">
        <p14:creationId xmlns:p14="http://schemas.microsoft.com/office/powerpoint/2010/main" val="176540259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A baseline defines a set of files, each at a particular version. These need not be the latest (most recent) version. A baseline label uniquely identifies the configuration. Files may belong to one or more baselines.</a:t>
            </a:r>
          </a:p>
          <a:p>
            <a:endParaRPr lang="en-US" dirty="0" smtClean="0"/>
          </a:p>
          <a:p>
            <a:endParaRPr lang="en-US" dirty="0" smtClean="0"/>
          </a:p>
          <a:p>
            <a:endParaRPr lang="en-US" dirty="0" smtClean="0"/>
          </a:p>
          <a:p>
            <a:r>
              <a:rPr lang="en-US" dirty="0" smtClean="0"/>
              <a:t>In the example of Figure 12 baseline BL1.0 is the first baseline recorded. It consists of seven </a:t>
            </a:r>
            <a:r>
              <a:rPr lang="en-US" dirty="0" err="1" smtClean="0"/>
              <a:t>artefacts</a:t>
            </a:r>
            <a:r>
              <a:rPr lang="en-US" dirty="0" smtClean="0"/>
              <a:t>, each at a unique revision number. For this example, assume that BL1 records the most recent versions of each </a:t>
            </a:r>
            <a:r>
              <a:rPr lang="en-US" dirty="0" err="1" smtClean="0"/>
              <a:t>artefact</a:t>
            </a:r>
            <a:r>
              <a:rPr lang="en-US" dirty="0" smtClean="0"/>
              <a:t>. As development progresses each </a:t>
            </a:r>
            <a:r>
              <a:rPr lang="en-US" dirty="0" err="1" smtClean="0"/>
              <a:t>artefact</a:t>
            </a:r>
            <a:r>
              <a:rPr lang="en-US" dirty="0" smtClean="0"/>
              <a:t> is modified as required (that is, some </a:t>
            </a:r>
            <a:r>
              <a:rPr lang="en-US" dirty="0" err="1" smtClean="0"/>
              <a:t>artefact</a:t>
            </a:r>
            <a:r>
              <a:rPr lang="en-US" dirty="0" smtClean="0"/>
              <a:t> are modified, some are not). At some time later another baseline is taken – BL2.0. In this case BL2.0 records the current latest revisions of each file. Notice that </a:t>
            </a:r>
            <a:r>
              <a:rPr lang="en-US" dirty="0" err="1" smtClean="0"/>
              <a:t>artefact</a:t>
            </a:r>
            <a:r>
              <a:rPr lang="en-US" dirty="0" smtClean="0"/>
              <a:t> F is unchanged, so F v1.0 is included in both baseline BL1.0 and BL2.0. </a:t>
            </a:r>
          </a:p>
          <a:p>
            <a:r>
              <a:rPr lang="en-US" dirty="0" smtClean="0"/>
              <a:t>In general each successive baseline contains more recent versions of files (but not always).</a:t>
            </a:r>
          </a:p>
          <a:p>
            <a:endParaRPr lang="en-US" dirty="0"/>
          </a:p>
        </p:txBody>
      </p:sp>
    </p:spTree>
    <p:extLst>
      <p:ext uri="{BB962C8B-B14F-4D97-AF65-F5344CB8AC3E}">
        <p14:creationId xmlns:p14="http://schemas.microsoft.com/office/powerpoint/2010/main" val="319239128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dirty="0" smtClean="0"/>
              <a:t>Branching and Merging are two  important aspects of version control. This concepts are extremely useful in  parallel  software development   The two concepts are  briefly explained below</a:t>
            </a:r>
          </a:p>
          <a:p>
            <a:endParaRPr lang="en-US" dirty="0"/>
          </a:p>
          <a:p>
            <a:r>
              <a:rPr lang="en-US" b="1" dirty="0" smtClean="0"/>
              <a:t>Branch : </a:t>
            </a:r>
            <a:r>
              <a:rPr lang="en-US" dirty="0" smtClean="0"/>
              <a:t>It is  </a:t>
            </a:r>
            <a:r>
              <a:rPr lang="en-US" dirty="0"/>
              <a:t>a line of development that exists independently of another line, yet still shares a common </a:t>
            </a:r>
            <a:r>
              <a:rPr lang="en-US" dirty="0" smtClean="0"/>
              <a:t>history. For example assume we are developing a banking application for American customers. The same application  can be  used by Canadians with some customization. T he solution to this requirement can be achieved by creating a branch  for the Canadian customers and  incorporating  the needed changes. Since the two branches are related , if any changes /bug fixes needed in both can be easily duplicated . The main  line of development is called </a:t>
            </a:r>
            <a:r>
              <a:rPr lang="en-US" b="1" dirty="0" smtClean="0"/>
              <a:t>trunk (shown in the diagram), whereas a branch is a side line of a development </a:t>
            </a:r>
          </a:p>
          <a:p>
            <a:endParaRPr lang="en-US" b="1" dirty="0"/>
          </a:p>
          <a:p>
            <a:r>
              <a:rPr lang="en-US" b="1" dirty="0" smtClean="0"/>
              <a:t>Merge : </a:t>
            </a:r>
            <a:r>
              <a:rPr lang="en-US" dirty="0" smtClean="0"/>
              <a:t>In simple terminologies  a merge is basically  “copying” the changes across  branches . To quote an example  , assume that we have started working on the next version of our product  (version 4.0) . A  critical bug and some minor customization is asked for . To accommodate we create a branch to incorporate change and  deploy to the customer. </a:t>
            </a:r>
            <a:r>
              <a:rPr lang="en-US" dirty="0"/>
              <a:t> </a:t>
            </a:r>
            <a:r>
              <a:rPr lang="en-US" dirty="0" smtClean="0"/>
              <a:t>Once the  next release is ready we merge the branch  completely so as to incorporate the changes done  in the branch in the new version </a:t>
            </a:r>
            <a:endParaRPr lang="en-US" dirty="0"/>
          </a:p>
        </p:txBody>
      </p:sp>
      <p:sp>
        <p:nvSpPr>
          <p:cNvPr id="5" name="TextBox 4"/>
          <p:cNvSpPr txBox="1"/>
          <p:nvPr/>
        </p:nvSpPr>
        <p:spPr>
          <a:xfrm>
            <a:off x="153681" y="1429230"/>
            <a:ext cx="960504" cy="923330"/>
          </a:xfrm>
          <a:prstGeom prst="rect">
            <a:avLst/>
          </a:prstGeom>
          <a:noFill/>
        </p:spPr>
        <p:txBody>
          <a:bodyPr wrap="square" rtlCol="0">
            <a:spAutoFit/>
          </a:bodyPr>
          <a:lstStyle/>
          <a:p>
            <a:r>
              <a:rPr lang="en-US" sz="900" b="1" dirty="0" smtClean="0"/>
              <a:t>Instructor Notes</a:t>
            </a:r>
          </a:p>
          <a:p>
            <a:endParaRPr lang="en-US" sz="900" dirty="0"/>
          </a:p>
          <a:p>
            <a:r>
              <a:rPr lang="en-US" sz="900" dirty="0" smtClean="0"/>
              <a:t> This would  be shown in the demo session of </a:t>
            </a:r>
            <a:r>
              <a:rPr lang="en-US" sz="900" dirty="0" err="1" smtClean="0"/>
              <a:t>sv</a:t>
            </a:r>
            <a:r>
              <a:rPr lang="en-US" sz="900" dirty="0" smtClean="0"/>
              <a:t>/</a:t>
            </a:r>
            <a:r>
              <a:rPr lang="en-US" sz="900" dirty="0" err="1" smtClean="0"/>
              <a:t>tfs</a:t>
            </a:r>
            <a:r>
              <a:rPr lang="en-US" sz="900" dirty="0" smtClean="0"/>
              <a:t> </a:t>
            </a:r>
            <a:endParaRPr lang="en-US" sz="900" dirty="0"/>
          </a:p>
        </p:txBody>
      </p:sp>
    </p:spTree>
    <p:extLst>
      <p:ext uri="{BB962C8B-B14F-4D97-AF65-F5344CB8AC3E}">
        <p14:creationId xmlns:p14="http://schemas.microsoft.com/office/powerpoint/2010/main" val="348878673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b="1" dirty="0" smtClean="0"/>
              <a:t>Branch per Release</a:t>
            </a:r>
            <a:r>
              <a:rPr lang="en-US" dirty="0" smtClean="0"/>
              <a:t/>
            </a:r>
            <a:br>
              <a:rPr lang="en-US" dirty="0" smtClean="0"/>
            </a:br>
            <a:r>
              <a:rPr lang="en-US" dirty="0" smtClean="0"/>
              <a:t>Every release is a new branch; common changes are merged between the releases. Branches are killed off only when the releases are no longer supported.</a:t>
            </a:r>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1" dirty="0" smtClean="0"/>
              <a:t>Branch per Component</a:t>
            </a:r>
            <a:r>
              <a:rPr lang="en-US" dirty="0" smtClean="0"/>
              <a:t/>
            </a:r>
            <a:br>
              <a:rPr lang="en-US" dirty="0" smtClean="0"/>
            </a:br>
            <a:r>
              <a:rPr lang="en-US" dirty="0" smtClean="0"/>
              <a:t>Each architectural component of the system is a new, independent branch. Components are merged into the main branch as they are completed. </a:t>
            </a:r>
          </a:p>
          <a:p>
            <a:endParaRPr lang="en-US" dirty="0" smtClean="0"/>
          </a:p>
          <a:p>
            <a:r>
              <a:rPr lang="en-US" b="1" dirty="0" smtClean="0"/>
              <a:t>Branch per</a:t>
            </a:r>
            <a:r>
              <a:rPr lang="en-US" b="1" baseline="0" dirty="0" smtClean="0"/>
              <a:t> Promotion</a:t>
            </a:r>
            <a:endParaRPr lang="en-US" b="1"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Every tier is a permanent branch. As changes are completed and tested, they pass the quality gate and are "promoted" as merges into successive tiers. </a:t>
            </a:r>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1" dirty="0" smtClean="0"/>
              <a:t>Branch per Technology</a:t>
            </a:r>
            <a:r>
              <a:rPr lang="en-US" dirty="0" smtClean="0"/>
              <a:t/>
            </a:r>
            <a:br>
              <a:rPr lang="en-US" dirty="0" smtClean="0"/>
            </a:br>
            <a:r>
              <a:rPr lang="en-US" dirty="0" smtClean="0"/>
              <a:t>Each technology platform is a permanent branch. Common parts of the codebase are merged between each platform. </a:t>
            </a:r>
          </a:p>
          <a:p>
            <a:endParaRPr lang="en-US" dirty="0"/>
          </a:p>
        </p:txBody>
      </p:sp>
    </p:spTree>
    <p:extLst>
      <p:ext uri="{BB962C8B-B14F-4D97-AF65-F5344CB8AC3E}">
        <p14:creationId xmlns:p14="http://schemas.microsoft.com/office/powerpoint/2010/main" val="89734405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2857356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Rot="1" noChangeAspect="1" noChangeArrowheads="1" noTextEdit="1"/>
          </p:cNvSpPr>
          <p:nvPr>
            <p:ph type="sldImg"/>
          </p:nvPr>
        </p:nvSpPr>
        <p:spPr>
          <a:xfrm>
            <a:off x="2022475" y="685800"/>
            <a:ext cx="4572000" cy="3429000"/>
          </a:xfrm>
          <a:ln/>
        </p:spPr>
      </p:sp>
      <p:sp>
        <p:nvSpPr>
          <p:cNvPr id="47108" name="Rectangle 3"/>
          <p:cNvSpPr>
            <a:spLocks noGrp="1" noChangeArrowheads="1"/>
          </p:cNvSpPr>
          <p:nvPr>
            <p:ph type="body" idx="1"/>
          </p:nvPr>
        </p:nvSpPr>
        <p:spPr>
          <a:noFill/>
          <a:ln w="9525"/>
        </p:spPr>
        <p:txBody>
          <a:bodyPr/>
          <a:lstStyle/>
          <a:p>
            <a:endParaRPr lang="en-US" dirty="0" smtClean="0"/>
          </a:p>
        </p:txBody>
      </p:sp>
    </p:spTree>
    <p:extLst>
      <p:ext uri="{BB962C8B-B14F-4D97-AF65-F5344CB8AC3E}">
        <p14:creationId xmlns:p14="http://schemas.microsoft.com/office/powerpoint/2010/main" val="81376426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b="1" dirty="0" smtClean="0"/>
              <a:t>File locking</a:t>
            </a:r>
            <a:endParaRPr lang="en-US" dirty="0" smtClean="0"/>
          </a:p>
          <a:p>
            <a:r>
              <a:rPr lang="en-US" dirty="0" smtClean="0"/>
              <a:t>In a file locking system only one developer has write access to the artifact   Other developers will have read-only access to the current (stored) version. The file is only available again once it is checked back in.</a:t>
            </a:r>
          </a:p>
          <a:p>
            <a:endParaRPr lang="en-US" dirty="0"/>
          </a:p>
        </p:txBody>
      </p:sp>
    </p:spTree>
    <p:extLst>
      <p:ext uri="{BB962C8B-B14F-4D97-AF65-F5344CB8AC3E}">
        <p14:creationId xmlns:p14="http://schemas.microsoft.com/office/powerpoint/2010/main" val="118346887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137163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Rot="1" noChangeAspect="1" noChangeArrowheads="1" noTextEdit="1"/>
          </p:cNvSpPr>
          <p:nvPr>
            <p:ph type="sldImg"/>
          </p:nvPr>
        </p:nvSpPr>
        <p:spPr>
          <a:xfrm>
            <a:off x="2024063" y="688975"/>
            <a:ext cx="4608512" cy="3455988"/>
          </a:xfrm>
          <a:ln/>
        </p:spPr>
      </p:sp>
      <p:sp>
        <p:nvSpPr>
          <p:cNvPr id="266243" name="Rectangle 3"/>
          <p:cNvSpPr>
            <a:spLocks noGrp="1" noChangeArrowheads="1"/>
          </p:cNvSpPr>
          <p:nvPr>
            <p:ph type="body" idx="1"/>
          </p:nvPr>
        </p:nvSpPr>
        <p:spPr/>
        <p:txBody>
          <a:bodyPr/>
          <a:lstStyle/>
          <a:p>
            <a:endParaRPr lang="en-US" dirty="0"/>
          </a:p>
        </p:txBody>
      </p:sp>
      <p:sp>
        <p:nvSpPr>
          <p:cNvPr id="266244" name="Text Box 4"/>
          <p:cNvSpPr txBox="1">
            <a:spLocks noChangeArrowheads="1"/>
          </p:cNvSpPr>
          <p:nvPr/>
        </p:nvSpPr>
        <p:spPr bwMode="auto">
          <a:xfrm>
            <a:off x="304800" y="1143001"/>
            <a:ext cx="1219200" cy="369332"/>
          </a:xfrm>
          <a:prstGeom prst="rect">
            <a:avLst/>
          </a:prstGeom>
          <a:noFill/>
          <a:ln w="9525">
            <a:noFill/>
            <a:miter lim="800000"/>
            <a:headEnd/>
            <a:tailEnd/>
          </a:ln>
          <a:effectLst/>
        </p:spPr>
        <p:txBody>
          <a:bodyPr>
            <a:spAutoFit/>
          </a:bodyPr>
          <a:lstStyle/>
          <a:p>
            <a:endParaRPr lang="en-US" dirty="0"/>
          </a:p>
        </p:txBody>
      </p:sp>
      <p:sp>
        <p:nvSpPr>
          <p:cNvPr id="266245" name="Text Box 5"/>
          <p:cNvSpPr txBox="1">
            <a:spLocks noChangeArrowheads="1"/>
          </p:cNvSpPr>
          <p:nvPr/>
        </p:nvSpPr>
        <p:spPr bwMode="auto">
          <a:xfrm>
            <a:off x="288927" y="1179514"/>
            <a:ext cx="1387475" cy="1463675"/>
          </a:xfrm>
          <a:prstGeom prst="rect">
            <a:avLst/>
          </a:prstGeom>
          <a:noFill/>
          <a:ln w="9525">
            <a:noFill/>
            <a:miter lim="800000"/>
            <a:headEnd/>
            <a:tailEnd/>
          </a:ln>
          <a:effectLst/>
        </p:spPr>
        <p:txBody>
          <a:bodyPr>
            <a:spAutoFit/>
          </a:bodyPr>
          <a:lstStyle/>
          <a:p>
            <a:r>
              <a:rPr lang="en-US" sz="1000" dirty="0"/>
              <a:t>Tell the participants that we are just briefly touching these topics for their general awareness purpose. Some of these topics have a separate training program of their own.</a:t>
            </a:r>
          </a:p>
        </p:txBody>
      </p:sp>
    </p:spTree>
    <p:extLst>
      <p:ext uri="{BB962C8B-B14F-4D97-AF65-F5344CB8AC3E}">
        <p14:creationId xmlns:p14="http://schemas.microsoft.com/office/powerpoint/2010/main" val="267133915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4047766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2099453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a:xfrm>
            <a:off x="1998133" y="4251325"/>
            <a:ext cx="4538134" cy="4206875"/>
          </a:xfrm>
        </p:spPr>
        <p:txBody>
          <a:bodyPr/>
          <a:lstStyle/>
          <a:p>
            <a:endParaRPr lang="en-US" dirty="0">
              <a:latin typeface="Candara" panose="020E0502030303020204" pitchFamily="34" charset="0"/>
            </a:endParaRPr>
          </a:p>
        </p:txBody>
      </p:sp>
    </p:spTree>
    <p:extLst>
      <p:ext uri="{BB962C8B-B14F-4D97-AF65-F5344CB8AC3E}">
        <p14:creationId xmlns:p14="http://schemas.microsoft.com/office/powerpoint/2010/main" val="17817495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a:xfrm>
            <a:off x="1998133" y="4251325"/>
            <a:ext cx="4538134" cy="4206875"/>
          </a:xfrm>
        </p:spPr>
        <p:txBody>
          <a:bodyPr/>
          <a:lstStyle/>
          <a:p>
            <a:endParaRPr lang="en-US" dirty="0">
              <a:latin typeface="Candara" panose="020E0502030303020204" pitchFamily="34" charset="0"/>
            </a:endParaRPr>
          </a:p>
        </p:txBody>
      </p:sp>
    </p:spTree>
    <p:extLst>
      <p:ext uri="{BB962C8B-B14F-4D97-AF65-F5344CB8AC3E}">
        <p14:creationId xmlns:p14="http://schemas.microsoft.com/office/powerpoint/2010/main" val="17817495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a:xfrm>
            <a:off x="1998133" y="4251325"/>
            <a:ext cx="4538134" cy="4206875"/>
          </a:xfrm>
        </p:spPr>
        <p:txBody>
          <a:bodyPr/>
          <a:lstStyle/>
          <a:p>
            <a:endParaRPr lang="en-US" dirty="0">
              <a:latin typeface="Candara" panose="020E0502030303020204" pitchFamily="34" charset="0"/>
            </a:endParaRPr>
          </a:p>
        </p:txBody>
      </p:sp>
    </p:spTree>
    <p:extLst>
      <p:ext uri="{BB962C8B-B14F-4D97-AF65-F5344CB8AC3E}">
        <p14:creationId xmlns:p14="http://schemas.microsoft.com/office/powerpoint/2010/main" val="17817495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a:xfrm>
            <a:off x="1998133" y="4251325"/>
            <a:ext cx="4538134" cy="4206875"/>
          </a:xfrm>
        </p:spPr>
        <p:txBody>
          <a:bodyPr/>
          <a:lstStyle/>
          <a:p>
            <a:endParaRPr lang="en-US" dirty="0">
              <a:latin typeface="Candara" panose="020E0502030303020204" pitchFamily="34" charset="0"/>
            </a:endParaRPr>
          </a:p>
        </p:txBody>
      </p:sp>
    </p:spTree>
    <p:extLst>
      <p:ext uri="{BB962C8B-B14F-4D97-AF65-F5344CB8AC3E}">
        <p14:creationId xmlns:p14="http://schemas.microsoft.com/office/powerpoint/2010/main" val="17817495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a:xfrm>
            <a:off x="1998133" y="4251325"/>
            <a:ext cx="4538134" cy="4206875"/>
          </a:xfrm>
        </p:spPr>
        <p:txBody>
          <a:bodyPr/>
          <a:lstStyle/>
          <a:p>
            <a:endParaRPr lang="en-US" dirty="0">
              <a:latin typeface="Candara" panose="020E0502030303020204" pitchFamily="34" charset="0"/>
            </a:endParaRPr>
          </a:p>
        </p:txBody>
      </p:sp>
    </p:spTree>
    <p:extLst>
      <p:ext uri="{BB962C8B-B14F-4D97-AF65-F5344CB8AC3E}">
        <p14:creationId xmlns:p14="http://schemas.microsoft.com/office/powerpoint/2010/main" val="17817495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a:xfrm>
            <a:off x="1998133" y="4251325"/>
            <a:ext cx="4538134" cy="4206875"/>
          </a:xfrm>
        </p:spPr>
        <p:txBody>
          <a:bodyPr/>
          <a:lstStyle/>
          <a:p>
            <a:endParaRPr lang="en-US" dirty="0">
              <a:latin typeface="Candara" panose="020E0502030303020204" pitchFamily="34" charset="0"/>
            </a:endParaRPr>
          </a:p>
        </p:txBody>
      </p:sp>
    </p:spTree>
    <p:extLst>
      <p:ext uri="{BB962C8B-B14F-4D97-AF65-F5344CB8AC3E}">
        <p14:creationId xmlns:p14="http://schemas.microsoft.com/office/powerpoint/2010/main" val="17817495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a:xfrm>
            <a:off x="1998133" y="4251325"/>
            <a:ext cx="4538134" cy="4206875"/>
          </a:xfrm>
        </p:spPr>
        <p:txBody>
          <a:bodyPr/>
          <a:lstStyle/>
          <a:p>
            <a:endParaRPr lang="en-US" dirty="0">
              <a:latin typeface="Candara" panose="020E0502030303020204" pitchFamily="34" charset="0"/>
            </a:endParaRPr>
          </a:p>
        </p:txBody>
      </p:sp>
    </p:spTree>
    <p:extLst>
      <p:ext uri="{BB962C8B-B14F-4D97-AF65-F5344CB8AC3E}">
        <p14:creationId xmlns:p14="http://schemas.microsoft.com/office/powerpoint/2010/main" val="17817495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a:xfrm>
            <a:off x="1998133" y="4251325"/>
            <a:ext cx="4538134" cy="4206875"/>
          </a:xfrm>
        </p:spPr>
        <p:txBody>
          <a:bodyPr/>
          <a:lstStyle/>
          <a:p>
            <a:endParaRPr lang="en-US" dirty="0">
              <a:latin typeface="Candara" panose="020E0502030303020204" pitchFamily="34" charset="0"/>
            </a:endParaRPr>
          </a:p>
        </p:txBody>
      </p:sp>
    </p:spTree>
    <p:extLst>
      <p:ext uri="{BB962C8B-B14F-4D97-AF65-F5344CB8AC3E}">
        <p14:creationId xmlns:p14="http://schemas.microsoft.com/office/powerpoint/2010/main" val="1781749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Rot="1" noChangeAspect="1" noChangeArrowheads="1" noTextEdit="1"/>
          </p:cNvSpPr>
          <p:nvPr>
            <p:ph type="sldImg"/>
          </p:nvPr>
        </p:nvSpPr>
        <p:spPr>
          <a:xfrm>
            <a:off x="2024063" y="688975"/>
            <a:ext cx="4608512" cy="3455988"/>
          </a:xfrm>
          <a:ln/>
        </p:spPr>
      </p:sp>
      <p:sp>
        <p:nvSpPr>
          <p:cNvPr id="266243" name="Rectangle 3"/>
          <p:cNvSpPr>
            <a:spLocks noGrp="1" noChangeArrowheads="1"/>
          </p:cNvSpPr>
          <p:nvPr>
            <p:ph type="body" idx="1"/>
          </p:nvPr>
        </p:nvSpPr>
        <p:spPr/>
        <p:txBody>
          <a:bodyPr/>
          <a:lstStyle/>
          <a:p>
            <a:endParaRPr lang="en-US" dirty="0"/>
          </a:p>
        </p:txBody>
      </p:sp>
      <p:sp>
        <p:nvSpPr>
          <p:cNvPr id="266244" name="Text Box 4"/>
          <p:cNvSpPr txBox="1">
            <a:spLocks noChangeArrowheads="1"/>
          </p:cNvSpPr>
          <p:nvPr/>
        </p:nvSpPr>
        <p:spPr bwMode="auto">
          <a:xfrm>
            <a:off x="304800" y="1143001"/>
            <a:ext cx="1219200" cy="369332"/>
          </a:xfrm>
          <a:prstGeom prst="rect">
            <a:avLst/>
          </a:prstGeom>
          <a:noFill/>
          <a:ln w="9525">
            <a:noFill/>
            <a:miter lim="800000"/>
            <a:headEnd/>
            <a:tailEnd/>
          </a:ln>
          <a:effectLst/>
        </p:spPr>
        <p:txBody>
          <a:bodyPr>
            <a:spAutoFit/>
          </a:bodyPr>
          <a:lstStyle/>
          <a:p>
            <a:endParaRPr lang="en-US" dirty="0"/>
          </a:p>
        </p:txBody>
      </p:sp>
      <p:sp>
        <p:nvSpPr>
          <p:cNvPr id="266245" name="Text Box 5"/>
          <p:cNvSpPr txBox="1">
            <a:spLocks noChangeArrowheads="1"/>
          </p:cNvSpPr>
          <p:nvPr/>
        </p:nvSpPr>
        <p:spPr bwMode="auto">
          <a:xfrm>
            <a:off x="288927" y="1179514"/>
            <a:ext cx="1387475" cy="1463675"/>
          </a:xfrm>
          <a:prstGeom prst="rect">
            <a:avLst/>
          </a:prstGeom>
          <a:noFill/>
          <a:ln w="9525">
            <a:noFill/>
            <a:miter lim="800000"/>
            <a:headEnd/>
            <a:tailEnd/>
          </a:ln>
          <a:effectLst/>
        </p:spPr>
        <p:txBody>
          <a:bodyPr>
            <a:spAutoFit/>
          </a:bodyPr>
          <a:lstStyle/>
          <a:p>
            <a:r>
              <a:rPr lang="en-US" sz="1000" dirty="0"/>
              <a:t>Tell the participants that we are just briefly touching these topics for their general awareness purpose. Some of these topics have a separate training program of their own.</a:t>
            </a:r>
          </a:p>
        </p:txBody>
      </p:sp>
    </p:spTree>
    <p:extLst>
      <p:ext uri="{BB962C8B-B14F-4D97-AF65-F5344CB8AC3E}">
        <p14:creationId xmlns:p14="http://schemas.microsoft.com/office/powerpoint/2010/main" val="156160102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a:xfrm>
            <a:off x="1998133" y="4251325"/>
            <a:ext cx="4538134" cy="4206875"/>
          </a:xfrm>
        </p:spPr>
        <p:txBody>
          <a:bodyPr/>
          <a:lstStyle/>
          <a:p>
            <a:endParaRPr lang="en-US" dirty="0">
              <a:latin typeface="Candara" panose="020E0502030303020204" pitchFamily="34" charset="0"/>
            </a:endParaRPr>
          </a:p>
        </p:txBody>
      </p:sp>
    </p:spTree>
    <p:extLst>
      <p:ext uri="{BB962C8B-B14F-4D97-AF65-F5344CB8AC3E}">
        <p14:creationId xmlns:p14="http://schemas.microsoft.com/office/powerpoint/2010/main" val="17817495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4337481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kern="1200" dirty="0" smtClean="0">
                <a:solidFill>
                  <a:schemeClr val="tx1"/>
                </a:solidFill>
                <a:latin typeface="Candara" panose="020E0502030303020204" pitchFamily="34" charset="0"/>
                <a:ea typeface="+mn-ea"/>
                <a:cs typeface="Arial" pitchFamily="34" charset="0"/>
              </a:rPr>
              <a:t>Software Testing Life Cycle (STLC) is the testing process which is executed in systematic and planned manner. In STLC process, different activities are carried out to improve the quality of the product.</a:t>
            </a:r>
          </a:p>
          <a:p>
            <a:endParaRPr lang="en-US" dirty="0"/>
          </a:p>
        </p:txBody>
      </p:sp>
    </p:spTree>
    <p:extLst>
      <p:ext uri="{BB962C8B-B14F-4D97-AF65-F5344CB8AC3E}">
        <p14:creationId xmlns:p14="http://schemas.microsoft.com/office/powerpoint/2010/main" val="3681301562"/>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880117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a:lnSpc>
                <a:spcPct val="90000"/>
              </a:lnSpc>
            </a:pPr>
            <a:r>
              <a:rPr lang="en-US" b="1" dirty="0" smtClean="0"/>
              <a:t>Task 1: Sales</a:t>
            </a:r>
            <a:r>
              <a:rPr lang="en-US" b="1" baseline="0" dirty="0" smtClean="0"/>
              <a:t> and initial planning</a:t>
            </a:r>
          </a:p>
          <a:p>
            <a:pPr>
              <a:lnSpc>
                <a:spcPct val="90000"/>
              </a:lnSpc>
            </a:pPr>
            <a:r>
              <a:rPr lang="en-US" dirty="0" smtClean="0"/>
              <a:t>During this phase of STLC, analyze and study the requirements. Have brain storming sessions with other teams and try to find out whether the requirements are testable or not.</a:t>
            </a:r>
          </a:p>
          <a:p>
            <a:pPr>
              <a:lnSpc>
                <a:spcPct val="90000"/>
              </a:lnSpc>
            </a:pPr>
            <a:r>
              <a:rPr lang="en-US" dirty="0" smtClean="0"/>
              <a:t>In practical scenarios, Test planning is the first step of the testing process. In this phase we identify the activities and resources which would help to meet the testing objectives. During planning we also try to identify the metrics, the method of gathering and tracking those metrics.</a:t>
            </a:r>
          </a:p>
          <a:p>
            <a:pPr>
              <a:lnSpc>
                <a:spcPct val="90000"/>
              </a:lnSpc>
            </a:pPr>
            <a:r>
              <a:rPr lang="en-US" sz="800" b="0" kern="1200" dirty="0" smtClean="0">
                <a:solidFill>
                  <a:schemeClr val="tx1"/>
                </a:solidFill>
                <a:latin typeface="Candera"/>
                <a:ea typeface="+mn-ea"/>
                <a:cs typeface="Arial" pitchFamily="34" charset="0"/>
              </a:rPr>
              <a:t>Identify the need and feasibility of tools to be used based on project profitability, enhanced delivery capability and ease &amp; effectiveness of testing.</a:t>
            </a:r>
            <a:br>
              <a:rPr lang="en-US" sz="800" b="0" kern="1200" dirty="0" smtClean="0">
                <a:solidFill>
                  <a:schemeClr val="tx1"/>
                </a:solidFill>
                <a:latin typeface="Candera"/>
                <a:ea typeface="+mn-ea"/>
                <a:cs typeface="Arial" pitchFamily="34" charset="0"/>
              </a:rPr>
            </a:br>
            <a:endParaRPr lang="en-US" dirty="0" smtClean="0"/>
          </a:p>
          <a:p>
            <a:pPr>
              <a:lnSpc>
                <a:spcPct val="90000"/>
              </a:lnSpc>
            </a:pPr>
            <a:r>
              <a:rPr lang="en-US" b="1" dirty="0" smtClean="0"/>
              <a:t>Task 2: Create</a:t>
            </a:r>
            <a:r>
              <a:rPr lang="en-US" b="1" baseline="0" dirty="0" smtClean="0"/>
              <a:t> test strategy</a:t>
            </a:r>
          </a:p>
          <a:p>
            <a:pPr>
              <a:lnSpc>
                <a:spcPct val="90000"/>
              </a:lnSpc>
            </a:pPr>
            <a:r>
              <a:rPr lang="en-US" sz="1000" b="0" i="0" kern="1200" dirty="0" smtClean="0">
                <a:solidFill>
                  <a:schemeClr val="tx1"/>
                </a:solidFill>
                <a:effectLst/>
                <a:latin typeface="Candara" panose="020E0502030303020204" pitchFamily="34" charset="0"/>
                <a:ea typeface="+mn-ea"/>
                <a:cs typeface="Arial" pitchFamily="34" charset="0"/>
              </a:rPr>
              <a:t>A Test Strategy document is a high level document and normally developed by project manager</a:t>
            </a:r>
            <a:r>
              <a:rPr lang="en-US" sz="1000" b="0" i="0" kern="1200" baseline="0" dirty="0" smtClean="0">
                <a:solidFill>
                  <a:schemeClr val="tx1"/>
                </a:solidFill>
                <a:effectLst/>
                <a:latin typeface="Candara" panose="020E0502030303020204" pitchFamily="34" charset="0"/>
                <a:ea typeface="+mn-ea"/>
                <a:cs typeface="Arial" pitchFamily="34" charset="0"/>
              </a:rPr>
              <a:t> and </a:t>
            </a:r>
            <a:r>
              <a:rPr lang="en-US" sz="1000" b="0" i="0" kern="1200" dirty="0" smtClean="0">
                <a:solidFill>
                  <a:schemeClr val="tx1"/>
                </a:solidFill>
                <a:effectLst/>
                <a:latin typeface="Candara" panose="020E0502030303020204" pitchFamily="34" charset="0"/>
                <a:ea typeface="+mn-ea"/>
                <a:cs typeface="Arial" pitchFamily="34" charset="0"/>
              </a:rPr>
              <a:t>defines “Software Testing Approach” to achieve testing objectives.</a:t>
            </a:r>
            <a:r>
              <a:rPr lang="en-US" b="1" dirty="0" smtClean="0"/>
              <a:t> </a:t>
            </a:r>
            <a:r>
              <a:rPr lang="en-US" sz="1000" b="0" i="0" kern="1200" dirty="0" smtClean="0">
                <a:solidFill>
                  <a:schemeClr val="tx1"/>
                </a:solidFill>
                <a:effectLst/>
                <a:latin typeface="Candara" panose="020E0502030303020204" pitchFamily="34" charset="0"/>
                <a:ea typeface="+mn-ea"/>
                <a:cs typeface="Arial" pitchFamily="34" charset="0"/>
              </a:rPr>
              <a:t>It sets the standards for testing processes and activities and other documents such as the Test Plan draws its contents from those standards set in the Test Strategy Document.</a:t>
            </a:r>
            <a:endParaRPr lang="en-US" b="1" dirty="0" smtClean="0"/>
          </a:p>
          <a:p>
            <a:pPr>
              <a:lnSpc>
                <a:spcPct val="90000"/>
              </a:lnSpc>
            </a:pPr>
            <a:endParaRPr lang="en-US" b="1" dirty="0" smtClean="0"/>
          </a:p>
          <a:p>
            <a:pPr>
              <a:lnSpc>
                <a:spcPct val="90000"/>
              </a:lnSpc>
            </a:pPr>
            <a:r>
              <a:rPr lang="en-US" b="1" dirty="0" smtClean="0"/>
              <a:t>Task 3: Analyze</a:t>
            </a:r>
            <a:r>
              <a:rPr lang="en-US" b="1" baseline="0" dirty="0" smtClean="0"/>
              <a:t> and Design Testware</a:t>
            </a:r>
            <a:r>
              <a:rPr lang="en-US" dirty="0" smtClean="0"/>
              <a:t> </a:t>
            </a:r>
          </a:p>
          <a:p>
            <a:pPr>
              <a:lnSpc>
                <a:spcPct val="90000"/>
              </a:lnSpc>
            </a:pPr>
            <a:r>
              <a:rPr lang="en-US" b="1" dirty="0" smtClean="0"/>
              <a:t>Analyse:</a:t>
            </a:r>
            <a:r>
              <a:rPr lang="en-US" baseline="0" dirty="0" smtClean="0"/>
              <a:t> </a:t>
            </a:r>
            <a:r>
              <a:rPr lang="en-US" sz="1000" b="0" i="0" kern="1200" baseline="0" dirty="0" smtClean="0">
                <a:solidFill>
                  <a:schemeClr val="tx1"/>
                </a:solidFill>
                <a:effectLst/>
                <a:latin typeface="Candara" panose="020E0502030303020204" pitchFamily="34" charset="0"/>
                <a:ea typeface="+mn-ea"/>
                <a:cs typeface="Arial" pitchFamily="34" charset="0"/>
              </a:rPr>
              <a:t>D</a:t>
            </a:r>
            <a:r>
              <a:rPr lang="en-US" sz="1000" b="0" i="0" kern="1200" dirty="0" smtClean="0">
                <a:solidFill>
                  <a:schemeClr val="tx1"/>
                </a:solidFill>
                <a:effectLst/>
                <a:latin typeface="Candara" panose="020E0502030303020204" pitchFamily="34" charset="0"/>
                <a:ea typeface="+mn-ea"/>
                <a:cs typeface="Arial" pitchFamily="34" charset="0"/>
              </a:rPr>
              <a:t>efines “WHAT” to be tested.</a:t>
            </a:r>
            <a:endParaRPr lang="en-US" dirty="0" smtClean="0"/>
          </a:p>
          <a:p>
            <a:pPr>
              <a:lnSpc>
                <a:spcPct val="90000"/>
              </a:lnSpc>
            </a:pPr>
            <a:r>
              <a:rPr lang="en-US" b="1" dirty="0" smtClean="0"/>
              <a:t>Design Testware: </a:t>
            </a:r>
            <a:r>
              <a:rPr lang="en-US" dirty="0" smtClean="0"/>
              <a:t>Defines “How” to test.</a:t>
            </a:r>
          </a:p>
          <a:p>
            <a:pPr>
              <a:lnSpc>
                <a:spcPct val="90000"/>
              </a:lnSpc>
            </a:pPr>
            <a:r>
              <a:rPr lang="en-US" dirty="0" smtClean="0"/>
              <a:t>This is the most important stage of the testing life cycle, in this section or phase of the testing part; the testers will develop the test cases based against the requirements of the customer. There are usually three levels of requirements, to be understood by the testers before they can proceed to write the test cases for the product</a:t>
            </a:r>
          </a:p>
          <a:p>
            <a:pPr>
              <a:lnSpc>
                <a:spcPct val="90000"/>
              </a:lnSpc>
              <a:buFontTx/>
              <a:buChar char="•"/>
            </a:pPr>
            <a:r>
              <a:rPr lang="en-US" dirty="0" smtClean="0"/>
              <a:t>HLI ( High level Information)</a:t>
            </a:r>
          </a:p>
          <a:p>
            <a:pPr>
              <a:lnSpc>
                <a:spcPct val="90000"/>
              </a:lnSpc>
              <a:buFontTx/>
              <a:buChar char="•"/>
            </a:pPr>
            <a:r>
              <a:rPr lang="en-US" dirty="0" smtClean="0"/>
              <a:t>LLI / Use Cases ( Low level Information )</a:t>
            </a:r>
          </a:p>
          <a:p>
            <a:pPr>
              <a:lnSpc>
                <a:spcPct val="90000"/>
              </a:lnSpc>
              <a:buFontTx/>
              <a:buChar char="•"/>
            </a:pPr>
            <a:r>
              <a:rPr lang="en-US" dirty="0" smtClean="0"/>
              <a:t>Snapshots (Prototype or images of a similar product or framework.)</a:t>
            </a:r>
          </a:p>
        </p:txBody>
      </p:sp>
    </p:spTree>
    <p:extLst>
      <p:ext uri="{BB962C8B-B14F-4D97-AF65-F5344CB8AC3E}">
        <p14:creationId xmlns:p14="http://schemas.microsoft.com/office/powerpoint/2010/main" val="156542757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pPr>
              <a:lnSpc>
                <a:spcPct val="90000"/>
              </a:lnSpc>
            </a:pPr>
            <a:r>
              <a:rPr lang="en-US" b="1" dirty="0" smtClean="0"/>
              <a:t>Task 4: Test Execution  &amp; Analysis</a:t>
            </a:r>
            <a:endParaRPr lang="en-US" b="1" baseline="0" dirty="0" smtClean="0"/>
          </a:p>
          <a:p>
            <a:pPr>
              <a:lnSpc>
                <a:spcPct val="90000"/>
              </a:lnSpc>
            </a:pPr>
            <a:endParaRPr lang="en-US" b="1" baseline="0" dirty="0" smtClean="0"/>
          </a:p>
          <a:p>
            <a:pPr>
              <a:lnSpc>
                <a:spcPct val="90000"/>
              </a:lnSpc>
            </a:pPr>
            <a:r>
              <a:rPr lang="en-US" b="1" baseline="0" dirty="0" smtClean="0"/>
              <a:t>Test Execution - </a:t>
            </a:r>
            <a:r>
              <a:rPr lang="en-US" dirty="0" smtClean="0"/>
              <a:t>This is the phase where the test engineers will prepare and execute the test cases. One of the best techniques is to refer the use cases, pick up the standard test case templates and prepare test cases based on different categories. While do remember to maintain Traceability matrix alongside test execution to avoid rework and confusions at a later stage.</a:t>
            </a:r>
          </a:p>
          <a:p>
            <a:pPr>
              <a:lnSpc>
                <a:spcPct val="90000"/>
              </a:lnSpc>
            </a:pPr>
            <a:endParaRPr lang="en-US" b="1" dirty="0" smtClean="0"/>
          </a:p>
          <a:p>
            <a:pPr>
              <a:lnSpc>
                <a:spcPct val="90000"/>
              </a:lnSpc>
            </a:pPr>
            <a:r>
              <a:rPr lang="en-US" b="1" dirty="0" smtClean="0"/>
              <a:t>Analysis- </a:t>
            </a:r>
            <a:r>
              <a:rPr lang="en-US" sz="1000" b="0" i="0" kern="1200" dirty="0" smtClean="0">
                <a:solidFill>
                  <a:schemeClr val="tx1"/>
                </a:solidFill>
                <a:effectLst/>
                <a:latin typeface="Candara" panose="020E0502030303020204" pitchFamily="34" charset="0"/>
                <a:ea typeface="+mn-ea"/>
                <a:cs typeface="Arial" pitchFamily="34" charset="0"/>
              </a:rPr>
              <a:t>It concentrates on the exit criteria and reporting</a:t>
            </a:r>
            <a:r>
              <a:rPr lang="en-US" sz="1000" b="0" i="0" kern="1200" baseline="0" dirty="0" smtClean="0">
                <a:solidFill>
                  <a:schemeClr val="tx1"/>
                </a:solidFill>
                <a:effectLst/>
                <a:latin typeface="Candara" panose="020E0502030303020204" pitchFamily="34" charset="0"/>
                <a:ea typeface="+mn-ea"/>
                <a:cs typeface="Arial" pitchFamily="34" charset="0"/>
              </a:rPr>
              <a:t> after execution of test cases. </a:t>
            </a:r>
            <a:r>
              <a:rPr lang="en-US" sz="1000" b="0" i="0" kern="1200" dirty="0" smtClean="0">
                <a:solidFill>
                  <a:schemeClr val="tx1"/>
                </a:solidFill>
                <a:effectLst/>
                <a:latin typeface="Candara" panose="020E0502030303020204" pitchFamily="34" charset="0"/>
                <a:ea typeface="+mn-ea"/>
                <a:cs typeface="Arial" pitchFamily="34" charset="0"/>
              </a:rPr>
              <a:t>Call out the testing team member meeting &amp; evaluate cycle completion criteria based on Test coverage, Quality, Cost, Time, Critical Business Objectives, and Software. Discuss what all went good, which area needs to be improve &amp; taking the lessons from current STLC as input to upcoming test cycles, which will help to improve bottleneck in the STLC process. Test case &amp; bug report will analyze to find out the defect distribution by type and severity. Once complete the test cycle then test closure report &amp; Test metrics will be prepared. Test result analysis to find out the defect distribution by type and severity. So Higher management people can take some decisions by </a:t>
            </a:r>
            <a:r>
              <a:rPr lang="en-US" sz="1000" b="0" i="0" kern="1200" baseline="0" dirty="0" smtClean="0">
                <a:solidFill>
                  <a:schemeClr val="tx1"/>
                </a:solidFill>
                <a:effectLst/>
                <a:latin typeface="Candara" panose="020E0502030303020204" pitchFamily="34" charset="0"/>
                <a:ea typeface="+mn-ea"/>
                <a:cs typeface="Arial" pitchFamily="34" charset="0"/>
              </a:rPr>
              <a:t> analyzing these reports.</a:t>
            </a:r>
            <a:endParaRPr lang="en-US" b="1" dirty="0" smtClean="0"/>
          </a:p>
          <a:p>
            <a:pPr>
              <a:lnSpc>
                <a:spcPct val="90000"/>
              </a:lnSpc>
            </a:pPr>
            <a:endParaRPr lang="en-US" dirty="0" smtClean="0"/>
          </a:p>
          <a:p>
            <a:endParaRPr lang="en-US" dirty="0" smtClean="0"/>
          </a:p>
          <a:p>
            <a:endParaRPr lang="en-US" dirty="0"/>
          </a:p>
        </p:txBody>
      </p:sp>
    </p:spTree>
    <p:extLst>
      <p:ext uri="{BB962C8B-B14F-4D97-AF65-F5344CB8AC3E}">
        <p14:creationId xmlns:p14="http://schemas.microsoft.com/office/powerpoint/2010/main" val="1174166953"/>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5886778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25705273"/>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24743344"/>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226086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20994532"/>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77169799"/>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9414236"/>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20781645"/>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21152942"/>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64736374"/>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52811643"/>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76117237"/>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38967540"/>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62146448"/>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976559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1.xml"/><Relationship Id="rId7" Type="http://schemas.openxmlformats.org/officeDocument/2006/relationships/oleObject" Target="../embeddings/oleObject4.bin"/><Relationship Id="rId2" Type="http://schemas.openxmlformats.org/officeDocument/2006/relationships/tags" Target="../tags/tag20.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3.xml"/><Relationship Id="rId4" Type="http://schemas.openxmlformats.org/officeDocument/2006/relationships/tags" Target="../tags/tag22.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5.xml"/><Relationship Id="rId7" Type="http://schemas.openxmlformats.org/officeDocument/2006/relationships/oleObject" Target="../embeddings/oleObject5.bin"/><Relationship Id="rId2" Type="http://schemas.openxmlformats.org/officeDocument/2006/relationships/tags" Target="../tags/tag24.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7.xml"/><Relationship Id="rId4" Type="http://schemas.openxmlformats.org/officeDocument/2006/relationships/tags" Target="../tags/tag26.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image" Target="../media/image1.emf"/><Relationship Id="rId4" Type="http://schemas.openxmlformats.org/officeDocument/2006/relationships/tags" Target="../tags/tag30.xml"/><Relationship Id="rId9" Type="http://schemas.openxmlformats.org/officeDocument/2006/relationships/oleObject" Target="../embeddings/oleObject6.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072"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3"/>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3174976585"/>
      </p:ext>
    </p:extLst>
  </p:cSld>
  <p:clrMapOvr>
    <a:masterClrMapping/>
  </p:clrMapOvr>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4120"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62712269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144"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41932793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6168"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1253378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26508256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O NOT U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12"/>
          <p:cNvPicPr>
            <a:picLocks noChangeAspect="1" noChangeArrowheads="1"/>
          </p:cNvPicPr>
          <p:nvPr userDrawn="1"/>
        </p:nvPicPr>
        <p:blipFill>
          <a:blip r:embed="rId3"/>
          <a:srcRect/>
          <a:stretch>
            <a:fillRect/>
          </a:stretch>
        </p:blipFill>
        <p:spPr bwMode="auto">
          <a:xfrm>
            <a:off x="7315200" y="1828799"/>
            <a:ext cx="1693941" cy="1554480"/>
          </a:xfrm>
          <a:prstGeom prst="rect">
            <a:avLst/>
          </a:prstGeom>
          <a:noFill/>
          <a:ln w="9525">
            <a:noFill/>
            <a:miter lim="800000"/>
            <a:headEnd/>
            <a:tailEnd/>
          </a:ln>
          <a:effectLst/>
        </p:spPr>
      </p:pic>
      <p:sp>
        <p:nvSpPr>
          <p:cNvPr id="4" name="Content Placeholder 2"/>
          <p:cNvSpPr>
            <a:spLocks noGrp="1"/>
          </p:cNvSpPr>
          <p:nvPr>
            <p:ph idx="1" hasCustomPrompt="1"/>
            <p:custDataLst>
              <p:tags r:id="rId1"/>
            </p:custDataLst>
          </p:nvPr>
        </p:nvSpPr>
        <p:spPr>
          <a:xfrm>
            <a:off x="298516" y="1494766"/>
            <a:ext cx="700978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6752317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192"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403899855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Capgemini Public</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0616563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8216"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277933992"/>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382000" cy="5334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371600"/>
            <a:ext cx="8229600" cy="4648200"/>
          </a:xfrm>
        </p:spPr>
        <p:txBody>
          <a:bodyPr/>
          <a:lstStyle/>
          <a:p>
            <a:endParaRPr lang="en-US"/>
          </a:p>
        </p:txBody>
      </p:sp>
      <p:sp>
        <p:nvSpPr>
          <p:cNvPr id="4" name="Slide Number Placeholder 3"/>
          <p:cNvSpPr>
            <a:spLocks noGrp="1"/>
          </p:cNvSpPr>
          <p:nvPr>
            <p:ph type="sldNum" sz="quarter" idx="10"/>
          </p:nvPr>
        </p:nvSpPr>
        <p:spPr>
          <a:xfrm>
            <a:off x="4191000" y="6477000"/>
            <a:ext cx="533400" cy="228600"/>
          </a:xfrm>
          <a:prstGeom prst="rect">
            <a:avLst/>
          </a:prstGeom>
        </p:spPr>
        <p:txBody>
          <a:bodyPr/>
          <a:lstStyle>
            <a:lvl1pPr>
              <a:defRPr/>
            </a:lvl1pPr>
          </a:lstStyle>
          <a:p>
            <a:fld id="{EEED9AB2-591B-4779-A555-0E254945E6B5}" type="slidenum">
              <a:rPr lang="en-US"/>
              <a:pPr/>
              <a:t>‹#›</a:t>
            </a:fld>
            <a:endParaRPr lang="en-US"/>
          </a:p>
        </p:txBody>
      </p:sp>
    </p:spTree>
    <p:extLst>
      <p:ext uri="{BB962C8B-B14F-4D97-AF65-F5344CB8AC3E}">
        <p14:creationId xmlns:p14="http://schemas.microsoft.com/office/powerpoint/2010/main" val="25086176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88925" y="390525"/>
            <a:ext cx="8626475" cy="54451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19088" y="1317625"/>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281488" y="1317625"/>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39533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3096"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31290646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r>
              <a:rPr lang="en-US" smtClean="0"/>
              <a:t>Capgemini Public</a:t>
            </a:r>
            <a:endParaRPr lang="en-US" dirty="0"/>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469065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95190338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02541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28080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8900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12352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79223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081373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4.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ags" Target="../tags/tag7.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2.xml"/><Relationship Id="rId32" Type="http://schemas.openxmlformats.org/officeDocument/2006/relationships/image" Target="../media/image2.jpe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1.xml"/><Relationship Id="rId28"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vmlDrawing" Target="../drawings/vmlDrawing1.vml"/><Relationship Id="rId27" Type="http://schemas.openxmlformats.org/officeDocument/2006/relationships/tags" Target="../tags/tag5.xml"/><Relationship Id="rId30"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3"/>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048" name="think-cell Slide" r:id="rId30" imgW="360" imgH="360" progId="">
                  <p:embed/>
                </p:oleObj>
              </mc:Choice>
              <mc:Fallback>
                <p:oleObj name="think-cell Slide" r:id="rId30" imgW="360" imgH="360" progId="">
                  <p:embed/>
                  <p:pic>
                    <p:nvPicPr>
                      <p:cNvPr id="0" name=""/>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4"/>
            </p:custDataLst>
          </p:nvPr>
        </p:nvSpPr>
        <p:spPr>
          <a:xfrm>
            <a:off x="1" y="0"/>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25"/>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6"/>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7"/>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28"/>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2015. All Rights Reserved</a:t>
            </a:r>
          </a:p>
        </p:txBody>
      </p:sp>
      <p:cxnSp>
        <p:nvCxnSpPr>
          <p:cNvPr id="15" name="Straight Connector 5"/>
          <p:cNvCxnSpPr/>
          <p:nvPr>
            <p:custDataLst>
              <p:tags r:id="rId29"/>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32" cstate="print"/>
          <a:stretch>
            <a:fillRect/>
          </a:stretch>
        </p:blipFill>
        <p:spPr>
          <a:xfrm>
            <a:off x="270463" y="6439028"/>
            <a:ext cx="1438102" cy="344978"/>
          </a:xfrm>
          <a:prstGeom prst="rect">
            <a:avLst/>
          </a:prstGeom>
          <a:noFill/>
          <a:ln>
            <a:noFill/>
          </a:ln>
        </p:spPr>
      </p:pic>
    </p:spTree>
    <p:extLst>
      <p:ext uri="{BB962C8B-B14F-4D97-AF65-F5344CB8AC3E}">
        <p14:creationId xmlns:p14="http://schemas.microsoft.com/office/powerpoint/2010/main" val="338458743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Lst>
  <p:timing>
    <p:tnLst>
      <p:par>
        <p:cTn id="1" dur="indefinite" restart="never" nodeType="tmRoot"/>
      </p:par>
    </p:tnLst>
  </p:timing>
  <p:hf sldNum="0" hdr="0" dt="0"/>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image" Target="../media/image21.jpeg"/><Relationship Id="rId13" Type="http://schemas.openxmlformats.org/officeDocument/2006/relationships/image" Target="../media/image26.wmf"/><Relationship Id="rId3" Type="http://schemas.openxmlformats.org/officeDocument/2006/relationships/image" Target="../media/image16.jpeg"/><Relationship Id="rId7" Type="http://schemas.openxmlformats.org/officeDocument/2006/relationships/image" Target="../media/image20.png"/><Relationship Id="rId12" Type="http://schemas.openxmlformats.org/officeDocument/2006/relationships/image" Target="../media/image25.jpeg"/><Relationship Id="rId2" Type="http://schemas.openxmlformats.org/officeDocument/2006/relationships/notesSlide" Target="../notesSlides/notesSlide52.xml"/><Relationship Id="rId1" Type="http://schemas.openxmlformats.org/officeDocument/2006/relationships/slideLayout" Target="../slideLayouts/slideLayout2.xml"/><Relationship Id="rId6" Type="http://schemas.openxmlformats.org/officeDocument/2006/relationships/image" Target="../media/image19.jpeg"/><Relationship Id="rId11" Type="http://schemas.openxmlformats.org/officeDocument/2006/relationships/image" Target="../media/image24.wmf"/><Relationship Id="rId5" Type="http://schemas.openxmlformats.org/officeDocument/2006/relationships/image" Target="../media/image18.jpeg"/><Relationship Id="rId10" Type="http://schemas.openxmlformats.org/officeDocument/2006/relationships/image" Target="../media/image23.jpeg"/><Relationship Id="rId4" Type="http://schemas.openxmlformats.org/officeDocument/2006/relationships/image" Target="../media/image17.jpeg"/><Relationship Id="rId9" Type="http://schemas.openxmlformats.org/officeDocument/2006/relationships/image" Target="../media/image22.jpe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en.wikipedia.org/wiki/File:Revision_controlled_project_visualization-2010-24-02.svg" TargetMode="External"/><Relationship Id="rId2" Type="http://schemas.openxmlformats.org/officeDocument/2006/relationships/notesSlide" Target="../notesSlides/notesSlide64.xml"/><Relationship Id="rId1" Type="http://schemas.openxmlformats.org/officeDocument/2006/relationships/slideLayout" Target="../slideLayouts/slideLayout20.xml"/><Relationship Id="rId4" Type="http://schemas.openxmlformats.org/officeDocument/2006/relationships/image" Target="../media/image30.png"/></Relationships>
</file>

<file path=ppt/slides/_rels/slide6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5.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5.gif"/><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http://blog.feabhas.com/wp-content/uploads/2011/05/image3.png" TargetMode="External"/><Relationship Id="rId2" Type="http://schemas.openxmlformats.org/officeDocument/2006/relationships/notesSlide" Target="../notesSlides/notesSlide68.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16.xml"/><Relationship Id="rId1" Type="http://schemas.openxmlformats.org/officeDocument/2006/relationships/vmlDrawing" Target="../drawings/vmlDrawing9.vml"/><Relationship Id="rId5" Type="http://schemas.openxmlformats.org/officeDocument/2006/relationships/image" Target="../media/image37.wmf"/><Relationship Id="rId4" Type="http://schemas.openxmlformats.org/officeDocument/2006/relationships/oleObject" Target="../embeddings/oleObject9.bin"/></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38.emf"/><Relationship Id="rId4" Type="http://schemas.openxmlformats.org/officeDocument/2006/relationships/oleObject" Target="../embeddings/oleObject10.bin"/></Relationships>
</file>

<file path=ppt/slides/_rels/slide77.x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0" y="0"/>
            <a:ext cx="9144000" cy="591502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pic>
        <p:nvPicPr>
          <p:cNvPr id="13315"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165725"/>
            <a:ext cx="9144000" cy="133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p:nvSpPr>
        <p:spPr>
          <a:xfrm>
            <a:off x="0" y="6310313"/>
            <a:ext cx="9144000" cy="5476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33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163" y="6246813"/>
            <a:ext cx="2163762" cy="1762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0" y="0"/>
            <a:ext cx="9144000" cy="5413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3321"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88125" y="5921375"/>
            <a:ext cx="2163763" cy="501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TextBox 12"/>
          <p:cNvSpPr txBox="1">
            <a:spLocks noChangeArrowheads="1"/>
          </p:cNvSpPr>
          <p:nvPr/>
        </p:nvSpPr>
        <p:spPr bwMode="auto">
          <a:xfrm>
            <a:off x="0" y="1839913"/>
            <a:ext cx="9144000" cy="1060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defTabSz="914342" eaLnBrk="1" hangingPunct="1">
              <a:lnSpc>
                <a:spcPct val="85000"/>
              </a:lnSpc>
              <a:spcBef>
                <a:spcPct val="0"/>
              </a:spcBef>
            </a:pPr>
            <a:r>
              <a:rPr lang="en-US" sz="3700" b="1" dirty="0" smtClean="0">
                <a:solidFill>
                  <a:schemeClr val="bg1"/>
                </a:solidFill>
                <a:ea typeface="+mj-ea"/>
              </a:rPr>
              <a:t>Introduction </a:t>
            </a:r>
            <a:r>
              <a:rPr lang="en-US" sz="3700" b="1" dirty="0">
                <a:solidFill>
                  <a:schemeClr val="bg1"/>
                </a:solidFill>
                <a:ea typeface="+mj-ea"/>
              </a:rPr>
              <a:t>to Software </a:t>
            </a:r>
            <a:r>
              <a:rPr lang="en-US" sz="3700" b="1" dirty="0" smtClean="0">
                <a:solidFill>
                  <a:schemeClr val="bg1"/>
                </a:solidFill>
                <a:ea typeface="+mj-ea"/>
              </a:rPr>
              <a:t>Engineering &amp; Software Testing Life Cycle</a:t>
            </a:r>
            <a:endParaRPr lang="en-US" sz="3700" b="1" dirty="0">
              <a:solidFill>
                <a:schemeClr val="bg1"/>
              </a:solidFill>
              <a:ea typeface="+mj-ea"/>
            </a:endParaRPr>
          </a:p>
        </p:txBody>
      </p:sp>
    </p:spTree>
    <p:extLst>
      <p:ext uri="{BB962C8B-B14F-4D97-AF65-F5344CB8AC3E}">
        <p14:creationId xmlns:p14="http://schemas.microsoft.com/office/powerpoint/2010/main" val="2168084202"/>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0722" name="Rectangle 2"/>
          <p:cNvSpPr>
            <a:spLocks noGrp="1" noChangeArrowheads="1"/>
          </p:cNvSpPr>
          <p:nvPr>
            <p:ph type="title"/>
          </p:nvPr>
        </p:nvSpPr>
        <p:spPr>
          <a:noFill/>
          <a:ln/>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normAutofit/>
          </a:bodyPr>
          <a:lstStyle/>
          <a:p>
            <a:r>
              <a:rPr lang="en-US" dirty="0">
                <a:effectLst/>
              </a:rPr>
              <a:t>Overview of the Session</a:t>
            </a:r>
          </a:p>
        </p:txBody>
      </p:sp>
      <p:sp>
        <p:nvSpPr>
          <p:cNvPr id="670723" name="Rectangle 3"/>
          <p:cNvSpPr>
            <a:spLocks noChangeArrowheads="1"/>
          </p:cNvSpPr>
          <p:nvPr/>
        </p:nvSpPr>
        <p:spPr bwMode="auto">
          <a:xfrm>
            <a:off x="152400" y="1905000"/>
            <a:ext cx="82296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l">
              <a:spcBef>
                <a:spcPct val="20000"/>
              </a:spcBef>
              <a:buClr>
                <a:srgbClr val="00A1E4"/>
              </a:buClr>
              <a:buFontTx/>
              <a:buChar char="•"/>
            </a:pPr>
            <a:endParaRPr lang="en-GB" sz="2000" b="0" dirty="0">
              <a:solidFill>
                <a:srgbClr val="000000"/>
              </a:solidFill>
              <a:latin typeface="Candara"/>
            </a:endParaRPr>
          </a:p>
          <a:p>
            <a:pPr marL="342900" indent="-342900" algn="l">
              <a:spcBef>
                <a:spcPct val="20000"/>
              </a:spcBef>
              <a:buClr>
                <a:srgbClr val="00A1E4"/>
              </a:buClr>
              <a:buFontTx/>
              <a:buChar char="•"/>
            </a:pPr>
            <a:endParaRPr lang="en-GB" sz="2000" b="0" dirty="0">
              <a:solidFill>
                <a:srgbClr val="000000"/>
              </a:solidFill>
              <a:latin typeface="Candara"/>
            </a:endParaRPr>
          </a:p>
          <a:p>
            <a:pPr marL="342900" indent="-342900" algn="l">
              <a:spcBef>
                <a:spcPct val="20000"/>
              </a:spcBef>
              <a:buClr>
                <a:srgbClr val="00A1E4"/>
              </a:buClr>
              <a:buFontTx/>
              <a:buChar char="•"/>
            </a:pPr>
            <a:endParaRPr lang="en-GB" sz="2000" b="0" dirty="0">
              <a:solidFill>
                <a:srgbClr val="000000"/>
              </a:solidFill>
              <a:latin typeface="Candara"/>
            </a:endParaRPr>
          </a:p>
        </p:txBody>
      </p:sp>
      <p:sp>
        <p:nvSpPr>
          <p:cNvPr id="2" name="Content Placeholder 1"/>
          <p:cNvSpPr>
            <a:spLocks noGrp="1"/>
          </p:cNvSpPr>
          <p:nvPr>
            <p:ph idx="1"/>
          </p:nvPr>
        </p:nvSpPr>
        <p:spPr/>
        <p:txBody>
          <a:bodyPr/>
          <a:lstStyle/>
          <a:p>
            <a:r>
              <a:rPr lang="en-US" dirty="0"/>
              <a:t>What is Software Engineering?</a:t>
            </a:r>
          </a:p>
          <a:p>
            <a:r>
              <a:rPr lang="en-US" dirty="0"/>
              <a:t>Software Development Life Cycle</a:t>
            </a:r>
          </a:p>
          <a:p>
            <a:r>
              <a:rPr lang="en-US" dirty="0"/>
              <a:t>Software development Models</a:t>
            </a:r>
          </a:p>
          <a:p>
            <a:r>
              <a:rPr lang="en-US" dirty="0"/>
              <a:t>Life cycle selection</a:t>
            </a:r>
          </a:p>
          <a:p>
            <a:endParaRPr lang="en-US" dirty="0"/>
          </a:p>
        </p:txBody>
      </p:sp>
    </p:spTree>
    <p:extLst>
      <p:ext uri="{BB962C8B-B14F-4D97-AF65-F5344CB8AC3E}">
        <p14:creationId xmlns:p14="http://schemas.microsoft.com/office/powerpoint/2010/main" val="1662340564"/>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5"/>
          <p:cNvSpPr>
            <a:spLocks noGrp="1" noChangeArrowheads="1"/>
          </p:cNvSpPr>
          <p:nvPr>
            <p:ph type="title"/>
          </p:nvPr>
        </p:nvSpPr>
        <p:spPr>
          <a:noFill/>
        </p:spPr>
        <p:txBody>
          <a:bodyPr anchor="b">
            <a:noAutofit/>
          </a:bodyPr>
          <a:lstStyle/>
          <a:p>
            <a:r>
              <a:rPr lang="en-US" dirty="0"/>
              <a:t>Task </a:t>
            </a:r>
            <a:r>
              <a:rPr lang="en-US" dirty="0" smtClean="0"/>
              <a:t>3: </a:t>
            </a:r>
            <a:r>
              <a:rPr lang="en-US" dirty="0"/>
              <a:t>Analyze and Design </a:t>
            </a:r>
            <a:r>
              <a:rPr lang="en-US" dirty="0" smtClean="0"/>
              <a:t>Testware - Analyze and Detail Requirements</a:t>
            </a:r>
          </a:p>
        </p:txBody>
      </p:sp>
      <p:sp>
        <p:nvSpPr>
          <p:cNvPr id="3" name="Content Placeholder 2"/>
          <p:cNvSpPr>
            <a:spLocks noGrp="1"/>
          </p:cNvSpPr>
          <p:nvPr>
            <p:ph idx="1"/>
          </p:nvPr>
        </p:nvSpPr>
        <p:spPr/>
        <p:txBody>
          <a:bodyPr/>
          <a:lstStyle/>
          <a:p>
            <a:r>
              <a:rPr lang="en-US" dirty="0"/>
              <a:t>Details about this activity :</a:t>
            </a:r>
          </a:p>
          <a:p>
            <a:pPr lvl="1"/>
            <a:r>
              <a:rPr lang="en-US" dirty="0"/>
              <a:t>The  main goal here is to understand and detail the requirements to be able to design and develop the </a:t>
            </a:r>
            <a:r>
              <a:rPr lang="en-US" dirty="0" err="1"/>
              <a:t>Testware</a:t>
            </a:r>
            <a:r>
              <a:rPr lang="en-US" dirty="0"/>
              <a:t>. </a:t>
            </a:r>
          </a:p>
          <a:p>
            <a:pPr lvl="1"/>
            <a:r>
              <a:rPr lang="en-US" dirty="0"/>
              <a:t>Any gaps in requirements, functional or non-functional should be identified &amp; resolved at this stage </a:t>
            </a:r>
          </a:p>
          <a:p>
            <a:endParaRPr lang="en-US" dirty="0"/>
          </a:p>
        </p:txBody>
      </p:sp>
    </p:spTree>
    <p:extLst>
      <p:ext uri="{BB962C8B-B14F-4D97-AF65-F5344CB8AC3E}">
        <p14:creationId xmlns:p14="http://schemas.microsoft.com/office/powerpoint/2010/main" val="5738299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5"/>
          <p:cNvSpPr>
            <a:spLocks noGrp="1" noChangeArrowheads="1"/>
          </p:cNvSpPr>
          <p:nvPr>
            <p:ph type="title"/>
          </p:nvPr>
        </p:nvSpPr>
        <p:spPr>
          <a:noFill/>
        </p:spPr>
        <p:txBody>
          <a:bodyPr anchor="b">
            <a:noAutofit/>
          </a:bodyPr>
          <a:lstStyle/>
          <a:p>
            <a:r>
              <a:rPr lang="en-US" dirty="0"/>
              <a:t>Task </a:t>
            </a:r>
            <a:r>
              <a:rPr lang="en-US" dirty="0" smtClean="0"/>
              <a:t>3: </a:t>
            </a:r>
            <a:r>
              <a:rPr lang="en-US" dirty="0"/>
              <a:t>Analyze and Design </a:t>
            </a:r>
            <a:r>
              <a:rPr lang="en-US" dirty="0" smtClean="0"/>
              <a:t>Testware - Analyze and Detail Requirements</a:t>
            </a:r>
          </a:p>
        </p:txBody>
      </p:sp>
      <p:sp>
        <p:nvSpPr>
          <p:cNvPr id="3" name="Content Placeholder 2"/>
          <p:cNvSpPr>
            <a:spLocks noGrp="1"/>
          </p:cNvSpPr>
          <p:nvPr>
            <p:ph idx="1"/>
          </p:nvPr>
        </p:nvSpPr>
        <p:spPr/>
        <p:txBody>
          <a:bodyPr/>
          <a:lstStyle/>
          <a:p>
            <a:r>
              <a:rPr lang="en-US" dirty="0"/>
              <a:t>Roles and Responsibilities :</a:t>
            </a:r>
          </a:p>
          <a:p>
            <a:r>
              <a:rPr lang="en-US" dirty="0"/>
              <a:t>Some tasks to be perform by Test Manager with PM / Technical Architect / Lead and Business Analyst : </a:t>
            </a:r>
          </a:p>
          <a:p>
            <a:pPr lvl="1"/>
            <a:r>
              <a:rPr lang="en-US" dirty="0"/>
              <a:t>Ensure that the requirements are complete, testable, comprehensive and consistent </a:t>
            </a:r>
          </a:p>
          <a:p>
            <a:pPr lvl="1"/>
            <a:r>
              <a:rPr lang="en-US" dirty="0"/>
              <a:t>Ensure that all aspects of requirements like functionality, usability, GUI, security, reliability, portability etc. are adequately detailed </a:t>
            </a:r>
          </a:p>
          <a:p>
            <a:pPr lvl="1"/>
            <a:r>
              <a:rPr lang="en-US" dirty="0"/>
              <a:t>Ensure that, based on the business processes, the performance testing team has created transaction and user profiles </a:t>
            </a:r>
          </a:p>
          <a:p>
            <a:pPr lvl="1"/>
            <a:r>
              <a:rPr lang="en-US" dirty="0"/>
              <a:t>Identifying the source, access, approximate volume and ways of generating data required, analyze the data requirements in detail for every level</a:t>
            </a:r>
          </a:p>
          <a:p>
            <a:pPr lvl="1"/>
            <a:r>
              <a:rPr lang="en-US" dirty="0"/>
              <a:t>Revisit the list of testable and non-testable items and make required changes if any</a:t>
            </a:r>
          </a:p>
          <a:p>
            <a:endParaRPr lang="en-US" dirty="0"/>
          </a:p>
        </p:txBody>
      </p:sp>
    </p:spTree>
    <p:extLst>
      <p:ext uri="{BB962C8B-B14F-4D97-AF65-F5344CB8AC3E}">
        <p14:creationId xmlns:p14="http://schemas.microsoft.com/office/powerpoint/2010/main" val="7280885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5"/>
          <p:cNvSpPr>
            <a:spLocks noGrp="1" noChangeArrowheads="1"/>
          </p:cNvSpPr>
          <p:nvPr>
            <p:ph type="title"/>
          </p:nvPr>
        </p:nvSpPr>
        <p:spPr>
          <a:noFill/>
        </p:spPr>
        <p:txBody>
          <a:bodyPr anchor="b">
            <a:noAutofit/>
          </a:bodyPr>
          <a:lstStyle/>
          <a:p>
            <a:r>
              <a:rPr lang="en-US" dirty="0"/>
              <a:t>Task </a:t>
            </a:r>
            <a:r>
              <a:rPr lang="en-US" dirty="0" smtClean="0"/>
              <a:t>3: </a:t>
            </a:r>
            <a:r>
              <a:rPr lang="en-US" dirty="0"/>
              <a:t>Analyze and Design </a:t>
            </a:r>
            <a:r>
              <a:rPr lang="en-US" dirty="0" smtClean="0"/>
              <a:t>Testware - Analyze and Detail Requirements</a:t>
            </a:r>
          </a:p>
        </p:txBody>
      </p:sp>
      <p:sp>
        <p:nvSpPr>
          <p:cNvPr id="53251" name="Rectangle 4"/>
          <p:cNvSpPr>
            <a:spLocks noGrp="1" noChangeArrowheads="1"/>
          </p:cNvSpPr>
          <p:nvPr>
            <p:ph idx="1"/>
          </p:nvPr>
        </p:nvSpPr>
        <p:spPr/>
        <p:txBody>
          <a:bodyPr>
            <a:normAutofit/>
          </a:bodyPr>
          <a:lstStyle/>
          <a:p>
            <a:pPr lvl="1">
              <a:lnSpc>
                <a:spcPct val="80000"/>
              </a:lnSpc>
            </a:pPr>
            <a:r>
              <a:rPr lang="en-US" dirty="0">
                <a:solidFill>
                  <a:schemeClr val="tx1"/>
                </a:solidFill>
              </a:rPr>
              <a:t>Revisit the list of risks and assumptions identified during the initial requirements analysis</a:t>
            </a:r>
          </a:p>
          <a:p>
            <a:pPr lvl="1">
              <a:lnSpc>
                <a:spcPct val="80000"/>
              </a:lnSpc>
            </a:pPr>
            <a:r>
              <a:rPr lang="en-US" dirty="0">
                <a:solidFill>
                  <a:schemeClr val="tx1"/>
                </a:solidFill>
              </a:rPr>
              <a:t>Identify gaps in the time, effort and cost estimation of the project between the initial requirement analysis and this detailed one </a:t>
            </a:r>
          </a:p>
          <a:p>
            <a:pPr lvl="1">
              <a:lnSpc>
                <a:spcPct val="80000"/>
              </a:lnSpc>
            </a:pPr>
            <a:r>
              <a:rPr lang="en-US" dirty="0">
                <a:solidFill>
                  <a:schemeClr val="tx1"/>
                </a:solidFill>
              </a:rPr>
              <a:t>Adequately detail the data related requirements and responsibility to create test </a:t>
            </a:r>
            <a:r>
              <a:rPr lang="en-US" dirty="0" smtClean="0">
                <a:solidFill>
                  <a:schemeClr val="tx1"/>
                </a:solidFill>
              </a:rPr>
              <a:t>data is </a:t>
            </a:r>
            <a:r>
              <a:rPr lang="en-US" dirty="0">
                <a:solidFill>
                  <a:schemeClr val="tx1"/>
                </a:solidFill>
              </a:rPr>
              <a:t>identified </a:t>
            </a:r>
          </a:p>
          <a:p>
            <a:pPr lvl="1"/>
            <a:r>
              <a:rPr lang="en-US" dirty="0">
                <a:solidFill>
                  <a:schemeClr val="tx1"/>
                </a:solidFill>
              </a:rPr>
              <a:t>Define methods/ life cycle to record, report &amp; track test results. Define reports that will be generated on a periodic basis. Define approach to analyze the test results</a:t>
            </a:r>
          </a:p>
          <a:p>
            <a:pPr lvl="1"/>
            <a:r>
              <a:rPr lang="en-US" dirty="0">
                <a:solidFill>
                  <a:schemeClr val="tx1"/>
                </a:solidFill>
              </a:rPr>
              <a:t>For security testing, understand the application from both functionality and security perspective. Decompose the application. Ensure that for security testing different user profiles of an application are available to the tester</a:t>
            </a:r>
          </a:p>
          <a:p>
            <a:pPr lvl="1"/>
            <a:r>
              <a:rPr lang="en-US" dirty="0">
                <a:solidFill>
                  <a:schemeClr val="tx1"/>
                </a:solidFill>
              </a:rPr>
              <a:t>For data migration testing, data to be migrated has to be identified along with existing relationships &amp; associated business rules</a:t>
            </a:r>
          </a:p>
          <a:p>
            <a:pPr>
              <a:lnSpc>
                <a:spcPct val="80000"/>
              </a:lnSpc>
              <a:buFont typeface="Courier New" pitchFamily="49" charset="0"/>
              <a:buChar char="o"/>
            </a:pPr>
            <a:endParaRPr lang="en-US" b="0" dirty="0">
              <a:solidFill>
                <a:schemeClr val="tx1"/>
              </a:solidFill>
              <a:latin typeface="Candera"/>
            </a:endParaRPr>
          </a:p>
          <a:p>
            <a:pPr marL="0" indent="0" eaLnBrk="1" hangingPunct="1">
              <a:lnSpc>
                <a:spcPct val="80000"/>
              </a:lnSpc>
              <a:buNone/>
            </a:pPr>
            <a:endParaRPr lang="en-US" sz="2300" dirty="0" smtClean="0">
              <a:latin typeface="Verdana" pitchFamily="34" charset="0"/>
            </a:endParaRPr>
          </a:p>
          <a:p>
            <a:pPr marL="457200" indent="-457200" eaLnBrk="1" hangingPunct="1">
              <a:lnSpc>
                <a:spcPct val="80000"/>
              </a:lnSpc>
            </a:pPr>
            <a:endParaRPr lang="en-US" dirty="0" smtClean="0">
              <a:latin typeface="Verdana" pitchFamily="34" charset="0"/>
            </a:endParaRPr>
          </a:p>
        </p:txBody>
      </p:sp>
    </p:spTree>
    <p:extLst>
      <p:ext uri="{BB962C8B-B14F-4D97-AF65-F5344CB8AC3E}">
        <p14:creationId xmlns:p14="http://schemas.microsoft.com/office/powerpoint/2010/main" val="19534118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2"/>
          <p:cNvSpPr>
            <a:spLocks noGrp="1" noChangeArrowheads="1"/>
          </p:cNvSpPr>
          <p:nvPr>
            <p:ph type="title"/>
          </p:nvPr>
        </p:nvSpPr>
        <p:spPr>
          <a:noFill/>
        </p:spPr>
        <p:txBody>
          <a:bodyPr anchor="b">
            <a:noAutofit/>
          </a:bodyPr>
          <a:lstStyle/>
          <a:p>
            <a:r>
              <a:rPr lang="en-US" dirty="0"/>
              <a:t>Task 3: Analyze and Design </a:t>
            </a:r>
            <a:r>
              <a:rPr lang="en-US" dirty="0" smtClean="0"/>
              <a:t>Testware - Review Architecture and Design</a:t>
            </a:r>
          </a:p>
        </p:txBody>
      </p:sp>
      <p:sp>
        <p:nvSpPr>
          <p:cNvPr id="3" name="Content Placeholder 2"/>
          <p:cNvSpPr>
            <a:spLocks noGrp="1"/>
          </p:cNvSpPr>
          <p:nvPr>
            <p:ph idx="1"/>
          </p:nvPr>
        </p:nvSpPr>
        <p:spPr>
          <a:xfrm>
            <a:off x="298516" y="1352872"/>
            <a:ext cx="8845484" cy="4643751"/>
          </a:xfrm>
        </p:spPr>
        <p:txBody>
          <a:bodyPr/>
          <a:lstStyle/>
          <a:p>
            <a:r>
              <a:rPr lang="en-US" dirty="0"/>
              <a:t>Details about each activity:</a:t>
            </a:r>
          </a:p>
          <a:p>
            <a:r>
              <a:rPr lang="en-US" dirty="0" smtClean="0"/>
              <a:t>Review </a:t>
            </a:r>
            <a:r>
              <a:rPr lang="en-US" dirty="0"/>
              <a:t>Architecture and Design </a:t>
            </a:r>
          </a:p>
          <a:p>
            <a:pPr lvl="1"/>
            <a:r>
              <a:rPr lang="en-US" dirty="0"/>
              <a:t>The objective is to ensure that the architecture &amp; design are developed/provided and have adequately implemented all testing related requirements. </a:t>
            </a:r>
          </a:p>
          <a:p>
            <a:r>
              <a:rPr lang="en-US" dirty="0" smtClean="0"/>
              <a:t>Ensure </a:t>
            </a:r>
            <a:r>
              <a:rPr lang="en-US" dirty="0"/>
              <a:t>that the design is testable </a:t>
            </a:r>
          </a:p>
          <a:p>
            <a:pPr lvl="1"/>
            <a:r>
              <a:rPr lang="en-US" dirty="0"/>
              <a:t>In case of Object Oriented design the appointed architect from the testing team should review the elements of object-oriented software design that may cause testing problems. e.g. to limit the use of class inheritance, to limit the state behavior of objects, to avoid overly complex classes. </a:t>
            </a:r>
          </a:p>
          <a:p>
            <a:pPr lvl="1"/>
            <a:r>
              <a:rPr lang="en-US" dirty="0"/>
              <a:t>In the case of performance testing the aim is to convert non-functional requirements get converted into the appropriate design.</a:t>
            </a:r>
          </a:p>
          <a:p>
            <a:pPr lvl="1"/>
            <a:r>
              <a:rPr lang="en-US" dirty="0"/>
              <a:t>In case of application security testing the architecture/design that has been developed/provided should be sufficient to list or decompose into low level components. </a:t>
            </a:r>
          </a:p>
          <a:p>
            <a:pPr lvl="1"/>
            <a:r>
              <a:rPr lang="en-US" dirty="0"/>
              <a:t>The test lead along with the technical architect/ lead shall perform formal architecture/ design walk through to ensure traceability of test requirements into design and that the design is testable.</a:t>
            </a:r>
          </a:p>
          <a:p>
            <a:endParaRPr lang="en-US" dirty="0"/>
          </a:p>
          <a:p>
            <a:endParaRPr lang="en-US" dirty="0"/>
          </a:p>
        </p:txBody>
      </p:sp>
    </p:spTree>
    <p:extLst>
      <p:ext uri="{BB962C8B-B14F-4D97-AF65-F5344CB8AC3E}">
        <p14:creationId xmlns:p14="http://schemas.microsoft.com/office/powerpoint/2010/main" val="3575872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2"/>
          <p:cNvSpPr>
            <a:spLocks noGrp="1" noChangeArrowheads="1"/>
          </p:cNvSpPr>
          <p:nvPr>
            <p:ph type="title"/>
          </p:nvPr>
        </p:nvSpPr>
        <p:spPr>
          <a:noFill/>
        </p:spPr>
        <p:txBody>
          <a:bodyPr anchor="b">
            <a:noAutofit/>
          </a:bodyPr>
          <a:lstStyle/>
          <a:p>
            <a:r>
              <a:rPr lang="en-US" dirty="0"/>
              <a:t>Task 3: Analyze and Design </a:t>
            </a:r>
            <a:r>
              <a:rPr lang="en-US" dirty="0" smtClean="0"/>
              <a:t>Testware -  Design Testware</a:t>
            </a:r>
          </a:p>
        </p:txBody>
      </p:sp>
      <p:sp>
        <p:nvSpPr>
          <p:cNvPr id="57347" name="Rectangle 11"/>
          <p:cNvSpPr>
            <a:spLocks noGrp="1" noChangeArrowheads="1"/>
          </p:cNvSpPr>
          <p:nvPr>
            <p:ph idx="1"/>
          </p:nvPr>
        </p:nvSpPr>
        <p:spPr/>
        <p:txBody>
          <a:bodyPr lIns="91440" tIns="45720" rIns="91440" bIns="45720">
            <a:normAutofit/>
          </a:bodyPr>
          <a:lstStyle/>
          <a:p>
            <a:pPr>
              <a:lnSpc>
                <a:spcPct val="80000"/>
              </a:lnSpc>
            </a:pPr>
            <a:r>
              <a:rPr lang="en-US" dirty="0">
                <a:solidFill>
                  <a:schemeClr val="tx1"/>
                </a:solidFill>
              </a:rPr>
              <a:t>Details about this </a:t>
            </a:r>
            <a:r>
              <a:rPr lang="en-US" dirty="0" smtClean="0">
                <a:solidFill>
                  <a:schemeClr val="tx1"/>
                </a:solidFill>
              </a:rPr>
              <a:t>activity : </a:t>
            </a:r>
            <a:r>
              <a:rPr lang="en-US" b="0" dirty="0" smtClean="0">
                <a:solidFill>
                  <a:schemeClr val="tx1"/>
                </a:solidFill>
              </a:rPr>
              <a:t>Based </a:t>
            </a:r>
            <a:r>
              <a:rPr lang="en-US" b="0" dirty="0">
                <a:solidFill>
                  <a:schemeClr val="tx1"/>
                </a:solidFill>
              </a:rPr>
              <a:t>on the scope of the project, analyze the requirements and design the Testware </a:t>
            </a:r>
            <a:r>
              <a:rPr lang="en-US" b="0" dirty="0" smtClean="0">
                <a:solidFill>
                  <a:schemeClr val="tx1"/>
                </a:solidFill>
              </a:rPr>
              <a:t>accordingly.</a:t>
            </a:r>
          </a:p>
          <a:p>
            <a:pPr marL="0" indent="0">
              <a:lnSpc>
                <a:spcPct val="80000"/>
              </a:lnSpc>
              <a:buNone/>
            </a:pPr>
            <a:endParaRPr lang="en-US" b="0" dirty="0" smtClean="0">
              <a:solidFill>
                <a:schemeClr val="tx1"/>
              </a:solidFill>
            </a:endParaRPr>
          </a:p>
          <a:p>
            <a:pPr>
              <a:lnSpc>
                <a:spcPct val="80000"/>
              </a:lnSpc>
            </a:pPr>
            <a:r>
              <a:rPr lang="en-US" dirty="0" smtClean="0">
                <a:solidFill>
                  <a:schemeClr val="tx1"/>
                </a:solidFill>
              </a:rPr>
              <a:t>Key </a:t>
            </a:r>
            <a:r>
              <a:rPr lang="en-US" dirty="0">
                <a:solidFill>
                  <a:schemeClr val="tx1"/>
                </a:solidFill>
              </a:rPr>
              <a:t>components of designing Testware include: </a:t>
            </a:r>
            <a:endParaRPr lang="en-US" dirty="0" smtClean="0">
              <a:solidFill>
                <a:schemeClr val="tx1"/>
              </a:solidFill>
            </a:endParaRPr>
          </a:p>
          <a:p>
            <a:pPr lvl="1">
              <a:lnSpc>
                <a:spcPct val="80000"/>
              </a:lnSpc>
            </a:pPr>
            <a:r>
              <a:rPr lang="en-US" dirty="0" smtClean="0">
                <a:solidFill>
                  <a:schemeClr val="tx1"/>
                </a:solidFill>
              </a:rPr>
              <a:t>Design </a:t>
            </a:r>
            <a:r>
              <a:rPr lang="en-US" dirty="0">
                <a:solidFill>
                  <a:schemeClr val="tx1"/>
                </a:solidFill>
              </a:rPr>
              <a:t>test cases, scripts &amp; test scenario</a:t>
            </a:r>
          </a:p>
          <a:p>
            <a:pPr lvl="1"/>
            <a:r>
              <a:rPr lang="en-US" dirty="0">
                <a:solidFill>
                  <a:schemeClr val="tx1"/>
                </a:solidFill>
              </a:rPr>
              <a:t>Design test environment and libraries</a:t>
            </a:r>
          </a:p>
          <a:p>
            <a:pPr lvl="1"/>
            <a:r>
              <a:rPr lang="en-US" dirty="0">
                <a:solidFill>
                  <a:schemeClr val="tx1"/>
                </a:solidFill>
              </a:rPr>
              <a:t>Design test data and test stubs </a:t>
            </a:r>
          </a:p>
          <a:p>
            <a:pPr lvl="1"/>
            <a:r>
              <a:rPr lang="en-US" dirty="0">
                <a:solidFill>
                  <a:schemeClr val="tx1"/>
                </a:solidFill>
              </a:rPr>
              <a:t>Design test harness, if </a:t>
            </a:r>
            <a:r>
              <a:rPr lang="en-US" dirty="0" smtClean="0">
                <a:solidFill>
                  <a:schemeClr val="tx1"/>
                </a:solidFill>
              </a:rPr>
              <a:t>required Design </a:t>
            </a:r>
            <a:r>
              <a:rPr lang="en-US" dirty="0">
                <a:solidFill>
                  <a:schemeClr val="tx1"/>
                </a:solidFill>
              </a:rPr>
              <a:t>methods to log, track, analyze and report test results</a:t>
            </a:r>
          </a:p>
        </p:txBody>
      </p:sp>
    </p:spTree>
    <p:extLst>
      <p:ext uri="{BB962C8B-B14F-4D97-AF65-F5344CB8AC3E}">
        <p14:creationId xmlns:p14="http://schemas.microsoft.com/office/powerpoint/2010/main" val="22246434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2"/>
          <p:cNvSpPr>
            <a:spLocks noGrp="1" noChangeArrowheads="1"/>
          </p:cNvSpPr>
          <p:nvPr>
            <p:ph type="title"/>
          </p:nvPr>
        </p:nvSpPr>
        <p:spPr>
          <a:noFill/>
        </p:spPr>
        <p:txBody>
          <a:bodyPr anchor="b">
            <a:noAutofit/>
          </a:bodyPr>
          <a:lstStyle/>
          <a:p>
            <a:r>
              <a:rPr lang="en-US" dirty="0"/>
              <a:t>Task 3: Analyze and Design </a:t>
            </a:r>
            <a:r>
              <a:rPr lang="en-US" dirty="0" smtClean="0"/>
              <a:t>Testware -  Design Testware</a:t>
            </a:r>
          </a:p>
        </p:txBody>
      </p:sp>
      <p:sp>
        <p:nvSpPr>
          <p:cNvPr id="58371" name="Rectangle 21"/>
          <p:cNvSpPr>
            <a:spLocks noGrp="1" noChangeArrowheads="1"/>
          </p:cNvSpPr>
          <p:nvPr>
            <p:ph idx="1"/>
          </p:nvPr>
        </p:nvSpPr>
        <p:spPr/>
        <p:txBody>
          <a:bodyPr lIns="91440" tIns="45720" rIns="91440" bIns="45720">
            <a:normAutofit/>
          </a:bodyPr>
          <a:lstStyle/>
          <a:p>
            <a:pPr>
              <a:lnSpc>
                <a:spcPct val="80000"/>
              </a:lnSpc>
            </a:pPr>
            <a:r>
              <a:rPr lang="en-US" dirty="0">
                <a:solidFill>
                  <a:schemeClr val="tx1"/>
                </a:solidFill>
              </a:rPr>
              <a:t>Roles and </a:t>
            </a:r>
            <a:r>
              <a:rPr lang="en-US" dirty="0" smtClean="0">
                <a:solidFill>
                  <a:schemeClr val="tx1"/>
                </a:solidFill>
              </a:rPr>
              <a:t>Responsibilities :</a:t>
            </a:r>
            <a:endParaRPr lang="en-US" dirty="0">
              <a:solidFill>
                <a:schemeClr val="tx1"/>
              </a:solidFill>
            </a:endParaRPr>
          </a:p>
          <a:p>
            <a:pPr>
              <a:lnSpc>
                <a:spcPct val="80000"/>
              </a:lnSpc>
            </a:pPr>
            <a:endParaRPr lang="en-US" dirty="0">
              <a:solidFill>
                <a:schemeClr val="tx1"/>
              </a:solidFill>
            </a:endParaRPr>
          </a:p>
          <a:p>
            <a:pPr>
              <a:lnSpc>
                <a:spcPct val="80000"/>
              </a:lnSpc>
            </a:pPr>
            <a:r>
              <a:rPr lang="en-US" dirty="0">
                <a:solidFill>
                  <a:schemeClr val="tx1"/>
                </a:solidFill>
              </a:rPr>
              <a:t>Tasks to be perform by test manger along with test </a:t>
            </a:r>
            <a:r>
              <a:rPr lang="en-US" dirty="0" smtClean="0">
                <a:solidFill>
                  <a:schemeClr val="tx1"/>
                </a:solidFill>
              </a:rPr>
              <a:t>lead :</a:t>
            </a:r>
            <a:endParaRPr lang="en-US" dirty="0">
              <a:solidFill>
                <a:schemeClr val="tx1"/>
              </a:solidFill>
            </a:endParaRPr>
          </a:p>
          <a:p>
            <a:pPr lvl="1"/>
            <a:r>
              <a:rPr lang="en-US" dirty="0">
                <a:solidFill>
                  <a:schemeClr val="tx1"/>
                </a:solidFill>
              </a:rPr>
              <a:t>Design test cases, scripts &amp; scenario for Functional Testing, Performance Testing, Security Testing and Data Migration testing</a:t>
            </a:r>
          </a:p>
          <a:p>
            <a:pPr lvl="1"/>
            <a:r>
              <a:rPr lang="en-US" dirty="0">
                <a:solidFill>
                  <a:schemeClr val="tx1"/>
                </a:solidFill>
              </a:rPr>
              <a:t>Design test environment &amp; </a:t>
            </a:r>
            <a:r>
              <a:rPr lang="en-US" dirty="0" smtClean="0">
                <a:solidFill>
                  <a:schemeClr val="tx1"/>
                </a:solidFill>
              </a:rPr>
              <a:t>libraries</a:t>
            </a:r>
            <a:endParaRPr lang="en-US" dirty="0">
              <a:solidFill>
                <a:schemeClr val="tx1"/>
              </a:solidFill>
            </a:endParaRPr>
          </a:p>
          <a:p>
            <a:pPr lvl="1"/>
            <a:r>
              <a:rPr lang="en-US" dirty="0">
                <a:solidFill>
                  <a:schemeClr val="tx1"/>
                </a:solidFill>
              </a:rPr>
              <a:t>Design test data and test stubs for different levels (Unit, Integration, System, UAT) and modes (manual/automated) of </a:t>
            </a:r>
            <a:r>
              <a:rPr lang="en-US" dirty="0" smtClean="0">
                <a:solidFill>
                  <a:schemeClr val="tx1"/>
                </a:solidFill>
              </a:rPr>
              <a:t>testing</a:t>
            </a:r>
            <a:endParaRPr lang="en-US" dirty="0">
              <a:solidFill>
                <a:schemeClr val="tx1"/>
              </a:solidFill>
            </a:endParaRPr>
          </a:p>
          <a:p>
            <a:pPr lvl="1"/>
            <a:r>
              <a:rPr lang="en-US" dirty="0">
                <a:solidFill>
                  <a:schemeClr val="tx1"/>
                </a:solidFill>
              </a:rPr>
              <a:t>Impact Analysis in case of existing Testware</a:t>
            </a:r>
            <a:r>
              <a:rPr lang="en-US" dirty="0" smtClean="0">
                <a:solidFill>
                  <a:schemeClr val="tx1"/>
                </a:solidFill>
              </a:rPr>
              <a:t>.</a:t>
            </a:r>
          </a:p>
          <a:p>
            <a:pPr lvl="1"/>
            <a:r>
              <a:rPr lang="en-US" dirty="0" smtClean="0">
                <a:solidFill>
                  <a:schemeClr val="tx1"/>
                </a:solidFill>
              </a:rPr>
              <a:t>If </a:t>
            </a:r>
            <a:r>
              <a:rPr lang="en-US" dirty="0">
                <a:solidFill>
                  <a:schemeClr val="tx1"/>
                </a:solidFill>
              </a:rPr>
              <a:t>the Testware already exists identify the impact of the new functionality on the existing Testware</a:t>
            </a:r>
          </a:p>
        </p:txBody>
      </p:sp>
    </p:spTree>
    <p:extLst>
      <p:ext uri="{BB962C8B-B14F-4D97-AF65-F5344CB8AC3E}">
        <p14:creationId xmlns:p14="http://schemas.microsoft.com/office/powerpoint/2010/main" val="12411895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63"/>
          <p:cNvSpPr>
            <a:spLocks noGrp="1" noChangeArrowheads="1"/>
          </p:cNvSpPr>
          <p:nvPr>
            <p:ph type="title"/>
          </p:nvPr>
        </p:nvSpPr>
        <p:spPr>
          <a:noFill/>
        </p:spPr>
        <p:txBody>
          <a:bodyPr anchor="b">
            <a:noAutofit/>
          </a:bodyPr>
          <a:lstStyle/>
          <a:p>
            <a:r>
              <a:rPr lang="en-US" dirty="0"/>
              <a:t>Task 3: Analyze and Design </a:t>
            </a:r>
            <a:r>
              <a:rPr lang="en-US" dirty="0" smtClean="0"/>
              <a:t>Testware -  Review Design of Testware</a:t>
            </a:r>
          </a:p>
        </p:txBody>
      </p:sp>
      <p:sp>
        <p:nvSpPr>
          <p:cNvPr id="59395" name="Rectangle 61"/>
          <p:cNvSpPr>
            <a:spLocks noGrp="1" noChangeArrowheads="1"/>
          </p:cNvSpPr>
          <p:nvPr>
            <p:ph idx="1"/>
          </p:nvPr>
        </p:nvSpPr>
        <p:spPr/>
        <p:txBody>
          <a:bodyPr>
            <a:normAutofit/>
          </a:bodyPr>
          <a:lstStyle/>
          <a:p>
            <a:pPr>
              <a:lnSpc>
                <a:spcPct val="80000"/>
              </a:lnSpc>
            </a:pPr>
            <a:r>
              <a:rPr lang="en-US" dirty="0">
                <a:solidFill>
                  <a:schemeClr val="tx1"/>
                </a:solidFill>
              </a:rPr>
              <a:t>Details about this activity:</a:t>
            </a:r>
          </a:p>
          <a:p>
            <a:pPr lvl="1"/>
            <a:r>
              <a:rPr lang="en-US" dirty="0">
                <a:solidFill>
                  <a:schemeClr val="tx1"/>
                </a:solidFill>
              </a:rPr>
              <a:t>At least one level of formal review/walkthrough of all components of the Testware should be performed to ensure adequacy of test design &amp; reduce </a:t>
            </a:r>
            <a:r>
              <a:rPr lang="en-US" dirty="0" smtClean="0">
                <a:solidFill>
                  <a:schemeClr val="tx1"/>
                </a:solidFill>
              </a:rPr>
              <a:t>rework</a:t>
            </a:r>
          </a:p>
          <a:p>
            <a:pPr lvl="1"/>
            <a:r>
              <a:rPr lang="en-US" dirty="0" smtClean="0">
                <a:solidFill>
                  <a:schemeClr val="tx1"/>
                </a:solidFill>
              </a:rPr>
              <a:t>The </a:t>
            </a:r>
            <a:r>
              <a:rPr lang="en-US" dirty="0">
                <a:solidFill>
                  <a:schemeClr val="tx1"/>
                </a:solidFill>
              </a:rPr>
              <a:t>peer review by the Business Analyst or the Domain expert as applicable. For Security testing the Team Lead would be responsible for reviewing the </a:t>
            </a:r>
            <a:r>
              <a:rPr lang="en-US" dirty="0" err="1">
                <a:solidFill>
                  <a:schemeClr val="tx1"/>
                </a:solidFill>
              </a:rPr>
              <a:t>Testware</a:t>
            </a:r>
            <a:r>
              <a:rPr lang="en-US" dirty="0">
                <a:solidFill>
                  <a:schemeClr val="tx1"/>
                </a:solidFill>
              </a:rPr>
              <a:t> </a:t>
            </a:r>
          </a:p>
          <a:p>
            <a:pPr lvl="1"/>
            <a:r>
              <a:rPr lang="en-US" dirty="0">
                <a:solidFill>
                  <a:schemeClr val="tx1"/>
                </a:solidFill>
              </a:rPr>
              <a:t>After all internal reviews have been completed get the test cases along with the test data reviewed by the </a:t>
            </a:r>
            <a:r>
              <a:rPr lang="en-US" dirty="0" smtClean="0">
                <a:solidFill>
                  <a:schemeClr val="tx1"/>
                </a:solidFill>
              </a:rPr>
              <a:t>client</a:t>
            </a:r>
            <a:endParaRPr lang="en-US" dirty="0">
              <a:solidFill>
                <a:schemeClr val="tx1"/>
              </a:solidFill>
            </a:endParaRPr>
          </a:p>
        </p:txBody>
      </p:sp>
    </p:spTree>
    <p:extLst>
      <p:ext uri="{BB962C8B-B14F-4D97-AF65-F5344CB8AC3E}">
        <p14:creationId xmlns:p14="http://schemas.microsoft.com/office/powerpoint/2010/main" val="31855061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9"/>
          <p:cNvSpPr>
            <a:spLocks noGrp="1" noChangeArrowheads="1"/>
          </p:cNvSpPr>
          <p:nvPr>
            <p:ph type="title"/>
          </p:nvPr>
        </p:nvSpPr>
        <p:spPr>
          <a:noFill/>
        </p:spPr>
        <p:txBody>
          <a:bodyPr anchor="b">
            <a:noAutofit/>
          </a:bodyPr>
          <a:lstStyle/>
          <a:p>
            <a:r>
              <a:rPr lang="en-US" dirty="0"/>
              <a:t>Task 3: Analyze and Design </a:t>
            </a:r>
            <a:r>
              <a:rPr lang="en-US" dirty="0" smtClean="0"/>
              <a:t>Testware -  Set Up Test Environment</a:t>
            </a:r>
          </a:p>
        </p:txBody>
      </p:sp>
      <p:sp>
        <p:nvSpPr>
          <p:cNvPr id="60419" name="Rectangle 7"/>
          <p:cNvSpPr>
            <a:spLocks noGrp="1" noChangeArrowheads="1"/>
          </p:cNvSpPr>
          <p:nvPr>
            <p:ph idx="1"/>
          </p:nvPr>
        </p:nvSpPr>
        <p:spPr/>
        <p:txBody>
          <a:bodyPr/>
          <a:lstStyle/>
          <a:p>
            <a:pPr>
              <a:lnSpc>
                <a:spcPct val="80000"/>
              </a:lnSpc>
            </a:pPr>
            <a:r>
              <a:rPr lang="en-US" dirty="0">
                <a:solidFill>
                  <a:schemeClr val="tx1"/>
                </a:solidFill>
              </a:rPr>
              <a:t>Details about this activity:</a:t>
            </a:r>
          </a:p>
          <a:p>
            <a:pPr>
              <a:lnSpc>
                <a:spcPct val="80000"/>
              </a:lnSpc>
            </a:pPr>
            <a:endParaRPr lang="en-US" dirty="0">
              <a:solidFill>
                <a:schemeClr val="tx1"/>
              </a:solidFill>
            </a:endParaRPr>
          </a:p>
          <a:p>
            <a:pPr>
              <a:lnSpc>
                <a:spcPct val="80000"/>
              </a:lnSpc>
            </a:pPr>
            <a:r>
              <a:rPr lang="en-US" dirty="0">
                <a:solidFill>
                  <a:schemeClr val="tx1"/>
                </a:solidFill>
              </a:rPr>
              <a:t>Set Up Test Environment :</a:t>
            </a:r>
          </a:p>
          <a:p>
            <a:pPr lvl="1"/>
            <a:r>
              <a:rPr lang="en-US" dirty="0">
                <a:solidFill>
                  <a:schemeClr val="tx1"/>
                </a:solidFill>
              </a:rPr>
              <a:t>The configuration of test environment is detailed in the test strategy. Hardware is set up as per specifications, specific versions of software are installed and Databases are set up with initial data to be used for testing. All this is done to perform various levels &amp; types of </a:t>
            </a:r>
            <a:r>
              <a:rPr lang="en-US" dirty="0" smtClean="0">
                <a:solidFill>
                  <a:schemeClr val="tx1"/>
                </a:solidFill>
              </a:rPr>
              <a:t>testing</a:t>
            </a:r>
            <a:endParaRPr lang="en-US" sz="2800" dirty="0" smtClean="0"/>
          </a:p>
        </p:txBody>
      </p:sp>
    </p:spTree>
    <p:extLst>
      <p:ext uri="{BB962C8B-B14F-4D97-AF65-F5344CB8AC3E}">
        <p14:creationId xmlns:p14="http://schemas.microsoft.com/office/powerpoint/2010/main" val="23795801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p:cNvSpPr>
            <a:spLocks noGrp="1" noChangeArrowheads="1"/>
          </p:cNvSpPr>
          <p:nvPr>
            <p:ph type="title"/>
          </p:nvPr>
        </p:nvSpPr>
        <p:spPr>
          <a:noFill/>
        </p:spPr>
        <p:txBody>
          <a:bodyPr anchor="b">
            <a:noAutofit/>
          </a:bodyPr>
          <a:lstStyle/>
          <a:p>
            <a:r>
              <a:rPr lang="en-US" dirty="0"/>
              <a:t>Task 3: Analyze and Design </a:t>
            </a:r>
            <a:r>
              <a:rPr lang="en-US" dirty="0" smtClean="0"/>
              <a:t>Testware -  Set Up Test Environment</a:t>
            </a:r>
          </a:p>
        </p:txBody>
      </p:sp>
      <p:sp>
        <p:nvSpPr>
          <p:cNvPr id="61443" name="Rectangle 37"/>
          <p:cNvSpPr>
            <a:spLocks noGrp="1" noChangeArrowheads="1"/>
          </p:cNvSpPr>
          <p:nvPr>
            <p:ph idx="1"/>
          </p:nvPr>
        </p:nvSpPr>
        <p:spPr/>
        <p:txBody>
          <a:bodyPr lIns="91440" tIns="45720" rIns="91440" bIns="45720">
            <a:normAutofit/>
          </a:bodyPr>
          <a:lstStyle/>
          <a:p>
            <a:pPr>
              <a:lnSpc>
                <a:spcPct val="80000"/>
              </a:lnSpc>
            </a:pPr>
            <a:r>
              <a:rPr lang="en-US" dirty="0">
                <a:solidFill>
                  <a:schemeClr val="tx1"/>
                </a:solidFill>
              </a:rPr>
              <a:t>Roles and </a:t>
            </a:r>
            <a:r>
              <a:rPr lang="en-US" dirty="0" smtClean="0">
                <a:solidFill>
                  <a:schemeClr val="tx1"/>
                </a:solidFill>
              </a:rPr>
              <a:t>Responsibilities :</a:t>
            </a:r>
            <a:endParaRPr lang="en-US" dirty="0">
              <a:solidFill>
                <a:schemeClr val="tx1"/>
              </a:solidFill>
            </a:endParaRPr>
          </a:p>
          <a:p>
            <a:pPr>
              <a:lnSpc>
                <a:spcPct val="80000"/>
              </a:lnSpc>
            </a:pPr>
            <a:r>
              <a:rPr lang="en-US" dirty="0">
                <a:solidFill>
                  <a:schemeClr val="tx1"/>
                </a:solidFill>
              </a:rPr>
              <a:t>Tasks perform by IT support and test lead :</a:t>
            </a:r>
          </a:p>
          <a:p>
            <a:pPr lvl="1"/>
            <a:r>
              <a:rPr lang="en-US" dirty="0" smtClean="0">
                <a:solidFill>
                  <a:schemeClr val="tx1"/>
                </a:solidFill>
              </a:rPr>
              <a:t>Review </a:t>
            </a:r>
            <a:r>
              <a:rPr lang="en-US" dirty="0">
                <a:solidFill>
                  <a:schemeClr val="tx1"/>
                </a:solidFill>
              </a:rPr>
              <a:t>&amp; clarify the specifications for different test environment at various project locations (onsite/ offshore</a:t>
            </a:r>
            <a:r>
              <a:rPr lang="en-US" dirty="0" smtClean="0">
                <a:solidFill>
                  <a:schemeClr val="tx1"/>
                </a:solidFill>
              </a:rPr>
              <a:t>)</a:t>
            </a:r>
            <a:endParaRPr lang="en-US" dirty="0">
              <a:solidFill>
                <a:schemeClr val="tx1"/>
              </a:solidFill>
            </a:endParaRPr>
          </a:p>
          <a:p>
            <a:pPr lvl="1"/>
            <a:r>
              <a:rPr lang="en-US" dirty="0">
                <a:solidFill>
                  <a:schemeClr val="tx1"/>
                </a:solidFill>
              </a:rPr>
              <a:t>Install the necessary hardware and software </a:t>
            </a:r>
          </a:p>
          <a:p>
            <a:pPr lvl="1"/>
            <a:r>
              <a:rPr lang="en-US" dirty="0">
                <a:solidFill>
                  <a:schemeClr val="tx1"/>
                </a:solidFill>
              </a:rPr>
              <a:t>Set up databases as per </a:t>
            </a:r>
            <a:r>
              <a:rPr lang="en-US" dirty="0" smtClean="0">
                <a:solidFill>
                  <a:schemeClr val="tx1"/>
                </a:solidFill>
              </a:rPr>
              <a:t>specifications</a:t>
            </a:r>
          </a:p>
          <a:p>
            <a:pPr lvl="1"/>
            <a:r>
              <a:rPr lang="en-US" dirty="0" smtClean="0">
                <a:solidFill>
                  <a:schemeClr val="tx1"/>
                </a:solidFill>
              </a:rPr>
              <a:t>Upload </a:t>
            </a:r>
            <a:r>
              <a:rPr lang="en-US" dirty="0">
                <a:solidFill>
                  <a:schemeClr val="tx1"/>
                </a:solidFill>
              </a:rPr>
              <a:t>any initial test data if </a:t>
            </a:r>
            <a:r>
              <a:rPr lang="en-US" dirty="0" smtClean="0">
                <a:solidFill>
                  <a:schemeClr val="tx1"/>
                </a:solidFill>
              </a:rPr>
              <a:t>required</a:t>
            </a:r>
            <a:endParaRPr lang="en-US" dirty="0">
              <a:solidFill>
                <a:schemeClr val="tx1"/>
              </a:solidFill>
            </a:endParaRPr>
          </a:p>
          <a:p>
            <a:pPr lvl="1"/>
            <a:r>
              <a:rPr lang="en-US" dirty="0">
                <a:solidFill>
                  <a:schemeClr val="tx1"/>
                </a:solidFill>
              </a:rPr>
              <a:t>Set up testing tools, defect tracking </a:t>
            </a:r>
            <a:r>
              <a:rPr lang="en-US" dirty="0" smtClean="0">
                <a:solidFill>
                  <a:schemeClr val="tx1"/>
                </a:solidFill>
              </a:rPr>
              <a:t>tools</a:t>
            </a:r>
            <a:endParaRPr lang="en-US" dirty="0">
              <a:solidFill>
                <a:schemeClr val="tx1"/>
              </a:solidFill>
            </a:endParaRPr>
          </a:p>
          <a:p>
            <a:pPr lvl="1"/>
            <a:r>
              <a:rPr lang="en-US" dirty="0">
                <a:solidFill>
                  <a:schemeClr val="tx1"/>
                </a:solidFill>
              </a:rPr>
              <a:t>Test the setup of the environment at each location &amp; address any issues</a:t>
            </a:r>
          </a:p>
        </p:txBody>
      </p:sp>
    </p:spTree>
    <p:extLst>
      <p:ext uri="{BB962C8B-B14F-4D97-AF65-F5344CB8AC3E}">
        <p14:creationId xmlns:p14="http://schemas.microsoft.com/office/powerpoint/2010/main" val="31274988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7"/>
          <p:cNvSpPr>
            <a:spLocks noGrp="1" noChangeArrowheads="1"/>
          </p:cNvSpPr>
          <p:nvPr>
            <p:ph idx="1"/>
          </p:nvPr>
        </p:nvSpPr>
        <p:spPr/>
        <p:txBody>
          <a:bodyPr/>
          <a:lstStyle/>
          <a:p>
            <a:pPr>
              <a:lnSpc>
                <a:spcPct val="80000"/>
              </a:lnSpc>
            </a:pPr>
            <a:r>
              <a:rPr lang="en-US" sz="2300" dirty="0" smtClean="0">
                <a:latin typeface="Verdana" pitchFamily="34" charset="0"/>
              </a:rPr>
              <a:t> </a:t>
            </a:r>
            <a:r>
              <a:rPr lang="en-US" dirty="0">
                <a:solidFill>
                  <a:schemeClr val="tx1"/>
                </a:solidFill>
              </a:rPr>
              <a:t>‘Test execution and analysis’ in tune has three major activities </a:t>
            </a:r>
            <a:r>
              <a:rPr lang="en-US" dirty="0" smtClean="0">
                <a:solidFill>
                  <a:schemeClr val="tx1"/>
                </a:solidFill>
              </a:rPr>
              <a:t>like :</a:t>
            </a:r>
            <a:endParaRPr lang="en-US" dirty="0">
              <a:solidFill>
                <a:schemeClr val="tx1"/>
              </a:solidFill>
            </a:endParaRPr>
          </a:p>
          <a:p>
            <a:pPr lvl="1"/>
            <a:r>
              <a:rPr lang="en-US" dirty="0" smtClean="0">
                <a:solidFill>
                  <a:schemeClr val="tx1"/>
                </a:solidFill>
              </a:rPr>
              <a:t>Execute </a:t>
            </a:r>
            <a:r>
              <a:rPr lang="en-US" dirty="0">
                <a:solidFill>
                  <a:schemeClr val="tx1"/>
                </a:solidFill>
              </a:rPr>
              <a:t>tests &amp; coordinate with development team </a:t>
            </a:r>
          </a:p>
          <a:p>
            <a:pPr lvl="1"/>
            <a:r>
              <a:rPr lang="en-US" dirty="0" smtClean="0">
                <a:solidFill>
                  <a:schemeClr val="tx1"/>
                </a:solidFill>
              </a:rPr>
              <a:t>Defect </a:t>
            </a:r>
            <a:r>
              <a:rPr lang="en-US" dirty="0">
                <a:solidFill>
                  <a:schemeClr val="tx1"/>
                </a:solidFill>
              </a:rPr>
              <a:t>Reporting &amp; Analyze Test Result </a:t>
            </a:r>
          </a:p>
          <a:p>
            <a:pPr lvl="1"/>
            <a:r>
              <a:rPr lang="en-US" dirty="0" smtClean="0">
                <a:solidFill>
                  <a:schemeClr val="tx1"/>
                </a:solidFill>
              </a:rPr>
              <a:t>Considerations </a:t>
            </a:r>
            <a:r>
              <a:rPr lang="en-US" dirty="0">
                <a:solidFill>
                  <a:schemeClr val="tx1"/>
                </a:solidFill>
              </a:rPr>
              <a:t>for independent Test Assignments    </a:t>
            </a:r>
          </a:p>
          <a:p>
            <a:pPr eaLnBrk="1" hangingPunct="1"/>
            <a:endParaRPr lang="en-US" dirty="0" smtClean="0"/>
          </a:p>
        </p:txBody>
      </p:sp>
      <p:sp>
        <p:nvSpPr>
          <p:cNvPr id="3" name="Title 2"/>
          <p:cNvSpPr>
            <a:spLocks noGrp="1"/>
          </p:cNvSpPr>
          <p:nvPr>
            <p:ph type="title"/>
          </p:nvPr>
        </p:nvSpPr>
        <p:spPr/>
        <p:txBody>
          <a:bodyPr/>
          <a:lstStyle/>
          <a:p>
            <a:r>
              <a:rPr lang="en-US" dirty="0"/>
              <a:t>Task 4: Test execution and analysis</a:t>
            </a:r>
          </a:p>
        </p:txBody>
      </p:sp>
    </p:spTree>
    <p:extLst>
      <p:ext uri="{BB962C8B-B14F-4D97-AF65-F5344CB8AC3E}">
        <p14:creationId xmlns:p14="http://schemas.microsoft.com/office/powerpoint/2010/main" val="41682317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 – What </a:t>
            </a:r>
            <a:endParaRPr lang="en-US" dirty="0"/>
          </a:p>
        </p:txBody>
      </p:sp>
      <p:sp>
        <p:nvSpPr>
          <p:cNvPr id="3" name="Content Placeholder 2"/>
          <p:cNvSpPr>
            <a:spLocks noGrp="1"/>
          </p:cNvSpPr>
          <p:nvPr>
            <p:ph idx="1"/>
          </p:nvPr>
        </p:nvSpPr>
        <p:spPr/>
        <p:txBody>
          <a:bodyPr/>
          <a:lstStyle/>
          <a:p>
            <a:r>
              <a:rPr lang="en-US" dirty="0" smtClean="0">
                <a:solidFill>
                  <a:schemeClr val="tx1"/>
                </a:solidFill>
              </a:rPr>
              <a:t>A systematic  , disciplined and measurable approach towards development, operation and maintenance of a software </a:t>
            </a:r>
          </a:p>
          <a:p>
            <a:endParaRPr lang="en-US" dirty="0" smtClean="0">
              <a:solidFill>
                <a:schemeClr val="tx1"/>
              </a:solidFill>
            </a:endParaRPr>
          </a:p>
          <a:p>
            <a:r>
              <a:rPr lang="en-US" dirty="0" smtClean="0">
                <a:solidFill>
                  <a:schemeClr val="tx1"/>
                </a:solidFill>
              </a:rPr>
              <a:t>Concerned </a:t>
            </a:r>
            <a:r>
              <a:rPr lang="en-US" dirty="0">
                <a:solidFill>
                  <a:schemeClr val="tx1"/>
                </a:solidFill>
              </a:rPr>
              <a:t>with creating and maintaining software applications by applying technologies and practices from</a:t>
            </a:r>
          </a:p>
          <a:p>
            <a:pPr lvl="1"/>
            <a:r>
              <a:rPr lang="en-US" dirty="0">
                <a:solidFill>
                  <a:schemeClr val="tx1"/>
                </a:solidFill>
              </a:rPr>
              <a:t>C</a:t>
            </a:r>
            <a:r>
              <a:rPr lang="en-US" dirty="0" smtClean="0">
                <a:solidFill>
                  <a:schemeClr val="tx1"/>
                </a:solidFill>
              </a:rPr>
              <a:t>omputer </a:t>
            </a:r>
            <a:r>
              <a:rPr lang="en-US" dirty="0">
                <a:solidFill>
                  <a:schemeClr val="tx1"/>
                </a:solidFill>
              </a:rPr>
              <a:t>science, </a:t>
            </a:r>
          </a:p>
          <a:p>
            <a:pPr lvl="1"/>
            <a:r>
              <a:rPr lang="en-US" dirty="0">
                <a:solidFill>
                  <a:schemeClr val="tx1"/>
                </a:solidFill>
              </a:rPr>
              <a:t>P</a:t>
            </a:r>
            <a:r>
              <a:rPr lang="en-US" dirty="0" smtClean="0">
                <a:solidFill>
                  <a:schemeClr val="tx1"/>
                </a:solidFill>
              </a:rPr>
              <a:t>roject </a:t>
            </a:r>
            <a:r>
              <a:rPr lang="en-US" dirty="0">
                <a:solidFill>
                  <a:schemeClr val="tx1"/>
                </a:solidFill>
              </a:rPr>
              <a:t>management,</a:t>
            </a:r>
          </a:p>
          <a:p>
            <a:pPr lvl="1"/>
            <a:r>
              <a:rPr lang="en-US" dirty="0" smtClean="0">
                <a:solidFill>
                  <a:schemeClr val="tx1"/>
                </a:solidFill>
              </a:rPr>
              <a:t>Engineering</a:t>
            </a:r>
            <a:r>
              <a:rPr lang="en-US" dirty="0">
                <a:solidFill>
                  <a:schemeClr val="tx1"/>
                </a:solidFill>
              </a:rPr>
              <a:t>, </a:t>
            </a:r>
          </a:p>
          <a:p>
            <a:pPr lvl="1"/>
            <a:r>
              <a:rPr lang="en-US" dirty="0">
                <a:solidFill>
                  <a:schemeClr val="tx1"/>
                </a:solidFill>
              </a:rPr>
              <a:t>A</a:t>
            </a:r>
            <a:r>
              <a:rPr lang="en-US" dirty="0" smtClean="0">
                <a:solidFill>
                  <a:schemeClr val="tx1"/>
                </a:solidFill>
              </a:rPr>
              <a:t>pplication </a:t>
            </a:r>
            <a:r>
              <a:rPr lang="en-US" dirty="0">
                <a:solidFill>
                  <a:schemeClr val="tx1"/>
                </a:solidFill>
              </a:rPr>
              <a:t>domains </a:t>
            </a:r>
            <a:r>
              <a:rPr lang="en-US" dirty="0" smtClean="0">
                <a:solidFill>
                  <a:schemeClr val="tx1"/>
                </a:solidFill>
              </a:rPr>
              <a:t>etc..</a:t>
            </a:r>
          </a:p>
          <a:p>
            <a:pPr marL="809625" lvl="2" indent="0">
              <a:buNone/>
            </a:pPr>
            <a:endParaRPr lang="en-US" sz="1800" dirty="0" smtClean="0">
              <a:solidFill>
                <a:schemeClr val="tx1"/>
              </a:solidFill>
            </a:endParaRPr>
          </a:p>
          <a:p>
            <a:r>
              <a:rPr lang="en-US" dirty="0">
                <a:solidFill>
                  <a:schemeClr val="tx1"/>
                </a:solidFill>
              </a:rPr>
              <a:t>It is broad term  covering not only the technical aspects of building software  , but also other factors like  team management, schedule, budget and resource management </a:t>
            </a:r>
            <a:r>
              <a:rPr lang="en-US" dirty="0" smtClean="0">
                <a:solidFill>
                  <a:schemeClr val="tx1"/>
                </a:solidFill>
              </a:rPr>
              <a:t>etc..</a:t>
            </a:r>
            <a:endParaRPr lang="en-US" dirty="0">
              <a:solidFill>
                <a:schemeClr val="tx1"/>
              </a:solidFill>
            </a:endParaRPr>
          </a:p>
          <a:p>
            <a:endParaRPr lang="en-US" sz="2400" dirty="0">
              <a:solidFill>
                <a:schemeClr val="tx1"/>
              </a:solidFill>
            </a:endParaRPr>
          </a:p>
          <a:p>
            <a:endParaRPr lang="en-US" sz="2200" dirty="0">
              <a:solidFill>
                <a:schemeClr val="tx1"/>
              </a:solidFill>
            </a:endParaRPr>
          </a:p>
          <a:p>
            <a:pPr marL="0" indent="0">
              <a:buNone/>
            </a:pPr>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767771687"/>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6"/>
          <p:cNvSpPr>
            <a:spLocks noGrp="1" noChangeArrowheads="1"/>
          </p:cNvSpPr>
          <p:nvPr>
            <p:ph type="title"/>
          </p:nvPr>
        </p:nvSpPr>
        <p:spPr>
          <a:noFill/>
        </p:spPr>
        <p:txBody>
          <a:bodyPr anchor="b">
            <a:noAutofit/>
          </a:bodyPr>
          <a:lstStyle/>
          <a:p>
            <a:r>
              <a:rPr lang="en-US" dirty="0"/>
              <a:t>Task </a:t>
            </a:r>
            <a:r>
              <a:rPr lang="en-US" dirty="0" smtClean="0"/>
              <a:t>4: </a:t>
            </a:r>
            <a:r>
              <a:rPr lang="en-US" dirty="0"/>
              <a:t>Test execution and </a:t>
            </a:r>
            <a:r>
              <a:rPr lang="en-US" dirty="0" smtClean="0"/>
              <a:t>analysis - Execute tests &amp; coordinate with development team</a:t>
            </a:r>
          </a:p>
        </p:txBody>
      </p:sp>
      <p:sp>
        <p:nvSpPr>
          <p:cNvPr id="63491" name="Rectangle 25"/>
          <p:cNvSpPr>
            <a:spLocks noGrp="1" noChangeArrowheads="1"/>
          </p:cNvSpPr>
          <p:nvPr>
            <p:ph idx="1"/>
          </p:nvPr>
        </p:nvSpPr>
        <p:spPr/>
        <p:txBody>
          <a:bodyPr lIns="91440" tIns="45720" rIns="91440" bIns="45720">
            <a:normAutofit/>
          </a:bodyPr>
          <a:lstStyle/>
          <a:p>
            <a:pPr eaLnBrk="1" hangingPunct="1"/>
            <a:r>
              <a:rPr lang="en-US" dirty="0" smtClean="0">
                <a:solidFill>
                  <a:schemeClr val="tx1"/>
                </a:solidFill>
              </a:rPr>
              <a:t>Details about this activity :</a:t>
            </a:r>
          </a:p>
          <a:p>
            <a:pPr eaLnBrk="1" hangingPunct="1"/>
            <a:endParaRPr lang="en-US" dirty="0" smtClean="0">
              <a:solidFill>
                <a:schemeClr val="tx1"/>
              </a:solidFill>
            </a:endParaRPr>
          </a:p>
          <a:p>
            <a:pPr eaLnBrk="1" hangingPunct="1"/>
            <a:r>
              <a:rPr lang="en-US" dirty="0" smtClean="0">
                <a:solidFill>
                  <a:schemeClr val="tx1"/>
                </a:solidFill>
              </a:rPr>
              <a:t>Execute tests &amp; coordinate with development team : </a:t>
            </a:r>
          </a:p>
          <a:p>
            <a:pPr lvl="1"/>
            <a:r>
              <a:rPr lang="en-US" b="0" dirty="0" smtClean="0">
                <a:solidFill>
                  <a:schemeClr val="tx1"/>
                </a:solidFill>
              </a:rPr>
              <a:t>Testing may be performed at various levels (unit, integration, system, UAT) at various project locations and with various types (functional, performance, usability, and security).</a:t>
            </a:r>
          </a:p>
          <a:p>
            <a:pPr lvl="1"/>
            <a:r>
              <a:rPr lang="en-US" b="0" dirty="0" smtClean="0">
                <a:solidFill>
                  <a:schemeClr val="tx1"/>
                </a:solidFill>
              </a:rPr>
              <a:t>Typically unit testing is performed by the development team. Other types of testing may be performed by a separate testing team.</a:t>
            </a:r>
          </a:p>
          <a:p>
            <a:pPr lvl="1"/>
            <a:r>
              <a:rPr lang="en-US" b="0" dirty="0" smtClean="0">
                <a:solidFill>
                  <a:schemeClr val="tx1"/>
                </a:solidFill>
              </a:rPr>
              <a:t>For such a situation formal procedures for handover should be defined and implemented. Similarly, a formal procedure should be defined and implemented for handover of the tested code, along with test results and status of defects detected.</a:t>
            </a:r>
          </a:p>
        </p:txBody>
      </p:sp>
    </p:spTree>
    <p:extLst>
      <p:ext uri="{BB962C8B-B14F-4D97-AF65-F5344CB8AC3E}">
        <p14:creationId xmlns:p14="http://schemas.microsoft.com/office/powerpoint/2010/main" val="30820642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6"/>
          <p:cNvSpPr>
            <a:spLocks noGrp="1" noChangeArrowheads="1"/>
          </p:cNvSpPr>
          <p:nvPr>
            <p:ph type="title"/>
          </p:nvPr>
        </p:nvSpPr>
        <p:spPr>
          <a:noFill/>
        </p:spPr>
        <p:txBody>
          <a:bodyPr anchor="b">
            <a:noAutofit/>
          </a:bodyPr>
          <a:lstStyle/>
          <a:p>
            <a:r>
              <a:rPr lang="en-US" dirty="0"/>
              <a:t>Task </a:t>
            </a:r>
            <a:r>
              <a:rPr lang="en-US" dirty="0" smtClean="0"/>
              <a:t>4: </a:t>
            </a:r>
            <a:r>
              <a:rPr lang="en-US" dirty="0"/>
              <a:t>Test execution and </a:t>
            </a:r>
            <a:r>
              <a:rPr lang="en-US" dirty="0" smtClean="0"/>
              <a:t>analysis - Execute tests &amp; coordinate with development team</a:t>
            </a:r>
          </a:p>
        </p:txBody>
      </p:sp>
      <p:sp>
        <p:nvSpPr>
          <p:cNvPr id="3" name="Content Placeholder 2"/>
          <p:cNvSpPr>
            <a:spLocks noGrp="1"/>
          </p:cNvSpPr>
          <p:nvPr>
            <p:ph idx="1"/>
          </p:nvPr>
        </p:nvSpPr>
        <p:spPr/>
        <p:txBody>
          <a:bodyPr/>
          <a:lstStyle/>
          <a:p>
            <a:r>
              <a:rPr lang="en-US" dirty="0"/>
              <a:t>Roles and Responsibilities :</a:t>
            </a:r>
          </a:p>
          <a:p>
            <a:endParaRPr lang="en-US" dirty="0"/>
          </a:p>
          <a:p>
            <a:r>
              <a:rPr lang="en-US" dirty="0"/>
              <a:t>Tasks to be perform by testers, test lead / manager &amp; the team lead </a:t>
            </a:r>
            <a:r>
              <a:rPr lang="en-US" dirty="0" smtClean="0"/>
              <a:t>:</a:t>
            </a:r>
          </a:p>
          <a:p>
            <a:endParaRPr lang="en-US" dirty="0"/>
          </a:p>
          <a:p>
            <a:pPr lvl="1"/>
            <a:r>
              <a:rPr lang="en-US" dirty="0"/>
              <a:t>The team lead shall complete release notes and handover to the test lead to identify modules/ code to be tested </a:t>
            </a:r>
          </a:p>
          <a:p>
            <a:pPr lvl="1"/>
            <a:r>
              <a:rPr lang="en-US" dirty="0"/>
              <a:t>The test lead shall allocate tasks to the testers as per plan</a:t>
            </a:r>
          </a:p>
          <a:p>
            <a:pPr lvl="1"/>
            <a:r>
              <a:rPr lang="en-US" dirty="0"/>
              <a:t>Testers shall prepare for execution of the test. Specific data &amp; further detailed test scenarios, scripts, test cases would have to be created. Cases may be prioritized for testing</a:t>
            </a:r>
          </a:p>
          <a:p>
            <a:pPr lvl="1"/>
            <a:r>
              <a:rPr lang="en-US" dirty="0"/>
              <a:t>Tester shall review the environment installation for completion</a:t>
            </a:r>
          </a:p>
          <a:p>
            <a:pPr lvl="1"/>
            <a:r>
              <a:rPr lang="en-US" dirty="0"/>
              <a:t>Testers shall execute the test, record the results and log defects using agreed upon tools </a:t>
            </a:r>
          </a:p>
        </p:txBody>
      </p:sp>
    </p:spTree>
    <p:extLst>
      <p:ext uri="{BB962C8B-B14F-4D97-AF65-F5344CB8AC3E}">
        <p14:creationId xmlns:p14="http://schemas.microsoft.com/office/powerpoint/2010/main" val="1492970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6"/>
          <p:cNvSpPr>
            <a:spLocks noGrp="1" noChangeArrowheads="1"/>
          </p:cNvSpPr>
          <p:nvPr>
            <p:ph type="title"/>
          </p:nvPr>
        </p:nvSpPr>
        <p:spPr>
          <a:noFill/>
        </p:spPr>
        <p:txBody>
          <a:bodyPr anchor="b">
            <a:noAutofit/>
          </a:bodyPr>
          <a:lstStyle/>
          <a:p>
            <a:r>
              <a:rPr lang="en-US" dirty="0"/>
              <a:t>Task </a:t>
            </a:r>
            <a:r>
              <a:rPr lang="en-US" dirty="0" smtClean="0"/>
              <a:t>4: </a:t>
            </a:r>
            <a:r>
              <a:rPr lang="en-US" dirty="0"/>
              <a:t>Test execution and </a:t>
            </a:r>
            <a:r>
              <a:rPr lang="en-US" dirty="0" smtClean="0"/>
              <a:t>analysis - Execute tests &amp; coordinate with development team</a:t>
            </a:r>
          </a:p>
        </p:txBody>
      </p:sp>
      <p:sp>
        <p:nvSpPr>
          <p:cNvPr id="3" name="Content Placeholder 2"/>
          <p:cNvSpPr>
            <a:spLocks noGrp="1"/>
          </p:cNvSpPr>
          <p:nvPr>
            <p:ph idx="1"/>
          </p:nvPr>
        </p:nvSpPr>
        <p:spPr/>
        <p:txBody>
          <a:bodyPr/>
          <a:lstStyle/>
          <a:p>
            <a:r>
              <a:rPr lang="en-US" dirty="0"/>
              <a:t>The team lead shall review the test results, analyze the code, and assign the open defects to developers. After the bug fixes, testing team have to perform another iteration of testing</a:t>
            </a:r>
          </a:p>
          <a:p>
            <a:endParaRPr lang="en-US" dirty="0"/>
          </a:p>
          <a:p>
            <a:r>
              <a:rPr lang="en-US" dirty="0"/>
              <a:t>The test lead shall verify the test results for accuracy, complete the release note and bug report. These are then handed over to the development team (client or </a:t>
            </a:r>
            <a:r>
              <a:rPr lang="en-US" dirty="0" err="1"/>
              <a:t>Kanbay</a:t>
            </a:r>
            <a:r>
              <a:rPr lang="en-US" dirty="0"/>
              <a:t>). If the reports have to be submitted to the client, then additional report providing the analysis of the test results shall be created.</a:t>
            </a:r>
          </a:p>
          <a:p>
            <a:endParaRPr lang="en-US" dirty="0"/>
          </a:p>
          <a:p>
            <a:r>
              <a:rPr lang="en-US" dirty="0"/>
              <a:t>All the above steps to be repeated until all tests are executed successfully with either zero defects or with an acceptable level of defects.</a:t>
            </a:r>
          </a:p>
          <a:p>
            <a:endParaRPr lang="en-US" dirty="0"/>
          </a:p>
        </p:txBody>
      </p:sp>
    </p:spTree>
    <p:extLst>
      <p:ext uri="{BB962C8B-B14F-4D97-AF65-F5344CB8AC3E}">
        <p14:creationId xmlns:p14="http://schemas.microsoft.com/office/powerpoint/2010/main" val="2117362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8"/>
          <p:cNvSpPr>
            <a:spLocks noGrp="1" noChangeArrowheads="1"/>
          </p:cNvSpPr>
          <p:nvPr>
            <p:ph type="title"/>
          </p:nvPr>
        </p:nvSpPr>
        <p:spPr>
          <a:noFill/>
        </p:spPr>
        <p:txBody>
          <a:bodyPr anchor="b">
            <a:noAutofit/>
          </a:bodyPr>
          <a:lstStyle/>
          <a:p>
            <a:r>
              <a:rPr lang="en-US" dirty="0"/>
              <a:t>Task 4: Test execution and </a:t>
            </a:r>
            <a:r>
              <a:rPr lang="en-US" dirty="0" smtClean="0"/>
              <a:t>analysis -  Defect </a:t>
            </a:r>
            <a:r>
              <a:rPr lang="en-US" dirty="0"/>
              <a:t>Reporting &amp; Analyze Test Result </a:t>
            </a:r>
          </a:p>
        </p:txBody>
      </p:sp>
      <p:sp>
        <p:nvSpPr>
          <p:cNvPr id="3" name="Content Placeholder 2"/>
          <p:cNvSpPr>
            <a:spLocks noGrp="1"/>
          </p:cNvSpPr>
          <p:nvPr>
            <p:ph idx="1"/>
          </p:nvPr>
        </p:nvSpPr>
        <p:spPr/>
        <p:txBody>
          <a:bodyPr/>
          <a:lstStyle/>
          <a:p>
            <a:r>
              <a:rPr lang="en-US" dirty="0"/>
              <a:t>Details about this activity: </a:t>
            </a:r>
          </a:p>
          <a:p>
            <a:pPr lvl="1"/>
            <a:r>
              <a:rPr lang="en-US" dirty="0"/>
              <a:t>Analysis in functional testing refers to identifying the defects, their causes, studying the defect patterns and analyzing them. </a:t>
            </a:r>
          </a:p>
          <a:p>
            <a:pPr lvl="1"/>
            <a:r>
              <a:rPr lang="en-US" dirty="0"/>
              <a:t>Consolidation of defects in the defect reports would primarily be the responsibility of the testing team while analyzing the causes of defects would be the responsibility of the development team. </a:t>
            </a:r>
          </a:p>
          <a:p>
            <a:pPr lvl="1"/>
            <a:r>
              <a:rPr lang="en-US" dirty="0"/>
              <a:t>Defect reports or Client reports also provide information to the development team/client on the quality of the product, stating the risks and issues faced during testing and making recommendations on the product quality and future testing process improvements.</a:t>
            </a:r>
          </a:p>
          <a:p>
            <a:endParaRPr lang="en-US" dirty="0"/>
          </a:p>
        </p:txBody>
      </p:sp>
    </p:spTree>
    <p:extLst>
      <p:ext uri="{BB962C8B-B14F-4D97-AF65-F5344CB8AC3E}">
        <p14:creationId xmlns:p14="http://schemas.microsoft.com/office/powerpoint/2010/main" val="24709037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8"/>
          <p:cNvSpPr>
            <a:spLocks noGrp="1" noChangeArrowheads="1"/>
          </p:cNvSpPr>
          <p:nvPr>
            <p:ph type="title"/>
          </p:nvPr>
        </p:nvSpPr>
        <p:spPr>
          <a:noFill/>
        </p:spPr>
        <p:txBody>
          <a:bodyPr anchor="b">
            <a:noAutofit/>
          </a:bodyPr>
          <a:lstStyle/>
          <a:p>
            <a:r>
              <a:rPr lang="en-US" dirty="0"/>
              <a:t>Task 4: Test execution and </a:t>
            </a:r>
            <a:r>
              <a:rPr lang="en-US" dirty="0" smtClean="0"/>
              <a:t>analysis -  Defect </a:t>
            </a:r>
            <a:r>
              <a:rPr lang="en-US" dirty="0"/>
              <a:t>Reporting &amp; Analyze Test Result </a:t>
            </a:r>
          </a:p>
        </p:txBody>
      </p:sp>
      <p:sp>
        <p:nvSpPr>
          <p:cNvPr id="2" name="Content Placeholder 1"/>
          <p:cNvSpPr>
            <a:spLocks noGrp="1"/>
          </p:cNvSpPr>
          <p:nvPr>
            <p:ph idx="1"/>
          </p:nvPr>
        </p:nvSpPr>
        <p:spPr/>
        <p:txBody>
          <a:bodyPr/>
          <a:lstStyle/>
          <a:p>
            <a:r>
              <a:rPr lang="en-US" dirty="0"/>
              <a:t>Roles and Responsibilities:</a:t>
            </a:r>
          </a:p>
          <a:p>
            <a:endParaRPr lang="en-US" dirty="0"/>
          </a:p>
          <a:p>
            <a:r>
              <a:rPr lang="en-US" dirty="0"/>
              <a:t>Tasks to be perform by Test Manager / Performance Analyst :</a:t>
            </a:r>
          </a:p>
          <a:p>
            <a:pPr lvl="1"/>
            <a:r>
              <a:rPr lang="en-US" dirty="0"/>
              <a:t>For Performance Testing – Analyze the Response Time per transaction, Transaction Response Time Distribution, Total Hits/Second and related graphs.</a:t>
            </a:r>
          </a:p>
          <a:p>
            <a:pPr lvl="1"/>
            <a:r>
              <a:rPr lang="en-US" dirty="0"/>
              <a:t>For Functional Testing -- Analyze the Test Results to determine defects, their priority and severity. If the testing activity is a part of development project being executed by </a:t>
            </a:r>
            <a:r>
              <a:rPr lang="en-US" dirty="0" err="1"/>
              <a:t>Kanbay</a:t>
            </a:r>
            <a:r>
              <a:rPr lang="en-US" dirty="0"/>
              <a:t>, root causes of defects should be determined along with the development team and fixes identified. In other cases this could be joint activity with the client team.</a:t>
            </a:r>
          </a:p>
          <a:p>
            <a:pPr lvl="1"/>
            <a:r>
              <a:rPr lang="en-US" dirty="0"/>
              <a:t>For Application security testing -- The threat maps will be populated that will show the coverage of threats tested for. A security threat report will be prepared which will list the vulnerabilities identified as well as some mitigation suggestions.</a:t>
            </a:r>
          </a:p>
          <a:p>
            <a:pPr lvl="1"/>
            <a:r>
              <a:rPr lang="en-US" dirty="0"/>
              <a:t>For Data Migration Testing -- Data in the target and source database are compared &amp; validated post migration. </a:t>
            </a:r>
          </a:p>
          <a:p>
            <a:endParaRPr lang="en-US" dirty="0"/>
          </a:p>
        </p:txBody>
      </p:sp>
    </p:spTree>
    <p:extLst>
      <p:ext uri="{BB962C8B-B14F-4D97-AF65-F5344CB8AC3E}">
        <p14:creationId xmlns:p14="http://schemas.microsoft.com/office/powerpoint/2010/main" val="30502150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9"/>
          <p:cNvSpPr>
            <a:spLocks noGrp="1" noChangeArrowheads="1"/>
          </p:cNvSpPr>
          <p:nvPr>
            <p:ph idx="1"/>
          </p:nvPr>
        </p:nvSpPr>
        <p:spPr/>
        <p:txBody>
          <a:bodyPr lIns="91440" tIns="45720" rIns="91440" bIns="45720">
            <a:normAutofit/>
          </a:bodyPr>
          <a:lstStyle/>
          <a:p>
            <a:r>
              <a:rPr lang="en-US" dirty="0">
                <a:solidFill>
                  <a:schemeClr val="tx1"/>
                </a:solidFill>
              </a:rPr>
              <a:t>Details about this </a:t>
            </a:r>
            <a:r>
              <a:rPr lang="en-US" dirty="0" smtClean="0">
                <a:solidFill>
                  <a:schemeClr val="tx1"/>
                </a:solidFill>
              </a:rPr>
              <a:t>activity :</a:t>
            </a:r>
          </a:p>
          <a:p>
            <a:endParaRPr lang="en-US" dirty="0">
              <a:solidFill>
                <a:schemeClr val="tx1"/>
              </a:solidFill>
            </a:endParaRPr>
          </a:p>
          <a:p>
            <a:pPr eaLnBrk="1" hangingPunct="1"/>
            <a:r>
              <a:rPr lang="en-US" dirty="0" smtClean="0">
                <a:solidFill>
                  <a:schemeClr val="tx1"/>
                </a:solidFill>
              </a:rPr>
              <a:t>Considerations for independent Test Assignments : </a:t>
            </a:r>
          </a:p>
          <a:p>
            <a:pPr lvl="1"/>
            <a:r>
              <a:rPr lang="en-US" b="0" dirty="0" smtClean="0">
                <a:solidFill>
                  <a:schemeClr val="tx1"/>
                </a:solidFill>
              </a:rPr>
              <a:t>For independent functional testing projects, performance testing projects or application security testing projects all the above workflows and phases are applicable. Certain upstream activities such as reviewing design, reviewing sample code to meet performance and security requirements and performing application tuning would be out of scope.  </a:t>
            </a:r>
            <a:r>
              <a:rPr lang="en-US" dirty="0" smtClean="0"/>
              <a:t/>
            </a:r>
            <a:br>
              <a:rPr lang="en-US" dirty="0" smtClean="0"/>
            </a:br>
            <a:r>
              <a:rPr lang="en-US" dirty="0" smtClean="0"/>
              <a:t/>
            </a:r>
            <a:br>
              <a:rPr lang="en-US" dirty="0" smtClean="0"/>
            </a:br>
            <a:endParaRPr lang="en-US" dirty="0" smtClean="0"/>
          </a:p>
          <a:p>
            <a:pPr eaLnBrk="1" hangingPunct="1"/>
            <a:endParaRPr lang="en-US" sz="2300" dirty="0" smtClean="0"/>
          </a:p>
        </p:txBody>
      </p:sp>
      <p:sp>
        <p:nvSpPr>
          <p:cNvPr id="3" name="Title 2"/>
          <p:cNvSpPr>
            <a:spLocks noGrp="1"/>
          </p:cNvSpPr>
          <p:nvPr>
            <p:ph type="title"/>
          </p:nvPr>
        </p:nvSpPr>
        <p:spPr/>
        <p:txBody>
          <a:bodyPr/>
          <a:lstStyle/>
          <a:p>
            <a:r>
              <a:rPr lang="en-US" sz="3000" dirty="0"/>
              <a:t>Task 4: Test execution and analysis - Considerations for independent Test Assignments </a:t>
            </a:r>
          </a:p>
        </p:txBody>
      </p:sp>
    </p:spTree>
    <p:extLst>
      <p:ext uri="{BB962C8B-B14F-4D97-AF65-F5344CB8AC3E}">
        <p14:creationId xmlns:p14="http://schemas.microsoft.com/office/powerpoint/2010/main" val="29097811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Your Understanding!</a:t>
            </a:r>
            <a:endParaRPr lang="en-US" dirty="0"/>
          </a:p>
        </p:txBody>
      </p:sp>
      <p:sp>
        <p:nvSpPr>
          <p:cNvPr id="3" name="Content Placeholder 2"/>
          <p:cNvSpPr>
            <a:spLocks noGrp="1"/>
          </p:cNvSpPr>
          <p:nvPr>
            <p:ph idx="1"/>
          </p:nvPr>
        </p:nvSpPr>
        <p:spPr/>
        <p:txBody>
          <a:bodyPr>
            <a:normAutofit/>
          </a:bodyPr>
          <a:lstStyle/>
          <a:p>
            <a:r>
              <a:rPr lang="en-US" dirty="0"/>
              <a:t>Question 1:  Identify Requirements , Identify Testing Tool and  Participate in proposal &amp; plan creation are the activities of Create Test strategy.</a:t>
            </a:r>
          </a:p>
          <a:p>
            <a:pPr lvl="1"/>
            <a:r>
              <a:rPr lang="en-US" dirty="0"/>
              <a:t>True/ False</a:t>
            </a:r>
          </a:p>
          <a:p>
            <a:r>
              <a:rPr lang="en-US" dirty="0"/>
              <a:t>Question 2: Which of the following tasks to be performed by Test Manager with PM / Technical Architect / Lead and Business Analyst in analyze and Design Testware?</a:t>
            </a:r>
          </a:p>
          <a:p>
            <a:pPr lvl="1"/>
            <a:r>
              <a:rPr lang="en-US" dirty="0"/>
              <a:t>a) Ensure that the requirements are complete, testable, comprehensive and consistent </a:t>
            </a:r>
          </a:p>
          <a:p>
            <a:pPr lvl="1"/>
            <a:r>
              <a:rPr lang="en-US" dirty="0"/>
              <a:t>b) Set the testing objectives </a:t>
            </a:r>
          </a:p>
          <a:p>
            <a:pPr lvl="1"/>
            <a:r>
              <a:rPr lang="en-US" dirty="0"/>
              <a:t>c) Estimate the testing effort &amp; cost for the project and integrate the same with the overall project effort in the proposal </a:t>
            </a:r>
          </a:p>
          <a:p>
            <a:pPr lvl="1"/>
            <a:r>
              <a:rPr lang="en-US" dirty="0"/>
              <a:t>d) All of the mentioned</a:t>
            </a:r>
          </a:p>
          <a:p>
            <a:endParaRPr lang="en-US" sz="2400" dirty="0" smtClean="0">
              <a:solidFill>
                <a:schemeClr val="tx1"/>
              </a:solidFill>
            </a:endParaRPr>
          </a:p>
          <a:p>
            <a:endParaRPr lang="en-US" sz="2400" dirty="0" smtClean="0">
              <a:solidFill>
                <a:schemeClr val="tx1"/>
              </a:solidFill>
            </a:endParaRPr>
          </a:p>
          <a:p>
            <a:endParaRPr lang="en-US" sz="2400" dirty="0">
              <a:solidFill>
                <a:schemeClr val="tx1"/>
              </a:solidFill>
            </a:endParaRPr>
          </a:p>
        </p:txBody>
      </p:sp>
    </p:spTree>
    <p:extLst>
      <p:ext uri="{BB962C8B-B14F-4D97-AF65-F5344CB8AC3E}">
        <p14:creationId xmlns:p14="http://schemas.microsoft.com/office/powerpoint/2010/main" val="2322395995"/>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Test Your Understanding!</a:t>
            </a:r>
          </a:p>
        </p:txBody>
      </p:sp>
      <p:sp>
        <p:nvSpPr>
          <p:cNvPr id="6" name="Content Placeholder 5"/>
          <p:cNvSpPr>
            <a:spLocks noGrp="1"/>
          </p:cNvSpPr>
          <p:nvPr>
            <p:ph idx="1"/>
          </p:nvPr>
        </p:nvSpPr>
        <p:spPr/>
        <p:txBody>
          <a:bodyPr/>
          <a:lstStyle/>
          <a:p>
            <a:r>
              <a:rPr lang="en-US" dirty="0"/>
              <a:t>Match the following :</a:t>
            </a:r>
          </a:p>
          <a:p>
            <a:endParaRPr lang="en-US" dirty="0"/>
          </a:p>
        </p:txBody>
      </p:sp>
      <p:graphicFrame>
        <p:nvGraphicFramePr>
          <p:cNvPr id="13" name="Table 12"/>
          <p:cNvGraphicFramePr>
            <a:graphicFrameLocks noGrp="1"/>
          </p:cNvGraphicFramePr>
          <p:nvPr>
            <p:extLst>
              <p:ext uri="{D42A27DB-BD31-4B8C-83A1-F6EECF244321}">
                <p14:modId xmlns:p14="http://schemas.microsoft.com/office/powerpoint/2010/main" val="203242431"/>
              </p:ext>
            </p:extLst>
          </p:nvPr>
        </p:nvGraphicFramePr>
        <p:xfrm>
          <a:off x="407989" y="2168394"/>
          <a:ext cx="6675120" cy="3749040"/>
        </p:xfrm>
        <a:graphic>
          <a:graphicData uri="http://schemas.openxmlformats.org/drawingml/2006/table">
            <a:tbl>
              <a:tblPr firstRow="1" firstCol="1" bandRow="1">
                <a:tableStyleId>{5940675A-B579-460E-94D1-54222C63F5DA}</a:tableStyleId>
              </a:tblPr>
              <a:tblGrid>
                <a:gridCol w="3048582"/>
                <a:gridCol w="3626538"/>
              </a:tblGrid>
              <a:tr h="743214">
                <a:tc>
                  <a:txBody>
                    <a:bodyPr/>
                    <a:lstStyle/>
                    <a:p>
                      <a:pPr marL="0" marR="0">
                        <a:lnSpc>
                          <a:spcPct val="115000"/>
                        </a:lnSpc>
                        <a:spcBef>
                          <a:spcPts val="0"/>
                        </a:spcBef>
                        <a:spcAft>
                          <a:spcPts val="0"/>
                        </a:spcAft>
                      </a:pPr>
                      <a:r>
                        <a:rPr lang="en-US" sz="1800" dirty="0" smtClean="0">
                          <a:effectLst/>
                          <a:latin typeface="+mj-lt"/>
                        </a:rPr>
                        <a:t>1. Sales </a:t>
                      </a:r>
                      <a:r>
                        <a:rPr lang="en-US" sz="1800" dirty="0">
                          <a:effectLst/>
                          <a:latin typeface="+mj-lt"/>
                        </a:rPr>
                        <a:t>and Initial </a:t>
                      </a:r>
                      <a:r>
                        <a:rPr lang="en-US" sz="1800" dirty="0" smtClean="0">
                          <a:effectLst/>
                          <a:latin typeface="+mj-lt"/>
                        </a:rPr>
                        <a:t>planning</a:t>
                      </a:r>
                      <a:endParaRPr lang="en-US" sz="1800" dirty="0">
                        <a:effectLst/>
                        <a:latin typeface="+mj-lt"/>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smtClean="0">
                          <a:effectLst/>
                          <a:latin typeface="+mj-lt"/>
                        </a:rPr>
                        <a:t>A. Set-up Environment </a:t>
                      </a:r>
                      <a:endParaRPr lang="en-US" sz="1800" dirty="0">
                        <a:effectLst/>
                        <a:latin typeface="+mj-lt"/>
                        <a:ea typeface="Calibri"/>
                        <a:cs typeface="Times New Roman"/>
                      </a:endParaRPr>
                    </a:p>
                  </a:txBody>
                  <a:tcPr marL="68580" marR="68580" marT="0" marB="0"/>
                </a:tc>
              </a:tr>
              <a:tr h="743214">
                <a:tc>
                  <a:txBody>
                    <a:bodyPr/>
                    <a:lstStyle/>
                    <a:p>
                      <a:pPr marL="0" marR="0">
                        <a:lnSpc>
                          <a:spcPct val="115000"/>
                        </a:lnSpc>
                        <a:spcBef>
                          <a:spcPts val="0"/>
                        </a:spcBef>
                        <a:spcAft>
                          <a:spcPts val="0"/>
                        </a:spcAft>
                      </a:pPr>
                      <a:r>
                        <a:rPr lang="en-US" sz="1800" dirty="0" smtClean="0">
                          <a:effectLst/>
                          <a:latin typeface="+mj-lt"/>
                        </a:rPr>
                        <a:t>2. Create </a:t>
                      </a:r>
                      <a:r>
                        <a:rPr lang="en-US" sz="1800" dirty="0">
                          <a:effectLst/>
                          <a:latin typeface="+mj-lt"/>
                        </a:rPr>
                        <a:t>Test Strategy</a:t>
                      </a:r>
                    </a:p>
                    <a:p>
                      <a:pPr marL="1143000" marR="0">
                        <a:lnSpc>
                          <a:spcPct val="115000"/>
                        </a:lnSpc>
                        <a:spcBef>
                          <a:spcPts val="0"/>
                        </a:spcBef>
                        <a:spcAft>
                          <a:spcPts val="0"/>
                        </a:spcAft>
                      </a:pPr>
                      <a:r>
                        <a:rPr lang="en-US" sz="1800" dirty="0">
                          <a:effectLst/>
                          <a:latin typeface="+mj-lt"/>
                        </a:rPr>
                        <a:t> </a:t>
                      </a:r>
                      <a:endParaRPr lang="en-US" sz="1800" dirty="0">
                        <a:effectLst/>
                        <a:latin typeface="+mj-lt"/>
                        <a:ea typeface="Calibri"/>
                        <a:cs typeface="Times New Roman"/>
                      </a:endParaRP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800" dirty="0" smtClean="0">
                          <a:effectLst/>
                          <a:latin typeface="+mj-lt"/>
                        </a:rPr>
                        <a:t>B. Execute tests and coordinate with development team</a:t>
                      </a:r>
                      <a:endParaRPr lang="en-US" sz="1800" dirty="0">
                        <a:effectLst/>
                        <a:latin typeface="+mj-lt"/>
                        <a:ea typeface="Calibri"/>
                        <a:cs typeface="Times New Roman"/>
                      </a:endParaRPr>
                    </a:p>
                  </a:txBody>
                  <a:tcPr marL="68580" marR="68580" marT="0" marB="0"/>
                </a:tc>
              </a:tr>
              <a:tr h="1131306">
                <a:tc>
                  <a:txBody>
                    <a:bodyPr/>
                    <a:lstStyle/>
                    <a:p>
                      <a:pPr marL="0" marR="0">
                        <a:lnSpc>
                          <a:spcPct val="115000"/>
                        </a:lnSpc>
                        <a:spcBef>
                          <a:spcPts val="0"/>
                        </a:spcBef>
                        <a:spcAft>
                          <a:spcPts val="0"/>
                        </a:spcAft>
                      </a:pPr>
                      <a:r>
                        <a:rPr lang="en-US" sz="1800" dirty="0" smtClean="0">
                          <a:effectLst/>
                          <a:latin typeface="+mj-lt"/>
                        </a:rPr>
                        <a:t> 3.</a:t>
                      </a:r>
                      <a:r>
                        <a:rPr lang="en-US" sz="1800" baseline="0" dirty="0" smtClean="0">
                          <a:effectLst/>
                          <a:latin typeface="+mj-lt"/>
                        </a:rPr>
                        <a:t> </a:t>
                      </a:r>
                      <a:r>
                        <a:rPr lang="en-US" sz="1800" dirty="0" smtClean="0">
                          <a:effectLst/>
                          <a:latin typeface="+mj-lt"/>
                        </a:rPr>
                        <a:t> </a:t>
                      </a:r>
                      <a:r>
                        <a:rPr lang="en-US" sz="1800" dirty="0">
                          <a:effectLst/>
                          <a:latin typeface="+mj-lt"/>
                        </a:rPr>
                        <a:t>Analyze &amp; Design Testware</a:t>
                      </a:r>
                    </a:p>
                    <a:p>
                      <a:pPr marL="1371600" marR="0">
                        <a:lnSpc>
                          <a:spcPct val="115000"/>
                        </a:lnSpc>
                        <a:spcBef>
                          <a:spcPts val="0"/>
                        </a:spcBef>
                        <a:spcAft>
                          <a:spcPts val="0"/>
                        </a:spcAft>
                      </a:pPr>
                      <a:r>
                        <a:rPr lang="en-US" sz="1800" dirty="0">
                          <a:effectLst/>
                          <a:latin typeface="+mj-lt"/>
                        </a:rPr>
                        <a:t> </a:t>
                      </a:r>
                      <a:endParaRPr lang="en-US" sz="1800" dirty="0">
                        <a:effectLst/>
                        <a:latin typeface="+mj-lt"/>
                        <a:ea typeface="Calibri"/>
                        <a:cs typeface="Times New Roman"/>
                      </a:endParaRP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800" dirty="0" smtClean="0">
                          <a:effectLst/>
                          <a:latin typeface="+mj-lt"/>
                        </a:rPr>
                        <a:t>C. Identify Requirements</a:t>
                      </a:r>
                      <a:endParaRPr lang="en-US" sz="1800" dirty="0" smtClean="0">
                        <a:effectLst/>
                        <a:latin typeface="+mj-lt"/>
                        <a:ea typeface="Calibri"/>
                        <a:cs typeface="Times New Roman"/>
                      </a:endParaRPr>
                    </a:p>
                  </a:txBody>
                  <a:tcPr marL="68580" marR="68580" marT="0" marB="0"/>
                </a:tc>
              </a:tr>
              <a:tr h="1131306">
                <a:tc>
                  <a:txBody>
                    <a:bodyPr/>
                    <a:lstStyle/>
                    <a:p>
                      <a:pPr marL="0" marR="0">
                        <a:lnSpc>
                          <a:spcPct val="115000"/>
                        </a:lnSpc>
                        <a:spcBef>
                          <a:spcPts val="0"/>
                        </a:spcBef>
                        <a:spcAft>
                          <a:spcPts val="0"/>
                        </a:spcAft>
                      </a:pPr>
                      <a:r>
                        <a:rPr lang="en-US" sz="1800" dirty="0" smtClean="0">
                          <a:effectLst/>
                          <a:latin typeface="+mj-lt"/>
                        </a:rPr>
                        <a:t>4.</a:t>
                      </a:r>
                      <a:r>
                        <a:rPr lang="en-US" sz="1800" baseline="0" dirty="0" smtClean="0">
                          <a:effectLst/>
                          <a:latin typeface="+mj-lt"/>
                        </a:rPr>
                        <a:t> </a:t>
                      </a:r>
                      <a:r>
                        <a:rPr lang="en-US" sz="1800" dirty="0" smtClean="0">
                          <a:effectLst/>
                          <a:latin typeface="+mj-lt"/>
                        </a:rPr>
                        <a:t> </a:t>
                      </a:r>
                      <a:r>
                        <a:rPr lang="en-US" sz="1800" dirty="0">
                          <a:effectLst/>
                          <a:latin typeface="+mj-lt"/>
                        </a:rPr>
                        <a:t>Test Execution &amp; Analysis</a:t>
                      </a:r>
                    </a:p>
                    <a:p>
                      <a:pPr marL="1371600" marR="0">
                        <a:lnSpc>
                          <a:spcPct val="115000"/>
                        </a:lnSpc>
                        <a:spcBef>
                          <a:spcPts val="0"/>
                        </a:spcBef>
                        <a:spcAft>
                          <a:spcPts val="0"/>
                        </a:spcAft>
                      </a:pPr>
                      <a:r>
                        <a:rPr lang="en-US" sz="1800" dirty="0">
                          <a:effectLst/>
                          <a:latin typeface="+mj-lt"/>
                        </a:rPr>
                        <a:t> </a:t>
                      </a:r>
                      <a:endParaRPr lang="en-US" sz="1800" dirty="0">
                        <a:effectLst/>
                        <a:latin typeface="+mj-lt"/>
                        <a:ea typeface="Calibri"/>
                        <a:cs typeface="Times New Roman"/>
                      </a:endParaRP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800" dirty="0" smtClean="0">
                          <a:effectLst/>
                          <a:latin typeface="+mj-lt"/>
                        </a:rPr>
                        <a:t>D. Develop Project Plan &amp; create test strategy</a:t>
                      </a:r>
                      <a:endParaRPr lang="en-US" sz="1800" dirty="0" smtClean="0">
                        <a:effectLst/>
                        <a:latin typeface="+mj-lt"/>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4947852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Development Life Cycle (SDLC)</a:t>
            </a:r>
            <a:endParaRPr lang="en-US" dirty="0"/>
          </a:p>
        </p:txBody>
      </p:sp>
      <p:sp>
        <p:nvSpPr>
          <p:cNvPr id="3" name="Content Placeholder 2"/>
          <p:cNvSpPr>
            <a:spLocks noGrp="1"/>
          </p:cNvSpPr>
          <p:nvPr>
            <p:ph idx="1"/>
          </p:nvPr>
        </p:nvSpPr>
        <p:spPr/>
        <p:txBody>
          <a:bodyPr>
            <a:normAutofit fontScale="92500" lnSpcReduction="10000"/>
          </a:bodyPr>
          <a:lstStyle/>
          <a:p>
            <a:endParaRPr lang="en-US" dirty="0" smtClean="0">
              <a:solidFill>
                <a:schemeClr val="tx1"/>
              </a:solidFill>
            </a:endParaRPr>
          </a:p>
          <a:p>
            <a:r>
              <a:rPr lang="en-US" dirty="0" smtClean="0">
                <a:solidFill>
                  <a:schemeClr val="tx1"/>
                </a:solidFill>
              </a:rPr>
              <a:t>Also known as software development process  or Systems development life cycle </a:t>
            </a:r>
          </a:p>
          <a:p>
            <a:pPr marL="0" indent="0">
              <a:buNone/>
            </a:pPr>
            <a:endParaRPr lang="en-US" dirty="0" smtClean="0">
              <a:solidFill>
                <a:schemeClr val="tx1"/>
              </a:solidFill>
            </a:endParaRPr>
          </a:p>
          <a:p>
            <a:r>
              <a:rPr lang="en-US" dirty="0" smtClean="0">
                <a:solidFill>
                  <a:schemeClr val="tx1"/>
                </a:solidFill>
              </a:rPr>
              <a:t>A set of  </a:t>
            </a:r>
            <a:r>
              <a:rPr lang="en-US" dirty="0">
                <a:solidFill>
                  <a:schemeClr val="tx1"/>
                </a:solidFill>
              </a:rPr>
              <a:t>processes, standards and tools </a:t>
            </a:r>
            <a:r>
              <a:rPr lang="en-US" dirty="0" smtClean="0">
                <a:solidFill>
                  <a:schemeClr val="tx1"/>
                </a:solidFill>
              </a:rPr>
              <a:t>used to develop, alter  software in a optimal manner</a:t>
            </a:r>
          </a:p>
          <a:p>
            <a:endParaRPr lang="en-US" dirty="0">
              <a:solidFill>
                <a:schemeClr val="tx1"/>
              </a:solidFill>
            </a:endParaRPr>
          </a:p>
          <a:p>
            <a:r>
              <a:rPr lang="en-US" dirty="0" smtClean="0">
                <a:solidFill>
                  <a:schemeClr val="tx1"/>
                </a:solidFill>
              </a:rPr>
              <a:t>Starts when a product is conceived and ends when the product is no longer available or is  effective to use </a:t>
            </a:r>
          </a:p>
          <a:p>
            <a:endParaRPr lang="en-US" dirty="0">
              <a:solidFill>
                <a:schemeClr val="tx1"/>
              </a:solidFill>
            </a:endParaRPr>
          </a:p>
          <a:p>
            <a:r>
              <a:rPr lang="en-US" dirty="0" smtClean="0">
                <a:solidFill>
                  <a:schemeClr val="tx1"/>
                </a:solidFill>
              </a:rPr>
              <a:t>Composed of phases , where each phase is dependent on the previous phase’s result </a:t>
            </a:r>
          </a:p>
          <a:p>
            <a:endParaRPr lang="en-US" dirty="0">
              <a:solidFill>
                <a:schemeClr val="tx1"/>
              </a:solidFill>
            </a:endParaRPr>
          </a:p>
          <a:p>
            <a:r>
              <a:rPr lang="en-US" dirty="0" smtClean="0">
                <a:solidFill>
                  <a:schemeClr val="tx1"/>
                </a:solidFill>
              </a:rPr>
              <a:t>Each phase is a limited period of time starting with a definite set of  data and having a definite set of results </a:t>
            </a:r>
          </a:p>
          <a:p>
            <a:endParaRPr lang="en-US" dirty="0" smtClean="0">
              <a:solidFill>
                <a:schemeClr val="tx1"/>
              </a:solidFill>
            </a:endParaRPr>
          </a:p>
          <a:p>
            <a:endParaRPr lang="en-US" dirty="0" smtClean="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3290160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96" name="Rectangle 32"/>
          <p:cNvSpPr>
            <a:spLocks noChangeArrowheads="1"/>
          </p:cNvSpPr>
          <p:nvPr/>
        </p:nvSpPr>
        <p:spPr bwMode="auto">
          <a:xfrm>
            <a:off x="4887753" y="4057857"/>
            <a:ext cx="1655763" cy="288925"/>
          </a:xfrm>
          <a:prstGeom prst="rect">
            <a:avLst/>
          </a:prstGeom>
          <a:solidFill>
            <a:srgbClr val="66CCFF"/>
          </a:solidFill>
          <a:ln w="9525">
            <a:miter lim="800000"/>
            <a:headEnd/>
            <a:tailEnd/>
          </a:ln>
          <a:effectLst/>
          <a:scene3d>
            <a:camera prst="legacyObliqueTopLeft"/>
            <a:lightRig rig="legacyFlat3" dir="b"/>
          </a:scene3d>
          <a:sp3d extrusionH="4302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sz="1700" b="1" dirty="0">
                <a:solidFill>
                  <a:srgbClr val="000000"/>
                </a:solidFill>
                <a:latin typeface="+mj-lt"/>
              </a:rPr>
              <a:t>Installation</a:t>
            </a:r>
          </a:p>
        </p:txBody>
      </p:sp>
      <p:sp>
        <p:nvSpPr>
          <p:cNvPr id="36866" name="Rectangle 2"/>
          <p:cNvSpPr>
            <a:spLocks noGrp="1" noChangeArrowheads="1"/>
          </p:cNvSpPr>
          <p:nvPr>
            <p:ph type="title"/>
          </p:nvPr>
        </p:nvSpPr>
        <p:spPr/>
        <p:txBody>
          <a:bodyPr/>
          <a:lstStyle/>
          <a:p>
            <a:r>
              <a:rPr lang="en-GB" dirty="0"/>
              <a:t>Typical Phases in Software Development</a:t>
            </a:r>
          </a:p>
        </p:txBody>
      </p:sp>
      <p:sp>
        <p:nvSpPr>
          <p:cNvPr id="36869" name="Rectangle 5"/>
          <p:cNvSpPr>
            <a:spLocks noChangeArrowheads="1"/>
          </p:cNvSpPr>
          <p:nvPr/>
        </p:nvSpPr>
        <p:spPr bwMode="auto">
          <a:xfrm>
            <a:off x="539750" y="2619093"/>
            <a:ext cx="1800225" cy="647700"/>
          </a:xfrm>
          <a:prstGeom prst="rect">
            <a:avLst/>
          </a:prstGeom>
          <a:solidFill>
            <a:schemeClr val="accent1"/>
          </a:solidFill>
          <a:ln w="9525">
            <a:miter lim="800000"/>
            <a:headEnd/>
            <a:tailEnd/>
          </a:ln>
          <a:effectLst/>
          <a:scene3d>
            <a:camera prst="legacyObliqueTopLeft"/>
            <a:lightRig rig="legacyFlat3" dir="t"/>
          </a:scene3d>
          <a:sp3d extrusionH="430200" prstMaterial="legacyMatte">
            <a:bevelT w="13500" h="13500" prst="angle"/>
            <a:bevelB w="13500" h="13500" prst="angle"/>
            <a:extrusionClr>
              <a:srgbClr val="DDDDDD"/>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b="1" dirty="0">
                <a:solidFill>
                  <a:srgbClr val="000000"/>
                </a:solidFill>
                <a:latin typeface="+mj-lt"/>
              </a:rPr>
              <a:t>Requirements</a:t>
            </a:r>
          </a:p>
        </p:txBody>
      </p:sp>
      <p:sp>
        <p:nvSpPr>
          <p:cNvPr id="36870" name="Rectangle 6"/>
          <p:cNvSpPr>
            <a:spLocks noChangeArrowheads="1"/>
          </p:cNvSpPr>
          <p:nvPr/>
        </p:nvSpPr>
        <p:spPr bwMode="auto">
          <a:xfrm>
            <a:off x="539748" y="3574479"/>
            <a:ext cx="1800225" cy="647700"/>
          </a:xfrm>
          <a:prstGeom prst="rect">
            <a:avLst/>
          </a:prstGeom>
          <a:solidFill>
            <a:schemeClr val="accent1"/>
          </a:solidFill>
          <a:ln w="9525">
            <a:miter lim="800000"/>
            <a:headEnd/>
            <a:tailEnd/>
          </a:ln>
          <a:effectLst/>
          <a:scene3d>
            <a:camera prst="legacyObliqueTopLeft"/>
            <a:lightRig rig="legacyFlat3" dir="t"/>
          </a:scene3d>
          <a:sp3d extrusionH="430200" prstMaterial="legacyMatte">
            <a:bevelT w="13500" h="13500" prst="angle"/>
            <a:bevelB w="13500" h="13500" prst="angle"/>
            <a:extrusionClr>
              <a:srgbClr val="DDDDDD"/>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b="1" dirty="0">
                <a:solidFill>
                  <a:srgbClr val="000000"/>
                </a:solidFill>
                <a:latin typeface="+mj-lt"/>
              </a:rPr>
              <a:t>Analysis</a:t>
            </a:r>
          </a:p>
        </p:txBody>
      </p:sp>
      <p:sp>
        <p:nvSpPr>
          <p:cNvPr id="36871" name="Rectangle 7"/>
          <p:cNvSpPr>
            <a:spLocks noChangeArrowheads="1"/>
          </p:cNvSpPr>
          <p:nvPr/>
        </p:nvSpPr>
        <p:spPr bwMode="auto">
          <a:xfrm>
            <a:off x="539750" y="1715805"/>
            <a:ext cx="1800225" cy="647700"/>
          </a:xfrm>
          <a:prstGeom prst="rect">
            <a:avLst/>
          </a:prstGeom>
          <a:solidFill>
            <a:schemeClr val="accent1"/>
          </a:solidFill>
          <a:ln w="9525">
            <a:miter lim="800000"/>
            <a:headEnd/>
            <a:tailEnd/>
          </a:ln>
          <a:effectLst/>
          <a:scene3d>
            <a:camera prst="legacyObliqueTopLeft"/>
            <a:lightRig rig="legacyFlat3" dir="t"/>
          </a:scene3d>
          <a:sp3d extrusionH="430200" prstMaterial="legacyMatte">
            <a:bevelT w="13500" h="13500" prst="angle"/>
            <a:bevelB w="13500" h="13500" prst="angle"/>
            <a:extrusionClr>
              <a:srgbClr val="DDDDDD"/>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b="1" dirty="0">
                <a:solidFill>
                  <a:srgbClr val="000000"/>
                </a:solidFill>
                <a:latin typeface="+mj-lt"/>
              </a:rPr>
              <a:t>Feasibility</a:t>
            </a:r>
          </a:p>
        </p:txBody>
      </p:sp>
      <p:sp>
        <p:nvSpPr>
          <p:cNvPr id="36872" name="Rectangle 8"/>
          <p:cNvSpPr>
            <a:spLocks noChangeArrowheads="1"/>
          </p:cNvSpPr>
          <p:nvPr/>
        </p:nvSpPr>
        <p:spPr bwMode="auto">
          <a:xfrm>
            <a:off x="539750" y="4524093"/>
            <a:ext cx="1800225" cy="647700"/>
          </a:xfrm>
          <a:prstGeom prst="rect">
            <a:avLst/>
          </a:prstGeom>
          <a:solidFill>
            <a:schemeClr val="accent1"/>
          </a:solidFill>
          <a:ln w="9525">
            <a:miter lim="800000"/>
            <a:headEnd/>
            <a:tailEnd/>
          </a:ln>
          <a:effectLst/>
          <a:scene3d>
            <a:camera prst="legacyObliqueTopLeft"/>
            <a:lightRig rig="legacyFlat3" dir="t"/>
          </a:scene3d>
          <a:sp3d extrusionH="430200" prstMaterial="legacyMatte">
            <a:bevelT w="13500" h="13500" prst="angle"/>
            <a:bevelB w="13500" h="13500" prst="angle"/>
            <a:extrusionClr>
              <a:srgbClr val="DDDDDD"/>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b="1" dirty="0">
                <a:solidFill>
                  <a:srgbClr val="000000"/>
                </a:solidFill>
                <a:latin typeface="+mj-lt"/>
              </a:rPr>
              <a:t>Design</a:t>
            </a:r>
          </a:p>
        </p:txBody>
      </p:sp>
      <p:sp>
        <p:nvSpPr>
          <p:cNvPr id="36873" name="Rectangle 9"/>
          <p:cNvSpPr>
            <a:spLocks noChangeArrowheads="1"/>
          </p:cNvSpPr>
          <p:nvPr/>
        </p:nvSpPr>
        <p:spPr bwMode="auto">
          <a:xfrm>
            <a:off x="6877049" y="1731449"/>
            <a:ext cx="1800225" cy="647700"/>
          </a:xfrm>
          <a:prstGeom prst="rect">
            <a:avLst/>
          </a:prstGeom>
          <a:solidFill>
            <a:schemeClr val="accent1"/>
          </a:solidFill>
          <a:ln w="9525">
            <a:miter lim="800000"/>
            <a:headEnd/>
            <a:tailEnd/>
          </a:ln>
          <a:effectLst/>
          <a:scene3d>
            <a:camera prst="legacyObliqueTopLeft"/>
            <a:lightRig rig="legacyFlat3" dir="t"/>
          </a:scene3d>
          <a:sp3d extrusionH="430200" prstMaterial="legacyMatte">
            <a:bevelT w="13500" h="13500" prst="angle"/>
            <a:bevelB w="13500" h="13500" prst="angle"/>
            <a:extrusionClr>
              <a:srgbClr val="DDDDDD"/>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b="1" dirty="0">
                <a:solidFill>
                  <a:srgbClr val="000000"/>
                </a:solidFill>
                <a:latin typeface="+mj-lt"/>
              </a:rPr>
              <a:t>Implementation</a:t>
            </a:r>
          </a:p>
        </p:txBody>
      </p:sp>
      <p:sp>
        <p:nvSpPr>
          <p:cNvPr id="36874" name="Rectangle 10"/>
          <p:cNvSpPr>
            <a:spLocks noChangeArrowheads="1"/>
          </p:cNvSpPr>
          <p:nvPr/>
        </p:nvSpPr>
        <p:spPr bwMode="auto">
          <a:xfrm>
            <a:off x="6877050" y="2652430"/>
            <a:ext cx="1800225" cy="647700"/>
          </a:xfrm>
          <a:prstGeom prst="rect">
            <a:avLst/>
          </a:prstGeom>
          <a:solidFill>
            <a:schemeClr val="accent1"/>
          </a:solidFill>
          <a:ln w="9525">
            <a:miter lim="800000"/>
            <a:headEnd/>
            <a:tailEnd/>
          </a:ln>
          <a:effectLst/>
          <a:scene3d>
            <a:camera prst="legacyObliqueTopLeft"/>
            <a:lightRig rig="legacyFlat3" dir="t"/>
          </a:scene3d>
          <a:sp3d extrusionH="430200" prstMaterial="legacyMatte">
            <a:bevelT w="13500" h="13500" prst="angle"/>
            <a:bevelB w="13500" h="13500" prst="angle"/>
            <a:extrusionClr>
              <a:srgbClr val="DDDDDD"/>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b="1" dirty="0">
                <a:solidFill>
                  <a:srgbClr val="000000"/>
                </a:solidFill>
                <a:latin typeface="+mj-lt"/>
              </a:rPr>
              <a:t>Testing</a:t>
            </a:r>
          </a:p>
        </p:txBody>
      </p:sp>
      <p:sp>
        <p:nvSpPr>
          <p:cNvPr id="36875" name="Rectangle 11"/>
          <p:cNvSpPr>
            <a:spLocks noChangeArrowheads="1"/>
          </p:cNvSpPr>
          <p:nvPr/>
        </p:nvSpPr>
        <p:spPr bwMode="auto">
          <a:xfrm>
            <a:off x="6926448" y="4524093"/>
            <a:ext cx="1800225" cy="647700"/>
          </a:xfrm>
          <a:prstGeom prst="rect">
            <a:avLst/>
          </a:prstGeom>
          <a:solidFill>
            <a:schemeClr val="accent1"/>
          </a:solidFill>
          <a:ln w="9525">
            <a:miter lim="800000"/>
            <a:headEnd/>
            <a:tailEnd/>
          </a:ln>
          <a:effectLst/>
          <a:scene3d>
            <a:camera prst="legacyObliqueTopLeft"/>
            <a:lightRig rig="legacyFlat3" dir="t"/>
          </a:scene3d>
          <a:sp3d extrusionH="430200" prstMaterial="legacyMatte">
            <a:bevelT w="13500" h="13500" prst="angle"/>
            <a:bevelB w="13500" h="13500" prst="angle"/>
            <a:extrusionClr>
              <a:srgbClr val="DDDDDD"/>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b="1" dirty="0">
                <a:solidFill>
                  <a:srgbClr val="000000"/>
                </a:solidFill>
                <a:latin typeface="Candara"/>
              </a:rPr>
              <a:t>Maintenance</a:t>
            </a:r>
          </a:p>
        </p:txBody>
      </p:sp>
      <p:sp>
        <p:nvSpPr>
          <p:cNvPr id="36876" name="Rectangle 12"/>
          <p:cNvSpPr>
            <a:spLocks noChangeArrowheads="1"/>
          </p:cNvSpPr>
          <p:nvPr/>
        </p:nvSpPr>
        <p:spPr bwMode="auto">
          <a:xfrm>
            <a:off x="6964335" y="5567760"/>
            <a:ext cx="1800225" cy="647700"/>
          </a:xfrm>
          <a:prstGeom prst="rect">
            <a:avLst/>
          </a:prstGeom>
          <a:solidFill>
            <a:schemeClr val="accent1"/>
          </a:solidFill>
          <a:ln w="9525">
            <a:miter lim="800000"/>
            <a:headEnd/>
            <a:tailEnd/>
          </a:ln>
          <a:effectLst/>
          <a:scene3d>
            <a:camera prst="legacyObliqueTopLeft"/>
            <a:lightRig rig="legacyFlat3" dir="t"/>
          </a:scene3d>
          <a:sp3d extrusionH="430200" prstMaterial="legacyMatte">
            <a:bevelT w="13500" h="13500" prst="angle"/>
            <a:bevelB w="13500" h="13500" prst="angle"/>
            <a:extrusionClr>
              <a:srgbClr val="DDDDDD"/>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b="1" dirty="0">
                <a:solidFill>
                  <a:srgbClr val="000000"/>
                </a:solidFill>
                <a:latin typeface="+mj-lt"/>
              </a:rPr>
              <a:t>Retirement</a:t>
            </a:r>
          </a:p>
        </p:txBody>
      </p:sp>
      <p:cxnSp>
        <p:nvCxnSpPr>
          <p:cNvPr id="36879" name="AutoShape 15"/>
          <p:cNvCxnSpPr>
            <a:cxnSpLocks noChangeShapeType="1"/>
            <a:stCxn id="36871" idx="2"/>
            <a:endCxn id="36869" idx="0"/>
          </p:cNvCxnSpPr>
          <p:nvPr/>
        </p:nvCxnSpPr>
        <p:spPr bwMode="auto">
          <a:xfrm>
            <a:off x="1439863" y="2363505"/>
            <a:ext cx="0" cy="255588"/>
          </a:xfrm>
          <a:prstGeom prst="straightConnector1">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80" name="AutoShape 16"/>
          <p:cNvCxnSpPr>
            <a:cxnSpLocks noChangeShapeType="1"/>
            <a:stCxn id="36869" idx="2"/>
            <a:endCxn id="36870" idx="0"/>
          </p:cNvCxnSpPr>
          <p:nvPr/>
        </p:nvCxnSpPr>
        <p:spPr bwMode="auto">
          <a:xfrm flipH="1">
            <a:off x="1439861" y="3266793"/>
            <a:ext cx="2" cy="307686"/>
          </a:xfrm>
          <a:prstGeom prst="straightConnector1">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81" name="AutoShape 17"/>
          <p:cNvCxnSpPr>
            <a:cxnSpLocks noChangeShapeType="1"/>
            <a:stCxn id="36870" idx="2"/>
            <a:endCxn id="36872" idx="0"/>
          </p:cNvCxnSpPr>
          <p:nvPr/>
        </p:nvCxnSpPr>
        <p:spPr bwMode="auto">
          <a:xfrm>
            <a:off x="1439861" y="4222179"/>
            <a:ext cx="2" cy="301914"/>
          </a:xfrm>
          <a:prstGeom prst="straightConnector1">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82" name="AutoShape 18"/>
          <p:cNvCxnSpPr>
            <a:cxnSpLocks noChangeShapeType="1"/>
            <a:stCxn id="36872" idx="2"/>
            <a:endCxn id="36873" idx="0"/>
          </p:cNvCxnSpPr>
          <p:nvPr/>
        </p:nvCxnSpPr>
        <p:spPr bwMode="auto">
          <a:xfrm rot="5400000" flipH="1" flipV="1">
            <a:off x="2888340" y="282971"/>
            <a:ext cx="3440344" cy="6337299"/>
          </a:xfrm>
          <a:prstGeom prst="bentConnector5">
            <a:avLst>
              <a:gd name="adj1" fmla="val -6645"/>
              <a:gd name="adj2" fmla="val 50000"/>
              <a:gd name="adj3" fmla="val 106645"/>
            </a:avLst>
          </a:prstGeom>
          <a:noFill/>
          <a:ln w="9525">
            <a:solidFill>
              <a:schemeClr val="tx1"/>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83" name="AutoShape 19"/>
          <p:cNvCxnSpPr>
            <a:cxnSpLocks noChangeShapeType="1"/>
            <a:stCxn id="36873" idx="2"/>
            <a:endCxn id="36874" idx="0"/>
          </p:cNvCxnSpPr>
          <p:nvPr/>
        </p:nvCxnSpPr>
        <p:spPr bwMode="auto">
          <a:xfrm>
            <a:off x="7777162" y="2379149"/>
            <a:ext cx="1" cy="273281"/>
          </a:xfrm>
          <a:prstGeom prst="straightConnector1">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84" name="AutoShape 20"/>
          <p:cNvCxnSpPr>
            <a:cxnSpLocks noChangeShapeType="1"/>
            <a:stCxn id="36874" idx="2"/>
            <a:endCxn id="36875" idx="0"/>
          </p:cNvCxnSpPr>
          <p:nvPr/>
        </p:nvCxnSpPr>
        <p:spPr bwMode="auto">
          <a:xfrm>
            <a:off x="7777163" y="3300130"/>
            <a:ext cx="49398" cy="1223963"/>
          </a:xfrm>
          <a:prstGeom prst="straightConnector1">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85" name="AutoShape 21"/>
          <p:cNvCxnSpPr>
            <a:cxnSpLocks noChangeShapeType="1"/>
            <a:stCxn id="36875" idx="2"/>
          </p:cNvCxnSpPr>
          <p:nvPr/>
        </p:nvCxnSpPr>
        <p:spPr bwMode="auto">
          <a:xfrm>
            <a:off x="7826561" y="5171793"/>
            <a:ext cx="1" cy="262000"/>
          </a:xfrm>
          <a:prstGeom prst="straightConnector1">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886" name="Rectangle 22"/>
          <p:cNvSpPr>
            <a:spLocks noChangeArrowheads="1"/>
          </p:cNvSpPr>
          <p:nvPr/>
        </p:nvSpPr>
        <p:spPr bwMode="auto">
          <a:xfrm>
            <a:off x="2700338" y="3012793"/>
            <a:ext cx="1655762" cy="288925"/>
          </a:xfrm>
          <a:prstGeom prst="rect">
            <a:avLst/>
          </a:prstGeom>
          <a:solidFill>
            <a:srgbClr val="66CCFF"/>
          </a:solidFill>
          <a:ln w="9525">
            <a:miter lim="800000"/>
            <a:headEnd/>
            <a:tailEnd/>
          </a:ln>
          <a:effectLst/>
          <a:scene3d>
            <a:camera prst="legacyObliqueTopLeft"/>
            <a:lightRig rig="legacyFlat3" dir="b"/>
          </a:scene3d>
          <a:sp3d extrusionH="4302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sz="1700" b="1" dirty="0" smtClean="0">
                <a:solidFill>
                  <a:srgbClr val="000000"/>
                </a:solidFill>
                <a:latin typeface="+mj-lt"/>
              </a:rPr>
              <a:t>SRS</a:t>
            </a:r>
            <a:endParaRPr lang="en-GB" sz="1700" b="1" dirty="0">
              <a:solidFill>
                <a:srgbClr val="000000"/>
              </a:solidFill>
              <a:latin typeface="+mj-lt"/>
            </a:endParaRPr>
          </a:p>
        </p:txBody>
      </p:sp>
      <p:sp>
        <p:nvSpPr>
          <p:cNvPr id="36887" name="Rectangle 23"/>
          <p:cNvSpPr>
            <a:spLocks noChangeArrowheads="1"/>
          </p:cNvSpPr>
          <p:nvPr/>
        </p:nvSpPr>
        <p:spPr bwMode="auto">
          <a:xfrm>
            <a:off x="2700338" y="2652430"/>
            <a:ext cx="1655762" cy="288925"/>
          </a:xfrm>
          <a:prstGeom prst="rect">
            <a:avLst/>
          </a:prstGeom>
          <a:solidFill>
            <a:srgbClr val="66CCFF"/>
          </a:solidFill>
          <a:ln w="9525">
            <a:miter lim="800000"/>
            <a:headEnd/>
            <a:tailEnd/>
          </a:ln>
          <a:effectLst/>
          <a:scene3d>
            <a:camera prst="legacyObliqueTopLeft"/>
            <a:lightRig rig="legacyFlat3" dir="b"/>
          </a:scene3d>
          <a:sp3d extrusionH="4302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sz="1700" b="1" dirty="0">
                <a:solidFill>
                  <a:srgbClr val="000000"/>
                </a:solidFill>
                <a:latin typeface="+mj-lt"/>
              </a:rPr>
              <a:t>Elicitation</a:t>
            </a:r>
          </a:p>
        </p:txBody>
      </p:sp>
      <p:sp>
        <p:nvSpPr>
          <p:cNvPr id="36888" name="Rectangle 24"/>
          <p:cNvSpPr>
            <a:spLocks noChangeArrowheads="1"/>
          </p:cNvSpPr>
          <p:nvPr/>
        </p:nvSpPr>
        <p:spPr bwMode="auto">
          <a:xfrm>
            <a:off x="2700338" y="2076168"/>
            <a:ext cx="1655762" cy="288925"/>
          </a:xfrm>
          <a:prstGeom prst="rect">
            <a:avLst/>
          </a:prstGeom>
          <a:solidFill>
            <a:srgbClr val="66CCFF"/>
          </a:solidFill>
          <a:ln w="9525">
            <a:miter lim="800000"/>
            <a:headEnd/>
            <a:tailEnd/>
          </a:ln>
          <a:effectLst/>
          <a:scene3d>
            <a:camera prst="legacyObliqueTopLeft"/>
            <a:lightRig rig="legacyFlat3" dir="b"/>
          </a:scene3d>
          <a:sp3d extrusionH="4302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sz="1700" b="1" dirty="0">
                <a:solidFill>
                  <a:srgbClr val="000000"/>
                </a:solidFill>
                <a:latin typeface="+mj-lt"/>
              </a:rPr>
              <a:t>Strategy</a:t>
            </a:r>
            <a:r>
              <a:rPr lang="en-GB" sz="1700" dirty="0">
                <a:solidFill>
                  <a:srgbClr val="000000"/>
                </a:solidFill>
                <a:latin typeface="+mj-lt"/>
              </a:rPr>
              <a:t> </a:t>
            </a:r>
            <a:r>
              <a:rPr lang="en-GB" sz="1700" b="1" dirty="0">
                <a:solidFill>
                  <a:srgbClr val="000000"/>
                </a:solidFill>
                <a:latin typeface="+mj-lt"/>
              </a:rPr>
              <a:t>planning</a:t>
            </a:r>
          </a:p>
        </p:txBody>
      </p:sp>
      <p:sp>
        <p:nvSpPr>
          <p:cNvPr id="36889" name="Rectangle 25"/>
          <p:cNvSpPr>
            <a:spLocks noChangeArrowheads="1"/>
          </p:cNvSpPr>
          <p:nvPr/>
        </p:nvSpPr>
        <p:spPr bwMode="auto">
          <a:xfrm>
            <a:off x="2700338" y="1715805"/>
            <a:ext cx="1655762" cy="288925"/>
          </a:xfrm>
          <a:prstGeom prst="rect">
            <a:avLst/>
          </a:prstGeom>
          <a:solidFill>
            <a:srgbClr val="66CCFF"/>
          </a:solidFill>
          <a:ln w="9525">
            <a:miter lim="800000"/>
            <a:headEnd/>
            <a:tailEnd/>
          </a:ln>
          <a:effectLst/>
          <a:scene3d>
            <a:camera prst="legacyObliqueTopLeft"/>
            <a:lightRig rig="legacyFlat3" dir="b"/>
          </a:scene3d>
          <a:sp3d extrusionH="4302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sz="1700" b="1" dirty="0">
                <a:solidFill>
                  <a:srgbClr val="000000"/>
                </a:solidFill>
                <a:latin typeface="+mj-lt"/>
              </a:rPr>
              <a:t>Feasibility study</a:t>
            </a:r>
          </a:p>
        </p:txBody>
      </p:sp>
      <p:sp>
        <p:nvSpPr>
          <p:cNvPr id="36892" name="Rectangle 28"/>
          <p:cNvSpPr>
            <a:spLocks noChangeArrowheads="1"/>
          </p:cNvSpPr>
          <p:nvPr/>
        </p:nvSpPr>
        <p:spPr bwMode="auto">
          <a:xfrm>
            <a:off x="2700338" y="4884455"/>
            <a:ext cx="1655762" cy="440055"/>
          </a:xfrm>
          <a:prstGeom prst="rect">
            <a:avLst/>
          </a:prstGeom>
          <a:solidFill>
            <a:srgbClr val="66CCFF"/>
          </a:solidFill>
          <a:ln w="9525">
            <a:miter lim="800000"/>
            <a:headEnd/>
            <a:tailEnd/>
          </a:ln>
          <a:effectLst/>
          <a:scene3d>
            <a:camera prst="legacyObliqueTopLeft"/>
            <a:lightRig rig="legacyFlat3" dir="b"/>
          </a:scene3d>
          <a:sp3d extrusionH="4302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sz="1700" b="1" dirty="0" smtClean="0">
                <a:solidFill>
                  <a:srgbClr val="000000"/>
                </a:solidFill>
                <a:latin typeface="+mj-lt"/>
              </a:rPr>
              <a:t>Detailed  design</a:t>
            </a:r>
          </a:p>
          <a:p>
            <a:pPr algn="ctr"/>
            <a:r>
              <a:rPr lang="en-GB" sz="1700" b="1" dirty="0" smtClean="0">
                <a:solidFill>
                  <a:srgbClr val="000000"/>
                </a:solidFill>
                <a:latin typeface="+mj-lt"/>
              </a:rPr>
              <a:t>document </a:t>
            </a:r>
            <a:endParaRPr lang="en-GB" sz="1700" b="1" dirty="0">
              <a:solidFill>
                <a:srgbClr val="000000"/>
              </a:solidFill>
              <a:latin typeface="+mj-lt"/>
            </a:endParaRPr>
          </a:p>
        </p:txBody>
      </p:sp>
      <p:sp>
        <p:nvSpPr>
          <p:cNvPr id="36893" name="Rectangle 29"/>
          <p:cNvSpPr>
            <a:spLocks noChangeArrowheads="1"/>
          </p:cNvSpPr>
          <p:nvPr/>
        </p:nvSpPr>
        <p:spPr bwMode="auto">
          <a:xfrm>
            <a:off x="2700338" y="4524093"/>
            <a:ext cx="1655762" cy="288925"/>
          </a:xfrm>
          <a:prstGeom prst="rect">
            <a:avLst/>
          </a:prstGeom>
          <a:solidFill>
            <a:srgbClr val="66CCFF"/>
          </a:solidFill>
          <a:ln w="9525">
            <a:miter lim="800000"/>
            <a:headEnd/>
            <a:tailEnd/>
          </a:ln>
          <a:effectLst/>
          <a:scene3d>
            <a:camera prst="legacyObliqueTopLeft"/>
            <a:lightRig rig="legacyFlat3" dir="b"/>
          </a:scene3d>
          <a:sp3d extrusionH="4302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sz="1700" b="1" dirty="0">
                <a:solidFill>
                  <a:srgbClr val="000000"/>
                </a:solidFill>
                <a:latin typeface="+mj-lt"/>
              </a:rPr>
              <a:t>System </a:t>
            </a:r>
          </a:p>
        </p:txBody>
      </p:sp>
      <p:sp>
        <p:nvSpPr>
          <p:cNvPr id="36894" name="Rectangle 30"/>
          <p:cNvSpPr>
            <a:spLocks noChangeArrowheads="1"/>
          </p:cNvSpPr>
          <p:nvPr/>
        </p:nvSpPr>
        <p:spPr bwMode="auto">
          <a:xfrm>
            <a:off x="4949883" y="3202192"/>
            <a:ext cx="1655763" cy="393519"/>
          </a:xfrm>
          <a:prstGeom prst="rect">
            <a:avLst/>
          </a:prstGeom>
          <a:solidFill>
            <a:srgbClr val="66CCFF"/>
          </a:solidFill>
          <a:ln w="9525">
            <a:miter lim="800000"/>
            <a:headEnd/>
            <a:tailEnd/>
          </a:ln>
          <a:effectLst/>
          <a:scene3d>
            <a:camera prst="legacyObliqueTopLeft"/>
            <a:lightRig rig="legacyFlat3" dir="b"/>
          </a:scene3d>
          <a:sp3d extrusionH="4302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sz="1700" b="1" dirty="0">
                <a:solidFill>
                  <a:srgbClr val="000000"/>
                </a:solidFill>
                <a:latin typeface="+mj-lt"/>
              </a:rPr>
              <a:t>Integration</a:t>
            </a:r>
          </a:p>
        </p:txBody>
      </p:sp>
      <p:sp>
        <p:nvSpPr>
          <p:cNvPr id="36895" name="Rectangle 31"/>
          <p:cNvSpPr>
            <a:spLocks noChangeArrowheads="1"/>
          </p:cNvSpPr>
          <p:nvPr/>
        </p:nvSpPr>
        <p:spPr bwMode="auto">
          <a:xfrm>
            <a:off x="4887754" y="2818144"/>
            <a:ext cx="1655763" cy="288925"/>
          </a:xfrm>
          <a:prstGeom prst="rect">
            <a:avLst/>
          </a:prstGeom>
          <a:solidFill>
            <a:srgbClr val="66CCFF"/>
          </a:solidFill>
          <a:ln w="9525">
            <a:miter lim="800000"/>
            <a:headEnd/>
            <a:tailEnd/>
          </a:ln>
          <a:effectLst/>
          <a:scene3d>
            <a:camera prst="legacyObliqueTopLeft"/>
            <a:lightRig rig="legacyFlat3" dir="b"/>
          </a:scene3d>
          <a:sp3d extrusionH="4302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sz="1700" b="1" dirty="0">
                <a:solidFill>
                  <a:srgbClr val="000000"/>
                </a:solidFill>
                <a:latin typeface="+mj-lt"/>
              </a:rPr>
              <a:t>Component</a:t>
            </a:r>
            <a:r>
              <a:rPr lang="en-GB" dirty="0">
                <a:solidFill>
                  <a:srgbClr val="000000"/>
                </a:solidFill>
                <a:latin typeface="+mj-lt"/>
              </a:rPr>
              <a:t> </a:t>
            </a:r>
          </a:p>
        </p:txBody>
      </p:sp>
      <p:sp>
        <p:nvSpPr>
          <p:cNvPr id="36897" name="Rectangle 33"/>
          <p:cNvSpPr>
            <a:spLocks noChangeArrowheads="1"/>
          </p:cNvSpPr>
          <p:nvPr/>
        </p:nvSpPr>
        <p:spPr bwMode="auto">
          <a:xfrm>
            <a:off x="4787900" y="5278835"/>
            <a:ext cx="1655763" cy="288925"/>
          </a:xfrm>
          <a:prstGeom prst="rect">
            <a:avLst/>
          </a:prstGeom>
          <a:solidFill>
            <a:srgbClr val="66CCFF"/>
          </a:solidFill>
          <a:ln w="9525">
            <a:miter lim="800000"/>
            <a:headEnd/>
            <a:tailEnd/>
          </a:ln>
          <a:effectLst/>
          <a:scene3d>
            <a:camera prst="legacyObliqueTopLeft"/>
            <a:lightRig rig="legacyFlat3" dir="b"/>
          </a:scene3d>
          <a:sp3d extrusionH="4302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sz="1700" b="1" dirty="0">
                <a:solidFill>
                  <a:srgbClr val="000000"/>
                </a:solidFill>
                <a:latin typeface="+mj-lt"/>
              </a:rPr>
              <a:t>Support</a:t>
            </a:r>
          </a:p>
        </p:txBody>
      </p:sp>
      <p:sp>
        <p:nvSpPr>
          <p:cNvPr id="36898" name="Rectangle 34"/>
          <p:cNvSpPr>
            <a:spLocks noChangeArrowheads="1"/>
          </p:cNvSpPr>
          <p:nvPr/>
        </p:nvSpPr>
        <p:spPr bwMode="auto">
          <a:xfrm>
            <a:off x="4787900" y="4884455"/>
            <a:ext cx="1655763" cy="288925"/>
          </a:xfrm>
          <a:prstGeom prst="rect">
            <a:avLst/>
          </a:prstGeom>
          <a:solidFill>
            <a:srgbClr val="66CCFF"/>
          </a:solidFill>
          <a:ln w="9525">
            <a:miter lim="800000"/>
            <a:headEnd/>
            <a:tailEnd/>
          </a:ln>
          <a:effectLst/>
          <a:scene3d>
            <a:camera prst="legacyObliqueTopLeft"/>
            <a:lightRig rig="legacyFlat3" dir="b"/>
          </a:scene3d>
          <a:sp3d extrusionH="4302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sz="1700" b="1" dirty="0">
                <a:solidFill>
                  <a:srgbClr val="000000"/>
                </a:solidFill>
                <a:latin typeface="+mj-lt"/>
              </a:rPr>
              <a:t>Operations</a:t>
            </a:r>
          </a:p>
        </p:txBody>
      </p:sp>
      <p:cxnSp>
        <p:nvCxnSpPr>
          <p:cNvPr id="36901" name="AutoShape 37"/>
          <p:cNvCxnSpPr>
            <a:cxnSpLocks noChangeShapeType="1"/>
            <a:stCxn id="36889" idx="1"/>
            <a:endCxn id="36871" idx="3"/>
          </p:cNvCxnSpPr>
          <p:nvPr/>
        </p:nvCxnSpPr>
        <p:spPr bwMode="auto">
          <a:xfrm rot="10800000" flipV="1">
            <a:off x="2339975" y="1860268"/>
            <a:ext cx="360363" cy="179387"/>
          </a:xfrm>
          <a:prstGeom prst="bentConnector3">
            <a:avLst>
              <a:gd name="adj1" fmla="val 49778"/>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902" name="AutoShape 38"/>
          <p:cNvCxnSpPr>
            <a:cxnSpLocks noChangeShapeType="1"/>
          </p:cNvCxnSpPr>
          <p:nvPr/>
        </p:nvCxnSpPr>
        <p:spPr bwMode="auto">
          <a:xfrm flipV="1">
            <a:off x="6530945" y="2905637"/>
            <a:ext cx="216695" cy="144464"/>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903" name="AutoShape 39"/>
          <p:cNvCxnSpPr>
            <a:cxnSpLocks noChangeShapeType="1"/>
            <a:stCxn id="36871" idx="3"/>
            <a:endCxn id="36888" idx="1"/>
          </p:cNvCxnSpPr>
          <p:nvPr/>
        </p:nvCxnSpPr>
        <p:spPr bwMode="auto">
          <a:xfrm>
            <a:off x="2339975" y="2039655"/>
            <a:ext cx="360363" cy="180975"/>
          </a:xfrm>
          <a:prstGeom prst="bentConnector3">
            <a:avLst>
              <a:gd name="adj1" fmla="val 49778"/>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904" name="AutoShape 40"/>
          <p:cNvCxnSpPr>
            <a:cxnSpLocks noChangeShapeType="1"/>
            <a:stCxn id="36869" idx="3"/>
            <a:endCxn id="36886" idx="1"/>
          </p:cNvCxnSpPr>
          <p:nvPr/>
        </p:nvCxnSpPr>
        <p:spPr bwMode="auto">
          <a:xfrm>
            <a:off x="2339975" y="2942943"/>
            <a:ext cx="360363" cy="214313"/>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907" name="AutoShape 43"/>
          <p:cNvCxnSpPr>
            <a:cxnSpLocks noChangeShapeType="1"/>
            <a:stCxn id="36872" idx="3"/>
            <a:endCxn id="36893" idx="1"/>
          </p:cNvCxnSpPr>
          <p:nvPr/>
        </p:nvCxnSpPr>
        <p:spPr bwMode="auto">
          <a:xfrm flipV="1">
            <a:off x="2339975" y="4668555"/>
            <a:ext cx="360363" cy="179388"/>
          </a:xfrm>
          <a:prstGeom prst="bentConnector3">
            <a:avLst>
              <a:gd name="adj1" fmla="val 49778"/>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908" name="AutoShape 44"/>
          <p:cNvCxnSpPr>
            <a:cxnSpLocks noChangeShapeType="1"/>
            <a:stCxn id="36872" idx="3"/>
            <a:endCxn id="36892" idx="1"/>
          </p:cNvCxnSpPr>
          <p:nvPr/>
        </p:nvCxnSpPr>
        <p:spPr bwMode="auto">
          <a:xfrm>
            <a:off x="2339975" y="4847943"/>
            <a:ext cx="360363" cy="256540"/>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909" name="AutoShape 45"/>
          <p:cNvCxnSpPr>
            <a:cxnSpLocks noChangeShapeType="1"/>
          </p:cNvCxnSpPr>
          <p:nvPr/>
        </p:nvCxnSpPr>
        <p:spPr bwMode="auto">
          <a:xfrm rot="10800000" flipV="1">
            <a:off x="6530946" y="3763039"/>
            <a:ext cx="433389" cy="300440"/>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912" name="AutoShape 48"/>
          <p:cNvCxnSpPr>
            <a:cxnSpLocks noChangeShapeType="1"/>
            <a:stCxn id="36875" idx="1"/>
            <a:endCxn id="36898" idx="3"/>
          </p:cNvCxnSpPr>
          <p:nvPr/>
        </p:nvCxnSpPr>
        <p:spPr bwMode="auto">
          <a:xfrm rot="10800000" flipV="1">
            <a:off x="6443664" y="4847942"/>
            <a:ext cx="482785" cy="180975"/>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913" name="AutoShape 49"/>
          <p:cNvCxnSpPr>
            <a:cxnSpLocks noChangeShapeType="1"/>
            <a:stCxn id="36875" idx="1"/>
            <a:endCxn id="36897" idx="3"/>
          </p:cNvCxnSpPr>
          <p:nvPr/>
        </p:nvCxnSpPr>
        <p:spPr bwMode="auto">
          <a:xfrm rot="10800000" flipV="1">
            <a:off x="6443664" y="4847942"/>
            <a:ext cx="482785" cy="575355"/>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 name="Rectangle 12"/>
          <p:cNvSpPr>
            <a:spLocks noChangeArrowheads="1"/>
          </p:cNvSpPr>
          <p:nvPr/>
        </p:nvSpPr>
        <p:spPr bwMode="auto">
          <a:xfrm>
            <a:off x="6926449" y="3595711"/>
            <a:ext cx="1800225" cy="647700"/>
          </a:xfrm>
          <a:prstGeom prst="rect">
            <a:avLst/>
          </a:prstGeom>
          <a:solidFill>
            <a:schemeClr val="accent1"/>
          </a:solidFill>
          <a:ln w="9525">
            <a:miter lim="800000"/>
            <a:headEnd/>
            <a:tailEnd/>
          </a:ln>
          <a:effectLst/>
          <a:scene3d>
            <a:camera prst="legacyObliqueTopLeft"/>
            <a:lightRig rig="legacyFlat3" dir="t"/>
          </a:scene3d>
          <a:sp3d extrusionH="430200" prstMaterial="legacyMatte">
            <a:bevelT w="13500" h="13500" prst="angle"/>
            <a:bevelB w="13500" h="13500" prst="angle"/>
            <a:extrusionClr>
              <a:srgbClr val="DDDDDD"/>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b="1" dirty="0" smtClean="0">
                <a:solidFill>
                  <a:srgbClr val="000000"/>
                </a:solidFill>
                <a:latin typeface="Candara"/>
              </a:rPr>
              <a:t>Deployment</a:t>
            </a:r>
            <a:endParaRPr lang="en-GB" b="1" dirty="0">
              <a:solidFill>
                <a:srgbClr val="000000"/>
              </a:solidFill>
              <a:latin typeface="Candara"/>
            </a:endParaRPr>
          </a:p>
        </p:txBody>
      </p:sp>
      <p:sp>
        <p:nvSpPr>
          <p:cNvPr id="81" name="Rectangle 32"/>
          <p:cNvSpPr>
            <a:spLocks noChangeArrowheads="1"/>
          </p:cNvSpPr>
          <p:nvPr/>
        </p:nvSpPr>
        <p:spPr bwMode="auto">
          <a:xfrm>
            <a:off x="4887755" y="1716499"/>
            <a:ext cx="1655763" cy="217257"/>
          </a:xfrm>
          <a:prstGeom prst="rect">
            <a:avLst/>
          </a:prstGeom>
          <a:solidFill>
            <a:srgbClr val="66CCFF"/>
          </a:solidFill>
          <a:ln w="9525">
            <a:miter lim="800000"/>
            <a:headEnd/>
            <a:tailEnd/>
          </a:ln>
          <a:effectLst/>
          <a:scene3d>
            <a:camera prst="legacyObliqueTopLeft"/>
            <a:lightRig rig="legacyFlat3" dir="b"/>
          </a:scene3d>
          <a:sp3d extrusionH="4302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sz="1700" b="1" dirty="0" smtClean="0">
                <a:solidFill>
                  <a:srgbClr val="000000"/>
                </a:solidFill>
                <a:latin typeface="+mj-lt"/>
              </a:rPr>
              <a:t>Coding</a:t>
            </a:r>
            <a:endParaRPr lang="en-GB" sz="1700" b="1" dirty="0">
              <a:solidFill>
                <a:srgbClr val="000000"/>
              </a:solidFill>
              <a:latin typeface="+mj-lt"/>
            </a:endParaRPr>
          </a:p>
        </p:txBody>
      </p:sp>
      <p:sp>
        <p:nvSpPr>
          <p:cNvPr id="82" name="Rectangle 32"/>
          <p:cNvSpPr>
            <a:spLocks noChangeArrowheads="1"/>
          </p:cNvSpPr>
          <p:nvPr/>
        </p:nvSpPr>
        <p:spPr bwMode="auto">
          <a:xfrm>
            <a:off x="4887755" y="2074580"/>
            <a:ext cx="1655763" cy="288925"/>
          </a:xfrm>
          <a:prstGeom prst="rect">
            <a:avLst/>
          </a:prstGeom>
          <a:solidFill>
            <a:srgbClr val="66CCFF"/>
          </a:solidFill>
          <a:ln w="9525">
            <a:miter lim="800000"/>
            <a:headEnd/>
            <a:tailEnd/>
          </a:ln>
          <a:effectLst/>
          <a:scene3d>
            <a:camera prst="legacyObliqueTopLeft"/>
            <a:lightRig rig="legacyFlat3" dir="b"/>
          </a:scene3d>
          <a:sp3d extrusionH="4302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sz="1700" b="1" dirty="0" smtClean="0">
                <a:solidFill>
                  <a:srgbClr val="000000"/>
                </a:solidFill>
                <a:latin typeface="+mj-lt"/>
              </a:rPr>
              <a:t>Unit Test</a:t>
            </a:r>
            <a:endParaRPr lang="en-GB" sz="1700" b="1" dirty="0">
              <a:solidFill>
                <a:srgbClr val="000000"/>
              </a:solidFill>
              <a:latin typeface="+mj-lt"/>
            </a:endParaRPr>
          </a:p>
        </p:txBody>
      </p:sp>
      <p:cxnSp>
        <p:nvCxnSpPr>
          <p:cNvPr id="85" name="AutoShape 39"/>
          <p:cNvCxnSpPr>
            <a:cxnSpLocks noChangeShapeType="1"/>
          </p:cNvCxnSpPr>
          <p:nvPr/>
        </p:nvCxnSpPr>
        <p:spPr bwMode="auto">
          <a:xfrm>
            <a:off x="6543518" y="2092837"/>
            <a:ext cx="360363" cy="180975"/>
          </a:xfrm>
          <a:prstGeom prst="bentConnector3">
            <a:avLst>
              <a:gd name="adj1" fmla="val 49778"/>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 name="AutoShape 38"/>
          <p:cNvCxnSpPr>
            <a:cxnSpLocks noChangeShapeType="1"/>
          </p:cNvCxnSpPr>
          <p:nvPr/>
        </p:nvCxnSpPr>
        <p:spPr bwMode="auto">
          <a:xfrm rot="10800000" flipV="1">
            <a:off x="6553744" y="1933756"/>
            <a:ext cx="360363" cy="146050"/>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3" name="AutoShape 40"/>
          <p:cNvCxnSpPr>
            <a:cxnSpLocks noChangeShapeType="1"/>
          </p:cNvCxnSpPr>
          <p:nvPr/>
        </p:nvCxnSpPr>
        <p:spPr bwMode="auto">
          <a:xfrm rot="16200000" flipV="1">
            <a:off x="6588626" y="3067121"/>
            <a:ext cx="152094" cy="118053"/>
          </a:xfrm>
          <a:prstGeom prst="bentConnector3">
            <a:avLst>
              <a:gd name="adj1" fmla="val -938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5" name="AutoShape 37"/>
          <p:cNvCxnSpPr>
            <a:cxnSpLocks noChangeShapeType="1"/>
            <a:endCxn id="36887" idx="1"/>
          </p:cNvCxnSpPr>
          <p:nvPr/>
        </p:nvCxnSpPr>
        <p:spPr bwMode="auto">
          <a:xfrm rot="16200000" flipV="1">
            <a:off x="2627315" y="2869917"/>
            <a:ext cx="146049" cy="2"/>
          </a:xfrm>
          <a:prstGeom prst="bentConnector4">
            <a:avLst>
              <a:gd name="adj1" fmla="val 543"/>
              <a:gd name="adj2" fmla="val 1143010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1142288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SDLC Models  </a:t>
            </a:r>
            <a:endParaRPr lang="en-US" dirty="0"/>
          </a:p>
        </p:txBody>
      </p:sp>
      <p:sp>
        <p:nvSpPr>
          <p:cNvPr id="3" name="Content Placeholder 2"/>
          <p:cNvSpPr>
            <a:spLocks noGrp="1"/>
          </p:cNvSpPr>
          <p:nvPr>
            <p:ph idx="1"/>
          </p:nvPr>
        </p:nvSpPr>
        <p:spPr/>
        <p:txBody>
          <a:bodyPr>
            <a:normAutofit fontScale="85000" lnSpcReduction="20000"/>
          </a:bodyPr>
          <a:lstStyle/>
          <a:p>
            <a:pPr>
              <a:lnSpc>
                <a:spcPct val="90000"/>
              </a:lnSpc>
            </a:pPr>
            <a:r>
              <a:rPr lang="en-GB" dirty="0" smtClean="0">
                <a:solidFill>
                  <a:schemeClr val="tx1"/>
                </a:solidFill>
              </a:rPr>
              <a:t>A life cycle model covers the entire lifetime of a software – from birth of an idea to  phase out </a:t>
            </a:r>
          </a:p>
          <a:p>
            <a:pPr>
              <a:lnSpc>
                <a:spcPct val="90000"/>
              </a:lnSpc>
            </a:pPr>
            <a:endParaRPr lang="en-GB" dirty="0" smtClean="0">
              <a:solidFill>
                <a:schemeClr val="tx1"/>
              </a:solidFill>
            </a:endParaRPr>
          </a:p>
          <a:p>
            <a:pPr>
              <a:lnSpc>
                <a:spcPct val="90000"/>
              </a:lnSpc>
            </a:pPr>
            <a:r>
              <a:rPr lang="en-GB" dirty="0" smtClean="0">
                <a:solidFill>
                  <a:schemeClr val="tx1"/>
                </a:solidFill>
              </a:rPr>
              <a:t>More </a:t>
            </a:r>
            <a:r>
              <a:rPr lang="en-GB" dirty="0">
                <a:solidFill>
                  <a:schemeClr val="tx1"/>
                </a:solidFill>
              </a:rPr>
              <a:t>than one possible life cycle </a:t>
            </a:r>
            <a:r>
              <a:rPr lang="en-GB" dirty="0" smtClean="0">
                <a:solidFill>
                  <a:schemeClr val="tx1"/>
                </a:solidFill>
              </a:rPr>
              <a:t>models can </a:t>
            </a:r>
            <a:r>
              <a:rPr lang="en-GB" dirty="0">
                <a:solidFill>
                  <a:schemeClr val="tx1"/>
                </a:solidFill>
              </a:rPr>
              <a:t>be adopted </a:t>
            </a:r>
            <a:endParaRPr lang="en-GB" dirty="0" smtClean="0">
              <a:solidFill>
                <a:schemeClr val="tx1"/>
              </a:solidFill>
            </a:endParaRPr>
          </a:p>
          <a:p>
            <a:pPr>
              <a:lnSpc>
                <a:spcPct val="90000"/>
              </a:lnSpc>
            </a:pPr>
            <a:endParaRPr lang="en-GB" dirty="0" smtClean="0">
              <a:solidFill>
                <a:schemeClr val="tx1"/>
              </a:solidFill>
            </a:endParaRPr>
          </a:p>
          <a:p>
            <a:pPr>
              <a:lnSpc>
                <a:spcPct val="90000"/>
              </a:lnSpc>
            </a:pPr>
            <a:r>
              <a:rPr lang="en-GB" dirty="0" smtClean="0">
                <a:solidFill>
                  <a:schemeClr val="tx1"/>
                </a:solidFill>
              </a:rPr>
              <a:t>The </a:t>
            </a:r>
            <a:r>
              <a:rPr lang="en-GB" dirty="0">
                <a:solidFill>
                  <a:schemeClr val="tx1"/>
                </a:solidFill>
              </a:rPr>
              <a:t>type of SDLC </a:t>
            </a:r>
            <a:r>
              <a:rPr lang="en-GB" dirty="0" smtClean="0">
                <a:solidFill>
                  <a:schemeClr val="tx1"/>
                </a:solidFill>
              </a:rPr>
              <a:t> model is </a:t>
            </a:r>
            <a:r>
              <a:rPr lang="en-GB" dirty="0">
                <a:solidFill>
                  <a:schemeClr val="tx1"/>
                </a:solidFill>
              </a:rPr>
              <a:t>defined by the way it links the </a:t>
            </a:r>
            <a:r>
              <a:rPr lang="en-GB" dirty="0" smtClean="0">
                <a:solidFill>
                  <a:schemeClr val="tx1"/>
                </a:solidFill>
              </a:rPr>
              <a:t>phases.</a:t>
            </a:r>
          </a:p>
          <a:p>
            <a:pPr>
              <a:lnSpc>
                <a:spcPct val="90000"/>
              </a:lnSpc>
            </a:pPr>
            <a:endParaRPr lang="en-GB" dirty="0" smtClean="0">
              <a:solidFill>
                <a:schemeClr val="tx1"/>
              </a:solidFill>
            </a:endParaRPr>
          </a:p>
          <a:p>
            <a:pPr>
              <a:lnSpc>
                <a:spcPct val="90000"/>
              </a:lnSpc>
            </a:pPr>
            <a:r>
              <a:rPr lang="en-GB" dirty="0" smtClean="0">
                <a:solidFill>
                  <a:schemeClr val="tx1"/>
                </a:solidFill>
              </a:rPr>
              <a:t>Every  life cycle focusses its phase towards a goal and has a definite milestone </a:t>
            </a:r>
          </a:p>
          <a:p>
            <a:pPr>
              <a:lnSpc>
                <a:spcPct val="90000"/>
              </a:lnSpc>
            </a:pPr>
            <a:endParaRPr lang="en-GB" dirty="0" smtClean="0">
              <a:solidFill>
                <a:schemeClr val="tx1"/>
              </a:solidFill>
            </a:endParaRPr>
          </a:p>
          <a:p>
            <a:pPr>
              <a:lnSpc>
                <a:spcPct val="90000"/>
              </a:lnSpc>
            </a:pPr>
            <a:r>
              <a:rPr lang="en-GB" dirty="0" smtClean="0">
                <a:solidFill>
                  <a:schemeClr val="tx1"/>
                </a:solidFill>
              </a:rPr>
              <a:t> Some of the common  developmental models  defined are </a:t>
            </a:r>
          </a:p>
          <a:p>
            <a:pPr lvl="1">
              <a:lnSpc>
                <a:spcPct val="90000"/>
              </a:lnSpc>
            </a:pPr>
            <a:r>
              <a:rPr lang="en-GB" dirty="0" smtClean="0">
                <a:solidFill>
                  <a:schemeClr val="tx1"/>
                </a:solidFill>
              </a:rPr>
              <a:t>Waterfall  /Enhanced Waterfall </a:t>
            </a:r>
          </a:p>
          <a:p>
            <a:pPr lvl="1">
              <a:lnSpc>
                <a:spcPct val="90000"/>
              </a:lnSpc>
            </a:pPr>
            <a:r>
              <a:rPr lang="en-GB" dirty="0" smtClean="0">
                <a:solidFill>
                  <a:schemeClr val="tx1"/>
                </a:solidFill>
              </a:rPr>
              <a:t>V – model </a:t>
            </a:r>
          </a:p>
          <a:p>
            <a:pPr lvl="1">
              <a:lnSpc>
                <a:spcPct val="80000"/>
              </a:lnSpc>
            </a:pPr>
            <a:r>
              <a:rPr lang="en-GB" dirty="0">
                <a:solidFill>
                  <a:schemeClr val="tx1"/>
                </a:solidFill>
              </a:rPr>
              <a:t>Evolutionary Prototyping (aka Incremental)</a:t>
            </a:r>
          </a:p>
          <a:p>
            <a:pPr lvl="1">
              <a:lnSpc>
                <a:spcPct val="80000"/>
              </a:lnSpc>
            </a:pPr>
            <a:r>
              <a:rPr lang="en-GB" dirty="0">
                <a:solidFill>
                  <a:schemeClr val="tx1"/>
                </a:solidFill>
              </a:rPr>
              <a:t>Throw-away Prototyping (aka Rapid</a:t>
            </a:r>
            <a:r>
              <a:rPr lang="en-GB" dirty="0" smtClean="0">
                <a:solidFill>
                  <a:schemeClr val="tx1"/>
                </a:solidFill>
              </a:rPr>
              <a:t>))</a:t>
            </a:r>
          </a:p>
          <a:p>
            <a:pPr lvl="1">
              <a:lnSpc>
                <a:spcPct val="80000"/>
              </a:lnSpc>
            </a:pPr>
            <a:r>
              <a:rPr lang="en-GB" dirty="0" smtClean="0">
                <a:solidFill>
                  <a:schemeClr val="tx1"/>
                </a:solidFill>
              </a:rPr>
              <a:t>Incremental   </a:t>
            </a:r>
          </a:p>
          <a:p>
            <a:pPr marL="447675" lvl="1" indent="0">
              <a:lnSpc>
                <a:spcPct val="80000"/>
              </a:lnSpc>
              <a:buNone/>
            </a:pPr>
            <a:endParaRPr lang="en-GB" dirty="0" smtClean="0">
              <a:solidFill>
                <a:schemeClr val="tx1"/>
              </a:solidFill>
            </a:endParaRPr>
          </a:p>
          <a:p>
            <a:pPr>
              <a:lnSpc>
                <a:spcPct val="80000"/>
              </a:lnSpc>
            </a:pPr>
            <a:r>
              <a:rPr lang="en-GB" dirty="0" smtClean="0">
                <a:solidFill>
                  <a:schemeClr val="tx1"/>
                </a:solidFill>
              </a:rPr>
              <a:t>Following models are typically used in the organisations Iterative , V-model , Agile and semi waterfall </a:t>
            </a:r>
          </a:p>
        </p:txBody>
      </p:sp>
    </p:spTree>
    <p:extLst>
      <p:ext uri="{BB962C8B-B14F-4D97-AF65-F5344CB8AC3E}">
        <p14:creationId xmlns:p14="http://schemas.microsoft.com/office/powerpoint/2010/main" val="20618787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7266" name="Rectangle 2"/>
          <p:cNvSpPr>
            <a:spLocks noGrp="1" noChangeArrowheads="1"/>
          </p:cNvSpPr>
          <p:nvPr>
            <p:ph type="title"/>
          </p:nvPr>
        </p:nvSpPr>
        <p:spPr/>
        <p:txBody>
          <a:bodyPr/>
          <a:lstStyle/>
          <a:p>
            <a:r>
              <a:rPr lang="en-US" dirty="0"/>
              <a:t>Software Development </a:t>
            </a:r>
            <a:r>
              <a:rPr lang="en-US" dirty="0" smtClean="0"/>
              <a:t>Models- Waterfall</a:t>
            </a:r>
            <a:endParaRPr lang="en-US" dirty="0"/>
          </a:p>
        </p:txBody>
      </p:sp>
      <p:sp>
        <p:nvSpPr>
          <p:cNvPr id="907270" name="Rectangle 6"/>
          <p:cNvSpPr>
            <a:spLocks noChangeArrowheads="1"/>
          </p:cNvSpPr>
          <p:nvPr/>
        </p:nvSpPr>
        <p:spPr bwMode="auto">
          <a:xfrm>
            <a:off x="533325" y="1475480"/>
            <a:ext cx="1676400" cy="304800"/>
          </a:xfrm>
          <a:prstGeom prst="rect">
            <a:avLst/>
          </a:prstGeom>
          <a:solidFill>
            <a:srgbClr val="FFFF66"/>
          </a:solidFill>
          <a:ln w="11113">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sz="1400" dirty="0">
                <a:solidFill>
                  <a:srgbClr val="000000"/>
                </a:solidFill>
                <a:latin typeface="Candara"/>
              </a:rPr>
              <a:t>Requirements</a:t>
            </a:r>
          </a:p>
        </p:txBody>
      </p:sp>
      <p:sp>
        <p:nvSpPr>
          <p:cNvPr id="907272" name="Rectangle 8"/>
          <p:cNvSpPr>
            <a:spLocks noChangeArrowheads="1"/>
          </p:cNvSpPr>
          <p:nvPr/>
        </p:nvSpPr>
        <p:spPr bwMode="auto">
          <a:xfrm>
            <a:off x="4114725" y="3380480"/>
            <a:ext cx="990600" cy="304800"/>
          </a:xfrm>
          <a:prstGeom prst="rect">
            <a:avLst/>
          </a:prstGeom>
          <a:solidFill>
            <a:srgbClr val="FFFF66"/>
          </a:solidFill>
          <a:ln w="11113">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sz="1400">
                <a:solidFill>
                  <a:srgbClr val="000000"/>
                </a:solidFill>
                <a:latin typeface="Candara"/>
              </a:rPr>
              <a:t>Testing</a:t>
            </a:r>
          </a:p>
        </p:txBody>
      </p:sp>
      <p:sp>
        <p:nvSpPr>
          <p:cNvPr id="907273" name="Rectangle 9"/>
          <p:cNvSpPr>
            <a:spLocks noChangeArrowheads="1"/>
          </p:cNvSpPr>
          <p:nvPr/>
        </p:nvSpPr>
        <p:spPr bwMode="auto">
          <a:xfrm>
            <a:off x="2133525" y="2085080"/>
            <a:ext cx="990600" cy="304800"/>
          </a:xfrm>
          <a:prstGeom prst="rect">
            <a:avLst/>
          </a:prstGeom>
          <a:solidFill>
            <a:srgbClr val="FFFF66"/>
          </a:solidFill>
          <a:ln w="11113">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sz="1400">
                <a:solidFill>
                  <a:srgbClr val="000000"/>
                </a:solidFill>
                <a:latin typeface="Candara"/>
              </a:rPr>
              <a:t>Design</a:t>
            </a:r>
          </a:p>
        </p:txBody>
      </p:sp>
      <p:sp>
        <p:nvSpPr>
          <p:cNvPr id="907274" name="Rectangle 10"/>
          <p:cNvSpPr>
            <a:spLocks noChangeArrowheads="1"/>
          </p:cNvSpPr>
          <p:nvPr/>
        </p:nvSpPr>
        <p:spPr bwMode="auto">
          <a:xfrm>
            <a:off x="5333925" y="4599680"/>
            <a:ext cx="1371600" cy="457200"/>
          </a:xfrm>
          <a:prstGeom prst="rect">
            <a:avLst/>
          </a:prstGeom>
          <a:solidFill>
            <a:srgbClr val="FFFF66"/>
          </a:solidFill>
          <a:ln w="11113">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sz="1400" dirty="0">
                <a:solidFill>
                  <a:srgbClr val="000000"/>
                </a:solidFill>
                <a:latin typeface="Candara"/>
              </a:rPr>
              <a:t>Maintenance</a:t>
            </a:r>
          </a:p>
        </p:txBody>
      </p:sp>
      <p:sp>
        <p:nvSpPr>
          <p:cNvPr id="907276" name="Rectangle 12"/>
          <p:cNvSpPr>
            <a:spLocks noChangeArrowheads="1"/>
          </p:cNvSpPr>
          <p:nvPr/>
        </p:nvSpPr>
        <p:spPr bwMode="auto">
          <a:xfrm>
            <a:off x="2971725" y="2694680"/>
            <a:ext cx="1219200" cy="304800"/>
          </a:xfrm>
          <a:prstGeom prst="rect">
            <a:avLst/>
          </a:prstGeom>
          <a:solidFill>
            <a:srgbClr val="FFFF66"/>
          </a:solidFill>
          <a:ln w="11113">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sz="1400">
                <a:solidFill>
                  <a:srgbClr val="000000"/>
                </a:solidFill>
                <a:latin typeface="Candara"/>
              </a:rPr>
              <a:t>Construction</a:t>
            </a:r>
          </a:p>
        </p:txBody>
      </p:sp>
      <p:sp>
        <p:nvSpPr>
          <p:cNvPr id="907277" name="Rectangle 13"/>
          <p:cNvSpPr>
            <a:spLocks noChangeArrowheads="1"/>
          </p:cNvSpPr>
          <p:nvPr/>
        </p:nvSpPr>
        <p:spPr bwMode="auto">
          <a:xfrm>
            <a:off x="5029125" y="3990080"/>
            <a:ext cx="990600" cy="304800"/>
          </a:xfrm>
          <a:prstGeom prst="rect">
            <a:avLst/>
          </a:prstGeom>
          <a:solidFill>
            <a:srgbClr val="FFFF66"/>
          </a:solidFill>
          <a:ln w="11113">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sz="1400">
                <a:solidFill>
                  <a:srgbClr val="000000"/>
                </a:solidFill>
                <a:latin typeface="Candara"/>
              </a:rPr>
              <a:t>Roll out</a:t>
            </a:r>
          </a:p>
        </p:txBody>
      </p:sp>
      <p:sp>
        <p:nvSpPr>
          <p:cNvPr id="907282" name="AutoShape 18"/>
          <p:cNvSpPr>
            <a:spLocks noChangeArrowheads="1"/>
          </p:cNvSpPr>
          <p:nvPr/>
        </p:nvSpPr>
        <p:spPr bwMode="auto">
          <a:xfrm>
            <a:off x="2133525" y="1856480"/>
            <a:ext cx="76200" cy="152400"/>
          </a:xfrm>
          <a:prstGeom prst="downArrow">
            <a:avLst>
              <a:gd name="adj1" fmla="val 50000"/>
              <a:gd name="adj2" fmla="val 50000"/>
            </a:avLst>
          </a:prstGeom>
          <a:solidFill>
            <a:schemeClr val="hlink"/>
          </a:solidFill>
          <a:ln w="11113">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Candara"/>
            </a:endParaRPr>
          </a:p>
        </p:txBody>
      </p:sp>
      <p:sp>
        <p:nvSpPr>
          <p:cNvPr id="907283" name="AutoShape 19"/>
          <p:cNvSpPr>
            <a:spLocks noChangeArrowheads="1"/>
          </p:cNvSpPr>
          <p:nvPr/>
        </p:nvSpPr>
        <p:spPr bwMode="auto">
          <a:xfrm>
            <a:off x="3047925" y="2466080"/>
            <a:ext cx="76200" cy="152400"/>
          </a:xfrm>
          <a:prstGeom prst="downArrow">
            <a:avLst>
              <a:gd name="adj1" fmla="val 50000"/>
              <a:gd name="adj2" fmla="val 50000"/>
            </a:avLst>
          </a:prstGeom>
          <a:solidFill>
            <a:schemeClr val="hlink"/>
          </a:solidFill>
          <a:ln w="11113">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Candara"/>
            </a:endParaRPr>
          </a:p>
        </p:txBody>
      </p:sp>
      <p:sp>
        <p:nvSpPr>
          <p:cNvPr id="907285" name="AutoShape 21"/>
          <p:cNvSpPr>
            <a:spLocks noChangeArrowheads="1"/>
          </p:cNvSpPr>
          <p:nvPr/>
        </p:nvSpPr>
        <p:spPr bwMode="auto">
          <a:xfrm>
            <a:off x="4114725" y="3075680"/>
            <a:ext cx="76200" cy="152400"/>
          </a:xfrm>
          <a:prstGeom prst="downArrow">
            <a:avLst>
              <a:gd name="adj1" fmla="val 50000"/>
              <a:gd name="adj2" fmla="val 50000"/>
            </a:avLst>
          </a:prstGeom>
          <a:solidFill>
            <a:schemeClr val="hlink"/>
          </a:solidFill>
          <a:ln w="11113">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Candara"/>
            </a:endParaRPr>
          </a:p>
        </p:txBody>
      </p:sp>
      <p:sp>
        <p:nvSpPr>
          <p:cNvPr id="907286" name="AutoShape 22"/>
          <p:cNvSpPr>
            <a:spLocks noChangeArrowheads="1"/>
          </p:cNvSpPr>
          <p:nvPr/>
        </p:nvSpPr>
        <p:spPr bwMode="auto">
          <a:xfrm>
            <a:off x="5105325" y="3761480"/>
            <a:ext cx="76200" cy="152400"/>
          </a:xfrm>
          <a:prstGeom prst="downArrow">
            <a:avLst>
              <a:gd name="adj1" fmla="val 50000"/>
              <a:gd name="adj2" fmla="val 50000"/>
            </a:avLst>
          </a:prstGeom>
          <a:solidFill>
            <a:schemeClr val="hlink"/>
          </a:solidFill>
          <a:ln w="11113">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Candara"/>
            </a:endParaRPr>
          </a:p>
        </p:txBody>
      </p:sp>
      <p:sp>
        <p:nvSpPr>
          <p:cNvPr id="907287" name="AutoShape 23"/>
          <p:cNvSpPr>
            <a:spLocks noChangeArrowheads="1"/>
          </p:cNvSpPr>
          <p:nvPr/>
        </p:nvSpPr>
        <p:spPr bwMode="auto">
          <a:xfrm>
            <a:off x="5486325" y="4371080"/>
            <a:ext cx="76200" cy="152400"/>
          </a:xfrm>
          <a:prstGeom prst="downArrow">
            <a:avLst>
              <a:gd name="adj1" fmla="val 50000"/>
              <a:gd name="adj2" fmla="val 50000"/>
            </a:avLst>
          </a:prstGeom>
          <a:solidFill>
            <a:schemeClr val="hlink"/>
          </a:solidFill>
          <a:ln w="11113">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Candara"/>
            </a:endParaRPr>
          </a:p>
        </p:txBody>
      </p:sp>
    </p:spTree>
    <p:extLst>
      <p:ext uri="{BB962C8B-B14F-4D97-AF65-F5344CB8AC3E}">
        <p14:creationId xmlns:p14="http://schemas.microsoft.com/office/powerpoint/2010/main" val="30681547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a:t>Software Development Models </a:t>
            </a:r>
            <a:r>
              <a:rPr lang="en-US" dirty="0" smtClean="0"/>
              <a:t>– V Model</a:t>
            </a:r>
            <a:endParaRPr lang="en-US" dirty="0"/>
          </a:p>
        </p:txBody>
      </p:sp>
      <p:sp>
        <p:nvSpPr>
          <p:cNvPr id="4" name="Content Placeholder 3"/>
          <p:cNvSpPr>
            <a:spLocks noGrp="1"/>
          </p:cNvSpPr>
          <p:nvPr>
            <p:ph idx="1"/>
          </p:nvPr>
        </p:nvSpPr>
        <p:spPr/>
        <p:txBody>
          <a:bodyPr/>
          <a:lstStyle/>
          <a:p>
            <a:endParaRPr lang="en-US"/>
          </a:p>
        </p:txBody>
      </p:sp>
      <p:sp>
        <p:nvSpPr>
          <p:cNvPr id="5" name="Rectangle 1029"/>
          <p:cNvSpPr>
            <a:spLocks noChangeArrowheads="1"/>
          </p:cNvSpPr>
          <p:nvPr/>
        </p:nvSpPr>
        <p:spPr bwMode="auto">
          <a:xfrm>
            <a:off x="304800" y="1304144"/>
            <a:ext cx="7492585" cy="4902981"/>
          </a:xfrm>
          <a:prstGeom prst="rect">
            <a:avLst/>
          </a:prstGeom>
          <a:solidFill>
            <a:srgbClr val="53A4B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solidFill>
                <a:srgbClr val="000000"/>
              </a:solidFill>
              <a:latin typeface="Candara"/>
              <a:ea typeface="ＭＳ Ｐゴシック" charset="0"/>
              <a:cs typeface="ＭＳ Ｐゴシック" charset="0"/>
            </a:endParaRPr>
          </a:p>
        </p:txBody>
      </p:sp>
      <p:pic>
        <p:nvPicPr>
          <p:cNvPr id="6" name="Picture 1030" descr="Fig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941" y="1550961"/>
            <a:ext cx="7160302" cy="440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299232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9314" name="Rectangle 2"/>
          <p:cNvSpPr>
            <a:spLocks noGrp="1" noChangeArrowheads="1"/>
          </p:cNvSpPr>
          <p:nvPr>
            <p:ph type="title"/>
          </p:nvPr>
        </p:nvSpPr>
        <p:spPr/>
        <p:txBody>
          <a:bodyPr>
            <a:noAutofit/>
          </a:bodyPr>
          <a:lstStyle/>
          <a:p>
            <a:r>
              <a:rPr lang="en-US" dirty="0"/>
              <a:t>Software Development </a:t>
            </a:r>
            <a:r>
              <a:rPr lang="en-US" dirty="0" smtClean="0"/>
              <a:t>Models – Iterative and Incremental </a:t>
            </a:r>
            <a:endParaRPr lang="en-US" dirty="0"/>
          </a:p>
        </p:txBody>
      </p:sp>
      <p:pic>
        <p:nvPicPr>
          <p:cNvPr id="1026" name="Picture 2" descr="C:\Users\707224\Pictures\sdlc_iterative_mode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330" y="1505575"/>
            <a:ext cx="6910466" cy="4362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01321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Modeling </a:t>
            </a:r>
            <a:endParaRPr lang="en-US" dirty="0"/>
          </a:p>
        </p:txBody>
      </p:sp>
      <p:sp>
        <p:nvSpPr>
          <p:cNvPr id="3" name="Content Placeholder 2"/>
          <p:cNvSpPr>
            <a:spLocks noGrp="1"/>
          </p:cNvSpPr>
          <p:nvPr>
            <p:ph idx="1"/>
          </p:nvPr>
        </p:nvSpPr>
        <p:spPr/>
        <p:txBody>
          <a:bodyPr>
            <a:noAutofit/>
          </a:bodyPr>
          <a:lstStyle/>
          <a:p>
            <a:r>
              <a:rPr lang="en-US" dirty="0" smtClean="0">
                <a:solidFill>
                  <a:schemeClr val="tx1"/>
                </a:solidFill>
              </a:rPr>
              <a:t>It is a variant of the Incremental model </a:t>
            </a:r>
          </a:p>
          <a:p>
            <a:r>
              <a:rPr lang="en-US" dirty="0" smtClean="0">
                <a:solidFill>
                  <a:schemeClr val="tx1"/>
                </a:solidFill>
              </a:rPr>
              <a:t>It enables developing customized </a:t>
            </a:r>
            <a:r>
              <a:rPr lang="en-US" dirty="0">
                <a:solidFill>
                  <a:schemeClr val="tx1"/>
                </a:solidFill>
              </a:rPr>
              <a:t>software </a:t>
            </a:r>
            <a:r>
              <a:rPr lang="en-US" dirty="0" smtClean="0">
                <a:solidFill>
                  <a:schemeClr val="tx1"/>
                </a:solidFill>
              </a:rPr>
              <a:t>with a process </a:t>
            </a:r>
            <a:r>
              <a:rPr lang="en-US" dirty="0">
                <a:solidFill>
                  <a:schemeClr val="tx1"/>
                </a:solidFill>
              </a:rPr>
              <a:t>that </a:t>
            </a:r>
            <a:r>
              <a:rPr lang="en-US" dirty="0" smtClean="0">
                <a:solidFill>
                  <a:schemeClr val="tx1"/>
                </a:solidFill>
              </a:rPr>
              <a:t> helps in meeting current requirement as well as future  through    suitable adjustment </a:t>
            </a:r>
          </a:p>
          <a:p>
            <a:r>
              <a:rPr lang="en-US" dirty="0" smtClean="0">
                <a:solidFill>
                  <a:schemeClr val="tx1"/>
                </a:solidFill>
              </a:rPr>
              <a:t>The following principles that </a:t>
            </a:r>
            <a:r>
              <a:rPr lang="en-US" dirty="0">
                <a:solidFill>
                  <a:schemeClr val="tx1"/>
                </a:solidFill>
              </a:rPr>
              <a:t>enable this methodology to be effective and light </a:t>
            </a:r>
            <a:r>
              <a:rPr lang="en-US" dirty="0" smtClean="0">
                <a:solidFill>
                  <a:schemeClr val="tx1"/>
                </a:solidFill>
              </a:rPr>
              <a:t>weight </a:t>
            </a:r>
          </a:p>
          <a:p>
            <a:pPr lvl="1"/>
            <a:r>
              <a:rPr lang="en-US" b="1" dirty="0" smtClean="0">
                <a:solidFill>
                  <a:schemeClr val="tx1"/>
                </a:solidFill>
              </a:rPr>
              <a:t>Communication</a:t>
            </a:r>
          </a:p>
          <a:p>
            <a:pPr lvl="2"/>
            <a:r>
              <a:rPr lang="en-US" sz="1400" dirty="0" smtClean="0">
                <a:solidFill>
                  <a:schemeClr val="tx1"/>
                </a:solidFill>
              </a:rPr>
              <a:t>Open communication between stakeholder and development team at  every stage </a:t>
            </a:r>
            <a:endParaRPr lang="en-US" sz="1400" dirty="0">
              <a:solidFill>
                <a:schemeClr val="tx1"/>
              </a:solidFill>
            </a:endParaRPr>
          </a:p>
          <a:p>
            <a:pPr lvl="1"/>
            <a:r>
              <a:rPr lang="en-US" b="1" dirty="0" smtClean="0">
                <a:solidFill>
                  <a:schemeClr val="tx1"/>
                </a:solidFill>
              </a:rPr>
              <a:t>Simplicity</a:t>
            </a:r>
          </a:p>
          <a:p>
            <a:pPr lvl="2"/>
            <a:r>
              <a:rPr lang="en-US" sz="1400" dirty="0" smtClean="0">
                <a:solidFill>
                  <a:schemeClr val="tx1"/>
                </a:solidFill>
              </a:rPr>
              <a:t>The  model emphasize the  need to keep concepts and ideas in simple manner like  simple tools , simple design , content etc..</a:t>
            </a:r>
            <a:endParaRPr lang="en-US" sz="1400" dirty="0">
              <a:solidFill>
                <a:schemeClr val="tx1"/>
              </a:solidFill>
            </a:endParaRPr>
          </a:p>
          <a:p>
            <a:pPr lvl="1"/>
            <a:r>
              <a:rPr lang="en-US" b="1" dirty="0" smtClean="0">
                <a:solidFill>
                  <a:schemeClr val="tx1"/>
                </a:solidFill>
              </a:rPr>
              <a:t>Feedback</a:t>
            </a:r>
          </a:p>
          <a:p>
            <a:pPr lvl="2"/>
            <a:r>
              <a:rPr lang="en-US" sz="1400" dirty="0" smtClean="0">
                <a:solidFill>
                  <a:schemeClr val="tx1"/>
                </a:solidFill>
              </a:rPr>
              <a:t>Model  allows  </a:t>
            </a:r>
            <a:r>
              <a:rPr lang="en-US" sz="1400" dirty="0">
                <a:solidFill>
                  <a:schemeClr val="tx1"/>
                </a:solidFill>
              </a:rPr>
              <a:t>quick feedback from shareholders </a:t>
            </a:r>
            <a:r>
              <a:rPr lang="en-US" sz="1400" dirty="0" smtClean="0">
                <a:solidFill>
                  <a:schemeClr val="tx1"/>
                </a:solidFill>
              </a:rPr>
              <a:t> to ensure that things are on track </a:t>
            </a:r>
            <a:endParaRPr lang="en-US" sz="1400" b="1" dirty="0" smtClean="0">
              <a:solidFill>
                <a:schemeClr val="tx1"/>
              </a:solidFill>
            </a:endParaRPr>
          </a:p>
          <a:p>
            <a:r>
              <a:rPr lang="en-US" dirty="0">
                <a:solidFill>
                  <a:schemeClr val="tx1"/>
                </a:solidFill>
              </a:rPr>
              <a:t>Typically used when requirements are </a:t>
            </a:r>
            <a:r>
              <a:rPr lang="en-US" dirty="0" smtClean="0">
                <a:solidFill>
                  <a:schemeClr val="tx1"/>
                </a:solidFill>
              </a:rPr>
              <a:t>volatile and applications are time critical and the team is aware of the agile practices </a:t>
            </a:r>
          </a:p>
          <a:p>
            <a:endParaRPr lang="en-US" dirty="0">
              <a:solidFill>
                <a:schemeClr val="tx1"/>
              </a:solidFill>
            </a:endParaRPr>
          </a:p>
          <a:p>
            <a:pPr lvl="1"/>
            <a:endParaRPr lang="en-US" sz="1800" dirty="0">
              <a:solidFill>
                <a:schemeClr val="tx1"/>
              </a:solidFill>
            </a:endParaRPr>
          </a:p>
          <a:p>
            <a:endParaRPr lang="en-US" dirty="0" smtClean="0">
              <a:solidFill>
                <a:schemeClr val="tx1"/>
              </a:solidFill>
            </a:endParaRPr>
          </a:p>
          <a:p>
            <a:endParaRPr lang="en-US" dirty="0" smtClean="0">
              <a:solidFill>
                <a:schemeClr val="tx1"/>
              </a:solidFill>
            </a:endParaRPr>
          </a:p>
          <a:p>
            <a:endParaRPr lang="en-US" dirty="0" smtClean="0">
              <a:solidFill>
                <a:schemeClr val="tx1"/>
              </a:solidFill>
            </a:endParaRPr>
          </a:p>
          <a:p>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28909522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Operations and Maintenance </a:t>
            </a:r>
            <a:endParaRPr lang="en-US" dirty="0"/>
          </a:p>
        </p:txBody>
      </p:sp>
      <p:sp>
        <p:nvSpPr>
          <p:cNvPr id="3" name="Content Placeholder 2"/>
          <p:cNvSpPr>
            <a:spLocks noGrp="1"/>
          </p:cNvSpPr>
          <p:nvPr>
            <p:ph idx="1"/>
          </p:nvPr>
        </p:nvSpPr>
        <p:spPr/>
        <p:txBody>
          <a:bodyPr>
            <a:normAutofit fontScale="92500"/>
          </a:bodyPr>
          <a:lstStyle/>
          <a:p>
            <a:r>
              <a:rPr lang="en-US" dirty="0">
                <a:solidFill>
                  <a:schemeClr val="tx1"/>
                </a:solidFill>
              </a:rPr>
              <a:t>Software maintenance in </a:t>
            </a:r>
            <a:r>
              <a:rPr lang="en-US" dirty="0" smtClean="0">
                <a:solidFill>
                  <a:schemeClr val="tx1"/>
                </a:solidFill>
              </a:rPr>
              <a:t>Software Engineering is the process of  modifying a </a:t>
            </a:r>
            <a:r>
              <a:rPr lang="en-US" dirty="0">
                <a:solidFill>
                  <a:schemeClr val="tx1"/>
                </a:solidFill>
              </a:rPr>
              <a:t>software product after delivery </a:t>
            </a:r>
            <a:endParaRPr lang="en-US" dirty="0" smtClean="0">
              <a:solidFill>
                <a:schemeClr val="tx1"/>
              </a:solidFill>
            </a:endParaRPr>
          </a:p>
          <a:p>
            <a:endParaRPr lang="en-US" dirty="0" smtClean="0">
              <a:solidFill>
                <a:schemeClr val="tx1"/>
              </a:solidFill>
            </a:endParaRPr>
          </a:p>
          <a:p>
            <a:r>
              <a:rPr lang="en-US" dirty="0" smtClean="0">
                <a:solidFill>
                  <a:schemeClr val="tx1"/>
                </a:solidFill>
              </a:rPr>
              <a:t>The  modification of s/w could be for various reasons </a:t>
            </a:r>
          </a:p>
          <a:p>
            <a:pPr lvl="1"/>
            <a:r>
              <a:rPr lang="en-US" dirty="0" smtClean="0">
                <a:solidFill>
                  <a:schemeClr val="tx1"/>
                </a:solidFill>
              </a:rPr>
              <a:t>Fixing a defect  - Corrective </a:t>
            </a:r>
          </a:p>
          <a:p>
            <a:pPr lvl="1"/>
            <a:r>
              <a:rPr lang="en-US" dirty="0" smtClean="0">
                <a:solidFill>
                  <a:schemeClr val="tx1"/>
                </a:solidFill>
              </a:rPr>
              <a:t>Address incremental and performance Improvements   Perfective </a:t>
            </a:r>
          </a:p>
          <a:p>
            <a:pPr lvl="1"/>
            <a:r>
              <a:rPr lang="en-US" dirty="0" smtClean="0">
                <a:solidFill>
                  <a:schemeClr val="tx1"/>
                </a:solidFill>
              </a:rPr>
              <a:t>Perfecting and adapting the code to the changes  in operating environment  - Adaptive </a:t>
            </a:r>
          </a:p>
          <a:p>
            <a:r>
              <a:rPr lang="en-US" dirty="0">
                <a:solidFill>
                  <a:schemeClr val="tx1"/>
                </a:solidFill>
              </a:rPr>
              <a:t>Maintenance </a:t>
            </a:r>
            <a:r>
              <a:rPr lang="en-US" dirty="0" smtClean="0">
                <a:solidFill>
                  <a:schemeClr val="tx1"/>
                </a:solidFill>
              </a:rPr>
              <a:t>activity over the years has evolved to become </a:t>
            </a:r>
            <a:r>
              <a:rPr lang="en-US" dirty="0">
                <a:solidFill>
                  <a:schemeClr val="tx1"/>
                </a:solidFill>
              </a:rPr>
              <a:t>a crucial source of </a:t>
            </a:r>
            <a:r>
              <a:rPr lang="en-US" dirty="0" smtClean="0">
                <a:solidFill>
                  <a:schemeClr val="tx1"/>
                </a:solidFill>
              </a:rPr>
              <a:t>input  </a:t>
            </a:r>
            <a:r>
              <a:rPr lang="en-US" dirty="0">
                <a:solidFill>
                  <a:schemeClr val="tx1"/>
                </a:solidFill>
              </a:rPr>
              <a:t>and a key driver for new product </a:t>
            </a:r>
            <a:r>
              <a:rPr lang="en-US" dirty="0" smtClean="0">
                <a:solidFill>
                  <a:schemeClr val="tx1"/>
                </a:solidFill>
              </a:rPr>
              <a:t>requirements</a:t>
            </a:r>
          </a:p>
          <a:p>
            <a:r>
              <a:rPr lang="en-US" dirty="0" smtClean="0">
                <a:solidFill>
                  <a:schemeClr val="tx1"/>
                </a:solidFill>
              </a:rPr>
              <a:t>Software </a:t>
            </a:r>
            <a:r>
              <a:rPr lang="en-US" dirty="0">
                <a:solidFill>
                  <a:schemeClr val="tx1"/>
                </a:solidFill>
              </a:rPr>
              <a:t>maintenance </a:t>
            </a:r>
            <a:r>
              <a:rPr lang="en-US" dirty="0" smtClean="0">
                <a:solidFill>
                  <a:schemeClr val="tx1"/>
                </a:solidFill>
              </a:rPr>
              <a:t> and support projects  also follow a life cycle model</a:t>
            </a:r>
          </a:p>
          <a:p>
            <a:pPr lvl="1"/>
            <a:r>
              <a:rPr lang="en-US" dirty="0" smtClean="0">
                <a:solidFill>
                  <a:schemeClr val="tx1"/>
                </a:solidFill>
              </a:rPr>
              <a:t>Quick Fix Model </a:t>
            </a:r>
          </a:p>
          <a:p>
            <a:pPr lvl="1"/>
            <a:r>
              <a:rPr lang="en-US" dirty="0" smtClean="0">
                <a:solidFill>
                  <a:schemeClr val="tx1"/>
                </a:solidFill>
              </a:rPr>
              <a:t>Code reuse Model </a:t>
            </a:r>
          </a:p>
          <a:p>
            <a:pPr lvl="1"/>
            <a:r>
              <a:rPr lang="en-US" dirty="0" smtClean="0">
                <a:solidFill>
                  <a:schemeClr val="tx1"/>
                </a:solidFill>
              </a:rPr>
              <a:t>Iterative enhancement Model, etc..</a:t>
            </a:r>
          </a:p>
          <a:p>
            <a:pPr lvl="1"/>
            <a:endParaRPr lang="en-US" dirty="0" smtClean="0">
              <a:solidFill>
                <a:schemeClr val="tx1"/>
              </a:solidFill>
            </a:endParaRPr>
          </a:p>
          <a:p>
            <a:pPr lvl="1"/>
            <a:endParaRPr lang="en-US" dirty="0" smtClean="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30160721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History</a:t>
            </a:r>
          </a:p>
        </p:txBody>
      </p:sp>
      <p:graphicFrame>
        <p:nvGraphicFramePr>
          <p:cNvPr id="6" name="Group 51"/>
          <p:cNvGraphicFramePr>
            <a:graphicFrameLocks noGrp="1"/>
          </p:cNvGraphicFramePr>
          <p:nvPr>
            <p:ph idx="1"/>
            <p:extLst>
              <p:ext uri="{D42A27DB-BD31-4B8C-83A1-F6EECF244321}">
                <p14:modId xmlns:p14="http://schemas.microsoft.com/office/powerpoint/2010/main" val="69379017"/>
              </p:ext>
            </p:extLst>
          </p:nvPr>
        </p:nvGraphicFramePr>
        <p:xfrm>
          <a:off x="298450" y="1495425"/>
          <a:ext cx="8845884" cy="4042738"/>
        </p:xfrm>
        <a:graphic>
          <a:graphicData uri="http://schemas.openxmlformats.org/drawingml/2006/table">
            <a:tbl>
              <a:tblPr/>
              <a:tblGrid>
                <a:gridCol w="1247731"/>
                <a:gridCol w="935032"/>
                <a:gridCol w="1427151"/>
                <a:gridCol w="1045759"/>
                <a:gridCol w="1045759"/>
                <a:gridCol w="1045759"/>
                <a:gridCol w="2098693"/>
              </a:tblGrid>
              <a:tr h="743278">
                <a:tc>
                  <a:txBody>
                    <a:bodyPr/>
                    <a:lstStyle/>
                    <a:p>
                      <a:pPr marL="0" marR="0" lvl="0" indent="0" algn="l" defTabSz="914400" rtl="0" eaLnBrk="1" fontAlgn="base" latinLnBrk="0" hangingPunct="1">
                        <a:lnSpc>
                          <a:spcPct val="100000"/>
                        </a:lnSpc>
                        <a:spcBef>
                          <a:spcPct val="0"/>
                        </a:spcBef>
                        <a:spcAft>
                          <a:spcPct val="0"/>
                        </a:spcAft>
                        <a:buClr>
                          <a:srgbClr val="A11133"/>
                        </a:buClr>
                        <a:buSzTx/>
                        <a:buFontTx/>
                        <a:buNone/>
                        <a:tabLst/>
                      </a:pPr>
                      <a:r>
                        <a:rPr kumimoji="0" lang="en-US" sz="1400" b="0" i="0" u="none" strike="noStrike" cap="none" normalizeH="0" baseline="0" dirty="0" smtClean="0">
                          <a:ln>
                            <a:noFill/>
                          </a:ln>
                          <a:solidFill>
                            <a:srgbClr val="3F3F3F"/>
                          </a:solidFill>
                          <a:effectLst/>
                          <a:latin typeface="+mj-lt"/>
                        </a:rPr>
                        <a:t>Date</a:t>
                      </a:r>
                    </a:p>
                  </a:txBody>
                  <a:tcPr marL="103348" marR="10334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A11133"/>
                        </a:buClr>
                        <a:buSzTx/>
                        <a:buFontTx/>
                        <a:buNone/>
                        <a:tabLst/>
                      </a:pPr>
                      <a:r>
                        <a:rPr kumimoji="0" lang="en-US" sz="1400" b="0" i="0" u="none" strike="noStrike" cap="none" normalizeH="0" baseline="0" dirty="0" smtClean="0">
                          <a:ln>
                            <a:noFill/>
                          </a:ln>
                          <a:solidFill>
                            <a:srgbClr val="3F3F3F"/>
                          </a:solidFill>
                          <a:effectLst/>
                          <a:latin typeface="+mj-lt"/>
                        </a:rPr>
                        <a:t>Course Version No.</a:t>
                      </a:r>
                    </a:p>
                  </a:txBody>
                  <a:tcPr marL="103348" marR="10334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A11133"/>
                        </a:buClr>
                        <a:buSzTx/>
                        <a:buFontTx/>
                        <a:buNone/>
                        <a:tabLst/>
                      </a:pPr>
                      <a:r>
                        <a:rPr kumimoji="0" lang="en-US" sz="1400" b="0" i="0" u="none" strike="noStrike" cap="none" normalizeH="0" baseline="0" dirty="0" smtClean="0">
                          <a:ln>
                            <a:noFill/>
                          </a:ln>
                          <a:solidFill>
                            <a:srgbClr val="3F3F3F"/>
                          </a:solidFill>
                          <a:effectLst/>
                          <a:latin typeface="+mj-lt"/>
                        </a:rPr>
                        <a:t>Software Version No.</a:t>
                      </a:r>
                    </a:p>
                  </a:txBody>
                  <a:tcPr marL="103348" marR="10334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A11133"/>
                        </a:buClr>
                        <a:buSzTx/>
                        <a:buFontTx/>
                        <a:buNone/>
                        <a:tabLst/>
                      </a:pPr>
                      <a:r>
                        <a:rPr kumimoji="0" lang="en-US" sz="1400" b="0" i="0" u="none" strike="noStrike" cap="none" normalizeH="0" baseline="0" dirty="0" smtClean="0">
                          <a:ln>
                            <a:noFill/>
                          </a:ln>
                          <a:solidFill>
                            <a:srgbClr val="3F3F3F"/>
                          </a:solidFill>
                          <a:effectLst/>
                          <a:latin typeface="+mj-lt"/>
                        </a:rPr>
                        <a:t>Developer / SME</a:t>
                      </a:r>
                    </a:p>
                  </a:txBody>
                  <a:tcPr marL="103348" marR="10334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A11133"/>
                        </a:buClr>
                        <a:buSzTx/>
                        <a:buFontTx/>
                        <a:buNone/>
                        <a:tabLst/>
                      </a:pPr>
                      <a:r>
                        <a:rPr kumimoji="0" lang="en-US" sz="1400" b="0" i="0" u="none" strike="noStrike" cap="none" normalizeH="0" baseline="0" dirty="0" smtClean="0">
                          <a:ln>
                            <a:noFill/>
                          </a:ln>
                          <a:solidFill>
                            <a:srgbClr val="3F3F3F"/>
                          </a:solidFill>
                          <a:effectLst/>
                          <a:latin typeface="+mj-lt"/>
                        </a:rPr>
                        <a:t>Reviewer(s)</a:t>
                      </a:r>
                    </a:p>
                  </a:txBody>
                  <a:tcPr marL="103348" marR="10334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A11133"/>
                        </a:buClr>
                        <a:buSzTx/>
                        <a:buFontTx/>
                        <a:buNone/>
                        <a:tabLst/>
                      </a:pPr>
                      <a:r>
                        <a:rPr kumimoji="0" lang="en-US" sz="1400" b="0" i="0" u="none" strike="noStrike" cap="none" normalizeH="0" baseline="0" dirty="0" smtClean="0">
                          <a:ln>
                            <a:noFill/>
                          </a:ln>
                          <a:solidFill>
                            <a:srgbClr val="3F3F3F"/>
                          </a:solidFill>
                          <a:effectLst/>
                          <a:latin typeface="+mj-lt"/>
                        </a:rPr>
                        <a:t>Approver</a:t>
                      </a:r>
                    </a:p>
                  </a:txBody>
                  <a:tcPr marL="103348" marR="10334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A11133"/>
                        </a:buClr>
                        <a:buSzTx/>
                        <a:buFontTx/>
                        <a:buNone/>
                        <a:tabLst/>
                      </a:pPr>
                      <a:r>
                        <a:rPr kumimoji="0" lang="en-US" sz="1400" b="0" i="0" u="none" strike="noStrike" cap="none" normalizeH="0" baseline="0" dirty="0" smtClean="0">
                          <a:ln>
                            <a:noFill/>
                          </a:ln>
                          <a:solidFill>
                            <a:srgbClr val="3F3F3F"/>
                          </a:solidFill>
                          <a:effectLst/>
                          <a:latin typeface="+mj-lt"/>
                        </a:rPr>
                        <a:t>Change Record Remarks</a:t>
                      </a:r>
                    </a:p>
                  </a:txBody>
                  <a:tcPr marL="103348" marR="10334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0050">
                <a:tc>
                  <a:txBody>
                    <a:bodyPr/>
                    <a:lstStyle/>
                    <a:p>
                      <a:pPr marL="0" marR="0" lvl="0" indent="0" algn="l" defTabSz="914400" rtl="0" eaLnBrk="1" fontAlgn="base" latinLnBrk="0" hangingPunct="1">
                        <a:lnSpc>
                          <a:spcPct val="100000"/>
                        </a:lnSpc>
                        <a:spcBef>
                          <a:spcPct val="0"/>
                        </a:spcBef>
                        <a:spcAft>
                          <a:spcPct val="0"/>
                        </a:spcAft>
                        <a:buClr>
                          <a:srgbClr val="A11133"/>
                        </a:buClr>
                        <a:buSzTx/>
                        <a:buFontTx/>
                        <a:buNone/>
                        <a:tabLst/>
                      </a:pPr>
                      <a:r>
                        <a:rPr kumimoji="0" lang="en-US" sz="1400" b="0" i="0" u="none" strike="noStrike" cap="none" normalizeH="0" baseline="0" dirty="0" smtClean="0">
                          <a:ln>
                            <a:noFill/>
                          </a:ln>
                          <a:solidFill>
                            <a:srgbClr val="3F3F3F"/>
                          </a:solidFill>
                          <a:effectLst/>
                          <a:latin typeface="+mj-lt"/>
                        </a:rPr>
                        <a:t>21-May-2013</a:t>
                      </a:r>
                    </a:p>
                  </a:txBody>
                  <a:tcPr marL="103348" marR="10334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A11133"/>
                        </a:buClr>
                        <a:buSzTx/>
                        <a:buFontTx/>
                        <a:buNone/>
                        <a:tabLst/>
                      </a:pPr>
                      <a:r>
                        <a:rPr kumimoji="0" lang="en-US" sz="1400" b="0" i="0" u="none" strike="noStrike" cap="none" normalizeH="0" baseline="0" dirty="0" smtClean="0">
                          <a:ln>
                            <a:noFill/>
                          </a:ln>
                          <a:solidFill>
                            <a:srgbClr val="3F3F3F"/>
                          </a:solidFill>
                          <a:effectLst/>
                          <a:latin typeface="+mj-lt"/>
                        </a:rPr>
                        <a:t>0.1D</a:t>
                      </a:r>
                    </a:p>
                  </a:txBody>
                  <a:tcPr marL="103348" marR="10334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4000"/>
                        </a:lnSpc>
                        <a:spcBef>
                          <a:spcPct val="0"/>
                        </a:spcBef>
                        <a:spcAft>
                          <a:spcPct val="0"/>
                        </a:spcAft>
                        <a:buClr>
                          <a:srgbClr val="A11133"/>
                        </a:buClr>
                        <a:buSzTx/>
                        <a:buFontTx/>
                        <a:buNone/>
                        <a:tabLst/>
                      </a:pPr>
                      <a:endParaRPr kumimoji="0" lang="en-US" sz="1400" b="0" i="0" u="none" strike="noStrike" cap="none" normalizeH="0" baseline="0" dirty="0" smtClean="0">
                        <a:ln>
                          <a:noFill/>
                        </a:ln>
                        <a:solidFill>
                          <a:srgbClr val="3F3F3F"/>
                        </a:solidFill>
                        <a:effectLst/>
                        <a:latin typeface="+mj-lt"/>
                      </a:endParaRPr>
                    </a:p>
                  </a:txBody>
                  <a:tcPr marL="103348" marR="10334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A11133"/>
                        </a:buClr>
                        <a:buSzTx/>
                        <a:buFontTx/>
                        <a:buNone/>
                        <a:tabLst/>
                      </a:pPr>
                      <a:r>
                        <a:rPr kumimoji="0" lang="en-US" sz="1400" b="0" i="0" u="none" strike="noStrike" cap="none" normalizeH="0" baseline="0" dirty="0" smtClean="0">
                          <a:ln>
                            <a:noFill/>
                          </a:ln>
                          <a:solidFill>
                            <a:srgbClr val="3F3F3F"/>
                          </a:solidFill>
                          <a:effectLst/>
                          <a:latin typeface="+mj-lt"/>
                        </a:rPr>
                        <a:t>Latha S </a:t>
                      </a:r>
                    </a:p>
                  </a:txBody>
                  <a:tcPr marL="103348" marR="10334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4000"/>
                        </a:lnSpc>
                        <a:spcBef>
                          <a:spcPct val="0"/>
                        </a:spcBef>
                        <a:spcAft>
                          <a:spcPct val="0"/>
                        </a:spcAft>
                        <a:buClr>
                          <a:srgbClr val="A11133"/>
                        </a:buClr>
                        <a:buSzTx/>
                        <a:buFontTx/>
                        <a:buNone/>
                        <a:tabLst/>
                      </a:pPr>
                      <a:endParaRPr kumimoji="0" lang="en-US" sz="1400" b="0" i="0" u="none" strike="noStrike" cap="none" normalizeH="0" baseline="0" dirty="0" smtClean="0">
                        <a:ln>
                          <a:noFill/>
                        </a:ln>
                        <a:solidFill>
                          <a:srgbClr val="3F3F3F"/>
                        </a:solidFill>
                        <a:effectLst/>
                        <a:latin typeface="+mj-lt"/>
                      </a:endParaRPr>
                    </a:p>
                  </a:txBody>
                  <a:tcPr marL="103348" marR="10334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4000"/>
                        </a:lnSpc>
                        <a:spcBef>
                          <a:spcPct val="0"/>
                        </a:spcBef>
                        <a:spcAft>
                          <a:spcPct val="0"/>
                        </a:spcAft>
                        <a:buClr>
                          <a:srgbClr val="A11133"/>
                        </a:buClr>
                        <a:buSzTx/>
                        <a:buFontTx/>
                        <a:buNone/>
                        <a:tabLst/>
                      </a:pPr>
                      <a:endParaRPr kumimoji="0" lang="en-US" sz="1400" b="0" i="0" u="none" strike="noStrike" cap="none" normalizeH="0" baseline="0" dirty="0" smtClean="0">
                        <a:ln>
                          <a:noFill/>
                        </a:ln>
                        <a:solidFill>
                          <a:srgbClr val="3F3F3F"/>
                        </a:solidFill>
                        <a:effectLst/>
                        <a:latin typeface="+mj-lt"/>
                      </a:endParaRPr>
                    </a:p>
                  </a:txBody>
                  <a:tcPr marL="103348" marR="10334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4000"/>
                        </a:lnSpc>
                        <a:spcBef>
                          <a:spcPct val="0"/>
                        </a:spcBef>
                        <a:spcAft>
                          <a:spcPct val="0"/>
                        </a:spcAft>
                        <a:buClr>
                          <a:srgbClr val="A11133"/>
                        </a:buClr>
                        <a:buSzTx/>
                        <a:buFontTx/>
                        <a:buNone/>
                        <a:tabLst/>
                      </a:pPr>
                      <a:endParaRPr kumimoji="0" lang="en-US" sz="1400" b="0" i="0" u="none" strike="noStrike" cap="none" normalizeH="0" baseline="0" dirty="0" smtClean="0">
                        <a:ln>
                          <a:noFill/>
                        </a:ln>
                        <a:solidFill>
                          <a:srgbClr val="3F3F3F"/>
                        </a:solidFill>
                        <a:effectLst/>
                        <a:latin typeface="+mj-lt"/>
                      </a:endParaRPr>
                    </a:p>
                  </a:txBody>
                  <a:tcPr marL="103348" marR="10334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7700">
                <a:tc>
                  <a:txBody>
                    <a:bodyPr/>
                    <a:lstStyle/>
                    <a:p>
                      <a:pPr marL="0" marR="0" lvl="0" indent="0" algn="l" defTabSz="914400" rtl="0" eaLnBrk="1" fontAlgn="base" latinLnBrk="0" hangingPunct="1">
                        <a:lnSpc>
                          <a:spcPts val="4000"/>
                        </a:lnSpc>
                        <a:spcBef>
                          <a:spcPct val="0"/>
                        </a:spcBef>
                        <a:spcAft>
                          <a:spcPct val="0"/>
                        </a:spcAft>
                        <a:buClr>
                          <a:srgbClr val="A11133"/>
                        </a:buClr>
                        <a:buSzTx/>
                        <a:buFontTx/>
                        <a:buNone/>
                        <a:tabLst/>
                      </a:pPr>
                      <a:r>
                        <a:rPr kumimoji="0" lang="en-US" sz="1400" b="0" i="0" u="none" strike="noStrike" cap="none" normalizeH="0" baseline="0" dirty="0" smtClean="0">
                          <a:ln>
                            <a:noFill/>
                          </a:ln>
                          <a:solidFill>
                            <a:srgbClr val="3F3F3F"/>
                          </a:solidFill>
                          <a:effectLst/>
                          <a:latin typeface="+mj-lt"/>
                        </a:rPr>
                        <a:t>2-Sep-2013</a:t>
                      </a:r>
                    </a:p>
                  </a:txBody>
                  <a:tcPr marL="103348" marR="10334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4000"/>
                        </a:lnSpc>
                        <a:spcBef>
                          <a:spcPct val="0"/>
                        </a:spcBef>
                        <a:spcAft>
                          <a:spcPct val="0"/>
                        </a:spcAft>
                        <a:buClr>
                          <a:srgbClr val="A11133"/>
                        </a:buClr>
                        <a:buSzTx/>
                        <a:buFontTx/>
                        <a:buNone/>
                        <a:tabLst/>
                      </a:pPr>
                      <a:r>
                        <a:rPr kumimoji="0" lang="en-US" sz="1400" b="0" i="0" u="none" strike="noStrike" cap="none" normalizeH="0" baseline="0" dirty="0" smtClean="0">
                          <a:ln>
                            <a:noFill/>
                          </a:ln>
                          <a:solidFill>
                            <a:srgbClr val="3F3F3F"/>
                          </a:solidFill>
                          <a:effectLst/>
                          <a:latin typeface="+mj-lt"/>
                        </a:rPr>
                        <a:t>1.0</a:t>
                      </a:r>
                    </a:p>
                  </a:txBody>
                  <a:tcPr marL="103348" marR="10334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4000"/>
                        </a:lnSpc>
                        <a:spcBef>
                          <a:spcPct val="0"/>
                        </a:spcBef>
                        <a:spcAft>
                          <a:spcPct val="0"/>
                        </a:spcAft>
                        <a:buClr>
                          <a:srgbClr val="A11133"/>
                        </a:buClr>
                        <a:buSzTx/>
                        <a:buFontTx/>
                        <a:buNone/>
                        <a:tabLst/>
                      </a:pPr>
                      <a:endParaRPr kumimoji="0" lang="en-US" sz="1400" b="0" i="0" u="none" strike="noStrike" cap="none" normalizeH="0" baseline="0" dirty="0" smtClean="0">
                        <a:ln>
                          <a:noFill/>
                        </a:ln>
                        <a:solidFill>
                          <a:srgbClr val="3F3F3F"/>
                        </a:solidFill>
                        <a:effectLst/>
                        <a:latin typeface="+mj-lt"/>
                      </a:endParaRPr>
                    </a:p>
                  </a:txBody>
                  <a:tcPr marL="103348" marR="10334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4000"/>
                        </a:lnSpc>
                        <a:spcBef>
                          <a:spcPct val="0"/>
                        </a:spcBef>
                        <a:spcAft>
                          <a:spcPct val="0"/>
                        </a:spcAft>
                        <a:buClr>
                          <a:srgbClr val="A11133"/>
                        </a:buClr>
                        <a:buSzTx/>
                        <a:buFontTx/>
                        <a:buNone/>
                        <a:tabLst/>
                      </a:pPr>
                      <a:r>
                        <a:rPr kumimoji="0" lang="en-US" sz="1400" b="0" i="0" u="none" strike="noStrike" cap="none" normalizeH="0" baseline="0" dirty="0" smtClean="0">
                          <a:ln>
                            <a:noFill/>
                          </a:ln>
                          <a:solidFill>
                            <a:srgbClr val="3F3F3F"/>
                          </a:solidFill>
                          <a:effectLst/>
                          <a:latin typeface="+mj-lt"/>
                        </a:rPr>
                        <a:t>Latha S </a:t>
                      </a:r>
                    </a:p>
                  </a:txBody>
                  <a:tcPr marL="103348" marR="10334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4000"/>
                        </a:lnSpc>
                        <a:spcBef>
                          <a:spcPct val="0"/>
                        </a:spcBef>
                        <a:spcAft>
                          <a:spcPct val="0"/>
                        </a:spcAft>
                        <a:buClr>
                          <a:srgbClr val="A11133"/>
                        </a:buClr>
                        <a:buSzTx/>
                        <a:buFontTx/>
                        <a:buNone/>
                        <a:tabLst/>
                      </a:pPr>
                      <a:endParaRPr kumimoji="0" lang="en-US" sz="1400" b="0" i="0" u="none" strike="noStrike" cap="none" normalizeH="0" baseline="0" dirty="0" smtClean="0">
                        <a:ln>
                          <a:noFill/>
                        </a:ln>
                        <a:solidFill>
                          <a:srgbClr val="3F3F3F"/>
                        </a:solidFill>
                        <a:effectLst/>
                        <a:latin typeface="+mj-lt"/>
                      </a:endParaRPr>
                    </a:p>
                  </a:txBody>
                  <a:tcPr marL="103348" marR="10334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4000"/>
                        </a:lnSpc>
                        <a:spcBef>
                          <a:spcPct val="0"/>
                        </a:spcBef>
                        <a:spcAft>
                          <a:spcPct val="0"/>
                        </a:spcAft>
                        <a:buClr>
                          <a:srgbClr val="A11133"/>
                        </a:buClr>
                        <a:buSzTx/>
                        <a:buFontTx/>
                        <a:buNone/>
                        <a:tabLst/>
                      </a:pPr>
                      <a:endParaRPr kumimoji="0" lang="en-US" sz="1400" b="0" i="0" u="none" strike="noStrike" cap="none" normalizeH="0" baseline="0" dirty="0" smtClean="0">
                        <a:ln>
                          <a:noFill/>
                        </a:ln>
                        <a:solidFill>
                          <a:srgbClr val="3F3F3F"/>
                        </a:solidFill>
                        <a:effectLst/>
                        <a:latin typeface="+mj-lt"/>
                      </a:endParaRPr>
                    </a:p>
                  </a:txBody>
                  <a:tcPr marL="103348" marR="10334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4000"/>
                        </a:lnSpc>
                        <a:spcBef>
                          <a:spcPct val="0"/>
                        </a:spcBef>
                        <a:spcAft>
                          <a:spcPct val="0"/>
                        </a:spcAft>
                        <a:buClr>
                          <a:srgbClr val="A11133"/>
                        </a:buClr>
                        <a:buSzTx/>
                        <a:buFontTx/>
                        <a:buNone/>
                        <a:tabLst/>
                      </a:pPr>
                      <a:r>
                        <a:rPr kumimoji="0" lang="en-US" sz="1400" b="0" i="0" u="none" strike="noStrike" cap="none" normalizeH="0" baseline="0" dirty="0" smtClean="0">
                          <a:ln>
                            <a:noFill/>
                          </a:ln>
                          <a:solidFill>
                            <a:srgbClr val="3F3F3F"/>
                          </a:solidFill>
                          <a:effectLst/>
                          <a:latin typeface="+mj-lt"/>
                        </a:rPr>
                        <a:t>Incorporated Review comments</a:t>
                      </a:r>
                    </a:p>
                  </a:txBody>
                  <a:tcPr marL="103348" marR="10334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7700">
                <a:tc>
                  <a:txBody>
                    <a:bodyPr/>
                    <a:lstStyle/>
                    <a:p>
                      <a:pPr marL="0" marR="0" lvl="0" indent="0" algn="l" defTabSz="914400" rtl="0" eaLnBrk="1" fontAlgn="base" latinLnBrk="0" hangingPunct="1">
                        <a:lnSpc>
                          <a:spcPts val="4000"/>
                        </a:lnSpc>
                        <a:spcBef>
                          <a:spcPct val="0"/>
                        </a:spcBef>
                        <a:spcAft>
                          <a:spcPct val="0"/>
                        </a:spcAft>
                        <a:buClr>
                          <a:srgbClr val="A11133"/>
                        </a:buClr>
                        <a:buSzTx/>
                        <a:buFontTx/>
                        <a:buNone/>
                        <a:tabLst/>
                      </a:pPr>
                      <a:r>
                        <a:rPr kumimoji="0" lang="en-US" sz="1400" b="0" i="0" u="none" strike="noStrike" cap="none" normalizeH="0" baseline="0" dirty="0" smtClean="0">
                          <a:ln>
                            <a:noFill/>
                          </a:ln>
                          <a:solidFill>
                            <a:srgbClr val="3F3F3F"/>
                          </a:solidFill>
                          <a:effectLst/>
                          <a:latin typeface="+mj-lt"/>
                        </a:rPr>
                        <a:t>June-2016</a:t>
                      </a:r>
                    </a:p>
                  </a:txBody>
                  <a:tcPr marL="103348" marR="10334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4000"/>
                        </a:lnSpc>
                        <a:spcBef>
                          <a:spcPct val="0"/>
                        </a:spcBef>
                        <a:spcAft>
                          <a:spcPct val="0"/>
                        </a:spcAft>
                        <a:buClr>
                          <a:srgbClr val="A11133"/>
                        </a:buClr>
                        <a:buSzTx/>
                        <a:buFontTx/>
                        <a:buNone/>
                        <a:tabLst/>
                      </a:pPr>
                      <a:r>
                        <a:rPr kumimoji="0" lang="en-US" sz="1400" b="0" i="0" u="none" strike="noStrike" cap="none" normalizeH="0" baseline="0" dirty="0" smtClean="0">
                          <a:ln>
                            <a:noFill/>
                          </a:ln>
                          <a:solidFill>
                            <a:srgbClr val="3F3F3F"/>
                          </a:solidFill>
                          <a:effectLst/>
                          <a:latin typeface="+mj-lt"/>
                        </a:rPr>
                        <a:t>1.1</a:t>
                      </a:r>
                    </a:p>
                  </a:txBody>
                  <a:tcPr marL="103348" marR="10334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4000"/>
                        </a:lnSpc>
                        <a:spcBef>
                          <a:spcPct val="0"/>
                        </a:spcBef>
                        <a:spcAft>
                          <a:spcPct val="0"/>
                        </a:spcAft>
                        <a:buClr>
                          <a:srgbClr val="A11133"/>
                        </a:buClr>
                        <a:buSzTx/>
                        <a:buFontTx/>
                        <a:buNone/>
                        <a:tabLst/>
                      </a:pPr>
                      <a:endParaRPr kumimoji="0" lang="en-US" sz="1400" b="0" i="0" u="none" strike="noStrike" cap="none" normalizeH="0" baseline="0" dirty="0" smtClean="0">
                        <a:ln>
                          <a:noFill/>
                        </a:ln>
                        <a:solidFill>
                          <a:srgbClr val="3F3F3F"/>
                        </a:solidFill>
                        <a:effectLst/>
                        <a:latin typeface="+mj-lt"/>
                      </a:endParaRPr>
                    </a:p>
                  </a:txBody>
                  <a:tcPr marL="103348" marR="10334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A11133"/>
                        </a:buClr>
                        <a:buSzTx/>
                        <a:buFontTx/>
                        <a:buNone/>
                        <a:tabLst/>
                      </a:pPr>
                      <a:r>
                        <a:rPr kumimoji="0" lang="en-US" sz="1400" b="0" i="0" u="none" strike="noStrike" cap="none" normalizeH="0" baseline="0" dirty="0" smtClean="0">
                          <a:ln>
                            <a:noFill/>
                          </a:ln>
                          <a:solidFill>
                            <a:srgbClr val="3F3F3F"/>
                          </a:solidFill>
                          <a:effectLst/>
                          <a:latin typeface="+mj-lt"/>
                        </a:rPr>
                        <a:t>Amruta Rakhonde &amp; Shilpa Bhosle</a:t>
                      </a:r>
                    </a:p>
                  </a:txBody>
                  <a:tcPr marL="103348" marR="10334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A11133"/>
                        </a:buClr>
                        <a:buSzTx/>
                        <a:buFontTx/>
                        <a:buNone/>
                        <a:tabLst/>
                      </a:pPr>
                      <a:r>
                        <a:rPr kumimoji="0" lang="en-US" sz="1400" b="0" i="0" u="none" strike="noStrike" cap="none" normalizeH="0" baseline="0" dirty="0" smtClean="0">
                          <a:ln>
                            <a:noFill/>
                          </a:ln>
                          <a:solidFill>
                            <a:srgbClr val="3F3F3F"/>
                          </a:solidFill>
                          <a:effectLst/>
                          <a:latin typeface="+mj-lt"/>
                        </a:rPr>
                        <a:t>Shilpa Bhosle</a:t>
                      </a:r>
                    </a:p>
                  </a:txBody>
                  <a:tcPr marL="103348" marR="10334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A11133"/>
                        </a:buClr>
                        <a:buSzTx/>
                        <a:buFontTx/>
                        <a:buNone/>
                        <a:tabLst/>
                      </a:pPr>
                      <a:r>
                        <a:rPr kumimoji="0" lang="en-US" sz="1400" b="0" i="0" u="none" strike="noStrike" cap="none" normalizeH="0" baseline="0" dirty="0" smtClean="0">
                          <a:ln>
                            <a:noFill/>
                          </a:ln>
                          <a:solidFill>
                            <a:srgbClr val="3F3F3F"/>
                          </a:solidFill>
                          <a:effectLst/>
                          <a:latin typeface="+mj-lt"/>
                        </a:rPr>
                        <a:t>Mahima Sharma</a:t>
                      </a:r>
                    </a:p>
                  </a:txBody>
                  <a:tcPr marL="103348" marR="10334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A11133"/>
                        </a:buClr>
                        <a:buSzTx/>
                        <a:buFontTx/>
                        <a:buNone/>
                        <a:tabLst/>
                      </a:pPr>
                      <a:r>
                        <a:rPr kumimoji="0" lang="en-US" sz="1400" b="0" i="0" u="none" strike="noStrike" cap="none" normalizeH="0" baseline="0" dirty="0" smtClean="0">
                          <a:ln>
                            <a:noFill/>
                          </a:ln>
                          <a:solidFill>
                            <a:srgbClr val="3F3F3F"/>
                          </a:solidFill>
                          <a:effectLst/>
                          <a:latin typeface="+mj-lt"/>
                        </a:rPr>
                        <a:t>Post-Integration revamp</a:t>
                      </a:r>
                    </a:p>
                  </a:txBody>
                  <a:tcPr marL="103348" marR="10334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7700">
                <a:tc>
                  <a:txBody>
                    <a:bodyPr/>
                    <a:lstStyle/>
                    <a:p>
                      <a:pPr marL="0" marR="0" lvl="0" indent="0" algn="l" defTabSz="914400" rtl="0" eaLnBrk="1" fontAlgn="base" latinLnBrk="0" hangingPunct="1">
                        <a:lnSpc>
                          <a:spcPts val="4000"/>
                        </a:lnSpc>
                        <a:spcBef>
                          <a:spcPct val="0"/>
                        </a:spcBef>
                        <a:spcAft>
                          <a:spcPct val="0"/>
                        </a:spcAft>
                        <a:buClr>
                          <a:srgbClr val="A11133"/>
                        </a:buClr>
                        <a:buSzTx/>
                        <a:buFontTx/>
                        <a:buNone/>
                        <a:tabLst/>
                      </a:pPr>
                      <a:r>
                        <a:rPr kumimoji="0" lang="en-US" sz="1400" b="0" i="0" u="none" strike="noStrike" cap="none" normalizeH="0" baseline="0" dirty="0" smtClean="0">
                          <a:ln>
                            <a:noFill/>
                          </a:ln>
                          <a:solidFill>
                            <a:srgbClr val="3F3F3F"/>
                          </a:solidFill>
                          <a:effectLst/>
                          <a:latin typeface="+mj-lt"/>
                        </a:rPr>
                        <a:t>July-2016</a:t>
                      </a:r>
                    </a:p>
                  </a:txBody>
                  <a:tcPr marL="103348" marR="10334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4000"/>
                        </a:lnSpc>
                        <a:spcBef>
                          <a:spcPct val="0"/>
                        </a:spcBef>
                        <a:spcAft>
                          <a:spcPct val="0"/>
                        </a:spcAft>
                        <a:buClr>
                          <a:srgbClr val="A11133"/>
                        </a:buClr>
                        <a:buSzTx/>
                        <a:buFontTx/>
                        <a:buNone/>
                        <a:tabLst/>
                      </a:pPr>
                      <a:r>
                        <a:rPr kumimoji="0" lang="en-US" sz="1400" b="0" i="0" u="none" strike="noStrike" cap="none" normalizeH="0" baseline="0" dirty="0" smtClean="0">
                          <a:ln>
                            <a:noFill/>
                          </a:ln>
                          <a:solidFill>
                            <a:srgbClr val="3F3F3F"/>
                          </a:solidFill>
                          <a:effectLst/>
                          <a:latin typeface="+mj-lt"/>
                        </a:rPr>
                        <a:t>1.1</a:t>
                      </a:r>
                    </a:p>
                  </a:txBody>
                  <a:tcPr marL="103348" marR="10334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4000"/>
                        </a:lnSpc>
                        <a:spcBef>
                          <a:spcPct val="0"/>
                        </a:spcBef>
                        <a:spcAft>
                          <a:spcPct val="0"/>
                        </a:spcAft>
                        <a:buClr>
                          <a:srgbClr val="A11133"/>
                        </a:buClr>
                        <a:buSzTx/>
                        <a:buFontTx/>
                        <a:buNone/>
                        <a:tabLst/>
                      </a:pPr>
                      <a:endParaRPr kumimoji="0" lang="en-US" sz="1400" b="0" i="0" u="none" strike="noStrike" cap="none" normalizeH="0" baseline="0" dirty="0" smtClean="0">
                        <a:ln>
                          <a:noFill/>
                        </a:ln>
                        <a:solidFill>
                          <a:srgbClr val="3F3F3F"/>
                        </a:solidFill>
                        <a:effectLst/>
                        <a:latin typeface="+mj-lt"/>
                      </a:endParaRPr>
                    </a:p>
                  </a:txBody>
                  <a:tcPr marL="103348" marR="10334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4000"/>
                        </a:lnSpc>
                        <a:spcBef>
                          <a:spcPct val="0"/>
                        </a:spcBef>
                        <a:spcAft>
                          <a:spcPct val="0"/>
                        </a:spcAft>
                        <a:buClr>
                          <a:srgbClr val="A11133"/>
                        </a:buClr>
                        <a:buSzTx/>
                        <a:buFontTx/>
                        <a:buNone/>
                        <a:tabLst/>
                      </a:pPr>
                      <a:r>
                        <a:rPr kumimoji="0" lang="en-US" sz="1400" b="0" i="0" u="none" strike="noStrike" cap="none" normalizeH="0" baseline="0" dirty="0" smtClean="0">
                          <a:ln>
                            <a:noFill/>
                          </a:ln>
                          <a:solidFill>
                            <a:srgbClr val="3F3F3F"/>
                          </a:solidFill>
                          <a:effectLst/>
                          <a:latin typeface="+mj-lt"/>
                        </a:rPr>
                        <a:t>Anjulata</a:t>
                      </a:r>
                    </a:p>
                  </a:txBody>
                  <a:tcPr marL="103348" marR="10334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4000"/>
                        </a:lnSpc>
                        <a:spcBef>
                          <a:spcPct val="0"/>
                        </a:spcBef>
                        <a:spcAft>
                          <a:spcPct val="0"/>
                        </a:spcAft>
                        <a:buClr>
                          <a:srgbClr val="A11133"/>
                        </a:buClr>
                        <a:buSzTx/>
                        <a:buFontTx/>
                        <a:buNone/>
                        <a:tabLst/>
                      </a:pPr>
                      <a:endParaRPr kumimoji="0" lang="en-US" sz="1400" b="0" i="0" u="none" strike="noStrike" cap="none" normalizeH="0" baseline="0" dirty="0" smtClean="0">
                        <a:ln>
                          <a:noFill/>
                        </a:ln>
                        <a:solidFill>
                          <a:srgbClr val="3F3F3F"/>
                        </a:solidFill>
                        <a:effectLst/>
                        <a:latin typeface="+mj-lt"/>
                      </a:endParaRPr>
                    </a:p>
                  </a:txBody>
                  <a:tcPr marL="103348" marR="10334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4000"/>
                        </a:lnSpc>
                        <a:spcBef>
                          <a:spcPct val="0"/>
                        </a:spcBef>
                        <a:spcAft>
                          <a:spcPct val="0"/>
                        </a:spcAft>
                        <a:buClr>
                          <a:srgbClr val="A11133"/>
                        </a:buClr>
                        <a:buSzTx/>
                        <a:buFontTx/>
                        <a:buNone/>
                        <a:tabLst/>
                      </a:pPr>
                      <a:endParaRPr kumimoji="0" lang="en-US" sz="1400" b="0" i="0" u="none" strike="noStrike" cap="none" normalizeH="0" baseline="0" dirty="0" smtClean="0">
                        <a:ln>
                          <a:noFill/>
                        </a:ln>
                        <a:solidFill>
                          <a:srgbClr val="3F3F3F"/>
                        </a:solidFill>
                        <a:effectLst/>
                        <a:latin typeface="+mj-lt"/>
                      </a:endParaRPr>
                    </a:p>
                  </a:txBody>
                  <a:tcPr marL="103348" marR="10334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4000"/>
                        </a:lnSpc>
                        <a:spcBef>
                          <a:spcPct val="0"/>
                        </a:spcBef>
                        <a:spcAft>
                          <a:spcPct val="0"/>
                        </a:spcAft>
                        <a:buClr>
                          <a:srgbClr val="A11133"/>
                        </a:buClr>
                        <a:buSzTx/>
                        <a:buFontTx/>
                        <a:buNone/>
                        <a:tabLst/>
                      </a:pPr>
                      <a:r>
                        <a:rPr kumimoji="0" lang="en-US" sz="1400" b="0" i="0" u="none" strike="noStrike" cap="none" normalizeH="0" baseline="0" dirty="0" smtClean="0">
                          <a:ln>
                            <a:noFill/>
                          </a:ln>
                          <a:solidFill>
                            <a:srgbClr val="3F3F3F"/>
                          </a:solidFill>
                          <a:effectLst/>
                          <a:latin typeface="+mj-lt"/>
                        </a:rPr>
                        <a:t>Refinements</a:t>
                      </a:r>
                    </a:p>
                  </a:txBody>
                  <a:tcPr marL="103348" marR="10334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046283792"/>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Maintenance Life Cycle – Typical  phases</a:t>
            </a:r>
            <a:endParaRPr lang="en-US" dirty="0"/>
          </a:p>
        </p:txBody>
      </p:sp>
      <p:sp>
        <p:nvSpPr>
          <p:cNvPr id="3" name="Content Placeholder 2"/>
          <p:cNvSpPr>
            <a:spLocks noGrp="1"/>
          </p:cNvSpPr>
          <p:nvPr>
            <p:ph idx="1"/>
          </p:nvPr>
        </p:nvSpPr>
        <p:spPr/>
        <p:txBody>
          <a:bodyPr/>
          <a:lstStyle/>
          <a:p>
            <a:r>
              <a:rPr lang="en-US" dirty="0">
                <a:solidFill>
                  <a:schemeClr val="tx1"/>
                </a:solidFill>
              </a:rPr>
              <a:t>Application </a:t>
            </a:r>
            <a:r>
              <a:rPr lang="en-US" dirty="0" smtClean="0">
                <a:solidFill>
                  <a:schemeClr val="tx1"/>
                </a:solidFill>
              </a:rPr>
              <a:t>Assessment</a:t>
            </a:r>
          </a:p>
          <a:p>
            <a:pPr lvl="1"/>
            <a:r>
              <a:rPr lang="en-US" dirty="0" smtClean="0">
                <a:solidFill>
                  <a:schemeClr val="tx1"/>
                </a:solidFill>
              </a:rPr>
              <a:t>Understand the application and client expectation </a:t>
            </a:r>
          </a:p>
          <a:p>
            <a:pPr lvl="1"/>
            <a:r>
              <a:rPr lang="en-US" dirty="0">
                <a:solidFill>
                  <a:schemeClr val="tx1"/>
                </a:solidFill>
              </a:rPr>
              <a:t>Prepare Project Plan</a:t>
            </a:r>
          </a:p>
          <a:p>
            <a:r>
              <a:rPr lang="en-US" dirty="0" smtClean="0">
                <a:solidFill>
                  <a:schemeClr val="tx1"/>
                </a:solidFill>
              </a:rPr>
              <a:t>Knowledge Transition/Responsibility Transition </a:t>
            </a:r>
          </a:p>
          <a:p>
            <a:pPr lvl="1"/>
            <a:r>
              <a:rPr lang="en-US" dirty="0" smtClean="0">
                <a:solidFill>
                  <a:schemeClr val="tx1"/>
                </a:solidFill>
              </a:rPr>
              <a:t>Ramp up the team </a:t>
            </a:r>
          </a:p>
          <a:p>
            <a:pPr lvl="1"/>
            <a:r>
              <a:rPr lang="en-US" dirty="0">
                <a:solidFill>
                  <a:schemeClr val="tx1"/>
                </a:solidFill>
              </a:rPr>
              <a:t>Sign off service level agreement</a:t>
            </a:r>
          </a:p>
          <a:p>
            <a:r>
              <a:rPr lang="en-US" dirty="0" smtClean="0">
                <a:solidFill>
                  <a:schemeClr val="tx1"/>
                </a:solidFill>
              </a:rPr>
              <a:t>Steady </a:t>
            </a:r>
            <a:r>
              <a:rPr lang="en-US" dirty="0">
                <a:solidFill>
                  <a:schemeClr val="tx1"/>
                </a:solidFill>
              </a:rPr>
              <a:t>State – </a:t>
            </a:r>
            <a:r>
              <a:rPr lang="en-US" dirty="0" smtClean="0">
                <a:solidFill>
                  <a:schemeClr val="tx1"/>
                </a:solidFill>
              </a:rPr>
              <a:t>Maintenance Release  (MR) execution</a:t>
            </a:r>
            <a:endParaRPr lang="en-US" dirty="0">
              <a:solidFill>
                <a:schemeClr val="tx1"/>
              </a:solidFill>
            </a:endParaRPr>
          </a:p>
          <a:p>
            <a:pPr lvl="1"/>
            <a:r>
              <a:rPr lang="en-US" dirty="0" smtClean="0">
                <a:solidFill>
                  <a:schemeClr val="tx1"/>
                </a:solidFill>
              </a:rPr>
              <a:t>Provide </a:t>
            </a:r>
            <a:r>
              <a:rPr lang="en-US" dirty="0">
                <a:solidFill>
                  <a:schemeClr val="tx1"/>
                </a:solidFill>
              </a:rPr>
              <a:t>maintenance support</a:t>
            </a:r>
          </a:p>
          <a:p>
            <a:pPr lvl="1"/>
            <a:r>
              <a:rPr lang="en-US" dirty="0">
                <a:solidFill>
                  <a:schemeClr val="tx1"/>
                </a:solidFill>
              </a:rPr>
              <a:t>Provide production support</a:t>
            </a:r>
          </a:p>
          <a:p>
            <a:pPr lvl="1"/>
            <a:r>
              <a:rPr lang="en-US" dirty="0">
                <a:solidFill>
                  <a:schemeClr val="tx1"/>
                </a:solidFill>
              </a:rPr>
              <a:t>Monitor Performance</a:t>
            </a:r>
          </a:p>
          <a:p>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9381917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of  life cycle and support </a:t>
            </a:r>
            <a:endParaRPr lang="en-US" dirty="0"/>
          </a:p>
        </p:txBody>
      </p:sp>
      <p:sp>
        <p:nvSpPr>
          <p:cNvPr id="3" name="Content Placeholder 2"/>
          <p:cNvSpPr>
            <a:spLocks noGrp="1"/>
          </p:cNvSpPr>
          <p:nvPr>
            <p:ph idx="1"/>
          </p:nvPr>
        </p:nvSpPr>
        <p:spPr/>
        <p:txBody>
          <a:bodyPr>
            <a:normAutofit lnSpcReduction="10000"/>
          </a:bodyPr>
          <a:lstStyle/>
          <a:p>
            <a:r>
              <a:rPr lang="en-GB" dirty="0">
                <a:solidFill>
                  <a:schemeClr val="tx1"/>
                </a:solidFill>
              </a:rPr>
              <a:t>Based on nature of project</a:t>
            </a:r>
          </a:p>
          <a:p>
            <a:pPr lvl="1"/>
            <a:r>
              <a:rPr lang="en-GB" dirty="0">
                <a:solidFill>
                  <a:schemeClr val="tx1"/>
                </a:solidFill>
              </a:rPr>
              <a:t>Clarity of requirements</a:t>
            </a:r>
          </a:p>
          <a:p>
            <a:pPr lvl="1"/>
            <a:r>
              <a:rPr lang="en-GB" dirty="0">
                <a:solidFill>
                  <a:schemeClr val="tx1"/>
                </a:solidFill>
              </a:rPr>
              <a:t>Priority of implementation</a:t>
            </a:r>
          </a:p>
          <a:p>
            <a:pPr lvl="1"/>
            <a:r>
              <a:rPr lang="en-GB" dirty="0">
                <a:solidFill>
                  <a:schemeClr val="tx1"/>
                </a:solidFill>
              </a:rPr>
              <a:t>Need to address change management</a:t>
            </a:r>
          </a:p>
          <a:p>
            <a:pPr lvl="1"/>
            <a:r>
              <a:rPr lang="en-GB" dirty="0">
                <a:solidFill>
                  <a:schemeClr val="tx1"/>
                </a:solidFill>
              </a:rPr>
              <a:t>Need for </a:t>
            </a:r>
            <a:r>
              <a:rPr lang="en-GB" dirty="0" smtClean="0">
                <a:solidFill>
                  <a:schemeClr val="tx1"/>
                </a:solidFill>
              </a:rPr>
              <a:t>prototypes</a:t>
            </a:r>
          </a:p>
          <a:p>
            <a:r>
              <a:rPr lang="en-GB" dirty="0">
                <a:solidFill>
                  <a:schemeClr val="tx1"/>
                </a:solidFill>
              </a:rPr>
              <a:t>Organization </a:t>
            </a:r>
            <a:r>
              <a:rPr lang="en-GB" dirty="0" smtClean="0">
                <a:solidFill>
                  <a:schemeClr val="tx1"/>
                </a:solidFill>
              </a:rPr>
              <a:t>Support </a:t>
            </a:r>
            <a:endParaRPr lang="en-GB" dirty="0">
              <a:solidFill>
                <a:schemeClr val="tx1"/>
              </a:solidFill>
            </a:endParaRPr>
          </a:p>
          <a:p>
            <a:pPr lvl="1"/>
            <a:r>
              <a:rPr lang="en-GB" dirty="0" smtClean="0">
                <a:solidFill>
                  <a:schemeClr val="tx1"/>
                </a:solidFill>
              </a:rPr>
              <a:t>QMS Procedure /guidelines for performing various activities </a:t>
            </a:r>
            <a:endParaRPr lang="en-GB" dirty="0">
              <a:solidFill>
                <a:schemeClr val="tx1"/>
              </a:solidFill>
            </a:endParaRPr>
          </a:p>
          <a:p>
            <a:pPr lvl="1"/>
            <a:r>
              <a:rPr lang="en-GB" dirty="0">
                <a:solidFill>
                  <a:schemeClr val="tx1"/>
                </a:solidFill>
              </a:rPr>
              <a:t>Templates/ </a:t>
            </a:r>
            <a:r>
              <a:rPr lang="en-GB" dirty="0" smtClean="0">
                <a:solidFill>
                  <a:schemeClr val="tx1"/>
                </a:solidFill>
              </a:rPr>
              <a:t>forms/checklist/metrics for </a:t>
            </a:r>
            <a:r>
              <a:rPr lang="en-GB" dirty="0">
                <a:solidFill>
                  <a:schemeClr val="tx1"/>
                </a:solidFill>
              </a:rPr>
              <a:t> </a:t>
            </a:r>
            <a:r>
              <a:rPr lang="en-GB" dirty="0" smtClean="0">
                <a:solidFill>
                  <a:schemeClr val="tx1"/>
                </a:solidFill>
              </a:rPr>
              <a:t>tracking , measuring and analysing various activities and taking corrective action </a:t>
            </a:r>
          </a:p>
          <a:p>
            <a:pPr lvl="1"/>
            <a:r>
              <a:rPr lang="en-GB" dirty="0" smtClean="0">
                <a:solidFill>
                  <a:schemeClr val="tx1"/>
                </a:solidFill>
              </a:rPr>
              <a:t>Tools for automating and improvement </a:t>
            </a:r>
            <a:endParaRPr lang="en-GB" dirty="0">
              <a:solidFill>
                <a:schemeClr val="tx1"/>
              </a:solidFill>
            </a:endParaRPr>
          </a:p>
          <a:p>
            <a:pPr lvl="2"/>
            <a:r>
              <a:rPr lang="en-GB" sz="1400" dirty="0" smtClean="0">
                <a:solidFill>
                  <a:schemeClr val="tx1"/>
                </a:solidFill>
              </a:rPr>
              <a:t>SVN /TFS (for CM )  ( Recommended) </a:t>
            </a:r>
            <a:endParaRPr lang="en-GB" sz="1400" dirty="0">
              <a:solidFill>
                <a:schemeClr val="tx1"/>
              </a:solidFill>
            </a:endParaRPr>
          </a:p>
          <a:p>
            <a:pPr marL="0" indent="0">
              <a:buNone/>
            </a:pPr>
            <a:r>
              <a:rPr lang="en-GB" i="1" dirty="0" smtClean="0">
                <a:solidFill>
                  <a:schemeClr val="tx1"/>
                </a:solidFill>
              </a:rPr>
              <a:t>	</a:t>
            </a:r>
          </a:p>
          <a:p>
            <a:pPr marL="0" indent="0">
              <a:buNone/>
            </a:pPr>
            <a:r>
              <a:rPr lang="en-GB" i="1" dirty="0" smtClean="0">
                <a:solidFill>
                  <a:schemeClr val="tx1"/>
                </a:solidFill>
              </a:rPr>
              <a:t>Note : In some cases we may use tools/templates suggested by clients </a:t>
            </a:r>
          </a:p>
          <a:p>
            <a:pPr lvl="1"/>
            <a:endParaRPr lang="en-GB" dirty="0">
              <a:solidFill>
                <a:schemeClr val="tx1"/>
              </a:solidFill>
            </a:endParaRPr>
          </a:p>
          <a:p>
            <a:pPr lvl="1"/>
            <a:endParaRPr lang="en-GB" dirty="0" smtClean="0">
              <a:solidFill>
                <a:schemeClr val="tx1"/>
              </a:solidFill>
            </a:endParaRPr>
          </a:p>
          <a:p>
            <a:pPr lvl="1"/>
            <a:endParaRPr lang="en-GB"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28603485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lstStyle/>
          <a:p>
            <a:r>
              <a:rPr lang="en-US" dirty="0" smtClean="0"/>
              <a:t>Introduction to Requirements Phase </a:t>
            </a:r>
            <a:endParaRPr lang="en-US" dirty="0"/>
          </a:p>
        </p:txBody>
      </p:sp>
    </p:spTree>
    <p:extLst>
      <p:ext uri="{BB962C8B-B14F-4D97-AF65-F5344CB8AC3E}">
        <p14:creationId xmlns:p14="http://schemas.microsoft.com/office/powerpoint/2010/main" val="30116875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Requirement?</a:t>
            </a:r>
          </a:p>
        </p:txBody>
      </p:sp>
      <p:sp>
        <p:nvSpPr>
          <p:cNvPr id="4" name="Content Placeholder 3"/>
          <p:cNvSpPr>
            <a:spLocks noGrp="1"/>
          </p:cNvSpPr>
          <p:nvPr>
            <p:ph idx="1"/>
          </p:nvPr>
        </p:nvSpPr>
        <p:spPr/>
        <p:txBody>
          <a:bodyPr/>
          <a:lstStyle/>
          <a:p>
            <a:r>
              <a:rPr lang="en-US" dirty="0"/>
              <a:t>Simply put , it is the needs of the stakeholder which needs to be met/satisfied (by a s/w) </a:t>
            </a:r>
          </a:p>
          <a:p>
            <a:r>
              <a:rPr lang="en-US" dirty="0"/>
              <a:t>A Software capability needed by the User to solve a problem to achieve an objective. </a:t>
            </a:r>
          </a:p>
          <a:p>
            <a:r>
              <a:rPr lang="en-US" dirty="0"/>
              <a:t>Can be a high level abstract statement indicating needs to a details of the system which the client can validate </a:t>
            </a:r>
          </a:p>
          <a:p>
            <a:r>
              <a:rPr lang="en-US" dirty="0"/>
              <a:t>Requirements needs to be </a:t>
            </a:r>
          </a:p>
          <a:p>
            <a:pPr lvl="2"/>
            <a:r>
              <a:rPr lang="en-US" dirty="0"/>
              <a:t>Elicited </a:t>
            </a:r>
          </a:p>
          <a:p>
            <a:pPr lvl="2"/>
            <a:r>
              <a:rPr lang="en-US" dirty="0"/>
              <a:t>Analyzed </a:t>
            </a:r>
          </a:p>
          <a:p>
            <a:pPr lvl="2"/>
            <a:r>
              <a:rPr lang="en-US" dirty="0"/>
              <a:t>Specified </a:t>
            </a:r>
          </a:p>
          <a:p>
            <a:pPr lvl="2"/>
            <a:r>
              <a:rPr lang="en-US" dirty="0"/>
              <a:t>Managed </a:t>
            </a:r>
          </a:p>
          <a:p>
            <a:r>
              <a:rPr lang="en-US" dirty="0" smtClean="0"/>
              <a:t>The  </a:t>
            </a:r>
            <a:r>
              <a:rPr lang="en-US" dirty="0"/>
              <a:t>engineering process covering all activities leading to  discovery , document and manage requirement  is known as Requirement  Engineering </a:t>
            </a:r>
          </a:p>
          <a:p>
            <a:endParaRPr lang="en-US" dirty="0"/>
          </a:p>
        </p:txBody>
      </p:sp>
    </p:spTree>
    <p:extLst>
      <p:ext uri="{BB962C8B-B14F-4D97-AF65-F5344CB8AC3E}">
        <p14:creationId xmlns:p14="http://schemas.microsoft.com/office/powerpoint/2010/main" val="14125973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 phase </a:t>
            </a:r>
            <a:endParaRPr lang="en-US" dirty="0"/>
          </a:p>
        </p:txBody>
      </p:sp>
      <p:sp>
        <p:nvSpPr>
          <p:cNvPr id="3" name="Content Placeholder 2"/>
          <p:cNvSpPr>
            <a:spLocks noGrp="1"/>
          </p:cNvSpPr>
          <p:nvPr>
            <p:ph idx="1"/>
          </p:nvPr>
        </p:nvSpPr>
        <p:spPr>
          <a:xfrm>
            <a:off x="298516" y="1399516"/>
            <a:ext cx="8845484" cy="4643751"/>
          </a:xfrm>
        </p:spPr>
        <p:txBody>
          <a:bodyPr/>
          <a:lstStyle/>
          <a:p>
            <a:r>
              <a:rPr lang="en-US" dirty="0" smtClean="0">
                <a:solidFill>
                  <a:schemeClr val="tx1"/>
                </a:solidFill>
              </a:rPr>
              <a:t>This is the  </a:t>
            </a:r>
            <a:r>
              <a:rPr lang="en-US" dirty="0">
                <a:solidFill>
                  <a:schemeClr val="tx1"/>
                </a:solidFill>
              </a:rPr>
              <a:t>initial phase of the development process </a:t>
            </a:r>
            <a:endParaRPr lang="en-US" dirty="0" smtClean="0">
              <a:solidFill>
                <a:schemeClr val="tx1"/>
              </a:solidFill>
            </a:endParaRPr>
          </a:p>
          <a:p>
            <a:pPr marL="0" indent="0">
              <a:buNone/>
            </a:pPr>
            <a:endParaRPr lang="en-US" dirty="0" smtClean="0">
              <a:solidFill>
                <a:schemeClr val="tx1"/>
              </a:solidFill>
            </a:endParaRPr>
          </a:p>
          <a:p>
            <a:r>
              <a:rPr lang="en-US" dirty="0" smtClean="0">
                <a:solidFill>
                  <a:schemeClr val="tx1"/>
                </a:solidFill>
              </a:rPr>
              <a:t>The </a:t>
            </a:r>
            <a:r>
              <a:rPr lang="en-US" dirty="0">
                <a:solidFill>
                  <a:schemeClr val="tx1"/>
                </a:solidFill>
              </a:rPr>
              <a:t>development team works closely with the customer to determine the customer's requirements for the </a:t>
            </a:r>
            <a:r>
              <a:rPr lang="en-US" dirty="0" smtClean="0">
                <a:solidFill>
                  <a:schemeClr val="tx1"/>
                </a:solidFill>
              </a:rPr>
              <a:t>product – functional, non functional and other characteristics which the product must mandatorily have  . </a:t>
            </a:r>
          </a:p>
          <a:p>
            <a:pPr marL="0" indent="0">
              <a:buNone/>
            </a:pPr>
            <a:endParaRPr lang="en-US" dirty="0" smtClean="0">
              <a:solidFill>
                <a:schemeClr val="tx1"/>
              </a:solidFill>
            </a:endParaRPr>
          </a:p>
          <a:p>
            <a:r>
              <a:rPr lang="en-US" dirty="0" smtClean="0">
                <a:solidFill>
                  <a:schemeClr val="tx1"/>
                </a:solidFill>
              </a:rPr>
              <a:t>The </a:t>
            </a:r>
            <a:r>
              <a:rPr lang="en-US" dirty="0">
                <a:solidFill>
                  <a:schemeClr val="tx1"/>
                </a:solidFill>
              </a:rPr>
              <a:t>requirements </a:t>
            </a:r>
            <a:r>
              <a:rPr lang="en-US" dirty="0" smtClean="0">
                <a:solidFill>
                  <a:schemeClr val="tx1"/>
                </a:solidFill>
              </a:rPr>
              <a:t>identified in </a:t>
            </a:r>
            <a:r>
              <a:rPr lang="en-US" dirty="0">
                <a:solidFill>
                  <a:schemeClr val="tx1"/>
                </a:solidFill>
              </a:rPr>
              <a:t>this phase serve as a foundation for the remaining phases of the development process, and </a:t>
            </a:r>
            <a:r>
              <a:rPr lang="en-US" dirty="0" smtClean="0">
                <a:solidFill>
                  <a:schemeClr val="tx1"/>
                </a:solidFill>
              </a:rPr>
              <a:t> </a:t>
            </a:r>
            <a:r>
              <a:rPr lang="en-US" dirty="0">
                <a:solidFill>
                  <a:schemeClr val="tx1"/>
                </a:solidFill>
              </a:rPr>
              <a:t>the customer acceptance criteria. </a:t>
            </a:r>
            <a:endParaRPr lang="en-US" dirty="0" smtClean="0">
              <a:solidFill>
                <a:schemeClr val="tx1"/>
              </a:solidFill>
            </a:endParaRPr>
          </a:p>
          <a:p>
            <a:endParaRPr lang="en-US" dirty="0">
              <a:solidFill>
                <a:schemeClr val="tx1"/>
              </a:solidFill>
            </a:endParaRPr>
          </a:p>
          <a:p>
            <a:r>
              <a:rPr lang="en-US" dirty="0" smtClean="0">
                <a:solidFill>
                  <a:schemeClr val="tx1"/>
                </a:solidFill>
              </a:rPr>
              <a:t>The main participants involved in the requirement phase are </a:t>
            </a:r>
          </a:p>
          <a:p>
            <a:pPr lvl="1"/>
            <a:r>
              <a:rPr lang="en-US" dirty="0" smtClean="0">
                <a:solidFill>
                  <a:schemeClr val="tx1"/>
                </a:solidFill>
              </a:rPr>
              <a:t>Stake holders </a:t>
            </a:r>
          </a:p>
          <a:p>
            <a:pPr lvl="1"/>
            <a:r>
              <a:rPr lang="en-US" dirty="0" smtClean="0">
                <a:solidFill>
                  <a:schemeClr val="tx1"/>
                </a:solidFill>
              </a:rPr>
              <a:t>Requirement Engineer </a:t>
            </a:r>
          </a:p>
          <a:p>
            <a:pPr lvl="1"/>
            <a:endParaRPr lang="en-US" dirty="0" smtClean="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20389245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defRPr/>
            </a:pPr>
            <a:r>
              <a:rPr lang="en-US" dirty="0" smtClean="0"/>
              <a:t>Need for good requirements </a:t>
            </a:r>
          </a:p>
        </p:txBody>
      </p:sp>
      <p:sp>
        <p:nvSpPr>
          <p:cNvPr id="2" name="Content Placeholder 1"/>
          <p:cNvSpPr>
            <a:spLocks noGrp="1"/>
          </p:cNvSpPr>
          <p:nvPr>
            <p:ph idx="1"/>
          </p:nvPr>
        </p:nvSpPr>
        <p:spPr/>
        <p:txBody>
          <a:bodyPr/>
          <a:lstStyle/>
          <a:p>
            <a:r>
              <a:rPr lang="en-US" dirty="0"/>
              <a:t>Requirement Problems are the single No.1 reason for projects failing over </a:t>
            </a:r>
          </a:p>
          <a:p>
            <a:pPr lvl="1"/>
            <a:r>
              <a:rPr lang="en-US" dirty="0"/>
              <a:t>Schedule</a:t>
            </a:r>
          </a:p>
          <a:p>
            <a:pPr lvl="1"/>
            <a:r>
              <a:rPr lang="en-US" dirty="0"/>
              <a:t>Budget</a:t>
            </a:r>
          </a:p>
          <a:p>
            <a:pPr lvl="1"/>
            <a:r>
              <a:rPr lang="en-US" dirty="0"/>
              <a:t>Scope</a:t>
            </a:r>
          </a:p>
          <a:p>
            <a:pPr lvl="1"/>
            <a:r>
              <a:rPr lang="en-US" dirty="0"/>
              <a:t>Quality</a:t>
            </a:r>
          </a:p>
          <a:p>
            <a:pPr lvl="1"/>
            <a:r>
              <a:rPr lang="en-US" dirty="0" smtClean="0"/>
              <a:t>And </a:t>
            </a:r>
            <a:r>
              <a:rPr lang="en-US" dirty="0"/>
              <a:t>even getting Cancelled!!</a:t>
            </a:r>
          </a:p>
          <a:p>
            <a:endParaRPr lang="en-US" dirty="0"/>
          </a:p>
          <a:p>
            <a:r>
              <a:rPr lang="en-US" dirty="0"/>
              <a:t>Reworking requirements cost 40-50% of project effort </a:t>
            </a:r>
          </a:p>
          <a:p>
            <a:endParaRPr lang="en-US" dirty="0"/>
          </a:p>
          <a:p>
            <a:r>
              <a:rPr lang="en-US" dirty="0"/>
              <a:t>Many problems found during design, testing, or operation of a system are the result of incorrect, incomplete, or missing requirements</a:t>
            </a:r>
          </a:p>
          <a:p>
            <a:endParaRPr lang="en-US" dirty="0"/>
          </a:p>
        </p:txBody>
      </p:sp>
    </p:spTree>
    <p:extLst>
      <p:ext uri="{BB962C8B-B14F-4D97-AF65-F5344CB8AC3E}">
        <p14:creationId xmlns:p14="http://schemas.microsoft.com/office/powerpoint/2010/main" val="1106088738"/>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p:txBody>
          <a:bodyPr/>
          <a:lstStyle/>
          <a:p>
            <a:pPr>
              <a:defRPr/>
            </a:pPr>
            <a:r>
              <a:rPr lang="en-US" sz="2400" dirty="0"/>
              <a:t>Requirement Engineering activities </a:t>
            </a:r>
            <a:endParaRPr lang="en-US" sz="2400" b="1" kern="1200" dirty="0" smtClean="0">
              <a:solidFill>
                <a:schemeClr val="accent4">
                  <a:lumMod val="85000"/>
                  <a:lumOff val="15000"/>
                </a:schemeClr>
              </a:solidFill>
              <a:latin typeface="Arial" pitchFamily="34" charset="0"/>
              <a:ea typeface="ヒラギノ角ゴ Pro W3"/>
              <a:cs typeface="ヒラギノ角ゴ Pro W3"/>
            </a:endParaRPr>
          </a:p>
        </p:txBody>
      </p:sp>
      <p:sp>
        <p:nvSpPr>
          <p:cNvPr id="5" name="AutoShape 4"/>
          <p:cNvSpPr>
            <a:spLocks noChangeArrowheads="1"/>
          </p:cNvSpPr>
          <p:nvPr/>
        </p:nvSpPr>
        <p:spPr bwMode="auto">
          <a:xfrm>
            <a:off x="2735263" y="1143000"/>
            <a:ext cx="3444875" cy="457200"/>
          </a:xfrm>
          <a:prstGeom prst="roundRect">
            <a:avLst>
              <a:gd name="adj" fmla="val 16667"/>
            </a:avLst>
          </a:prstGeom>
          <a:gradFill rotWithShape="1">
            <a:gsLst>
              <a:gs pos="0">
                <a:srgbClr val="000066"/>
              </a:gs>
              <a:gs pos="50000">
                <a:schemeClr val="bg1"/>
              </a:gs>
              <a:gs pos="100000">
                <a:srgbClr val="000066"/>
              </a:gs>
            </a:gsLst>
            <a:lin ang="5400000" scaled="1"/>
          </a:gradFill>
          <a:ln w="9525" algn="ctr">
            <a:noFill/>
            <a:round/>
            <a:headEnd/>
            <a:tailEnd/>
          </a:ln>
          <a:effectLst/>
        </p:spPr>
        <p:txBody>
          <a:bodyPr/>
          <a:lstStyle/>
          <a:p>
            <a:pPr algn="ctr">
              <a:spcBef>
                <a:spcPct val="50000"/>
              </a:spcBef>
              <a:defRPr/>
            </a:pPr>
            <a:r>
              <a:rPr lang="en-GB" sz="1400" dirty="0">
                <a:latin typeface="+mj-lt"/>
              </a:rPr>
              <a:t>Requirement Engineering</a:t>
            </a:r>
            <a:endParaRPr lang="en-US" sz="1400" dirty="0">
              <a:latin typeface="+mj-lt"/>
            </a:endParaRPr>
          </a:p>
        </p:txBody>
      </p:sp>
      <p:sp>
        <p:nvSpPr>
          <p:cNvPr id="15364" name="Line 5"/>
          <p:cNvSpPr>
            <a:spLocks noChangeShapeType="1"/>
          </p:cNvSpPr>
          <p:nvPr/>
        </p:nvSpPr>
        <p:spPr bwMode="auto">
          <a:xfrm>
            <a:off x="5638800" y="1600200"/>
            <a:ext cx="609600" cy="457200"/>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latin typeface="+mj-lt"/>
            </a:endParaRPr>
          </a:p>
        </p:txBody>
      </p:sp>
      <p:sp>
        <p:nvSpPr>
          <p:cNvPr id="15365" name="Line 6"/>
          <p:cNvSpPr>
            <a:spLocks noChangeShapeType="1"/>
          </p:cNvSpPr>
          <p:nvPr/>
        </p:nvSpPr>
        <p:spPr bwMode="auto">
          <a:xfrm flipH="1">
            <a:off x="2590800" y="1600200"/>
            <a:ext cx="838200" cy="457200"/>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latin typeface="+mj-lt"/>
            </a:endParaRPr>
          </a:p>
        </p:txBody>
      </p:sp>
      <p:sp>
        <p:nvSpPr>
          <p:cNvPr id="8" name="AutoShape 7"/>
          <p:cNvSpPr>
            <a:spLocks noChangeArrowheads="1"/>
          </p:cNvSpPr>
          <p:nvPr/>
        </p:nvSpPr>
        <p:spPr bwMode="auto">
          <a:xfrm>
            <a:off x="1752600" y="2109788"/>
            <a:ext cx="2027238" cy="563562"/>
          </a:xfrm>
          <a:prstGeom prst="roundRect">
            <a:avLst>
              <a:gd name="adj" fmla="val 16667"/>
            </a:avLst>
          </a:prstGeom>
          <a:gradFill rotWithShape="1">
            <a:gsLst>
              <a:gs pos="0">
                <a:srgbClr val="000066"/>
              </a:gs>
              <a:gs pos="50000">
                <a:schemeClr val="bg1"/>
              </a:gs>
              <a:gs pos="100000">
                <a:srgbClr val="000066"/>
              </a:gs>
            </a:gsLst>
            <a:lin ang="5400000" scaled="1"/>
          </a:gradFill>
          <a:ln w="9525" algn="ctr">
            <a:noFill/>
            <a:round/>
            <a:headEnd/>
            <a:tailEnd/>
          </a:ln>
          <a:effectLst/>
        </p:spPr>
        <p:txBody>
          <a:bodyPr/>
          <a:lstStyle/>
          <a:p>
            <a:pPr algn="ctr">
              <a:spcBef>
                <a:spcPct val="50000"/>
              </a:spcBef>
              <a:defRPr/>
            </a:pPr>
            <a:r>
              <a:rPr lang="en-GB" sz="1400">
                <a:latin typeface="+mj-lt"/>
              </a:rPr>
              <a:t>Requirements Development</a:t>
            </a:r>
            <a:endParaRPr lang="en-US" sz="1400">
              <a:latin typeface="+mj-lt"/>
            </a:endParaRPr>
          </a:p>
        </p:txBody>
      </p:sp>
      <p:sp>
        <p:nvSpPr>
          <p:cNvPr id="9" name="AutoShape 8"/>
          <p:cNvSpPr>
            <a:spLocks noChangeArrowheads="1"/>
          </p:cNvSpPr>
          <p:nvPr/>
        </p:nvSpPr>
        <p:spPr bwMode="auto">
          <a:xfrm>
            <a:off x="5287963" y="2109788"/>
            <a:ext cx="2179637" cy="563562"/>
          </a:xfrm>
          <a:prstGeom prst="roundRect">
            <a:avLst>
              <a:gd name="adj" fmla="val 16667"/>
            </a:avLst>
          </a:prstGeom>
          <a:gradFill rotWithShape="1">
            <a:gsLst>
              <a:gs pos="0">
                <a:srgbClr val="000066"/>
              </a:gs>
              <a:gs pos="50000">
                <a:schemeClr val="bg1"/>
              </a:gs>
              <a:gs pos="100000">
                <a:srgbClr val="000066"/>
              </a:gs>
            </a:gsLst>
            <a:lin ang="5400000" scaled="1"/>
          </a:gradFill>
          <a:ln w="9525" algn="ctr">
            <a:noFill/>
            <a:round/>
            <a:headEnd/>
            <a:tailEnd/>
          </a:ln>
          <a:effectLst/>
        </p:spPr>
        <p:txBody>
          <a:bodyPr/>
          <a:lstStyle/>
          <a:p>
            <a:pPr algn="ctr">
              <a:spcBef>
                <a:spcPct val="50000"/>
              </a:spcBef>
              <a:defRPr/>
            </a:pPr>
            <a:r>
              <a:rPr lang="en-GB" sz="1400">
                <a:latin typeface="+mj-lt"/>
              </a:rPr>
              <a:t>Requirement Management</a:t>
            </a:r>
            <a:endParaRPr lang="en-US" sz="1400">
              <a:latin typeface="+mj-lt"/>
            </a:endParaRPr>
          </a:p>
        </p:txBody>
      </p:sp>
      <p:sp>
        <p:nvSpPr>
          <p:cNvPr id="15368" name="Rectangle 3"/>
          <p:cNvSpPr>
            <a:spLocks noChangeArrowheads="1"/>
          </p:cNvSpPr>
          <p:nvPr/>
        </p:nvSpPr>
        <p:spPr bwMode="auto">
          <a:xfrm>
            <a:off x="2438400" y="3052763"/>
            <a:ext cx="1524000" cy="431800"/>
          </a:xfrm>
          <a:prstGeom prst="rect">
            <a:avLst/>
          </a:prstGeom>
          <a:solidFill>
            <a:srgbClr val="000066"/>
          </a:solidFill>
          <a:ln w="12700">
            <a:solidFill>
              <a:schemeClr val="tx1"/>
            </a:solidFill>
            <a:miter lim="800000"/>
            <a:headEnd/>
            <a:tailEnd/>
          </a:ln>
        </p:spPr>
        <p:txBody>
          <a:bodyPr wrap="none" anchor="ctr"/>
          <a:lstStyle/>
          <a:p>
            <a:pPr algn="ctr" eaLnBrk="0" hangingPunct="0"/>
            <a:r>
              <a:rPr lang="en-US" sz="1400" b="1">
                <a:solidFill>
                  <a:srgbClr val="000000"/>
                </a:solidFill>
                <a:latin typeface="+mj-lt"/>
              </a:rPr>
              <a:t>Requirements</a:t>
            </a:r>
          </a:p>
          <a:p>
            <a:pPr algn="ctr" eaLnBrk="0" hangingPunct="0"/>
            <a:r>
              <a:rPr lang="en-US" sz="1400" b="1">
                <a:solidFill>
                  <a:srgbClr val="000000"/>
                </a:solidFill>
                <a:latin typeface="+mj-lt"/>
              </a:rPr>
              <a:t>Elicitation</a:t>
            </a:r>
            <a:endParaRPr lang="en-US" sz="1400">
              <a:solidFill>
                <a:srgbClr val="000000"/>
              </a:solidFill>
              <a:latin typeface="+mj-lt"/>
            </a:endParaRPr>
          </a:p>
        </p:txBody>
      </p:sp>
      <p:sp>
        <p:nvSpPr>
          <p:cNvPr id="15369" name="Rectangle 4"/>
          <p:cNvSpPr>
            <a:spLocks noChangeArrowheads="1"/>
          </p:cNvSpPr>
          <p:nvPr/>
        </p:nvSpPr>
        <p:spPr bwMode="auto">
          <a:xfrm>
            <a:off x="2438400" y="3886200"/>
            <a:ext cx="1524000" cy="431800"/>
          </a:xfrm>
          <a:prstGeom prst="rect">
            <a:avLst/>
          </a:prstGeom>
          <a:solidFill>
            <a:srgbClr val="990033"/>
          </a:solidFill>
          <a:ln w="12700">
            <a:solidFill>
              <a:schemeClr val="tx1"/>
            </a:solidFill>
            <a:miter lim="800000"/>
            <a:headEnd/>
            <a:tailEnd/>
          </a:ln>
        </p:spPr>
        <p:txBody>
          <a:bodyPr wrap="none" anchor="ctr"/>
          <a:lstStyle/>
          <a:p>
            <a:pPr algn="ctr" eaLnBrk="0" hangingPunct="0"/>
            <a:r>
              <a:rPr lang="en-US" sz="1400" b="1">
                <a:solidFill>
                  <a:srgbClr val="000000"/>
                </a:solidFill>
                <a:latin typeface="+mj-lt"/>
              </a:rPr>
              <a:t>Requirements</a:t>
            </a:r>
          </a:p>
          <a:p>
            <a:pPr algn="ctr" eaLnBrk="0" hangingPunct="0"/>
            <a:r>
              <a:rPr lang="en-US" sz="1400" b="1">
                <a:solidFill>
                  <a:srgbClr val="000000"/>
                </a:solidFill>
                <a:latin typeface="+mj-lt"/>
              </a:rPr>
              <a:t>Analysis</a:t>
            </a:r>
            <a:endParaRPr lang="en-US" sz="1400">
              <a:solidFill>
                <a:srgbClr val="000000"/>
              </a:solidFill>
              <a:latin typeface="+mj-lt"/>
            </a:endParaRPr>
          </a:p>
        </p:txBody>
      </p:sp>
      <p:sp>
        <p:nvSpPr>
          <p:cNvPr id="15370" name="Rectangle 5"/>
          <p:cNvSpPr>
            <a:spLocks noChangeArrowheads="1"/>
          </p:cNvSpPr>
          <p:nvPr/>
        </p:nvSpPr>
        <p:spPr bwMode="auto">
          <a:xfrm>
            <a:off x="2438400" y="4724400"/>
            <a:ext cx="1524000" cy="431800"/>
          </a:xfrm>
          <a:prstGeom prst="rect">
            <a:avLst/>
          </a:prstGeom>
          <a:solidFill>
            <a:srgbClr val="C0C0C0"/>
          </a:solidFill>
          <a:ln w="12700">
            <a:solidFill>
              <a:schemeClr val="tx1"/>
            </a:solidFill>
            <a:miter lim="800000"/>
            <a:headEnd/>
            <a:tailEnd/>
          </a:ln>
        </p:spPr>
        <p:txBody>
          <a:bodyPr wrap="none" anchor="ctr"/>
          <a:lstStyle/>
          <a:p>
            <a:pPr algn="ctr" eaLnBrk="0" hangingPunct="0"/>
            <a:r>
              <a:rPr lang="en-US" sz="1400" b="1">
                <a:solidFill>
                  <a:srgbClr val="000000"/>
                </a:solidFill>
                <a:latin typeface="+mj-lt"/>
              </a:rPr>
              <a:t>Requirements</a:t>
            </a:r>
          </a:p>
          <a:p>
            <a:pPr algn="ctr" eaLnBrk="0" hangingPunct="0"/>
            <a:r>
              <a:rPr lang="en-US" sz="1400" b="1">
                <a:solidFill>
                  <a:srgbClr val="000000"/>
                </a:solidFill>
                <a:latin typeface="+mj-lt"/>
              </a:rPr>
              <a:t>Specification</a:t>
            </a:r>
            <a:endParaRPr lang="en-US" sz="1400">
              <a:solidFill>
                <a:srgbClr val="000000"/>
              </a:solidFill>
              <a:latin typeface="+mj-lt"/>
            </a:endParaRPr>
          </a:p>
        </p:txBody>
      </p:sp>
      <p:sp>
        <p:nvSpPr>
          <p:cNvPr id="15371" name="Rectangle 6"/>
          <p:cNvSpPr>
            <a:spLocks noChangeArrowheads="1"/>
          </p:cNvSpPr>
          <p:nvPr/>
        </p:nvSpPr>
        <p:spPr bwMode="auto">
          <a:xfrm>
            <a:off x="2438400" y="5603875"/>
            <a:ext cx="1524000" cy="492125"/>
          </a:xfrm>
          <a:prstGeom prst="rect">
            <a:avLst/>
          </a:prstGeom>
          <a:solidFill>
            <a:srgbClr val="336633"/>
          </a:solidFill>
          <a:ln w="12700">
            <a:solidFill>
              <a:schemeClr val="tx1"/>
            </a:solidFill>
            <a:miter lim="800000"/>
            <a:headEnd/>
            <a:tailEnd/>
          </a:ln>
        </p:spPr>
        <p:txBody>
          <a:bodyPr wrap="none" anchor="ctr"/>
          <a:lstStyle/>
          <a:p>
            <a:pPr algn="ctr" eaLnBrk="0" hangingPunct="0"/>
            <a:r>
              <a:rPr lang="en-US" sz="1400" b="1">
                <a:solidFill>
                  <a:srgbClr val="000000"/>
                </a:solidFill>
                <a:latin typeface="+mj-lt"/>
              </a:rPr>
              <a:t>Requirements</a:t>
            </a:r>
          </a:p>
          <a:p>
            <a:pPr algn="ctr" eaLnBrk="0" hangingPunct="0"/>
            <a:r>
              <a:rPr lang="en-US" sz="1400" b="1">
                <a:solidFill>
                  <a:srgbClr val="000000"/>
                </a:solidFill>
                <a:latin typeface="+mj-lt"/>
              </a:rPr>
              <a:t>Validation</a:t>
            </a:r>
            <a:endParaRPr lang="en-US" sz="1400">
              <a:solidFill>
                <a:srgbClr val="000000"/>
              </a:solidFill>
              <a:latin typeface="+mj-lt"/>
            </a:endParaRPr>
          </a:p>
        </p:txBody>
      </p:sp>
      <p:sp>
        <p:nvSpPr>
          <p:cNvPr id="15372" name="Text Box 48"/>
          <p:cNvSpPr txBox="1">
            <a:spLocks noChangeArrowheads="1"/>
          </p:cNvSpPr>
          <p:nvPr/>
        </p:nvSpPr>
        <p:spPr bwMode="auto">
          <a:xfrm>
            <a:off x="-30163" y="3894138"/>
            <a:ext cx="24685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1200">
                <a:latin typeface="+mj-lt"/>
              </a:rPr>
              <a:t>Analyse Requirements, Risks , Constraints etc.</a:t>
            </a:r>
          </a:p>
        </p:txBody>
      </p:sp>
      <p:sp>
        <p:nvSpPr>
          <p:cNvPr id="15373" name="Text Box 50"/>
          <p:cNvSpPr txBox="1">
            <a:spLocks noChangeArrowheads="1"/>
          </p:cNvSpPr>
          <p:nvPr/>
        </p:nvSpPr>
        <p:spPr bwMode="auto">
          <a:xfrm>
            <a:off x="-17463" y="4749800"/>
            <a:ext cx="26082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1200">
                <a:latin typeface="+mj-lt"/>
              </a:rPr>
              <a:t>Specify Requirements using  Documents, Use Cases, etc.</a:t>
            </a:r>
          </a:p>
        </p:txBody>
      </p:sp>
      <p:sp>
        <p:nvSpPr>
          <p:cNvPr id="15374" name="Text Box 51"/>
          <p:cNvSpPr txBox="1">
            <a:spLocks noChangeArrowheads="1"/>
          </p:cNvSpPr>
          <p:nvPr/>
        </p:nvSpPr>
        <p:spPr bwMode="auto">
          <a:xfrm>
            <a:off x="0" y="5676900"/>
            <a:ext cx="25908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1200">
                <a:latin typeface="+mj-lt"/>
              </a:rPr>
              <a:t>Verify and Validate Requirements</a:t>
            </a:r>
          </a:p>
        </p:txBody>
      </p:sp>
      <p:sp>
        <p:nvSpPr>
          <p:cNvPr id="15375" name="Text Box 48"/>
          <p:cNvSpPr txBox="1">
            <a:spLocks noChangeArrowheads="1"/>
          </p:cNvSpPr>
          <p:nvPr/>
        </p:nvSpPr>
        <p:spPr bwMode="auto">
          <a:xfrm>
            <a:off x="0" y="3048000"/>
            <a:ext cx="26209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1200">
                <a:latin typeface="+mj-lt"/>
              </a:rPr>
              <a:t>Discover, Gather, and Define Requirements</a:t>
            </a:r>
          </a:p>
        </p:txBody>
      </p:sp>
      <p:sp>
        <p:nvSpPr>
          <p:cNvPr id="15376" name="Line 22"/>
          <p:cNvSpPr>
            <a:spLocks noChangeShapeType="1"/>
          </p:cNvSpPr>
          <p:nvPr/>
        </p:nvSpPr>
        <p:spPr bwMode="auto">
          <a:xfrm>
            <a:off x="3048000" y="2667000"/>
            <a:ext cx="0" cy="381000"/>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latin typeface="+mj-lt"/>
            </a:endParaRPr>
          </a:p>
        </p:txBody>
      </p:sp>
      <p:sp>
        <p:nvSpPr>
          <p:cNvPr id="15377" name="Line 22"/>
          <p:cNvSpPr>
            <a:spLocks noChangeShapeType="1"/>
          </p:cNvSpPr>
          <p:nvPr/>
        </p:nvSpPr>
        <p:spPr bwMode="auto">
          <a:xfrm>
            <a:off x="3048000" y="3505200"/>
            <a:ext cx="0" cy="381000"/>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latin typeface="+mj-lt"/>
            </a:endParaRPr>
          </a:p>
        </p:txBody>
      </p:sp>
      <p:sp>
        <p:nvSpPr>
          <p:cNvPr id="15378" name="Line 22"/>
          <p:cNvSpPr>
            <a:spLocks noChangeShapeType="1"/>
          </p:cNvSpPr>
          <p:nvPr/>
        </p:nvSpPr>
        <p:spPr bwMode="auto">
          <a:xfrm>
            <a:off x="3048000" y="4343400"/>
            <a:ext cx="0" cy="381000"/>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latin typeface="+mj-lt"/>
            </a:endParaRPr>
          </a:p>
        </p:txBody>
      </p:sp>
      <p:sp>
        <p:nvSpPr>
          <p:cNvPr id="15379" name="Line 22"/>
          <p:cNvSpPr>
            <a:spLocks noChangeShapeType="1"/>
          </p:cNvSpPr>
          <p:nvPr/>
        </p:nvSpPr>
        <p:spPr bwMode="auto">
          <a:xfrm>
            <a:off x="3048000" y="5181600"/>
            <a:ext cx="0" cy="381000"/>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latin typeface="+mj-lt"/>
            </a:endParaRPr>
          </a:p>
        </p:txBody>
      </p:sp>
      <p:sp>
        <p:nvSpPr>
          <p:cNvPr id="15380" name="Rectangle 3"/>
          <p:cNvSpPr>
            <a:spLocks noChangeArrowheads="1"/>
          </p:cNvSpPr>
          <p:nvPr/>
        </p:nvSpPr>
        <p:spPr bwMode="auto">
          <a:xfrm>
            <a:off x="5105400" y="3048000"/>
            <a:ext cx="1524000" cy="431800"/>
          </a:xfrm>
          <a:prstGeom prst="rect">
            <a:avLst/>
          </a:prstGeom>
          <a:solidFill>
            <a:srgbClr val="000066"/>
          </a:solidFill>
          <a:ln w="12700">
            <a:solidFill>
              <a:schemeClr val="tx1"/>
            </a:solidFill>
            <a:miter lim="800000"/>
            <a:headEnd/>
            <a:tailEnd/>
          </a:ln>
        </p:spPr>
        <p:txBody>
          <a:bodyPr wrap="none" anchor="ctr"/>
          <a:lstStyle/>
          <a:p>
            <a:pPr algn="ctr" eaLnBrk="0" hangingPunct="0"/>
            <a:r>
              <a:rPr lang="en-US" sz="1400" b="1">
                <a:solidFill>
                  <a:srgbClr val="000000"/>
                </a:solidFill>
                <a:latin typeface="+mj-lt"/>
              </a:rPr>
              <a:t>Change Control</a:t>
            </a:r>
            <a:endParaRPr lang="en-US" sz="1400">
              <a:solidFill>
                <a:srgbClr val="000000"/>
              </a:solidFill>
              <a:latin typeface="+mj-lt"/>
            </a:endParaRPr>
          </a:p>
        </p:txBody>
      </p:sp>
      <p:sp>
        <p:nvSpPr>
          <p:cNvPr id="15381" name="Rectangle 4"/>
          <p:cNvSpPr>
            <a:spLocks noChangeArrowheads="1"/>
          </p:cNvSpPr>
          <p:nvPr/>
        </p:nvSpPr>
        <p:spPr bwMode="auto">
          <a:xfrm>
            <a:off x="5105400" y="3886200"/>
            <a:ext cx="1524000" cy="431800"/>
          </a:xfrm>
          <a:prstGeom prst="rect">
            <a:avLst/>
          </a:prstGeom>
          <a:solidFill>
            <a:srgbClr val="990033"/>
          </a:solidFill>
          <a:ln w="12700">
            <a:solidFill>
              <a:schemeClr val="tx1"/>
            </a:solidFill>
            <a:miter lim="800000"/>
            <a:headEnd/>
            <a:tailEnd/>
          </a:ln>
        </p:spPr>
        <p:txBody>
          <a:bodyPr wrap="none" anchor="ctr"/>
          <a:lstStyle/>
          <a:p>
            <a:pPr algn="ctr" eaLnBrk="0" hangingPunct="0"/>
            <a:r>
              <a:rPr lang="en-US" sz="1400" b="1">
                <a:solidFill>
                  <a:srgbClr val="000000"/>
                </a:solidFill>
                <a:latin typeface="+mj-lt"/>
              </a:rPr>
              <a:t>Impact Analysis</a:t>
            </a:r>
            <a:endParaRPr lang="en-US" sz="1400">
              <a:solidFill>
                <a:srgbClr val="000000"/>
              </a:solidFill>
              <a:latin typeface="+mj-lt"/>
            </a:endParaRPr>
          </a:p>
        </p:txBody>
      </p:sp>
      <p:sp>
        <p:nvSpPr>
          <p:cNvPr id="15382" name="Rectangle 5"/>
          <p:cNvSpPr>
            <a:spLocks noChangeArrowheads="1"/>
          </p:cNvSpPr>
          <p:nvPr/>
        </p:nvSpPr>
        <p:spPr bwMode="auto">
          <a:xfrm>
            <a:off x="5105400" y="4724400"/>
            <a:ext cx="1524000" cy="431800"/>
          </a:xfrm>
          <a:prstGeom prst="rect">
            <a:avLst/>
          </a:prstGeom>
          <a:solidFill>
            <a:srgbClr val="C0C0C0"/>
          </a:solidFill>
          <a:ln w="12700">
            <a:solidFill>
              <a:schemeClr val="tx1"/>
            </a:solidFill>
            <a:miter lim="800000"/>
            <a:headEnd/>
            <a:tailEnd/>
          </a:ln>
        </p:spPr>
        <p:txBody>
          <a:bodyPr wrap="none" anchor="ctr"/>
          <a:lstStyle/>
          <a:p>
            <a:pPr algn="ctr" eaLnBrk="0" hangingPunct="0"/>
            <a:r>
              <a:rPr lang="en-US" sz="1400" b="1">
                <a:solidFill>
                  <a:srgbClr val="000000"/>
                </a:solidFill>
                <a:latin typeface="+mj-lt"/>
              </a:rPr>
              <a:t>Status Tracking</a:t>
            </a:r>
            <a:endParaRPr lang="en-US" sz="1400">
              <a:solidFill>
                <a:srgbClr val="000000"/>
              </a:solidFill>
              <a:latin typeface="+mj-lt"/>
            </a:endParaRPr>
          </a:p>
        </p:txBody>
      </p:sp>
      <p:sp>
        <p:nvSpPr>
          <p:cNvPr id="15383" name="Line 22"/>
          <p:cNvSpPr>
            <a:spLocks noChangeShapeType="1"/>
          </p:cNvSpPr>
          <p:nvPr/>
        </p:nvSpPr>
        <p:spPr bwMode="auto">
          <a:xfrm>
            <a:off x="5867400" y="2667000"/>
            <a:ext cx="0" cy="381000"/>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latin typeface="+mj-lt"/>
            </a:endParaRPr>
          </a:p>
        </p:txBody>
      </p:sp>
      <p:sp>
        <p:nvSpPr>
          <p:cNvPr id="15384" name="Line 22"/>
          <p:cNvSpPr>
            <a:spLocks noChangeShapeType="1"/>
          </p:cNvSpPr>
          <p:nvPr/>
        </p:nvSpPr>
        <p:spPr bwMode="auto">
          <a:xfrm>
            <a:off x="5867400" y="3505200"/>
            <a:ext cx="0" cy="381000"/>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latin typeface="+mj-lt"/>
            </a:endParaRPr>
          </a:p>
        </p:txBody>
      </p:sp>
      <p:sp>
        <p:nvSpPr>
          <p:cNvPr id="15385" name="Line 22"/>
          <p:cNvSpPr>
            <a:spLocks noChangeShapeType="1"/>
          </p:cNvSpPr>
          <p:nvPr/>
        </p:nvSpPr>
        <p:spPr bwMode="auto">
          <a:xfrm>
            <a:off x="5867400" y="4343400"/>
            <a:ext cx="0" cy="381000"/>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latin typeface="+mj-lt"/>
            </a:endParaRPr>
          </a:p>
        </p:txBody>
      </p:sp>
      <p:sp>
        <p:nvSpPr>
          <p:cNvPr id="15386" name="Text Box 48"/>
          <p:cNvSpPr txBox="1">
            <a:spLocks noChangeArrowheads="1"/>
          </p:cNvSpPr>
          <p:nvPr/>
        </p:nvSpPr>
        <p:spPr bwMode="auto">
          <a:xfrm>
            <a:off x="6705600" y="3894138"/>
            <a:ext cx="217963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1200">
                <a:latin typeface="Candara"/>
              </a:rPr>
              <a:t>Analyse impact of change in Requirements</a:t>
            </a:r>
          </a:p>
        </p:txBody>
      </p:sp>
      <p:sp>
        <p:nvSpPr>
          <p:cNvPr id="15387" name="Text Box 50"/>
          <p:cNvSpPr txBox="1">
            <a:spLocks noChangeArrowheads="1"/>
          </p:cNvSpPr>
          <p:nvPr/>
        </p:nvSpPr>
        <p:spPr bwMode="auto">
          <a:xfrm>
            <a:off x="6734175" y="4749800"/>
            <a:ext cx="23034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1200">
                <a:latin typeface="Candara"/>
              </a:rPr>
              <a:t>Track status </a:t>
            </a:r>
          </a:p>
        </p:txBody>
      </p:sp>
      <p:sp>
        <p:nvSpPr>
          <p:cNvPr id="15388" name="Text Box 48"/>
          <p:cNvSpPr txBox="1">
            <a:spLocks noChangeArrowheads="1"/>
          </p:cNvSpPr>
          <p:nvPr/>
        </p:nvSpPr>
        <p:spPr bwMode="auto">
          <a:xfrm>
            <a:off x="6753225" y="3152775"/>
            <a:ext cx="23145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1200">
                <a:latin typeface="Candara"/>
              </a:rPr>
              <a:t>Changes to Requirements</a:t>
            </a:r>
          </a:p>
        </p:txBody>
      </p:sp>
    </p:spTree>
    <p:extLst>
      <p:ext uri="{BB962C8B-B14F-4D97-AF65-F5344CB8AC3E}">
        <p14:creationId xmlns:p14="http://schemas.microsoft.com/office/powerpoint/2010/main" val="23325869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5364"/>
                                        </p:tgtEl>
                                        <p:attrNameLst>
                                          <p:attrName>style.visibility</p:attrName>
                                        </p:attrNameLst>
                                      </p:cBhvr>
                                      <p:to>
                                        <p:strVal val="visible"/>
                                      </p:to>
                                    </p:set>
                                    <p:anim calcmode="lin" valueType="num">
                                      <p:cBhvr additive="base">
                                        <p:cTn id="11" dur="500" fill="hold"/>
                                        <p:tgtEl>
                                          <p:spTgt spid="15364"/>
                                        </p:tgtEl>
                                        <p:attrNameLst>
                                          <p:attrName>ppt_x</p:attrName>
                                        </p:attrNameLst>
                                      </p:cBhvr>
                                      <p:tavLst>
                                        <p:tav tm="0">
                                          <p:val>
                                            <p:strVal val="#ppt_x"/>
                                          </p:val>
                                        </p:tav>
                                        <p:tav tm="100000">
                                          <p:val>
                                            <p:strVal val="#ppt_x"/>
                                          </p:val>
                                        </p:tav>
                                      </p:tavLst>
                                    </p:anim>
                                    <p:anim calcmode="lin" valueType="num">
                                      <p:cBhvr additive="base">
                                        <p:cTn id="12" dur="500" fill="hold"/>
                                        <p:tgtEl>
                                          <p:spTgt spid="1536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5365"/>
                                        </p:tgtEl>
                                        <p:attrNameLst>
                                          <p:attrName>style.visibility</p:attrName>
                                        </p:attrNameLst>
                                      </p:cBhvr>
                                      <p:to>
                                        <p:strVal val="visible"/>
                                      </p:to>
                                    </p:set>
                                    <p:anim calcmode="lin" valueType="num">
                                      <p:cBhvr additive="base">
                                        <p:cTn id="15" dur="500" fill="hold"/>
                                        <p:tgtEl>
                                          <p:spTgt spid="15365"/>
                                        </p:tgtEl>
                                        <p:attrNameLst>
                                          <p:attrName>ppt_x</p:attrName>
                                        </p:attrNameLst>
                                      </p:cBhvr>
                                      <p:tavLst>
                                        <p:tav tm="0">
                                          <p:val>
                                            <p:strVal val="#ppt_x"/>
                                          </p:val>
                                        </p:tav>
                                        <p:tav tm="100000">
                                          <p:val>
                                            <p:strVal val="#ppt_x"/>
                                          </p:val>
                                        </p:tav>
                                      </p:tavLst>
                                    </p:anim>
                                    <p:anim calcmode="lin" valueType="num">
                                      <p:cBhvr additive="base">
                                        <p:cTn id="16" dur="500" fill="hold"/>
                                        <p:tgtEl>
                                          <p:spTgt spid="1536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5368"/>
                                        </p:tgtEl>
                                        <p:attrNameLst>
                                          <p:attrName>style.visibility</p:attrName>
                                        </p:attrNameLst>
                                      </p:cBhvr>
                                      <p:to>
                                        <p:strVal val="visible"/>
                                      </p:to>
                                    </p:set>
                                    <p:anim calcmode="lin" valueType="num">
                                      <p:cBhvr additive="base">
                                        <p:cTn id="27" dur="500" fill="hold"/>
                                        <p:tgtEl>
                                          <p:spTgt spid="15368"/>
                                        </p:tgtEl>
                                        <p:attrNameLst>
                                          <p:attrName>ppt_x</p:attrName>
                                        </p:attrNameLst>
                                      </p:cBhvr>
                                      <p:tavLst>
                                        <p:tav tm="0">
                                          <p:val>
                                            <p:strVal val="#ppt_x"/>
                                          </p:val>
                                        </p:tav>
                                        <p:tav tm="100000">
                                          <p:val>
                                            <p:strVal val="#ppt_x"/>
                                          </p:val>
                                        </p:tav>
                                      </p:tavLst>
                                    </p:anim>
                                    <p:anim calcmode="lin" valueType="num">
                                      <p:cBhvr additive="base">
                                        <p:cTn id="28" dur="500" fill="hold"/>
                                        <p:tgtEl>
                                          <p:spTgt spid="1536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5369"/>
                                        </p:tgtEl>
                                        <p:attrNameLst>
                                          <p:attrName>style.visibility</p:attrName>
                                        </p:attrNameLst>
                                      </p:cBhvr>
                                      <p:to>
                                        <p:strVal val="visible"/>
                                      </p:to>
                                    </p:set>
                                    <p:anim calcmode="lin" valueType="num">
                                      <p:cBhvr additive="base">
                                        <p:cTn id="31" dur="500" fill="hold"/>
                                        <p:tgtEl>
                                          <p:spTgt spid="15369"/>
                                        </p:tgtEl>
                                        <p:attrNameLst>
                                          <p:attrName>ppt_x</p:attrName>
                                        </p:attrNameLst>
                                      </p:cBhvr>
                                      <p:tavLst>
                                        <p:tav tm="0">
                                          <p:val>
                                            <p:strVal val="#ppt_x"/>
                                          </p:val>
                                        </p:tav>
                                        <p:tav tm="100000">
                                          <p:val>
                                            <p:strVal val="#ppt_x"/>
                                          </p:val>
                                        </p:tav>
                                      </p:tavLst>
                                    </p:anim>
                                    <p:anim calcmode="lin" valueType="num">
                                      <p:cBhvr additive="base">
                                        <p:cTn id="32" dur="500" fill="hold"/>
                                        <p:tgtEl>
                                          <p:spTgt spid="15369"/>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5370"/>
                                        </p:tgtEl>
                                        <p:attrNameLst>
                                          <p:attrName>style.visibility</p:attrName>
                                        </p:attrNameLst>
                                      </p:cBhvr>
                                      <p:to>
                                        <p:strVal val="visible"/>
                                      </p:to>
                                    </p:set>
                                    <p:anim calcmode="lin" valueType="num">
                                      <p:cBhvr additive="base">
                                        <p:cTn id="35" dur="500" fill="hold"/>
                                        <p:tgtEl>
                                          <p:spTgt spid="15370"/>
                                        </p:tgtEl>
                                        <p:attrNameLst>
                                          <p:attrName>ppt_x</p:attrName>
                                        </p:attrNameLst>
                                      </p:cBhvr>
                                      <p:tavLst>
                                        <p:tav tm="0">
                                          <p:val>
                                            <p:strVal val="#ppt_x"/>
                                          </p:val>
                                        </p:tav>
                                        <p:tav tm="100000">
                                          <p:val>
                                            <p:strVal val="#ppt_x"/>
                                          </p:val>
                                        </p:tav>
                                      </p:tavLst>
                                    </p:anim>
                                    <p:anim calcmode="lin" valueType="num">
                                      <p:cBhvr additive="base">
                                        <p:cTn id="36" dur="500" fill="hold"/>
                                        <p:tgtEl>
                                          <p:spTgt spid="1537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5371"/>
                                        </p:tgtEl>
                                        <p:attrNameLst>
                                          <p:attrName>style.visibility</p:attrName>
                                        </p:attrNameLst>
                                      </p:cBhvr>
                                      <p:to>
                                        <p:strVal val="visible"/>
                                      </p:to>
                                    </p:set>
                                    <p:anim calcmode="lin" valueType="num">
                                      <p:cBhvr additive="base">
                                        <p:cTn id="39" dur="500" fill="hold"/>
                                        <p:tgtEl>
                                          <p:spTgt spid="15371"/>
                                        </p:tgtEl>
                                        <p:attrNameLst>
                                          <p:attrName>ppt_x</p:attrName>
                                        </p:attrNameLst>
                                      </p:cBhvr>
                                      <p:tavLst>
                                        <p:tav tm="0">
                                          <p:val>
                                            <p:strVal val="#ppt_x"/>
                                          </p:val>
                                        </p:tav>
                                        <p:tav tm="100000">
                                          <p:val>
                                            <p:strVal val="#ppt_x"/>
                                          </p:val>
                                        </p:tav>
                                      </p:tavLst>
                                    </p:anim>
                                    <p:anim calcmode="lin" valueType="num">
                                      <p:cBhvr additive="base">
                                        <p:cTn id="40" dur="500" fill="hold"/>
                                        <p:tgtEl>
                                          <p:spTgt spid="1537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5372"/>
                                        </p:tgtEl>
                                        <p:attrNameLst>
                                          <p:attrName>style.visibility</p:attrName>
                                        </p:attrNameLst>
                                      </p:cBhvr>
                                      <p:to>
                                        <p:strVal val="visible"/>
                                      </p:to>
                                    </p:set>
                                    <p:anim calcmode="lin" valueType="num">
                                      <p:cBhvr additive="base">
                                        <p:cTn id="43" dur="500" fill="hold"/>
                                        <p:tgtEl>
                                          <p:spTgt spid="15372"/>
                                        </p:tgtEl>
                                        <p:attrNameLst>
                                          <p:attrName>ppt_x</p:attrName>
                                        </p:attrNameLst>
                                      </p:cBhvr>
                                      <p:tavLst>
                                        <p:tav tm="0">
                                          <p:val>
                                            <p:strVal val="#ppt_x"/>
                                          </p:val>
                                        </p:tav>
                                        <p:tav tm="100000">
                                          <p:val>
                                            <p:strVal val="#ppt_x"/>
                                          </p:val>
                                        </p:tav>
                                      </p:tavLst>
                                    </p:anim>
                                    <p:anim calcmode="lin" valueType="num">
                                      <p:cBhvr additive="base">
                                        <p:cTn id="44" dur="500" fill="hold"/>
                                        <p:tgtEl>
                                          <p:spTgt spid="15372"/>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5373"/>
                                        </p:tgtEl>
                                        <p:attrNameLst>
                                          <p:attrName>style.visibility</p:attrName>
                                        </p:attrNameLst>
                                      </p:cBhvr>
                                      <p:to>
                                        <p:strVal val="visible"/>
                                      </p:to>
                                    </p:set>
                                    <p:anim calcmode="lin" valueType="num">
                                      <p:cBhvr additive="base">
                                        <p:cTn id="47" dur="500" fill="hold"/>
                                        <p:tgtEl>
                                          <p:spTgt spid="15373"/>
                                        </p:tgtEl>
                                        <p:attrNameLst>
                                          <p:attrName>ppt_x</p:attrName>
                                        </p:attrNameLst>
                                      </p:cBhvr>
                                      <p:tavLst>
                                        <p:tav tm="0">
                                          <p:val>
                                            <p:strVal val="#ppt_x"/>
                                          </p:val>
                                        </p:tav>
                                        <p:tav tm="100000">
                                          <p:val>
                                            <p:strVal val="#ppt_x"/>
                                          </p:val>
                                        </p:tav>
                                      </p:tavLst>
                                    </p:anim>
                                    <p:anim calcmode="lin" valueType="num">
                                      <p:cBhvr additive="base">
                                        <p:cTn id="48" dur="500" fill="hold"/>
                                        <p:tgtEl>
                                          <p:spTgt spid="15373"/>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5374"/>
                                        </p:tgtEl>
                                        <p:attrNameLst>
                                          <p:attrName>style.visibility</p:attrName>
                                        </p:attrNameLst>
                                      </p:cBhvr>
                                      <p:to>
                                        <p:strVal val="visible"/>
                                      </p:to>
                                    </p:set>
                                    <p:anim calcmode="lin" valueType="num">
                                      <p:cBhvr additive="base">
                                        <p:cTn id="51" dur="500" fill="hold"/>
                                        <p:tgtEl>
                                          <p:spTgt spid="15374"/>
                                        </p:tgtEl>
                                        <p:attrNameLst>
                                          <p:attrName>ppt_x</p:attrName>
                                        </p:attrNameLst>
                                      </p:cBhvr>
                                      <p:tavLst>
                                        <p:tav tm="0">
                                          <p:val>
                                            <p:strVal val="#ppt_x"/>
                                          </p:val>
                                        </p:tav>
                                        <p:tav tm="100000">
                                          <p:val>
                                            <p:strVal val="#ppt_x"/>
                                          </p:val>
                                        </p:tav>
                                      </p:tavLst>
                                    </p:anim>
                                    <p:anim calcmode="lin" valueType="num">
                                      <p:cBhvr additive="base">
                                        <p:cTn id="52" dur="500" fill="hold"/>
                                        <p:tgtEl>
                                          <p:spTgt spid="15374"/>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5375"/>
                                        </p:tgtEl>
                                        <p:attrNameLst>
                                          <p:attrName>style.visibility</p:attrName>
                                        </p:attrNameLst>
                                      </p:cBhvr>
                                      <p:to>
                                        <p:strVal val="visible"/>
                                      </p:to>
                                    </p:set>
                                    <p:anim calcmode="lin" valueType="num">
                                      <p:cBhvr additive="base">
                                        <p:cTn id="55" dur="500" fill="hold"/>
                                        <p:tgtEl>
                                          <p:spTgt spid="15375"/>
                                        </p:tgtEl>
                                        <p:attrNameLst>
                                          <p:attrName>ppt_x</p:attrName>
                                        </p:attrNameLst>
                                      </p:cBhvr>
                                      <p:tavLst>
                                        <p:tav tm="0">
                                          <p:val>
                                            <p:strVal val="#ppt_x"/>
                                          </p:val>
                                        </p:tav>
                                        <p:tav tm="100000">
                                          <p:val>
                                            <p:strVal val="#ppt_x"/>
                                          </p:val>
                                        </p:tav>
                                      </p:tavLst>
                                    </p:anim>
                                    <p:anim calcmode="lin" valueType="num">
                                      <p:cBhvr additive="base">
                                        <p:cTn id="56" dur="500" fill="hold"/>
                                        <p:tgtEl>
                                          <p:spTgt spid="15375"/>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5376"/>
                                        </p:tgtEl>
                                        <p:attrNameLst>
                                          <p:attrName>style.visibility</p:attrName>
                                        </p:attrNameLst>
                                      </p:cBhvr>
                                      <p:to>
                                        <p:strVal val="visible"/>
                                      </p:to>
                                    </p:set>
                                    <p:anim calcmode="lin" valueType="num">
                                      <p:cBhvr additive="base">
                                        <p:cTn id="59" dur="500" fill="hold"/>
                                        <p:tgtEl>
                                          <p:spTgt spid="15376"/>
                                        </p:tgtEl>
                                        <p:attrNameLst>
                                          <p:attrName>ppt_x</p:attrName>
                                        </p:attrNameLst>
                                      </p:cBhvr>
                                      <p:tavLst>
                                        <p:tav tm="0">
                                          <p:val>
                                            <p:strVal val="#ppt_x"/>
                                          </p:val>
                                        </p:tav>
                                        <p:tav tm="100000">
                                          <p:val>
                                            <p:strVal val="#ppt_x"/>
                                          </p:val>
                                        </p:tav>
                                      </p:tavLst>
                                    </p:anim>
                                    <p:anim calcmode="lin" valueType="num">
                                      <p:cBhvr additive="base">
                                        <p:cTn id="60" dur="500" fill="hold"/>
                                        <p:tgtEl>
                                          <p:spTgt spid="15376"/>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5377"/>
                                        </p:tgtEl>
                                        <p:attrNameLst>
                                          <p:attrName>style.visibility</p:attrName>
                                        </p:attrNameLst>
                                      </p:cBhvr>
                                      <p:to>
                                        <p:strVal val="visible"/>
                                      </p:to>
                                    </p:set>
                                    <p:anim calcmode="lin" valueType="num">
                                      <p:cBhvr additive="base">
                                        <p:cTn id="63" dur="500" fill="hold"/>
                                        <p:tgtEl>
                                          <p:spTgt spid="15377"/>
                                        </p:tgtEl>
                                        <p:attrNameLst>
                                          <p:attrName>ppt_x</p:attrName>
                                        </p:attrNameLst>
                                      </p:cBhvr>
                                      <p:tavLst>
                                        <p:tav tm="0">
                                          <p:val>
                                            <p:strVal val="#ppt_x"/>
                                          </p:val>
                                        </p:tav>
                                        <p:tav tm="100000">
                                          <p:val>
                                            <p:strVal val="#ppt_x"/>
                                          </p:val>
                                        </p:tav>
                                      </p:tavLst>
                                    </p:anim>
                                    <p:anim calcmode="lin" valueType="num">
                                      <p:cBhvr additive="base">
                                        <p:cTn id="64" dur="500" fill="hold"/>
                                        <p:tgtEl>
                                          <p:spTgt spid="15377"/>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15378"/>
                                        </p:tgtEl>
                                        <p:attrNameLst>
                                          <p:attrName>style.visibility</p:attrName>
                                        </p:attrNameLst>
                                      </p:cBhvr>
                                      <p:to>
                                        <p:strVal val="visible"/>
                                      </p:to>
                                    </p:set>
                                    <p:anim calcmode="lin" valueType="num">
                                      <p:cBhvr additive="base">
                                        <p:cTn id="67" dur="500" fill="hold"/>
                                        <p:tgtEl>
                                          <p:spTgt spid="15378"/>
                                        </p:tgtEl>
                                        <p:attrNameLst>
                                          <p:attrName>ppt_x</p:attrName>
                                        </p:attrNameLst>
                                      </p:cBhvr>
                                      <p:tavLst>
                                        <p:tav tm="0">
                                          <p:val>
                                            <p:strVal val="#ppt_x"/>
                                          </p:val>
                                        </p:tav>
                                        <p:tav tm="100000">
                                          <p:val>
                                            <p:strVal val="#ppt_x"/>
                                          </p:val>
                                        </p:tav>
                                      </p:tavLst>
                                    </p:anim>
                                    <p:anim calcmode="lin" valueType="num">
                                      <p:cBhvr additive="base">
                                        <p:cTn id="68" dur="500" fill="hold"/>
                                        <p:tgtEl>
                                          <p:spTgt spid="15378"/>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15379"/>
                                        </p:tgtEl>
                                        <p:attrNameLst>
                                          <p:attrName>style.visibility</p:attrName>
                                        </p:attrNameLst>
                                      </p:cBhvr>
                                      <p:to>
                                        <p:strVal val="visible"/>
                                      </p:to>
                                    </p:set>
                                    <p:anim calcmode="lin" valueType="num">
                                      <p:cBhvr additive="base">
                                        <p:cTn id="71" dur="500" fill="hold"/>
                                        <p:tgtEl>
                                          <p:spTgt spid="15379"/>
                                        </p:tgtEl>
                                        <p:attrNameLst>
                                          <p:attrName>ppt_x</p:attrName>
                                        </p:attrNameLst>
                                      </p:cBhvr>
                                      <p:tavLst>
                                        <p:tav tm="0">
                                          <p:val>
                                            <p:strVal val="#ppt_x"/>
                                          </p:val>
                                        </p:tav>
                                        <p:tav tm="100000">
                                          <p:val>
                                            <p:strVal val="#ppt_x"/>
                                          </p:val>
                                        </p:tav>
                                      </p:tavLst>
                                    </p:anim>
                                    <p:anim calcmode="lin" valueType="num">
                                      <p:cBhvr additive="base">
                                        <p:cTn id="72" dur="500" fill="hold"/>
                                        <p:tgtEl>
                                          <p:spTgt spid="15379"/>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15380"/>
                                        </p:tgtEl>
                                        <p:attrNameLst>
                                          <p:attrName>style.visibility</p:attrName>
                                        </p:attrNameLst>
                                      </p:cBhvr>
                                      <p:to>
                                        <p:strVal val="visible"/>
                                      </p:to>
                                    </p:set>
                                    <p:anim calcmode="lin" valueType="num">
                                      <p:cBhvr additive="base">
                                        <p:cTn id="75" dur="500" fill="hold"/>
                                        <p:tgtEl>
                                          <p:spTgt spid="15380"/>
                                        </p:tgtEl>
                                        <p:attrNameLst>
                                          <p:attrName>ppt_x</p:attrName>
                                        </p:attrNameLst>
                                      </p:cBhvr>
                                      <p:tavLst>
                                        <p:tav tm="0">
                                          <p:val>
                                            <p:strVal val="#ppt_x"/>
                                          </p:val>
                                        </p:tav>
                                        <p:tav tm="100000">
                                          <p:val>
                                            <p:strVal val="#ppt_x"/>
                                          </p:val>
                                        </p:tav>
                                      </p:tavLst>
                                    </p:anim>
                                    <p:anim calcmode="lin" valueType="num">
                                      <p:cBhvr additive="base">
                                        <p:cTn id="76" dur="500" fill="hold"/>
                                        <p:tgtEl>
                                          <p:spTgt spid="15380"/>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15381"/>
                                        </p:tgtEl>
                                        <p:attrNameLst>
                                          <p:attrName>style.visibility</p:attrName>
                                        </p:attrNameLst>
                                      </p:cBhvr>
                                      <p:to>
                                        <p:strVal val="visible"/>
                                      </p:to>
                                    </p:set>
                                    <p:anim calcmode="lin" valueType="num">
                                      <p:cBhvr additive="base">
                                        <p:cTn id="79" dur="500" fill="hold"/>
                                        <p:tgtEl>
                                          <p:spTgt spid="15381"/>
                                        </p:tgtEl>
                                        <p:attrNameLst>
                                          <p:attrName>ppt_x</p:attrName>
                                        </p:attrNameLst>
                                      </p:cBhvr>
                                      <p:tavLst>
                                        <p:tav tm="0">
                                          <p:val>
                                            <p:strVal val="#ppt_x"/>
                                          </p:val>
                                        </p:tav>
                                        <p:tav tm="100000">
                                          <p:val>
                                            <p:strVal val="#ppt_x"/>
                                          </p:val>
                                        </p:tav>
                                      </p:tavLst>
                                    </p:anim>
                                    <p:anim calcmode="lin" valueType="num">
                                      <p:cBhvr additive="base">
                                        <p:cTn id="80" dur="500" fill="hold"/>
                                        <p:tgtEl>
                                          <p:spTgt spid="15381"/>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15382"/>
                                        </p:tgtEl>
                                        <p:attrNameLst>
                                          <p:attrName>style.visibility</p:attrName>
                                        </p:attrNameLst>
                                      </p:cBhvr>
                                      <p:to>
                                        <p:strVal val="visible"/>
                                      </p:to>
                                    </p:set>
                                    <p:anim calcmode="lin" valueType="num">
                                      <p:cBhvr additive="base">
                                        <p:cTn id="83" dur="500" fill="hold"/>
                                        <p:tgtEl>
                                          <p:spTgt spid="15382"/>
                                        </p:tgtEl>
                                        <p:attrNameLst>
                                          <p:attrName>ppt_x</p:attrName>
                                        </p:attrNameLst>
                                      </p:cBhvr>
                                      <p:tavLst>
                                        <p:tav tm="0">
                                          <p:val>
                                            <p:strVal val="#ppt_x"/>
                                          </p:val>
                                        </p:tav>
                                        <p:tav tm="100000">
                                          <p:val>
                                            <p:strVal val="#ppt_x"/>
                                          </p:val>
                                        </p:tav>
                                      </p:tavLst>
                                    </p:anim>
                                    <p:anim calcmode="lin" valueType="num">
                                      <p:cBhvr additive="base">
                                        <p:cTn id="84" dur="500" fill="hold"/>
                                        <p:tgtEl>
                                          <p:spTgt spid="15382"/>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15383"/>
                                        </p:tgtEl>
                                        <p:attrNameLst>
                                          <p:attrName>style.visibility</p:attrName>
                                        </p:attrNameLst>
                                      </p:cBhvr>
                                      <p:to>
                                        <p:strVal val="visible"/>
                                      </p:to>
                                    </p:set>
                                    <p:anim calcmode="lin" valueType="num">
                                      <p:cBhvr additive="base">
                                        <p:cTn id="87" dur="500" fill="hold"/>
                                        <p:tgtEl>
                                          <p:spTgt spid="15383"/>
                                        </p:tgtEl>
                                        <p:attrNameLst>
                                          <p:attrName>ppt_x</p:attrName>
                                        </p:attrNameLst>
                                      </p:cBhvr>
                                      <p:tavLst>
                                        <p:tav tm="0">
                                          <p:val>
                                            <p:strVal val="#ppt_x"/>
                                          </p:val>
                                        </p:tav>
                                        <p:tav tm="100000">
                                          <p:val>
                                            <p:strVal val="#ppt_x"/>
                                          </p:val>
                                        </p:tav>
                                      </p:tavLst>
                                    </p:anim>
                                    <p:anim calcmode="lin" valueType="num">
                                      <p:cBhvr additive="base">
                                        <p:cTn id="88" dur="500" fill="hold"/>
                                        <p:tgtEl>
                                          <p:spTgt spid="15383"/>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15384"/>
                                        </p:tgtEl>
                                        <p:attrNameLst>
                                          <p:attrName>style.visibility</p:attrName>
                                        </p:attrNameLst>
                                      </p:cBhvr>
                                      <p:to>
                                        <p:strVal val="visible"/>
                                      </p:to>
                                    </p:set>
                                    <p:anim calcmode="lin" valueType="num">
                                      <p:cBhvr additive="base">
                                        <p:cTn id="91" dur="500" fill="hold"/>
                                        <p:tgtEl>
                                          <p:spTgt spid="15384"/>
                                        </p:tgtEl>
                                        <p:attrNameLst>
                                          <p:attrName>ppt_x</p:attrName>
                                        </p:attrNameLst>
                                      </p:cBhvr>
                                      <p:tavLst>
                                        <p:tav tm="0">
                                          <p:val>
                                            <p:strVal val="#ppt_x"/>
                                          </p:val>
                                        </p:tav>
                                        <p:tav tm="100000">
                                          <p:val>
                                            <p:strVal val="#ppt_x"/>
                                          </p:val>
                                        </p:tav>
                                      </p:tavLst>
                                    </p:anim>
                                    <p:anim calcmode="lin" valueType="num">
                                      <p:cBhvr additive="base">
                                        <p:cTn id="92" dur="500" fill="hold"/>
                                        <p:tgtEl>
                                          <p:spTgt spid="15384"/>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15385"/>
                                        </p:tgtEl>
                                        <p:attrNameLst>
                                          <p:attrName>style.visibility</p:attrName>
                                        </p:attrNameLst>
                                      </p:cBhvr>
                                      <p:to>
                                        <p:strVal val="visible"/>
                                      </p:to>
                                    </p:set>
                                    <p:anim calcmode="lin" valueType="num">
                                      <p:cBhvr additive="base">
                                        <p:cTn id="95" dur="500" fill="hold"/>
                                        <p:tgtEl>
                                          <p:spTgt spid="15385"/>
                                        </p:tgtEl>
                                        <p:attrNameLst>
                                          <p:attrName>ppt_x</p:attrName>
                                        </p:attrNameLst>
                                      </p:cBhvr>
                                      <p:tavLst>
                                        <p:tav tm="0">
                                          <p:val>
                                            <p:strVal val="#ppt_x"/>
                                          </p:val>
                                        </p:tav>
                                        <p:tav tm="100000">
                                          <p:val>
                                            <p:strVal val="#ppt_x"/>
                                          </p:val>
                                        </p:tav>
                                      </p:tavLst>
                                    </p:anim>
                                    <p:anim calcmode="lin" valueType="num">
                                      <p:cBhvr additive="base">
                                        <p:cTn id="96" dur="500" fill="hold"/>
                                        <p:tgtEl>
                                          <p:spTgt spid="15385"/>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15386"/>
                                        </p:tgtEl>
                                        <p:attrNameLst>
                                          <p:attrName>style.visibility</p:attrName>
                                        </p:attrNameLst>
                                      </p:cBhvr>
                                      <p:to>
                                        <p:strVal val="visible"/>
                                      </p:to>
                                    </p:set>
                                    <p:anim calcmode="lin" valueType="num">
                                      <p:cBhvr additive="base">
                                        <p:cTn id="99" dur="500" fill="hold"/>
                                        <p:tgtEl>
                                          <p:spTgt spid="15386"/>
                                        </p:tgtEl>
                                        <p:attrNameLst>
                                          <p:attrName>ppt_x</p:attrName>
                                        </p:attrNameLst>
                                      </p:cBhvr>
                                      <p:tavLst>
                                        <p:tav tm="0">
                                          <p:val>
                                            <p:strVal val="#ppt_x"/>
                                          </p:val>
                                        </p:tav>
                                        <p:tav tm="100000">
                                          <p:val>
                                            <p:strVal val="#ppt_x"/>
                                          </p:val>
                                        </p:tav>
                                      </p:tavLst>
                                    </p:anim>
                                    <p:anim calcmode="lin" valueType="num">
                                      <p:cBhvr additive="base">
                                        <p:cTn id="100" dur="500" fill="hold"/>
                                        <p:tgtEl>
                                          <p:spTgt spid="15386"/>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15387"/>
                                        </p:tgtEl>
                                        <p:attrNameLst>
                                          <p:attrName>style.visibility</p:attrName>
                                        </p:attrNameLst>
                                      </p:cBhvr>
                                      <p:to>
                                        <p:strVal val="visible"/>
                                      </p:to>
                                    </p:set>
                                    <p:anim calcmode="lin" valueType="num">
                                      <p:cBhvr additive="base">
                                        <p:cTn id="103" dur="500" fill="hold"/>
                                        <p:tgtEl>
                                          <p:spTgt spid="15387"/>
                                        </p:tgtEl>
                                        <p:attrNameLst>
                                          <p:attrName>ppt_x</p:attrName>
                                        </p:attrNameLst>
                                      </p:cBhvr>
                                      <p:tavLst>
                                        <p:tav tm="0">
                                          <p:val>
                                            <p:strVal val="#ppt_x"/>
                                          </p:val>
                                        </p:tav>
                                        <p:tav tm="100000">
                                          <p:val>
                                            <p:strVal val="#ppt_x"/>
                                          </p:val>
                                        </p:tav>
                                      </p:tavLst>
                                    </p:anim>
                                    <p:anim calcmode="lin" valueType="num">
                                      <p:cBhvr additive="base">
                                        <p:cTn id="104" dur="500" fill="hold"/>
                                        <p:tgtEl>
                                          <p:spTgt spid="15387"/>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15388"/>
                                        </p:tgtEl>
                                        <p:attrNameLst>
                                          <p:attrName>style.visibility</p:attrName>
                                        </p:attrNameLst>
                                      </p:cBhvr>
                                      <p:to>
                                        <p:strVal val="visible"/>
                                      </p:to>
                                    </p:set>
                                    <p:anim calcmode="lin" valueType="num">
                                      <p:cBhvr additive="base">
                                        <p:cTn id="107" dur="500" fill="hold"/>
                                        <p:tgtEl>
                                          <p:spTgt spid="15388"/>
                                        </p:tgtEl>
                                        <p:attrNameLst>
                                          <p:attrName>ppt_x</p:attrName>
                                        </p:attrNameLst>
                                      </p:cBhvr>
                                      <p:tavLst>
                                        <p:tav tm="0">
                                          <p:val>
                                            <p:strVal val="#ppt_x"/>
                                          </p:val>
                                        </p:tav>
                                        <p:tav tm="100000">
                                          <p:val>
                                            <p:strVal val="#ppt_x"/>
                                          </p:val>
                                        </p:tav>
                                      </p:tavLst>
                                    </p:anim>
                                    <p:anim calcmode="lin" valueType="num">
                                      <p:cBhvr additive="base">
                                        <p:cTn id="108" dur="500" fill="hold"/>
                                        <p:tgtEl>
                                          <p:spTgt spid="153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5364" grpId="0" animBg="1"/>
      <p:bldP spid="15365" grpId="0" animBg="1"/>
      <p:bldP spid="8" grpId="0" animBg="1"/>
      <p:bldP spid="9" grpId="0" animBg="1"/>
      <p:bldP spid="15368" grpId="0" animBg="1"/>
      <p:bldP spid="15369" grpId="0" animBg="1"/>
      <p:bldP spid="15370" grpId="0" animBg="1"/>
      <p:bldP spid="15371" grpId="0" animBg="1"/>
      <p:bldP spid="15372" grpId="0"/>
      <p:bldP spid="15373" grpId="0"/>
      <p:bldP spid="15374" grpId="0"/>
      <p:bldP spid="15375" grpId="0"/>
      <p:bldP spid="15376" grpId="0" animBg="1"/>
      <p:bldP spid="15377" grpId="0" animBg="1"/>
      <p:bldP spid="15378" grpId="0" animBg="1"/>
      <p:bldP spid="15379" grpId="0" animBg="1"/>
      <p:bldP spid="15380" grpId="0" animBg="1"/>
      <p:bldP spid="15381" grpId="0" animBg="1"/>
      <p:bldP spid="15382" grpId="0" animBg="1"/>
      <p:bldP spid="15383" grpId="0" animBg="1"/>
      <p:bldP spid="15384" grpId="0" animBg="1"/>
      <p:bldP spid="15385" grpId="0" animBg="1"/>
      <p:bldP spid="15386" grpId="0"/>
      <p:bldP spid="15387" grpId="0"/>
      <p:bldP spid="1538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 Engineering activities </a:t>
            </a:r>
          </a:p>
        </p:txBody>
      </p:sp>
      <p:sp>
        <p:nvSpPr>
          <p:cNvPr id="3" name="Content Placeholder 2"/>
          <p:cNvSpPr>
            <a:spLocks noGrp="1"/>
          </p:cNvSpPr>
          <p:nvPr>
            <p:ph idx="1"/>
          </p:nvPr>
        </p:nvSpPr>
        <p:spPr/>
        <p:txBody>
          <a:bodyPr>
            <a:normAutofit fontScale="92500" lnSpcReduction="20000"/>
          </a:bodyPr>
          <a:lstStyle/>
          <a:p>
            <a:r>
              <a:rPr lang="en-US" dirty="0" smtClean="0">
                <a:solidFill>
                  <a:schemeClr val="tx1"/>
                </a:solidFill>
              </a:rPr>
              <a:t>Requirement Elicitation </a:t>
            </a:r>
          </a:p>
          <a:p>
            <a:pPr lvl="1"/>
            <a:r>
              <a:rPr lang="en-US" dirty="0">
                <a:solidFill>
                  <a:schemeClr val="tx1"/>
                </a:solidFill>
              </a:rPr>
              <a:t>This phase focuses on examining and gathering desired requirements and objectives for the system from different stakeholders  </a:t>
            </a:r>
            <a:endParaRPr lang="en-US" dirty="0" smtClean="0">
              <a:solidFill>
                <a:schemeClr val="tx1"/>
              </a:solidFill>
            </a:endParaRPr>
          </a:p>
          <a:p>
            <a:pPr lvl="1"/>
            <a:r>
              <a:rPr lang="en-US" dirty="0" smtClean="0">
                <a:solidFill>
                  <a:schemeClr val="tx1"/>
                </a:solidFill>
              </a:rPr>
              <a:t>Various techniques are followed to gather requirements </a:t>
            </a:r>
            <a:r>
              <a:rPr lang="en-US" dirty="0" err="1" smtClean="0">
                <a:solidFill>
                  <a:schemeClr val="tx1"/>
                </a:solidFill>
              </a:rPr>
              <a:t>viz</a:t>
            </a:r>
            <a:r>
              <a:rPr lang="en-US" dirty="0" smtClean="0">
                <a:solidFill>
                  <a:schemeClr val="tx1"/>
                </a:solidFill>
              </a:rPr>
              <a:t>  interviews, document examining , brainstorming , prototyping </a:t>
            </a:r>
            <a:r>
              <a:rPr lang="en-US" dirty="0" err="1" smtClean="0">
                <a:solidFill>
                  <a:schemeClr val="tx1"/>
                </a:solidFill>
              </a:rPr>
              <a:t>etc</a:t>
            </a:r>
            <a:r>
              <a:rPr lang="en-US" dirty="0" smtClean="0">
                <a:solidFill>
                  <a:schemeClr val="tx1"/>
                </a:solidFill>
              </a:rPr>
              <a:t> </a:t>
            </a:r>
          </a:p>
          <a:p>
            <a:r>
              <a:rPr lang="en-US" dirty="0" smtClean="0">
                <a:solidFill>
                  <a:schemeClr val="tx1"/>
                </a:solidFill>
              </a:rPr>
              <a:t>Requirement Analysis </a:t>
            </a:r>
          </a:p>
          <a:p>
            <a:pPr lvl="1"/>
            <a:r>
              <a:rPr lang="en-US" dirty="0" smtClean="0">
                <a:solidFill>
                  <a:schemeClr val="tx1"/>
                </a:solidFill>
              </a:rPr>
              <a:t>This phase focusses on analyzing rigorously ,classifying, prioritizing , documenting </a:t>
            </a:r>
            <a:r>
              <a:rPr lang="en-US" dirty="0">
                <a:solidFill>
                  <a:schemeClr val="tx1"/>
                </a:solidFill>
              </a:rPr>
              <a:t>the gathered requirements </a:t>
            </a:r>
            <a:r>
              <a:rPr lang="en-US" dirty="0" smtClean="0">
                <a:solidFill>
                  <a:schemeClr val="tx1"/>
                </a:solidFill>
              </a:rPr>
              <a:t>within  </a:t>
            </a:r>
            <a:r>
              <a:rPr lang="en-US" dirty="0">
                <a:solidFill>
                  <a:schemeClr val="tx1"/>
                </a:solidFill>
              </a:rPr>
              <a:t>business context </a:t>
            </a:r>
            <a:endParaRPr lang="en-US" dirty="0" smtClean="0">
              <a:solidFill>
                <a:schemeClr val="tx1"/>
              </a:solidFill>
            </a:endParaRPr>
          </a:p>
          <a:p>
            <a:r>
              <a:rPr lang="en-US" dirty="0" smtClean="0">
                <a:solidFill>
                  <a:schemeClr val="tx1"/>
                </a:solidFill>
              </a:rPr>
              <a:t>Requirement Specification and Validation </a:t>
            </a:r>
          </a:p>
          <a:p>
            <a:pPr lvl="1">
              <a:defRPr/>
            </a:pPr>
            <a:r>
              <a:rPr lang="en-US" dirty="0">
                <a:solidFill>
                  <a:schemeClr val="tx1"/>
                </a:solidFill>
              </a:rPr>
              <a:t>A formal document is prepared after </a:t>
            </a:r>
            <a:r>
              <a:rPr lang="en-US" dirty="0" smtClean="0">
                <a:solidFill>
                  <a:schemeClr val="tx1"/>
                </a:solidFill>
              </a:rPr>
              <a:t>collating all  </a:t>
            </a:r>
            <a:r>
              <a:rPr lang="en-US" dirty="0">
                <a:solidFill>
                  <a:schemeClr val="tx1"/>
                </a:solidFill>
              </a:rPr>
              <a:t>requirements which contains a complete description of the  external behavior of the software system</a:t>
            </a:r>
            <a:r>
              <a:rPr lang="en-US" dirty="0" smtClean="0">
                <a:solidFill>
                  <a:schemeClr val="tx1"/>
                </a:solidFill>
              </a:rPr>
              <a:t>. </a:t>
            </a:r>
          </a:p>
          <a:p>
            <a:pPr lvl="1">
              <a:lnSpc>
                <a:spcPct val="120000"/>
              </a:lnSpc>
              <a:buClr>
                <a:srgbClr val="00B0F0"/>
              </a:buClr>
              <a:defRPr/>
            </a:pPr>
            <a:r>
              <a:rPr lang="en-US" dirty="0">
                <a:solidFill>
                  <a:schemeClr val="tx1"/>
                </a:solidFill>
              </a:rPr>
              <a:t>Requirements are specified in </a:t>
            </a:r>
          </a:p>
          <a:p>
            <a:pPr lvl="2">
              <a:lnSpc>
                <a:spcPct val="120000"/>
              </a:lnSpc>
              <a:buClr>
                <a:srgbClr val="00B0F0"/>
              </a:buClr>
              <a:defRPr/>
            </a:pPr>
            <a:r>
              <a:rPr lang="en-US" dirty="0">
                <a:solidFill>
                  <a:schemeClr val="tx1"/>
                </a:solidFill>
              </a:rPr>
              <a:t>URS User Requirement Specification </a:t>
            </a:r>
          </a:p>
          <a:p>
            <a:pPr lvl="2">
              <a:lnSpc>
                <a:spcPct val="120000"/>
              </a:lnSpc>
              <a:buClr>
                <a:srgbClr val="00B0F0"/>
              </a:buClr>
              <a:defRPr/>
            </a:pPr>
            <a:r>
              <a:rPr lang="en-US" dirty="0">
                <a:solidFill>
                  <a:schemeClr val="tx1"/>
                </a:solidFill>
              </a:rPr>
              <a:t>SRS  System Requirement Specification </a:t>
            </a:r>
          </a:p>
          <a:p>
            <a:pPr lvl="2">
              <a:lnSpc>
                <a:spcPct val="120000"/>
              </a:lnSpc>
              <a:buClr>
                <a:srgbClr val="00B0F0"/>
              </a:buClr>
              <a:defRPr/>
            </a:pPr>
            <a:r>
              <a:rPr lang="en-US" dirty="0">
                <a:solidFill>
                  <a:schemeClr val="tx1"/>
                </a:solidFill>
              </a:rPr>
              <a:t>Use Case Documentation </a:t>
            </a:r>
            <a:endParaRPr lang="en-US" dirty="0" smtClean="0">
              <a:solidFill>
                <a:schemeClr val="tx1"/>
              </a:solidFill>
            </a:endParaRPr>
          </a:p>
          <a:p>
            <a:pPr lvl="1">
              <a:lnSpc>
                <a:spcPct val="120000"/>
              </a:lnSpc>
              <a:buClr>
                <a:srgbClr val="00B0F0"/>
              </a:buClr>
              <a:defRPr/>
            </a:pPr>
            <a:r>
              <a:rPr lang="en-US" b="1" dirty="0">
                <a:solidFill>
                  <a:schemeClr val="tx1"/>
                </a:solidFill>
              </a:rPr>
              <a:t>T</a:t>
            </a:r>
            <a:r>
              <a:rPr lang="en-US" dirty="0">
                <a:solidFill>
                  <a:schemeClr val="tx1"/>
                </a:solidFill>
              </a:rPr>
              <a:t>he requirement documented in the SRS is verified , validated and agreed upon by all parties </a:t>
            </a:r>
            <a:r>
              <a:rPr lang="en-US" dirty="0" smtClean="0">
                <a:solidFill>
                  <a:schemeClr val="tx1"/>
                </a:solidFill>
              </a:rPr>
              <a:t>.</a:t>
            </a:r>
            <a:endParaRPr lang="en-US" dirty="0">
              <a:solidFill>
                <a:schemeClr val="tx1"/>
              </a:solidFill>
            </a:endParaRPr>
          </a:p>
          <a:p>
            <a:pPr marL="447675" lvl="1" indent="0">
              <a:buNone/>
            </a:pPr>
            <a:endParaRPr lang="en-US" b="1" dirty="0">
              <a:solidFill>
                <a:schemeClr val="tx1"/>
              </a:solidFill>
            </a:endParaRPr>
          </a:p>
        </p:txBody>
      </p:sp>
    </p:spTree>
    <p:extLst>
      <p:ext uri="{BB962C8B-B14F-4D97-AF65-F5344CB8AC3E}">
        <p14:creationId xmlns:p14="http://schemas.microsoft.com/office/powerpoint/2010/main" val="3988193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 Validation and Management </a:t>
            </a:r>
            <a:endParaRPr lang="en-US" dirty="0"/>
          </a:p>
        </p:txBody>
      </p:sp>
      <p:sp>
        <p:nvSpPr>
          <p:cNvPr id="3" name="Content Placeholder 2"/>
          <p:cNvSpPr>
            <a:spLocks noGrp="1"/>
          </p:cNvSpPr>
          <p:nvPr>
            <p:ph idx="1"/>
          </p:nvPr>
        </p:nvSpPr>
        <p:spPr/>
        <p:txBody>
          <a:bodyPr/>
          <a:lstStyle/>
          <a:p>
            <a:r>
              <a:rPr lang="en-US" dirty="0" smtClean="0">
                <a:solidFill>
                  <a:schemeClr val="tx1"/>
                </a:solidFill>
              </a:rPr>
              <a:t>Requirement Management</a:t>
            </a:r>
          </a:p>
          <a:p>
            <a:pPr lvl="1"/>
            <a:r>
              <a:rPr lang="en-US" dirty="0">
                <a:solidFill>
                  <a:schemeClr val="tx1"/>
                </a:solidFill>
              </a:rPr>
              <a:t>Requirements Management (RM) involves recognizing and </a:t>
            </a:r>
            <a:r>
              <a:rPr lang="en-US" dirty="0" smtClean="0">
                <a:solidFill>
                  <a:schemeClr val="tx1"/>
                </a:solidFill>
              </a:rPr>
              <a:t>planning changes occurring  in requirements due to various factors   during </a:t>
            </a:r>
            <a:r>
              <a:rPr lang="en-US" dirty="0">
                <a:solidFill>
                  <a:schemeClr val="tx1"/>
                </a:solidFill>
              </a:rPr>
              <a:t>the </a:t>
            </a:r>
            <a:r>
              <a:rPr lang="en-US" dirty="0" smtClean="0">
                <a:solidFill>
                  <a:schemeClr val="tx1"/>
                </a:solidFill>
              </a:rPr>
              <a:t>life  </a:t>
            </a:r>
            <a:r>
              <a:rPr lang="en-US" dirty="0">
                <a:solidFill>
                  <a:schemeClr val="tx1"/>
                </a:solidFill>
              </a:rPr>
              <a:t>of the project </a:t>
            </a:r>
            <a:endParaRPr lang="en-US" dirty="0" smtClean="0">
              <a:solidFill>
                <a:schemeClr val="tx1"/>
              </a:solidFill>
            </a:endParaRPr>
          </a:p>
          <a:p>
            <a:pPr lvl="1"/>
            <a:r>
              <a:rPr lang="en-US" dirty="0" smtClean="0">
                <a:solidFill>
                  <a:schemeClr val="tx1"/>
                </a:solidFill>
              </a:rPr>
              <a:t>RM is a continuous activity  that can occur post development during maintenance as  requirements may continuously change </a:t>
            </a:r>
          </a:p>
          <a:p>
            <a:pPr lvl="1"/>
            <a:r>
              <a:rPr lang="en-US" dirty="0">
                <a:solidFill>
                  <a:schemeClr val="tx1"/>
                </a:solidFill>
              </a:rPr>
              <a:t>When a sizeable set of changes are received, the project may decide  to go thru a change request process , to get approval for time and budget </a:t>
            </a:r>
          </a:p>
          <a:p>
            <a:pPr lvl="1"/>
            <a:endParaRPr lang="en-US" dirty="0">
              <a:solidFill>
                <a:schemeClr val="tx1"/>
              </a:solidFill>
            </a:endParaRPr>
          </a:p>
          <a:p>
            <a:pPr lvl="1"/>
            <a:endParaRPr lang="en-US" dirty="0" smtClean="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142860132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Requirement phase key points </a:t>
            </a:r>
          </a:p>
        </p:txBody>
      </p:sp>
      <p:grpSp>
        <p:nvGrpSpPr>
          <p:cNvPr id="17" name="Group 2"/>
          <p:cNvGrpSpPr>
            <a:grpSpLocks/>
          </p:cNvGrpSpPr>
          <p:nvPr/>
        </p:nvGrpSpPr>
        <p:grpSpPr bwMode="auto">
          <a:xfrm>
            <a:off x="304800" y="1504950"/>
            <a:ext cx="8840003" cy="4752634"/>
            <a:chOff x="720" y="1359"/>
            <a:chExt cx="5068" cy="3084"/>
          </a:xfrm>
        </p:grpSpPr>
        <p:sp>
          <p:nvSpPr>
            <p:cNvPr id="18" name="Text Box 3"/>
            <p:cNvSpPr txBox="1">
              <a:spLocks noChangeArrowheads="1"/>
            </p:cNvSpPr>
            <p:nvPr/>
          </p:nvSpPr>
          <p:spPr bwMode="auto">
            <a:xfrm>
              <a:off x="2060" y="1459"/>
              <a:ext cx="2068" cy="2669"/>
            </a:xfrm>
            <a:prstGeom prst="rect">
              <a:avLst/>
            </a:prstGeom>
            <a:noFill/>
            <a:ln w="31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14300" indent="-114300">
                <a:defRPr>
                  <a:solidFill>
                    <a:schemeClr val="tx1"/>
                  </a:solidFill>
                  <a:latin typeface="Arial" charset="0"/>
                </a:defRPr>
              </a:lvl1pPr>
              <a:lvl2pPr>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pPr>
                <a:buFontTx/>
                <a:buChar char="•"/>
              </a:pPr>
              <a:endParaRPr lang="en-US" sz="1200" dirty="0">
                <a:latin typeface="+mj-lt"/>
                <a:cs typeface="Times New Roman" pitchFamily="18" charset="0"/>
              </a:endParaRPr>
            </a:p>
            <a:p>
              <a:pPr>
                <a:buFontTx/>
                <a:buChar char="•"/>
              </a:pPr>
              <a:endParaRPr lang="en-US" sz="1200" dirty="0">
                <a:latin typeface="+mj-lt"/>
                <a:cs typeface="Times New Roman" pitchFamily="18" charset="0"/>
              </a:endParaRPr>
            </a:p>
            <a:p>
              <a:pPr>
                <a:buFontTx/>
                <a:buChar char="•"/>
              </a:pPr>
              <a:r>
                <a:rPr lang="en-US" sz="1400" dirty="0">
                  <a:latin typeface="+mj-lt"/>
                  <a:cs typeface="Times New Roman" pitchFamily="18" charset="0"/>
                </a:rPr>
                <a:t>Capture requirements </a:t>
              </a:r>
            </a:p>
            <a:p>
              <a:pPr lvl="1">
                <a:buFontTx/>
                <a:buChar char="•"/>
              </a:pPr>
              <a:r>
                <a:rPr lang="en-US" sz="1400" dirty="0">
                  <a:latin typeface="+mj-lt"/>
                  <a:cs typeface="Times New Roman" pitchFamily="18" charset="0"/>
                </a:rPr>
                <a:t> Functional</a:t>
              </a:r>
            </a:p>
            <a:p>
              <a:pPr lvl="1">
                <a:buFontTx/>
                <a:buChar char="•"/>
              </a:pPr>
              <a:r>
                <a:rPr lang="en-US" sz="1400" dirty="0">
                  <a:latin typeface="+mj-lt"/>
                  <a:cs typeface="Times New Roman" pitchFamily="18" charset="0"/>
                </a:rPr>
                <a:t> Technical</a:t>
              </a:r>
            </a:p>
            <a:p>
              <a:pPr lvl="1">
                <a:buFontTx/>
                <a:buChar char="•"/>
              </a:pPr>
              <a:r>
                <a:rPr lang="en-US" sz="1400" dirty="0">
                  <a:latin typeface="+mj-lt"/>
                  <a:cs typeface="Times New Roman" pitchFamily="18" charset="0"/>
                </a:rPr>
                <a:t> Performance</a:t>
              </a:r>
            </a:p>
            <a:p>
              <a:pPr>
                <a:buFontTx/>
                <a:buChar char="•"/>
              </a:pPr>
              <a:r>
                <a:rPr lang="en-US" sz="1400" dirty="0" smtClean="0">
                  <a:latin typeface="+mj-lt"/>
                  <a:cs typeface="Times New Roman" pitchFamily="18" charset="0"/>
                </a:rPr>
                <a:t>Gap </a:t>
              </a:r>
              <a:r>
                <a:rPr lang="en-US" sz="1400" dirty="0">
                  <a:latin typeface="+mj-lt"/>
                  <a:cs typeface="Times New Roman" pitchFamily="18" charset="0"/>
                </a:rPr>
                <a:t>Analysis where applicable</a:t>
              </a:r>
            </a:p>
            <a:p>
              <a:pPr>
                <a:buFontTx/>
                <a:buChar char="•"/>
              </a:pPr>
              <a:r>
                <a:rPr lang="en-US" sz="1400" dirty="0">
                  <a:latin typeface="+mj-lt"/>
                  <a:cs typeface="Times New Roman" pitchFamily="18" charset="0"/>
                </a:rPr>
                <a:t>Define interfacing requirements </a:t>
              </a:r>
            </a:p>
            <a:p>
              <a:pPr>
                <a:buFontTx/>
                <a:buChar char="•"/>
              </a:pPr>
              <a:r>
                <a:rPr lang="en-US" sz="1400" dirty="0">
                  <a:latin typeface="+mj-lt"/>
                  <a:cs typeface="Times New Roman" pitchFamily="18" charset="0"/>
                </a:rPr>
                <a:t>Documentation of complete requirements</a:t>
              </a:r>
            </a:p>
            <a:p>
              <a:pPr>
                <a:buFontTx/>
                <a:buChar char="•"/>
              </a:pPr>
              <a:r>
                <a:rPr lang="en-US" sz="1400" dirty="0">
                  <a:latin typeface="+mj-lt"/>
                  <a:cs typeface="Times New Roman" pitchFamily="18" charset="0"/>
                </a:rPr>
                <a:t>Develop Requirements Traceability Matrix</a:t>
              </a:r>
            </a:p>
            <a:p>
              <a:pPr>
                <a:buFontTx/>
                <a:buChar char="•"/>
              </a:pPr>
              <a:r>
                <a:rPr lang="en-US" sz="1400" dirty="0">
                  <a:latin typeface="+mj-lt"/>
                  <a:cs typeface="Times New Roman" pitchFamily="18" charset="0"/>
                </a:rPr>
                <a:t>Present requirements document to client team</a:t>
              </a:r>
            </a:p>
            <a:p>
              <a:pPr>
                <a:buFontTx/>
                <a:buChar char="•"/>
              </a:pPr>
              <a:r>
                <a:rPr lang="en-US" sz="1400" dirty="0">
                  <a:latin typeface="+mj-lt"/>
                  <a:cs typeface="Times New Roman" pitchFamily="18" charset="0"/>
                </a:rPr>
                <a:t>UI prototyping where necessary</a:t>
              </a:r>
            </a:p>
            <a:p>
              <a:pPr>
                <a:buFontTx/>
                <a:buChar char="•"/>
              </a:pPr>
              <a:r>
                <a:rPr lang="en-US" sz="1400" dirty="0">
                  <a:latin typeface="+mj-lt"/>
                  <a:cs typeface="Times New Roman" pitchFamily="18" charset="0"/>
                </a:rPr>
                <a:t>Finalize Acceptance Criteria</a:t>
              </a:r>
            </a:p>
            <a:p>
              <a:pPr>
                <a:buFontTx/>
                <a:buChar char="•"/>
              </a:pPr>
              <a:r>
                <a:rPr lang="en-US" sz="1400" dirty="0">
                  <a:latin typeface="+mj-lt"/>
                  <a:cs typeface="Times New Roman" pitchFamily="18" charset="0"/>
                </a:rPr>
                <a:t>Identify data migration requirements</a:t>
              </a:r>
            </a:p>
          </p:txBody>
        </p:sp>
        <p:sp>
          <p:nvSpPr>
            <p:cNvPr id="19" name="Text Box 4"/>
            <p:cNvSpPr txBox="1">
              <a:spLocks noChangeArrowheads="1"/>
            </p:cNvSpPr>
            <p:nvPr/>
          </p:nvSpPr>
          <p:spPr bwMode="auto">
            <a:xfrm>
              <a:off x="2160" y="1377"/>
              <a:ext cx="859" cy="199"/>
            </a:xfrm>
            <a:prstGeom prst="rect">
              <a:avLst/>
            </a:prstGeom>
            <a:solidFill>
              <a:srgbClr val="FF9933"/>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1400" b="1">
                  <a:solidFill>
                    <a:schemeClr val="bg1"/>
                  </a:solidFill>
                  <a:latin typeface="+mj-lt"/>
                  <a:cs typeface="Times New Roman" pitchFamily="18" charset="0"/>
                </a:rPr>
                <a:t>Activities</a:t>
              </a:r>
            </a:p>
          </p:txBody>
        </p:sp>
        <p:sp>
          <p:nvSpPr>
            <p:cNvPr id="20" name="Text Box 5"/>
            <p:cNvSpPr txBox="1">
              <a:spLocks noChangeArrowheads="1"/>
            </p:cNvSpPr>
            <p:nvPr/>
          </p:nvSpPr>
          <p:spPr bwMode="auto">
            <a:xfrm>
              <a:off x="4224" y="1470"/>
              <a:ext cx="1564" cy="1323"/>
            </a:xfrm>
            <a:prstGeom prst="rect">
              <a:avLst/>
            </a:prstGeom>
            <a:no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14300" indent="-114300">
                <a:defRPr>
                  <a:solidFill>
                    <a:schemeClr val="tx1"/>
                  </a:solidFill>
                  <a:latin typeface="Arial" charset="0"/>
                </a:defRPr>
              </a:lvl1pPr>
              <a:lvl2pPr>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pPr>
                <a:buFontTx/>
                <a:buChar char="•"/>
              </a:pPr>
              <a:endParaRPr lang="en-US" sz="1200" dirty="0">
                <a:latin typeface="+mj-lt"/>
                <a:cs typeface="Times New Roman" pitchFamily="18" charset="0"/>
              </a:endParaRPr>
            </a:p>
            <a:p>
              <a:pPr>
                <a:buFontTx/>
                <a:buChar char="•"/>
              </a:pPr>
              <a:r>
                <a:rPr lang="en-US" sz="1400" dirty="0">
                  <a:latin typeface="+mj-lt"/>
                  <a:cs typeface="Times New Roman" pitchFamily="18" charset="0"/>
                </a:rPr>
                <a:t>Client signoff on technical, functional and </a:t>
              </a:r>
              <a:r>
                <a:rPr lang="en-US" sz="1400" dirty="0" smtClean="0">
                  <a:latin typeface="+mj-lt"/>
                  <a:cs typeface="Times New Roman" pitchFamily="18" charset="0"/>
                </a:rPr>
                <a:t>performance requirements</a:t>
              </a:r>
              <a:endParaRPr lang="en-US" sz="1400" dirty="0">
                <a:latin typeface="+mj-lt"/>
                <a:cs typeface="Times New Roman" pitchFamily="18" charset="0"/>
              </a:endParaRPr>
            </a:p>
            <a:p>
              <a:pPr>
                <a:buFontTx/>
                <a:buChar char="•"/>
              </a:pPr>
              <a:r>
                <a:rPr lang="en-US" sz="1400" dirty="0">
                  <a:latin typeface="+mj-lt"/>
                  <a:cs typeface="Times New Roman" pitchFamily="18" charset="0"/>
                </a:rPr>
                <a:t>Validation of UI prototypes</a:t>
              </a:r>
            </a:p>
            <a:p>
              <a:pPr>
                <a:buFontTx/>
                <a:buChar char="•"/>
              </a:pPr>
              <a:r>
                <a:rPr lang="en-US" sz="1400" dirty="0" smtClean="0">
                  <a:latin typeface="+mj-lt"/>
                  <a:cs typeface="Times New Roman" pitchFamily="18" charset="0"/>
                </a:rPr>
                <a:t>Signoff </a:t>
              </a:r>
              <a:r>
                <a:rPr lang="en-US" sz="1400" dirty="0">
                  <a:latin typeface="+mj-lt"/>
                  <a:cs typeface="Times New Roman" pitchFamily="18" charset="0"/>
                </a:rPr>
                <a:t>on Acceptance criteria</a:t>
              </a:r>
            </a:p>
          </p:txBody>
        </p:sp>
        <p:sp>
          <p:nvSpPr>
            <p:cNvPr id="21" name="Text Box 6"/>
            <p:cNvSpPr txBox="1">
              <a:spLocks noChangeArrowheads="1"/>
            </p:cNvSpPr>
            <p:nvPr/>
          </p:nvSpPr>
          <p:spPr bwMode="auto">
            <a:xfrm>
              <a:off x="4272" y="1359"/>
              <a:ext cx="1357" cy="206"/>
            </a:xfrm>
            <a:prstGeom prst="rect">
              <a:avLst/>
            </a:prstGeom>
            <a:solidFill>
              <a:srgbClr val="FF99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1400" b="1">
                  <a:solidFill>
                    <a:schemeClr val="bg1"/>
                  </a:solidFill>
                  <a:latin typeface="+mj-lt"/>
                  <a:cs typeface="Times New Roman" pitchFamily="18" charset="0"/>
                </a:rPr>
                <a:t>Completion  Criteria</a:t>
              </a:r>
            </a:p>
          </p:txBody>
        </p:sp>
        <p:sp>
          <p:nvSpPr>
            <p:cNvPr id="22" name="Text Box 7"/>
            <p:cNvSpPr txBox="1">
              <a:spLocks noChangeArrowheads="1"/>
            </p:cNvSpPr>
            <p:nvPr/>
          </p:nvSpPr>
          <p:spPr bwMode="auto">
            <a:xfrm>
              <a:off x="4320" y="3065"/>
              <a:ext cx="1357" cy="1378"/>
            </a:xfrm>
            <a:prstGeom prst="rect">
              <a:avLst/>
            </a:prstGeom>
            <a:no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14300" indent="-114300">
                <a:defRPr>
                  <a:solidFill>
                    <a:schemeClr val="tx1"/>
                  </a:solidFill>
                  <a:latin typeface="Arial" charset="0"/>
                </a:defRPr>
              </a:lvl1pPr>
              <a:lvl2pPr>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pPr>
                <a:buFontTx/>
                <a:buChar char="•"/>
              </a:pPr>
              <a:endParaRPr lang="en-US" sz="1200" dirty="0">
                <a:latin typeface="+mj-lt"/>
                <a:cs typeface="Times New Roman" pitchFamily="18" charset="0"/>
              </a:endParaRPr>
            </a:p>
            <a:p>
              <a:pPr>
                <a:buFontTx/>
                <a:buChar char="•"/>
              </a:pPr>
              <a:r>
                <a:rPr lang="en-US" sz="1400" dirty="0" smtClean="0">
                  <a:latin typeface="+mj-lt"/>
                  <a:cs typeface="Times New Roman" pitchFamily="18" charset="0"/>
                </a:rPr>
                <a:t>SRS /Use Case document</a:t>
              </a:r>
            </a:p>
            <a:p>
              <a:pPr>
                <a:buFontTx/>
                <a:buChar char="•"/>
              </a:pPr>
              <a:r>
                <a:rPr lang="en-US" sz="1400" dirty="0" smtClean="0">
                  <a:latin typeface="+mj-lt"/>
                  <a:cs typeface="Times New Roman" pitchFamily="18" charset="0"/>
                </a:rPr>
                <a:t>UI </a:t>
              </a:r>
              <a:r>
                <a:rPr lang="en-US" sz="1400" dirty="0">
                  <a:latin typeface="+mj-lt"/>
                  <a:cs typeface="Times New Roman" pitchFamily="18" charset="0"/>
                </a:rPr>
                <a:t>design</a:t>
              </a:r>
            </a:p>
            <a:p>
              <a:pPr>
                <a:buFontTx/>
                <a:buChar char="•"/>
              </a:pPr>
              <a:r>
                <a:rPr lang="en-US" sz="1400" dirty="0">
                  <a:latin typeface="+mj-lt"/>
                  <a:cs typeface="Times New Roman" pitchFamily="18" charset="0"/>
                </a:rPr>
                <a:t>Acceptance criteria</a:t>
              </a:r>
            </a:p>
            <a:p>
              <a:pPr>
                <a:buFontTx/>
                <a:buChar char="•"/>
              </a:pPr>
              <a:r>
                <a:rPr lang="en-US" sz="1400" dirty="0">
                  <a:latin typeface="+mj-lt"/>
                  <a:cs typeface="Times New Roman" pitchFamily="18" charset="0"/>
                </a:rPr>
                <a:t>Interface requirements</a:t>
              </a:r>
            </a:p>
          </p:txBody>
        </p:sp>
        <p:sp>
          <p:nvSpPr>
            <p:cNvPr id="23" name="Text Box 8"/>
            <p:cNvSpPr txBox="1">
              <a:spLocks noChangeArrowheads="1"/>
            </p:cNvSpPr>
            <p:nvPr/>
          </p:nvSpPr>
          <p:spPr bwMode="auto">
            <a:xfrm>
              <a:off x="4399" y="2964"/>
              <a:ext cx="1169" cy="206"/>
            </a:xfrm>
            <a:prstGeom prst="rect">
              <a:avLst/>
            </a:prstGeom>
            <a:solidFill>
              <a:srgbClr val="FF99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1400" b="1">
                  <a:solidFill>
                    <a:schemeClr val="bg1"/>
                  </a:solidFill>
                  <a:latin typeface="+mj-lt"/>
                  <a:cs typeface="Times New Roman" pitchFamily="18" charset="0"/>
                </a:rPr>
                <a:t>Deliverables</a:t>
              </a:r>
            </a:p>
          </p:txBody>
        </p:sp>
        <p:sp>
          <p:nvSpPr>
            <p:cNvPr id="24" name="Text Box 9"/>
            <p:cNvSpPr txBox="1">
              <a:spLocks noChangeArrowheads="1"/>
            </p:cNvSpPr>
            <p:nvPr/>
          </p:nvSpPr>
          <p:spPr bwMode="auto">
            <a:xfrm>
              <a:off x="720" y="1464"/>
              <a:ext cx="1213" cy="2592"/>
            </a:xfrm>
            <a:prstGeom prst="rect">
              <a:avLst/>
            </a:prstGeom>
            <a:solidFill>
              <a:schemeClr val="bg1"/>
            </a:solidFill>
            <a:ln w="31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14300" indent="-114300">
                <a:defRPr>
                  <a:solidFill>
                    <a:schemeClr val="tx1"/>
                  </a:solidFill>
                  <a:latin typeface="Arial" charset="0"/>
                </a:defRPr>
              </a:lvl1pPr>
              <a:lvl2pPr>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pPr>
                <a:buFontTx/>
                <a:buChar char="•"/>
              </a:pPr>
              <a:endParaRPr lang="en-US" sz="1200" dirty="0">
                <a:latin typeface="+mj-lt"/>
                <a:cs typeface="Times New Roman" pitchFamily="18" charset="0"/>
              </a:endParaRPr>
            </a:p>
            <a:p>
              <a:pPr>
                <a:buFontTx/>
                <a:buChar char="•"/>
              </a:pPr>
              <a:endParaRPr lang="en-US" sz="1200" dirty="0">
                <a:latin typeface="+mj-lt"/>
                <a:cs typeface="Times New Roman" pitchFamily="18" charset="0"/>
              </a:endParaRPr>
            </a:p>
            <a:p>
              <a:pPr>
                <a:buFontTx/>
                <a:buChar char="•"/>
              </a:pPr>
              <a:r>
                <a:rPr lang="en-US" sz="1400" dirty="0" smtClean="0">
                  <a:latin typeface="+mj-lt"/>
                  <a:cs typeface="Times New Roman" pitchFamily="18" charset="0"/>
                </a:rPr>
                <a:t>Contract/Statement </a:t>
              </a:r>
              <a:r>
                <a:rPr lang="en-US" sz="1400" dirty="0">
                  <a:latin typeface="+mj-lt"/>
                  <a:cs typeface="Times New Roman" pitchFamily="18" charset="0"/>
                </a:rPr>
                <a:t>of Work</a:t>
              </a:r>
            </a:p>
            <a:p>
              <a:pPr>
                <a:buFontTx/>
                <a:buChar char="•"/>
              </a:pPr>
              <a:r>
                <a:rPr lang="en-US" sz="1400" dirty="0">
                  <a:latin typeface="+mj-lt"/>
                  <a:cs typeface="Times New Roman" pitchFamily="18" charset="0"/>
                </a:rPr>
                <a:t>Finalization of Engagement boundaries</a:t>
              </a:r>
            </a:p>
          </p:txBody>
        </p:sp>
        <p:sp>
          <p:nvSpPr>
            <p:cNvPr id="25" name="Text Box 10"/>
            <p:cNvSpPr txBox="1">
              <a:spLocks noChangeArrowheads="1"/>
            </p:cNvSpPr>
            <p:nvPr/>
          </p:nvSpPr>
          <p:spPr bwMode="auto">
            <a:xfrm>
              <a:off x="816" y="1363"/>
              <a:ext cx="906" cy="206"/>
            </a:xfrm>
            <a:prstGeom prst="rect">
              <a:avLst/>
            </a:prstGeom>
            <a:solidFill>
              <a:srgbClr val="FF99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1400" b="1" dirty="0">
                  <a:solidFill>
                    <a:schemeClr val="bg1"/>
                  </a:solidFill>
                  <a:latin typeface="+mj-lt"/>
                  <a:cs typeface="Times New Roman" pitchFamily="18" charset="0"/>
                </a:rPr>
                <a:t>Pre-requisites</a:t>
              </a:r>
            </a:p>
          </p:txBody>
        </p:sp>
      </p:grpSp>
    </p:spTree>
    <p:extLst>
      <p:ext uri="{BB962C8B-B14F-4D97-AF65-F5344CB8AC3E}">
        <p14:creationId xmlns:p14="http://schemas.microsoft.com/office/powerpoint/2010/main" val="536745817"/>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normAutofit/>
          </a:bodyPr>
          <a:lstStyle/>
          <a:p>
            <a:r>
              <a:rPr lang="en-US" dirty="0"/>
              <a:t>Course Goals and Non Goals</a:t>
            </a:r>
          </a:p>
        </p:txBody>
      </p:sp>
      <p:sp>
        <p:nvSpPr>
          <p:cNvPr id="182275" name="Rectangle 3"/>
          <p:cNvSpPr>
            <a:spLocks noGrp="1" noChangeArrowheads="1"/>
          </p:cNvSpPr>
          <p:nvPr>
            <p:ph idx="1"/>
          </p:nvPr>
        </p:nvSpPr>
        <p:spPr/>
        <p:txBody>
          <a:bodyPr/>
          <a:lstStyle/>
          <a:p>
            <a:r>
              <a:rPr lang="en-US" dirty="0">
                <a:solidFill>
                  <a:schemeClr val="tx1"/>
                </a:solidFill>
              </a:rPr>
              <a:t>Course Goals</a:t>
            </a:r>
          </a:p>
          <a:p>
            <a:pPr lvl="1"/>
            <a:r>
              <a:rPr lang="en-US" dirty="0">
                <a:solidFill>
                  <a:schemeClr val="tx1"/>
                </a:solidFill>
              </a:rPr>
              <a:t>To provide an overview of </a:t>
            </a:r>
            <a:r>
              <a:rPr lang="en-US" dirty="0" smtClean="0">
                <a:solidFill>
                  <a:schemeClr val="tx1"/>
                </a:solidFill>
              </a:rPr>
              <a:t>software engineering</a:t>
            </a:r>
            <a:endParaRPr lang="en-US" dirty="0">
              <a:solidFill>
                <a:schemeClr val="tx1"/>
              </a:solidFill>
            </a:endParaRPr>
          </a:p>
          <a:p>
            <a:pPr lvl="1"/>
            <a:r>
              <a:rPr lang="en-US" dirty="0">
                <a:solidFill>
                  <a:schemeClr val="tx1"/>
                </a:solidFill>
              </a:rPr>
              <a:t>To provide an overview of software </a:t>
            </a:r>
            <a:r>
              <a:rPr lang="en-US" dirty="0" smtClean="0">
                <a:solidFill>
                  <a:schemeClr val="tx1"/>
                </a:solidFill>
              </a:rPr>
              <a:t>testing life cycle</a:t>
            </a:r>
            <a:endParaRPr lang="en-US" dirty="0">
              <a:solidFill>
                <a:schemeClr val="tx1"/>
              </a:solidFill>
            </a:endParaRPr>
          </a:p>
          <a:p>
            <a:pPr marL="174625" lvl="1" indent="0">
              <a:buNone/>
            </a:pPr>
            <a:endParaRPr lang="en-US" dirty="0" smtClean="0">
              <a:solidFill>
                <a:schemeClr val="tx1"/>
              </a:solidFill>
            </a:endParaRPr>
          </a:p>
          <a:p>
            <a:r>
              <a:rPr lang="en-US" dirty="0" smtClean="0">
                <a:solidFill>
                  <a:schemeClr val="tx1"/>
                </a:solidFill>
              </a:rPr>
              <a:t>Course </a:t>
            </a:r>
            <a:r>
              <a:rPr lang="en-US" dirty="0">
                <a:solidFill>
                  <a:schemeClr val="tx1"/>
                </a:solidFill>
              </a:rPr>
              <a:t>Non Goals</a:t>
            </a:r>
          </a:p>
          <a:p>
            <a:pPr lvl="1"/>
            <a:r>
              <a:rPr lang="en-US" dirty="0">
                <a:solidFill>
                  <a:schemeClr val="tx1"/>
                </a:solidFill>
              </a:rPr>
              <a:t>This </a:t>
            </a:r>
            <a:r>
              <a:rPr lang="en-US" dirty="0" smtClean="0">
                <a:solidFill>
                  <a:schemeClr val="tx1"/>
                </a:solidFill>
              </a:rPr>
              <a:t>course is only an introductory course to Software engineering and software testing life cycle.</a:t>
            </a:r>
          </a:p>
          <a:p>
            <a:pPr lvl="1"/>
            <a:r>
              <a:rPr lang="en-US" dirty="0" smtClean="0">
                <a:solidFill>
                  <a:schemeClr val="tx1"/>
                </a:solidFill>
              </a:rPr>
              <a:t>This course does </a:t>
            </a:r>
            <a:r>
              <a:rPr lang="en-US" dirty="0">
                <a:solidFill>
                  <a:schemeClr val="tx1"/>
                </a:solidFill>
              </a:rPr>
              <a:t>not intend to </a:t>
            </a:r>
            <a:r>
              <a:rPr lang="en-US" dirty="0" smtClean="0">
                <a:solidFill>
                  <a:schemeClr val="tx1"/>
                </a:solidFill>
              </a:rPr>
              <a:t>delve into details on activities  involved in phases like requirements, high level design etc. </a:t>
            </a:r>
            <a:endParaRPr lang="en-US" dirty="0">
              <a:solidFill>
                <a:schemeClr val="tx1"/>
              </a:solidFill>
            </a:endParaRPr>
          </a:p>
        </p:txBody>
      </p:sp>
    </p:spTree>
    <p:extLst>
      <p:ext uri="{BB962C8B-B14F-4D97-AF65-F5344CB8AC3E}">
        <p14:creationId xmlns:p14="http://schemas.microsoft.com/office/powerpoint/2010/main" val="1500543765"/>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lstStyle/>
          <a:p>
            <a:r>
              <a:rPr lang="en-US" dirty="0" smtClean="0"/>
              <a:t>Introduction to Design Phase </a:t>
            </a:r>
            <a:endParaRPr lang="en-US" dirty="0"/>
          </a:p>
        </p:txBody>
      </p:sp>
    </p:spTree>
    <p:extLst>
      <p:ext uri="{BB962C8B-B14F-4D97-AF65-F5344CB8AC3E}">
        <p14:creationId xmlns:p14="http://schemas.microsoft.com/office/powerpoint/2010/main" val="269366983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and Design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solidFill>
                  <a:schemeClr val="tx1"/>
                </a:solidFill>
              </a:rPr>
              <a:t>Architecture </a:t>
            </a:r>
          </a:p>
          <a:p>
            <a:pPr lvl="1"/>
            <a:r>
              <a:rPr lang="en-US" dirty="0" smtClean="0">
                <a:solidFill>
                  <a:schemeClr val="tx1"/>
                </a:solidFill>
              </a:rPr>
              <a:t>It </a:t>
            </a:r>
            <a:r>
              <a:rPr lang="en-US" b="1" dirty="0" smtClean="0">
                <a:solidFill>
                  <a:schemeClr val="tx1"/>
                </a:solidFill>
              </a:rPr>
              <a:t> </a:t>
            </a:r>
            <a:r>
              <a:rPr lang="en-US" dirty="0">
                <a:solidFill>
                  <a:schemeClr val="tx1"/>
                </a:solidFill>
              </a:rPr>
              <a:t>is </a:t>
            </a:r>
            <a:r>
              <a:rPr lang="en-US" dirty="0" smtClean="0">
                <a:solidFill>
                  <a:schemeClr val="tx1"/>
                </a:solidFill>
              </a:rPr>
              <a:t>the high </a:t>
            </a:r>
            <a:r>
              <a:rPr lang="en-US" dirty="0">
                <a:solidFill>
                  <a:schemeClr val="tx1"/>
                </a:solidFill>
              </a:rPr>
              <a:t>level organizing structure of the system </a:t>
            </a:r>
            <a:endParaRPr lang="en-US" dirty="0" smtClean="0">
              <a:solidFill>
                <a:schemeClr val="tx1"/>
              </a:solidFill>
            </a:endParaRPr>
          </a:p>
          <a:p>
            <a:pPr lvl="1"/>
            <a:r>
              <a:rPr lang="en-US" dirty="0" smtClean="0">
                <a:solidFill>
                  <a:schemeClr val="tx1"/>
                </a:solidFill>
              </a:rPr>
              <a:t>It  </a:t>
            </a:r>
            <a:r>
              <a:rPr lang="en-US" dirty="0">
                <a:solidFill>
                  <a:schemeClr val="tx1"/>
                </a:solidFill>
              </a:rPr>
              <a:t>defines the </a:t>
            </a:r>
            <a:r>
              <a:rPr lang="en-US" dirty="0" smtClean="0">
                <a:solidFill>
                  <a:schemeClr val="tx1"/>
                </a:solidFill>
              </a:rPr>
              <a:t>components</a:t>
            </a:r>
            <a:r>
              <a:rPr lang="en-US" dirty="0">
                <a:solidFill>
                  <a:schemeClr val="tx1"/>
                </a:solidFill>
              </a:rPr>
              <a:t>, interfaces, and behaviors of the system</a:t>
            </a:r>
            <a:r>
              <a:rPr lang="en-US" dirty="0" smtClean="0">
                <a:solidFill>
                  <a:schemeClr val="tx1"/>
                </a:solidFill>
              </a:rPr>
              <a:t>.</a:t>
            </a:r>
          </a:p>
          <a:p>
            <a:pPr lvl="1"/>
            <a:r>
              <a:rPr lang="en-US" dirty="0" smtClean="0">
                <a:solidFill>
                  <a:schemeClr val="tx1"/>
                </a:solidFill>
              </a:rPr>
              <a:t>The process of architecting a software involves defining </a:t>
            </a:r>
            <a:r>
              <a:rPr lang="en-US" dirty="0">
                <a:solidFill>
                  <a:schemeClr val="tx1"/>
                </a:solidFill>
              </a:rPr>
              <a:t>a structured solution that meets all of the technical and operational requirements, </a:t>
            </a:r>
            <a:r>
              <a:rPr lang="en-US" dirty="0" smtClean="0">
                <a:solidFill>
                  <a:schemeClr val="tx1"/>
                </a:solidFill>
              </a:rPr>
              <a:t>along with  </a:t>
            </a:r>
            <a:r>
              <a:rPr lang="en-US" dirty="0">
                <a:solidFill>
                  <a:schemeClr val="tx1"/>
                </a:solidFill>
              </a:rPr>
              <a:t>attributes such as performance, security, and manageability. </a:t>
            </a:r>
            <a:endParaRPr lang="en-US" dirty="0" smtClean="0">
              <a:solidFill>
                <a:schemeClr val="tx1"/>
              </a:solidFill>
            </a:endParaRPr>
          </a:p>
          <a:p>
            <a:pPr lvl="1"/>
            <a:r>
              <a:rPr lang="en-US" dirty="0" smtClean="0">
                <a:solidFill>
                  <a:schemeClr val="tx1"/>
                </a:solidFill>
              </a:rPr>
              <a:t>This phase usually involves the technical/solution architect </a:t>
            </a:r>
          </a:p>
          <a:p>
            <a:pPr lvl="1"/>
            <a:endParaRPr lang="en-US" dirty="0">
              <a:solidFill>
                <a:schemeClr val="tx1"/>
              </a:solidFill>
            </a:endParaRPr>
          </a:p>
          <a:p>
            <a:r>
              <a:rPr lang="en-US" dirty="0" smtClean="0">
                <a:solidFill>
                  <a:schemeClr val="tx1"/>
                </a:solidFill>
              </a:rPr>
              <a:t>Design </a:t>
            </a:r>
          </a:p>
          <a:p>
            <a:pPr lvl="1"/>
            <a:r>
              <a:rPr lang="en-US" dirty="0" smtClean="0">
                <a:solidFill>
                  <a:schemeClr val="tx1"/>
                </a:solidFill>
              </a:rPr>
              <a:t>It is a process of  creating a detailed  </a:t>
            </a:r>
            <a:r>
              <a:rPr lang="en-US" dirty="0">
                <a:solidFill>
                  <a:schemeClr val="tx1"/>
                </a:solidFill>
              </a:rPr>
              <a:t>specification </a:t>
            </a:r>
            <a:r>
              <a:rPr lang="en-US" dirty="0" smtClean="0">
                <a:solidFill>
                  <a:schemeClr val="tx1"/>
                </a:solidFill>
              </a:rPr>
              <a:t>for  </a:t>
            </a:r>
            <a:r>
              <a:rPr lang="en-US" dirty="0">
                <a:solidFill>
                  <a:schemeClr val="tx1"/>
                </a:solidFill>
              </a:rPr>
              <a:t>a </a:t>
            </a:r>
            <a:r>
              <a:rPr lang="en-US" dirty="0" smtClean="0">
                <a:solidFill>
                  <a:schemeClr val="tx1"/>
                </a:solidFill>
              </a:rPr>
              <a:t> software module .</a:t>
            </a:r>
          </a:p>
          <a:p>
            <a:pPr lvl="1"/>
            <a:r>
              <a:rPr lang="en-US" dirty="0" smtClean="0">
                <a:solidFill>
                  <a:schemeClr val="tx1"/>
                </a:solidFill>
              </a:rPr>
              <a:t>It  involves algorithmic design and other implementation specific approaches for a s/w component such as modularity , control hierarchy, data structures </a:t>
            </a:r>
            <a:r>
              <a:rPr lang="en-US" dirty="0" err="1" smtClean="0">
                <a:solidFill>
                  <a:schemeClr val="tx1"/>
                </a:solidFill>
              </a:rPr>
              <a:t>etc</a:t>
            </a:r>
            <a:r>
              <a:rPr lang="en-US" dirty="0" smtClean="0">
                <a:solidFill>
                  <a:schemeClr val="tx1"/>
                </a:solidFill>
              </a:rPr>
              <a:t> </a:t>
            </a:r>
          </a:p>
          <a:p>
            <a:pPr lvl="1"/>
            <a:r>
              <a:rPr lang="en-US" dirty="0" smtClean="0">
                <a:solidFill>
                  <a:schemeClr val="tx1"/>
                </a:solidFill>
              </a:rPr>
              <a:t>Designers  /Technical leads ,senior developers , architects are involved in this phase </a:t>
            </a:r>
            <a:endParaRPr lang="en-US" dirty="0">
              <a:solidFill>
                <a:schemeClr val="tx1"/>
              </a:solidFill>
            </a:endParaRPr>
          </a:p>
          <a:p>
            <a:pPr lvl="1"/>
            <a:endParaRPr lang="en-US" dirty="0">
              <a:solidFill>
                <a:schemeClr val="tx1"/>
              </a:solidFill>
            </a:endParaRPr>
          </a:p>
          <a:p>
            <a:pPr marL="447675" lvl="1" indent="0">
              <a:buNone/>
            </a:pPr>
            <a:r>
              <a:rPr lang="en-US" b="1" i="1" dirty="0" smtClean="0">
                <a:solidFill>
                  <a:schemeClr val="tx1"/>
                </a:solidFill>
              </a:rPr>
              <a:t>Architecture deals with Non functional requirements whereas design deals with functional  </a:t>
            </a:r>
          </a:p>
          <a:p>
            <a:pPr marL="447675" lvl="1" indent="0">
              <a:buNone/>
            </a:pPr>
            <a:endParaRPr lang="en-US" dirty="0">
              <a:solidFill>
                <a:schemeClr val="tx1"/>
              </a:solidFill>
            </a:endParaRPr>
          </a:p>
        </p:txBody>
      </p:sp>
    </p:spTree>
    <p:extLst>
      <p:ext uri="{BB962C8B-B14F-4D97-AF65-F5344CB8AC3E}">
        <p14:creationId xmlns:p14="http://schemas.microsoft.com/office/powerpoint/2010/main" val="227177387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activities in Design phase</a:t>
            </a:r>
            <a:endParaRPr lang="en-US" dirty="0"/>
          </a:p>
        </p:txBody>
      </p:sp>
      <p:sp>
        <p:nvSpPr>
          <p:cNvPr id="3" name="Content Placeholder 2"/>
          <p:cNvSpPr>
            <a:spLocks noGrp="1"/>
          </p:cNvSpPr>
          <p:nvPr>
            <p:ph idx="1"/>
          </p:nvPr>
        </p:nvSpPr>
        <p:spPr/>
        <p:txBody>
          <a:bodyPr>
            <a:normAutofit lnSpcReduction="10000"/>
          </a:bodyPr>
          <a:lstStyle/>
          <a:p>
            <a:r>
              <a:rPr lang="en-US" dirty="0" smtClean="0">
                <a:solidFill>
                  <a:schemeClr val="tx1"/>
                </a:solidFill>
              </a:rPr>
              <a:t>The design phase includes  following activities</a:t>
            </a:r>
          </a:p>
          <a:p>
            <a:pPr lvl="1"/>
            <a:r>
              <a:rPr lang="en-US" b="0" dirty="0" smtClean="0">
                <a:solidFill>
                  <a:schemeClr val="tx1"/>
                </a:solidFill>
              </a:rPr>
              <a:t>Identify  solution which will meet the customers non functional requirements like performance , security etc.. </a:t>
            </a:r>
          </a:p>
          <a:p>
            <a:pPr lvl="1"/>
            <a:r>
              <a:rPr lang="en-US" dirty="0" smtClean="0">
                <a:solidFill>
                  <a:schemeClr val="tx1"/>
                </a:solidFill>
              </a:rPr>
              <a:t>Identify technology stack </a:t>
            </a:r>
          </a:p>
          <a:p>
            <a:pPr lvl="1"/>
            <a:r>
              <a:rPr lang="en-US" dirty="0" smtClean="0">
                <a:solidFill>
                  <a:schemeClr val="tx1"/>
                </a:solidFill>
              </a:rPr>
              <a:t>Identify framework and design pattern </a:t>
            </a:r>
            <a:endParaRPr lang="en-US" b="0" dirty="0" smtClean="0">
              <a:solidFill>
                <a:schemeClr val="tx1"/>
              </a:solidFill>
            </a:endParaRPr>
          </a:p>
          <a:p>
            <a:pPr lvl="1"/>
            <a:r>
              <a:rPr lang="en-US" dirty="0" smtClean="0">
                <a:solidFill>
                  <a:schemeClr val="tx1"/>
                </a:solidFill>
              </a:rPr>
              <a:t>Create software architectural overview document </a:t>
            </a:r>
          </a:p>
          <a:p>
            <a:pPr lvl="1"/>
            <a:r>
              <a:rPr lang="en-US" dirty="0" smtClean="0">
                <a:solidFill>
                  <a:schemeClr val="tx1"/>
                </a:solidFill>
              </a:rPr>
              <a:t>Identify  </a:t>
            </a:r>
            <a:r>
              <a:rPr lang="en-US" dirty="0">
                <a:solidFill>
                  <a:schemeClr val="tx1"/>
                </a:solidFill>
              </a:rPr>
              <a:t>major modules  and its interfacing with each other as well as external systems if any </a:t>
            </a:r>
          </a:p>
          <a:p>
            <a:pPr lvl="1"/>
            <a:r>
              <a:rPr lang="en-US" dirty="0">
                <a:solidFill>
                  <a:schemeClr val="tx1"/>
                </a:solidFill>
              </a:rPr>
              <a:t>Defining the logical </a:t>
            </a:r>
            <a:r>
              <a:rPr lang="en-US" dirty="0" smtClean="0">
                <a:solidFill>
                  <a:schemeClr val="tx1"/>
                </a:solidFill>
              </a:rPr>
              <a:t>and physical  database </a:t>
            </a:r>
            <a:r>
              <a:rPr lang="en-US" dirty="0">
                <a:solidFill>
                  <a:schemeClr val="tx1"/>
                </a:solidFill>
              </a:rPr>
              <a:t>model </a:t>
            </a:r>
          </a:p>
          <a:p>
            <a:pPr lvl="1"/>
            <a:r>
              <a:rPr lang="en-US" dirty="0" smtClean="0">
                <a:solidFill>
                  <a:schemeClr val="tx1"/>
                </a:solidFill>
              </a:rPr>
              <a:t>Create </a:t>
            </a:r>
            <a:r>
              <a:rPr lang="en-US" dirty="0">
                <a:solidFill>
                  <a:schemeClr val="tx1"/>
                </a:solidFill>
              </a:rPr>
              <a:t>test design </a:t>
            </a:r>
          </a:p>
          <a:p>
            <a:pPr lvl="1"/>
            <a:r>
              <a:rPr lang="en-US" dirty="0">
                <a:solidFill>
                  <a:schemeClr val="tx1"/>
                </a:solidFill>
              </a:rPr>
              <a:t>Plan of  the unit  and integration test cases </a:t>
            </a:r>
          </a:p>
          <a:p>
            <a:pPr lvl="1"/>
            <a:r>
              <a:rPr lang="en-US" dirty="0" smtClean="0">
                <a:solidFill>
                  <a:schemeClr val="tx1"/>
                </a:solidFill>
              </a:rPr>
              <a:t>Detailing </a:t>
            </a:r>
            <a:r>
              <a:rPr lang="en-US" dirty="0">
                <a:solidFill>
                  <a:schemeClr val="tx1"/>
                </a:solidFill>
              </a:rPr>
              <a:t>the overall logic of the module  in pseudo code or flow charts </a:t>
            </a:r>
          </a:p>
          <a:p>
            <a:pPr lvl="1"/>
            <a:r>
              <a:rPr lang="en-US" dirty="0">
                <a:solidFill>
                  <a:schemeClr val="tx1"/>
                </a:solidFill>
              </a:rPr>
              <a:t>Detailed database design including constraints data types </a:t>
            </a:r>
            <a:r>
              <a:rPr lang="en-US" dirty="0" smtClean="0">
                <a:solidFill>
                  <a:schemeClr val="tx1"/>
                </a:solidFill>
              </a:rPr>
              <a:t>etc.. </a:t>
            </a:r>
            <a:r>
              <a:rPr lang="en-US" dirty="0">
                <a:solidFill>
                  <a:schemeClr val="tx1"/>
                </a:solidFill>
              </a:rPr>
              <a:t>(Physical)</a:t>
            </a:r>
          </a:p>
          <a:p>
            <a:pPr lvl="1"/>
            <a:r>
              <a:rPr lang="en-US" dirty="0">
                <a:solidFill>
                  <a:schemeClr val="tx1"/>
                </a:solidFill>
              </a:rPr>
              <a:t>Detailed interfacing reference (with API and </a:t>
            </a:r>
            <a:r>
              <a:rPr lang="en-US" dirty="0" smtClean="0">
                <a:solidFill>
                  <a:schemeClr val="tx1"/>
                </a:solidFill>
              </a:rPr>
              <a:t>parameters</a:t>
            </a:r>
          </a:p>
          <a:p>
            <a:pPr lvl="1"/>
            <a:r>
              <a:rPr lang="en-US" dirty="0" smtClean="0">
                <a:solidFill>
                  <a:schemeClr val="tx1"/>
                </a:solidFill>
              </a:rPr>
              <a:t>Prepare design documents </a:t>
            </a:r>
            <a:endParaRPr lang="en-US" dirty="0">
              <a:solidFill>
                <a:schemeClr val="tx1"/>
              </a:solidFill>
            </a:endParaRPr>
          </a:p>
          <a:p>
            <a:pPr lvl="1"/>
            <a:endParaRPr lang="en-US" dirty="0" smtClean="0">
              <a:solidFill>
                <a:schemeClr val="tx1"/>
              </a:solidFill>
            </a:endParaRPr>
          </a:p>
          <a:p>
            <a:endParaRPr lang="en-US" dirty="0" smtClean="0">
              <a:solidFill>
                <a:schemeClr val="tx1"/>
              </a:solidFill>
            </a:endParaRPr>
          </a:p>
        </p:txBody>
      </p:sp>
    </p:spTree>
    <p:extLst>
      <p:ext uri="{BB962C8B-B14F-4D97-AF65-F5344CB8AC3E}">
        <p14:creationId xmlns:p14="http://schemas.microsoft.com/office/powerpoint/2010/main" val="98090187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Design phase key points </a:t>
            </a:r>
          </a:p>
        </p:txBody>
      </p:sp>
      <p:grpSp>
        <p:nvGrpSpPr>
          <p:cNvPr id="17" name="Group 2"/>
          <p:cNvGrpSpPr>
            <a:grpSpLocks/>
          </p:cNvGrpSpPr>
          <p:nvPr/>
        </p:nvGrpSpPr>
        <p:grpSpPr bwMode="auto">
          <a:xfrm>
            <a:off x="304800" y="1288473"/>
            <a:ext cx="8707438" cy="4883727"/>
            <a:chOff x="685" y="624"/>
            <a:chExt cx="4992" cy="2769"/>
          </a:xfrm>
        </p:grpSpPr>
        <p:sp>
          <p:nvSpPr>
            <p:cNvPr id="18" name="Text Box 3"/>
            <p:cNvSpPr txBox="1">
              <a:spLocks noChangeArrowheads="1"/>
            </p:cNvSpPr>
            <p:nvPr/>
          </p:nvSpPr>
          <p:spPr bwMode="auto">
            <a:xfrm>
              <a:off x="2025" y="724"/>
              <a:ext cx="2068" cy="2453"/>
            </a:xfrm>
            <a:prstGeom prst="rect">
              <a:avLst/>
            </a:prstGeom>
            <a:noFill/>
            <a:ln w="31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14300" indent="-114300" algn="l" eaLnBrk="0" hangingPunct="0">
                <a:defRPr sz="2400">
                  <a:solidFill>
                    <a:schemeClr val="tx1"/>
                  </a:solidFill>
                  <a:latin typeface="Times New Roman" pitchFamily="18" charset="0"/>
                </a:defRPr>
              </a:lvl1pPr>
              <a:lvl2pPr algn="l" eaLnBrk="0" hangingPunct="0">
                <a:defRPr sz="2400">
                  <a:solidFill>
                    <a:schemeClr val="tx1"/>
                  </a:solidFill>
                  <a:latin typeface="Times New Roman" pitchFamily="18" charset="0"/>
                </a:defRPr>
              </a:lvl2pPr>
              <a:lvl3pPr algn="l" eaLnBrk="0" hangingPunct="0">
                <a:defRPr sz="2400">
                  <a:solidFill>
                    <a:schemeClr val="tx1"/>
                  </a:solidFill>
                  <a:latin typeface="Times New Roman" pitchFamily="18" charset="0"/>
                </a:defRPr>
              </a:lvl3pPr>
              <a:lvl4pPr algn="l" eaLnBrk="0" hangingPunct="0">
                <a:defRPr sz="2400">
                  <a:solidFill>
                    <a:schemeClr val="tx1"/>
                  </a:solidFill>
                  <a:latin typeface="Times New Roman" pitchFamily="18" charset="0"/>
                </a:defRPr>
              </a:lvl4pPr>
              <a:lvl5pPr algn="l"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hangingPunct="1">
                <a:buFontTx/>
                <a:buChar char="•"/>
              </a:pPr>
              <a:endParaRPr lang="en-US" sz="1200" b="0" dirty="0">
                <a:latin typeface="+mj-lt"/>
                <a:cs typeface="Times New Roman" pitchFamily="18" charset="0"/>
              </a:endParaRPr>
            </a:p>
            <a:p>
              <a:pPr eaLnBrk="1" hangingPunct="1">
                <a:buFontTx/>
                <a:buChar char="•"/>
              </a:pPr>
              <a:endParaRPr lang="en-US" sz="1200" b="0" dirty="0">
                <a:latin typeface="+mj-lt"/>
                <a:cs typeface="Times New Roman" pitchFamily="18" charset="0"/>
              </a:endParaRPr>
            </a:p>
            <a:p>
              <a:pPr eaLnBrk="1" hangingPunct="1">
                <a:buFontTx/>
                <a:buChar char="•"/>
              </a:pPr>
              <a:r>
                <a:rPr lang="en-US" sz="1400" b="0" dirty="0">
                  <a:latin typeface="+mj-lt"/>
                  <a:cs typeface="Times New Roman" pitchFamily="18" charset="0"/>
                </a:rPr>
                <a:t>Detailed System </a:t>
              </a:r>
              <a:r>
                <a:rPr lang="en-US" sz="1400" b="0" dirty="0" smtClean="0">
                  <a:latin typeface="+mj-lt"/>
                  <a:cs typeface="Times New Roman" pitchFamily="18" charset="0"/>
                </a:rPr>
                <a:t>Design</a:t>
              </a:r>
            </a:p>
            <a:p>
              <a:pPr eaLnBrk="1" hangingPunct="1">
                <a:buFontTx/>
                <a:buChar char="•"/>
              </a:pPr>
              <a:endParaRPr lang="en-US" sz="1400" b="0" dirty="0">
                <a:latin typeface="+mj-lt"/>
                <a:cs typeface="Times New Roman" pitchFamily="18" charset="0"/>
              </a:endParaRPr>
            </a:p>
            <a:p>
              <a:pPr eaLnBrk="1" hangingPunct="1">
                <a:buFontTx/>
                <a:buChar char="•"/>
              </a:pPr>
              <a:r>
                <a:rPr lang="en-US" sz="1400" b="0" dirty="0">
                  <a:latin typeface="+mj-lt"/>
                  <a:cs typeface="Times New Roman" pitchFamily="18" charset="0"/>
                </a:rPr>
                <a:t>Prepare Object Models (Class diagrams, Sequence Diagrams</a:t>
              </a:r>
              <a:r>
                <a:rPr lang="en-US" sz="1400" b="0" dirty="0" smtClean="0">
                  <a:latin typeface="+mj-lt"/>
                  <a:cs typeface="Times New Roman" pitchFamily="18" charset="0"/>
                </a:rPr>
                <a:t>)</a:t>
              </a:r>
            </a:p>
            <a:p>
              <a:pPr eaLnBrk="1" hangingPunct="1">
                <a:buFontTx/>
                <a:buChar char="•"/>
              </a:pPr>
              <a:endParaRPr lang="en-US" sz="1400" b="0" dirty="0">
                <a:latin typeface="+mj-lt"/>
                <a:cs typeface="Times New Roman" pitchFamily="18" charset="0"/>
              </a:endParaRPr>
            </a:p>
            <a:p>
              <a:pPr eaLnBrk="1" hangingPunct="1">
                <a:buFontTx/>
                <a:buChar char="•"/>
              </a:pPr>
              <a:r>
                <a:rPr lang="en-US" sz="1400" b="0" dirty="0">
                  <a:latin typeface="+mj-lt"/>
                  <a:cs typeface="Times New Roman" pitchFamily="18" charset="0"/>
                </a:rPr>
                <a:t>Prepare Database Models (Conceptual Data Model, Physical Data Model</a:t>
              </a:r>
              <a:r>
                <a:rPr lang="en-US" sz="1400" b="0" dirty="0" smtClean="0">
                  <a:latin typeface="+mj-lt"/>
                  <a:cs typeface="Times New Roman" pitchFamily="18" charset="0"/>
                </a:rPr>
                <a:t>)</a:t>
              </a:r>
            </a:p>
            <a:p>
              <a:pPr eaLnBrk="1" hangingPunct="1">
                <a:buFontTx/>
                <a:buChar char="•"/>
              </a:pPr>
              <a:endParaRPr lang="en-US" sz="1400" b="0" dirty="0" smtClean="0">
                <a:latin typeface="+mj-lt"/>
                <a:cs typeface="Times New Roman" pitchFamily="18" charset="0"/>
              </a:endParaRPr>
            </a:p>
            <a:p>
              <a:pPr eaLnBrk="1" hangingPunct="1">
                <a:buFontTx/>
                <a:buChar char="•"/>
              </a:pPr>
              <a:r>
                <a:rPr lang="en-US" sz="1400" dirty="0">
                  <a:latin typeface="+mj-lt"/>
                  <a:cs typeface="Times New Roman" pitchFamily="18" charset="0"/>
                </a:rPr>
                <a:t>Design review</a:t>
              </a:r>
            </a:p>
            <a:p>
              <a:pPr eaLnBrk="1" hangingPunct="1">
                <a:buFontTx/>
                <a:buChar char="•"/>
              </a:pPr>
              <a:endParaRPr lang="en-US" sz="1400" b="0" dirty="0" smtClean="0">
                <a:latin typeface="+mj-lt"/>
                <a:cs typeface="Times New Roman" pitchFamily="18" charset="0"/>
              </a:endParaRPr>
            </a:p>
            <a:p>
              <a:pPr eaLnBrk="1" hangingPunct="1">
                <a:buFontTx/>
                <a:buChar char="•"/>
              </a:pPr>
              <a:endParaRPr lang="en-US" sz="1400" b="0" dirty="0">
                <a:latin typeface="+mj-lt"/>
                <a:cs typeface="Times New Roman" pitchFamily="18" charset="0"/>
              </a:endParaRPr>
            </a:p>
            <a:p>
              <a:pPr eaLnBrk="1" hangingPunct="1">
                <a:buFontTx/>
                <a:buChar char="•"/>
              </a:pPr>
              <a:r>
                <a:rPr lang="en-US" sz="1400" b="0" dirty="0">
                  <a:latin typeface="+mj-lt"/>
                  <a:cs typeface="Times New Roman" pitchFamily="18" charset="0"/>
                </a:rPr>
                <a:t>Develop QA </a:t>
              </a:r>
              <a:r>
                <a:rPr lang="en-US" sz="1400" b="0" dirty="0" smtClean="0">
                  <a:latin typeface="+mj-lt"/>
                  <a:cs typeface="Times New Roman" pitchFamily="18" charset="0"/>
                </a:rPr>
                <a:t>plan</a:t>
              </a:r>
            </a:p>
            <a:p>
              <a:pPr eaLnBrk="1" hangingPunct="1">
                <a:buFontTx/>
                <a:buChar char="•"/>
              </a:pPr>
              <a:endParaRPr lang="en-US" sz="1400" b="0" dirty="0">
                <a:latin typeface="+mj-lt"/>
                <a:cs typeface="Times New Roman" pitchFamily="18" charset="0"/>
              </a:endParaRPr>
            </a:p>
            <a:p>
              <a:pPr eaLnBrk="1" hangingPunct="1">
                <a:buFontTx/>
                <a:buChar char="•"/>
              </a:pPr>
              <a:r>
                <a:rPr lang="en-US" sz="1400" b="0" dirty="0" smtClean="0">
                  <a:latin typeface="+mj-lt"/>
                  <a:cs typeface="Times New Roman" pitchFamily="18" charset="0"/>
                </a:rPr>
                <a:t>Develop </a:t>
              </a:r>
              <a:r>
                <a:rPr lang="en-US" sz="1400" b="0" dirty="0">
                  <a:latin typeface="+mj-lt"/>
                  <a:cs typeface="Times New Roman" pitchFamily="18" charset="0"/>
                </a:rPr>
                <a:t>data migration </a:t>
              </a:r>
              <a:r>
                <a:rPr lang="en-US" sz="1400" b="0" dirty="0" smtClean="0">
                  <a:latin typeface="+mj-lt"/>
                  <a:cs typeface="Times New Roman" pitchFamily="18" charset="0"/>
                </a:rPr>
                <a:t>plan</a:t>
              </a:r>
            </a:p>
            <a:p>
              <a:pPr eaLnBrk="1" hangingPunct="1">
                <a:buFontTx/>
                <a:buChar char="•"/>
              </a:pPr>
              <a:endParaRPr lang="en-US" sz="1400" b="0" dirty="0">
                <a:latin typeface="+mj-lt"/>
                <a:cs typeface="Times New Roman" pitchFamily="18" charset="0"/>
              </a:endParaRPr>
            </a:p>
            <a:p>
              <a:pPr eaLnBrk="1" hangingPunct="1">
                <a:buFontTx/>
                <a:buChar char="•"/>
              </a:pPr>
              <a:r>
                <a:rPr lang="en-US" sz="1400" b="0" dirty="0">
                  <a:latin typeface="+mj-lt"/>
                  <a:cs typeface="Times New Roman" pitchFamily="18" charset="0"/>
                </a:rPr>
                <a:t>Develop </a:t>
              </a:r>
              <a:r>
                <a:rPr lang="en-US" sz="1400" b="0" dirty="0" smtClean="0">
                  <a:latin typeface="+mj-lt"/>
                  <a:cs typeface="Times New Roman" pitchFamily="18" charset="0"/>
                </a:rPr>
                <a:t>Integration  </a:t>
              </a:r>
              <a:r>
                <a:rPr lang="en-US" sz="1400" b="0" dirty="0">
                  <a:latin typeface="+mj-lt"/>
                  <a:cs typeface="Times New Roman" pitchFamily="18" charset="0"/>
                </a:rPr>
                <a:t>Test plans and test </a:t>
              </a:r>
              <a:r>
                <a:rPr lang="en-US" sz="1400" b="0" dirty="0" smtClean="0">
                  <a:latin typeface="+mj-lt"/>
                  <a:cs typeface="Times New Roman" pitchFamily="18" charset="0"/>
                </a:rPr>
                <a:t>cases</a:t>
              </a:r>
            </a:p>
            <a:p>
              <a:pPr eaLnBrk="1" hangingPunct="1">
                <a:buFontTx/>
                <a:buChar char="•"/>
              </a:pPr>
              <a:endParaRPr lang="en-US" sz="1400" b="0" dirty="0">
                <a:latin typeface="+mj-lt"/>
                <a:cs typeface="Times New Roman" pitchFamily="18" charset="0"/>
              </a:endParaRPr>
            </a:p>
            <a:p>
              <a:pPr eaLnBrk="1" hangingPunct="1">
                <a:buFontTx/>
                <a:buChar char="•"/>
              </a:pPr>
              <a:endParaRPr lang="en-US" sz="1200" b="0" dirty="0">
                <a:latin typeface="+mj-lt"/>
                <a:cs typeface="Times New Roman" pitchFamily="18" charset="0"/>
              </a:endParaRPr>
            </a:p>
          </p:txBody>
        </p:sp>
        <p:sp>
          <p:nvSpPr>
            <p:cNvPr id="19" name="Text Box 4"/>
            <p:cNvSpPr txBox="1">
              <a:spLocks noChangeArrowheads="1"/>
            </p:cNvSpPr>
            <p:nvPr/>
          </p:nvSpPr>
          <p:spPr bwMode="auto">
            <a:xfrm>
              <a:off x="2125" y="642"/>
              <a:ext cx="859" cy="175"/>
            </a:xfrm>
            <a:prstGeom prst="rect">
              <a:avLst/>
            </a:prstGeom>
            <a:solidFill>
              <a:srgbClr val="FF9933"/>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400">
                  <a:solidFill>
                    <a:schemeClr val="bg1"/>
                  </a:solidFill>
                  <a:latin typeface="+mj-lt"/>
                  <a:cs typeface="Times New Roman" pitchFamily="18" charset="0"/>
                </a:rPr>
                <a:t>Activities</a:t>
              </a:r>
            </a:p>
          </p:txBody>
        </p:sp>
        <p:sp>
          <p:nvSpPr>
            <p:cNvPr id="20" name="Text Box 5"/>
            <p:cNvSpPr txBox="1">
              <a:spLocks noChangeArrowheads="1"/>
            </p:cNvSpPr>
            <p:nvPr/>
          </p:nvSpPr>
          <p:spPr bwMode="auto">
            <a:xfrm>
              <a:off x="4189" y="735"/>
              <a:ext cx="1488" cy="1272"/>
            </a:xfrm>
            <a:prstGeom prst="rect">
              <a:avLst/>
            </a:prstGeom>
            <a:no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14300" indent="-114300" algn="l" eaLnBrk="0" hangingPunct="0">
                <a:defRPr sz="2400">
                  <a:solidFill>
                    <a:schemeClr val="tx1"/>
                  </a:solidFill>
                  <a:latin typeface="Times New Roman" pitchFamily="18" charset="0"/>
                </a:defRPr>
              </a:lvl1pPr>
              <a:lvl2pPr algn="l" eaLnBrk="0" hangingPunct="0">
                <a:defRPr sz="2400">
                  <a:solidFill>
                    <a:schemeClr val="tx1"/>
                  </a:solidFill>
                  <a:latin typeface="Times New Roman" pitchFamily="18" charset="0"/>
                </a:defRPr>
              </a:lvl2pPr>
              <a:lvl3pPr algn="l" eaLnBrk="0" hangingPunct="0">
                <a:defRPr sz="2400">
                  <a:solidFill>
                    <a:schemeClr val="tx1"/>
                  </a:solidFill>
                  <a:latin typeface="Times New Roman" pitchFamily="18" charset="0"/>
                </a:defRPr>
              </a:lvl3pPr>
              <a:lvl4pPr algn="l" eaLnBrk="0" hangingPunct="0">
                <a:defRPr sz="2400">
                  <a:solidFill>
                    <a:schemeClr val="tx1"/>
                  </a:solidFill>
                  <a:latin typeface="Times New Roman" pitchFamily="18" charset="0"/>
                </a:defRPr>
              </a:lvl4pPr>
              <a:lvl5pPr algn="l"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hangingPunct="1">
                <a:buFontTx/>
                <a:buChar char="•"/>
              </a:pPr>
              <a:endParaRPr lang="en-US" sz="1200" b="0" dirty="0">
                <a:latin typeface="+mj-lt"/>
                <a:cs typeface="Times New Roman" pitchFamily="18" charset="0"/>
              </a:endParaRPr>
            </a:p>
            <a:p>
              <a:pPr eaLnBrk="1" hangingPunct="1">
                <a:buFontTx/>
                <a:buChar char="•"/>
              </a:pPr>
              <a:r>
                <a:rPr lang="en-US" sz="1400" b="0" dirty="0">
                  <a:latin typeface="+mj-lt"/>
                  <a:cs typeface="Times New Roman" pitchFamily="18" charset="0"/>
                </a:rPr>
                <a:t>Approved System Design </a:t>
              </a:r>
              <a:r>
                <a:rPr lang="en-US" sz="1400" b="0" dirty="0" smtClean="0">
                  <a:latin typeface="+mj-lt"/>
                  <a:cs typeface="Times New Roman" pitchFamily="18" charset="0"/>
                </a:rPr>
                <a:t>documents</a:t>
              </a:r>
            </a:p>
            <a:p>
              <a:pPr eaLnBrk="1" hangingPunct="1">
                <a:buFontTx/>
                <a:buChar char="•"/>
              </a:pPr>
              <a:endParaRPr lang="en-US" sz="1400" b="0" dirty="0">
                <a:latin typeface="+mj-lt"/>
                <a:cs typeface="Times New Roman" pitchFamily="18" charset="0"/>
              </a:endParaRPr>
            </a:p>
            <a:p>
              <a:pPr eaLnBrk="1" hangingPunct="1">
                <a:buFontTx/>
                <a:buChar char="•"/>
              </a:pPr>
              <a:r>
                <a:rPr lang="en-US" sz="1400" b="0" dirty="0">
                  <a:latin typeface="+mj-lt"/>
                  <a:cs typeface="Times New Roman" pitchFamily="18" charset="0"/>
                </a:rPr>
                <a:t>Approved </a:t>
              </a:r>
              <a:r>
                <a:rPr lang="en-US" sz="1400" b="0" dirty="0" smtClean="0">
                  <a:latin typeface="+mj-lt"/>
                  <a:cs typeface="Times New Roman" pitchFamily="18" charset="0"/>
                </a:rPr>
                <a:t>Models – </a:t>
              </a:r>
              <a:r>
                <a:rPr lang="en-US" sz="1400" b="0" dirty="0" err="1" smtClean="0">
                  <a:latin typeface="+mj-lt"/>
                  <a:cs typeface="Times New Roman" pitchFamily="18" charset="0"/>
                </a:rPr>
                <a:t>Db</a:t>
              </a:r>
              <a:r>
                <a:rPr lang="en-US" sz="1400" b="0" dirty="0" smtClean="0">
                  <a:latin typeface="+mj-lt"/>
                  <a:cs typeface="Times New Roman" pitchFamily="18" charset="0"/>
                </a:rPr>
                <a:t> , Application </a:t>
              </a:r>
            </a:p>
            <a:p>
              <a:pPr eaLnBrk="1" hangingPunct="1">
                <a:buFontTx/>
                <a:buChar char="•"/>
              </a:pPr>
              <a:endParaRPr lang="en-US" sz="1400" b="0" dirty="0">
                <a:latin typeface="+mj-lt"/>
                <a:cs typeface="Times New Roman" pitchFamily="18" charset="0"/>
              </a:endParaRPr>
            </a:p>
            <a:p>
              <a:pPr eaLnBrk="1" hangingPunct="1">
                <a:buFontTx/>
                <a:buChar char="•"/>
              </a:pPr>
              <a:r>
                <a:rPr lang="en-US" sz="1400" b="0" dirty="0">
                  <a:latin typeface="+mj-lt"/>
                  <a:cs typeface="Times New Roman" pitchFamily="18" charset="0"/>
                </a:rPr>
                <a:t>Approved </a:t>
              </a:r>
              <a:r>
                <a:rPr lang="en-US" sz="1400" b="0" dirty="0" smtClean="0">
                  <a:latin typeface="+mj-lt"/>
                  <a:cs typeface="Times New Roman" pitchFamily="18" charset="0"/>
                </a:rPr>
                <a:t>QA plan</a:t>
              </a:r>
              <a:endParaRPr lang="en-US" sz="1400" b="0" dirty="0">
                <a:latin typeface="+mj-lt"/>
                <a:cs typeface="Times New Roman" pitchFamily="18" charset="0"/>
              </a:endParaRPr>
            </a:p>
          </p:txBody>
        </p:sp>
        <p:sp>
          <p:nvSpPr>
            <p:cNvPr id="21" name="Text Box 6"/>
            <p:cNvSpPr txBox="1">
              <a:spLocks noChangeArrowheads="1"/>
            </p:cNvSpPr>
            <p:nvPr/>
          </p:nvSpPr>
          <p:spPr bwMode="auto">
            <a:xfrm>
              <a:off x="4237" y="624"/>
              <a:ext cx="1357" cy="175"/>
            </a:xfrm>
            <a:prstGeom prst="rect">
              <a:avLst/>
            </a:prstGeom>
            <a:solidFill>
              <a:srgbClr val="FF99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400">
                  <a:solidFill>
                    <a:schemeClr val="bg1"/>
                  </a:solidFill>
                  <a:latin typeface="+mj-lt"/>
                  <a:cs typeface="Times New Roman" pitchFamily="18" charset="0"/>
                </a:rPr>
                <a:t>Completion  Criteria</a:t>
              </a:r>
            </a:p>
          </p:txBody>
        </p:sp>
        <p:sp>
          <p:nvSpPr>
            <p:cNvPr id="22" name="Text Box 7"/>
            <p:cNvSpPr txBox="1">
              <a:spLocks noChangeArrowheads="1"/>
            </p:cNvSpPr>
            <p:nvPr/>
          </p:nvSpPr>
          <p:spPr bwMode="auto">
            <a:xfrm>
              <a:off x="4285" y="2330"/>
              <a:ext cx="1357" cy="1063"/>
            </a:xfrm>
            <a:prstGeom prst="rect">
              <a:avLst/>
            </a:prstGeom>
            <a:no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14300" indent="-114300" algn="l" eaLnBrk="0" hangingPunct="0">
                <a:defRPr sz="2400">
                  <a:solidFill>
                    <a:schemeClr val="tx1"/>
                  </a:solidFill>
                  <a:latin typeface="Times New Roman" pitchFamily="18" charset="0"/>
                </a:defRPr>
              </a:lvl1pPr>
              <a:lvl2pPr algn="l" eaLnBrk="0" hangingPunct="0">
                <a:defRPr sz="2400">
                  <a:solidFill>
                    <a:schemeClr val="tx1"/>
                  </a:solidFill>
                  <a:latin typeface="Times New Roman" pitchFamily="18" charset="0"/>
                </a:defRPr>
              </a:lvl2pPr>
              <a:lvl3pPr algn="l" eaLnBrk="0" hangingPunct="0">
                <a:defRPr sz="2400">
                  <a:solidFill>
                    <a:schemeClr val="tx1"/>
                  </a:solidFill>
                  <a:latin typeface="Times New Roman" pitchFamily="18" charset="0"/>
                </a:defRPr>
              </a:lvl3pPr>
              <a:lvl4pPr algn="l" eaLnBrk="0" hangingPunct="0">
                <a:defRPr sz="2400">
                  <a:solidFill>
                    <a:schemeClr val="tx1"/>
                  </a:solidFill>
                  <a:latin typeface="Times New Roman" pitchFamily="18" charset="0"/>
                </a:defRPr>
              </a:lvl4pPr>
              <a:lvl5pPr algn="l"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hangingPunct="1">
                <a:buFontTx/>
                <a:buChar char="•"/>
              </a:pPr>
              <a:endParaRPr lang="en-US" sz="1200" b="0" dirty="0">
                <a:latin typeface="+mj-lt"/>
                <a:cs typeface="Times New Roman" pitchFamily="18" charset="0"/>
              </a:endParaRPr>
            </a:p>
            <a:p>
              <a:pPr eaLnBrk="1" hangingPunct="1">
                <a:buFontTx/>
                <a:buChar char="•"/>
              </a:pPr>
              <a:r>
                <a:rPr lang="en-US" sz="1400" b="0" dirty="0" smtClean="0">
                  <a:latin typeface="+mj-lt"/>
                  <a:cs typeface="Times New Roman" pitchFamily="18" charset="0"/>
                </a:rPr>
                <a:t>SAD</a:t>
              </a:r>
            </a:p>
            <a:p>
              <a:pPr eaLnBrk="1" hangingPunct="1">
                <a:buFontTx/>
                <a:buChar char="•"/>
              </a:pPr>
              <a:endParaRPr lang="en-US" sz="1400" b="0" dirty="0" smtClean="0">
                <a:latin typeface="+mj-lt"/>
                <a:cs typeface="Times New Roman" pitchFamily="18" charset="0"/>
              </a:endParaRPr>
            </a:p>
            <a:p>
              <a:pPr eaLnBrk="1" hangingPunct="1">
                <a:buFontTx/>
                <a:buChar char="•"/>
              </a:pPr>
              <a:r>
                <a:rPr lang="en-US" sz="1400" b="0" dirty="0" smtClean="0">
                  <a:latin typeface="+mj-lt"/>
                  <a:cs typeface="Times New Roman" pitchFamily="18" charset="0"/>
                </a:rPr>
                <a:t>HLD</a:t>
              </a:r>
            </a:p>
            <a:p>
              <a:pPr marL="0" indent="0" eaLnBrk="1" hangingPunct="1"/>
              <a:endParaRPr lang="en-US" sz="1400" b="0" dirty="0" smtClean="0">
                <a:latin typeface="+mj-lt"/>
                <a:cs typeface="Times New Roman" pitchFamily="18" charset="0"/>
              </a:endParaRPr>
            </a:p>
            <a:p>
              <a:pPr eaLnBrk="1" hangingPunct="1">
                <a:buFontTx/>
                <a:buChar char="•"/>
              </a:pPr>
              <a:r>
                <a:rPr lang="en-US" sz="1400" dirty="0" smtClean="0">
                  <a:latin typeface="+mj-lt"/>
                  <a:cs typeface="Times New Roman" pitchFamily="18" charset="0"/>
                </a:rPr>
                <a:t>LLD</a:t>
              </a:r>
            </a:p>
            <a:p>
              <a:pPr eaLnBrk="1" hangingPunct="1">
                <a:buFontTx/>
                <a:buChar char="•"/>
              </a:pPr>
              <a:endParaRPr lang="en-US" sz="1400" dirty="0">
                <a:latin typeface="+mj-lt"/>
                <a:cs typeface="Times New Roman" pitchFamily="18" charset="0"/>
              </a:endParaRPr>
            </a:p>
            <a:p>
              <a:pPr eaLnBrk="1" hangingPunct="1">
                <a:buFontTx/>
                <a:buChar char="•"/>
              </a:pPr>
              <a:r>
                <a:rPr lang="en-US" sz="1400" dirty="0">
                  <a:latin typeface="+mj-lt"/>
                  <a:cs typeface="Times New Roman" pitchFamily="18" charset="0"/>
                </a:rPr>
                <a:t>I</a:t>
              </a:r>
              <a:r>
                <a:rPr lang="en-US" sz="1400" dirty="0" smtClean="0">
                  <a:latin typeface="+mj-lt"/>
                  <a:cs typeface="Times New Roman" pitchFamily="18" charset="0"/>
                </a:rPr>
                <a:t>TP </a:t>
              </a:r>
            </a:p>
            <a:p>
              <a:pPr eaLnBrk="1" hangingPunct="1">
                <a:buFontTx/>
                <a:buChar char="•"/>
              </a:pPr>
              <a:endParaRPr lang="en-US" sz="1200" b="0" dirty="0">
                <a:latin typeface="+mj-lt"/>
                <a:cs typeface="Times New Roman" pitchFamily="18" charset="0"/>
              </a:endParaRPr>
            </a:p>
          </p:txBody>
        </p:sp>
        <p:sp>
          <p:nvSpPr>
            <p:cNvPr id="23" name="Text Box 8"/>
            <p:cNvSpPr txBox="1">
              <a:spLocks noChangeArrowheads="1"/>
            </p:cNvSpPr>
            <p:nvPr/>
          </p:nvSpPr>
          <p:spPr bwMode="auto">
            <a:xfrm>
              <a:off x="4364" y="2230"/>
              <a:ext cx="1169" cy="175"/>
            </a:xfrm>
            <a:prstGeom prst="rect">
              <a:avLst/>
            </a:prstGeom>
            <a:solidFill>
              <a:srgbClr val="FF99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400">
                  <a:solidFill>
                    <a:schemeClr val="bg1"/>
                  </a:solidFill>
                  <a:latin typeface="+mj-lt"/>
                  <a:cs typeface="Times New Roman" pitchFamily="18" charset="0"/>
                </a:rPr>
                <a:t>Deliverables</a:t>
              </a:r>
            </a:p>
          </p:txBody>
        </p:sp>
        <p:sp>
          <p:nvSpPr>
            <p:cNvPr id="24" name="Text Box 9"/>
            <p:cNvSpPr txBox="1">
              <a:spLocks noChangeArrowheads="1"/>
            </p:cNvSpPr>
            <p:nvPr/>
          </p:nvSpPr>
          <p:spPr bwMode="auto">
            <a:xfrm>
              <a:off x="685" y="729"/>
              <a:ext cx="1213" cy="2276"/>
            </a:xfrm>
            <a:prstGeom prst="rect">
              <a:avLst/>
            </a:prstGeom>
            <a:noFill/>
            <a:ln w="31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14300" indent="-114300" algn="l" eaLnBrk="0" hangingPunct="0">
                <a:defRPr sz="2400">
                  <a:solidFill>
                    <a:schemeClr val="tx1"/>
                  </a:solidFill>
                  <a:latin typeface="Times New Roman" pitchFamily="18" charset="0"/>
                </a:defRPr>
              </a:lvl1pPr>
              <a:lvl2pPr algn="l" eaLnBrk="0" hangingPunct="0">
                <a:defRPr sz="2400">
                  <a:solidFill>
                    <a:schemeClr val="tx1"/>
                  </a:solidFill>
                  <a:latin typeface="Times New Roman" pitchFamily="18" charset="0"/>
                </a:defRPr>
              </a:lvl2pPr>
              <a:lvl3pPr algn="l" eaLnBrk="0" hangingPunct="0">
                <a:defRPr sz="2400">
                  <a:solidFill>
                    <a:schemeClr val="tx1"/>
                  </a:solidFill>
                  <a:latin typeface="Times New Roman" pitchFamily="18" charset="0"/>
                </a:defRPr>
              </a:lvl3pPr>
              <a:lvl4pPr algn="l" eaLnBrk="0" hangingPunct="0">
                <a:defRPr sz="2400">
                  <a:solidFill>
                    <a:schemeClr val="tx1"/>
                  </a:solidFill>
                  <a:latin typeface="Times New Roman" pitchFamily="18" charset="0"/>
                </a:defRPr>
              </a:lvl4pPr>
              <a:lvl5pPr algn="l"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hangingPunct="1">
                <a:buFontTx/>
                <a:buChar char="•"/>
              </a:pPr>
              <a:endParaRPr lang="en-US" sz="1200" b="0" dirty="0">
                <a:latin typeface="+mj-lt"/>
                <a:cs typeface="Times New Roman" pitchFamily="18" charset="0"/>
              </a:endParaRPr>
            </a:p>
            <a:p>
              <a:pPr eaLnBrk="1" hangingPunct="1">
                <a:buFontTx/>
                <a:buChar char="•"/>
              </a:pPr>
              <a:endParaRPr lang="en-US" sz="1200" b="0" dirty="0">
                <a:latin typeface="+mj-lt"/>
                <a:cs typeface="Times New Roman" pitchFamily="18" charset="0"/>
              </a:endParaRPr>
            </a:p>
            <a:p>
              <a:pPr eaLnBrk="1" hangingPunct="1">
                <a:buFontTx/>
                <a:buChar char="•"/>
              </a:pPr>
              <a:r>
                <a:rPr lang="en-US" sz="1400" b="0" dirty="0">
                  <a:latin typeface="+mj-lt"/>
                  <a:cs typeface="Times New Roman" pitchFamily="18" charset="0"/>
                </a:rPr>
                <a:t>Signed off </a:t>
              </a:r>
              <a:r>
                <a:rPr lang="en-US" sz="1400" b="0" dirty="0" smtClean="0">
                  <a:latin typeface="+mj-lt"/>
                  <a:cs typeface="Times New Roman" pitchFamily="18" charset="0"/>
                </a:rPr>
                <a:t>requirements</a:t>
              </a:r>
            </a:p>
            <a:p>
              <a:pPr eaLnBrk="1" hangingPunct="1">
                <a:buFontTx/>
                <a:buChar char="•"/>
              </a:pPr>
              <a:endParaRPr lang="en-US" sz="1400" b="0" dirty="0">
                <a:latin typeface="+mj-lt"/>
                <a:cs typeface="Times New Roman" pitchFamily="18" charset="0"/>
              </a:endParaRPr>
            </a:p>
            <a:p>
              <a:pPr eaLnBrk="1" hangingPunct="1">
                <a:buFontTx/>
                <a:buChar char="•"/>
              </a:pPr>
              <a:r>
                <a:rPr lang="en-US" sz="1400" b="0" dirty="0">
                  <a:latin typeface="+mj-lt"/>
                  <a:cs typeface="Times New Roman" pitchFamily="18" charset="0"/>
                </a:rPr>
                <a:t>Signed off </a:t>
              </a:r>
              <a:r>
                <a:rPr lang="en-US" sz="1400" b="0" dirty="0" smtClean="0">
                  <a:latin typeface="+mj-lt"/>
                  <a:cs typeface="Times New Roman" pitchFamily="18" charset="0"/>
                </a:rPr>
                <a:t>prototype</a:t>
              </a:r>
            </a:p>
            <a:p>
              <a:pPr eaLnBrk="1" hangingPunct="1">
                <a:buFontTx/>
                <a:buChar char="•"/>
              </a:pPr>
              <a:endParaRPr lang="en-US" sz="1400" b="0" dirty="0">
                <a:latin typeface="+mj-lt"/>
                <a:cs typeface="Times New Roman" pitchFamily="18" charset="0"/>
              </a:endParaRPr>
            </a:p>
            <a:p>
              <a:pPr eaLnBrk="1" hangingPunct="1">
                <a:buFontTx/>
                <a:buChar char="•"/>
              </a:pPr>
              <a:r>
                <a:rPr lang="en-US" sz="1400" b="0" dirty="0">
                  <a:latin typeface="+mj-lt"/>
                  <a:cs typeface="Times New Roman" pitchFamily="18" charset="0"/>
                </a:rPr>
                <a:t>Finalized acceptance </a:t>
              </a:r>
              <a:r>
                <a:rPr lang="en-US" sz="1400" b="0" dirty="0" smtClean="0">
                  <a:latin typeface="+mj-lt"/>
                  <a:cs typeface="Times New Roman" pitchFamily="18" charset="0"/>
                </a:rPr>
                <a:t>criteria</a:t>
              </a:r>
            </a:p>
            <a:p>
              <a:pPr eaLnBrk="1" hangingPunct="1">
                <a:buFontTx/>
                <a:buChar char="•"/>
              </a:pPr>
              <a:endParaRPr lang="en-US" sz="1400" b="0" dirty="0">
                <a:latin typeface="+mj-lt"/>
                <a:cs typeface="Times New Roman" pitchFamily="18" charset="0"/>
              </a:endParaRPr>
            </a:p>
            <a:p>
              <a:pPr eaLnBrk="1" hangingPunct="1">
                <a:buFontTx/>
                <a:buChar char="•"/>
              </a:pPr>
              <a:r>
                <a:rPr lang="en-US" sz="1400" b="0" dirty="0">
                  <a:latin typeface="+mj-lt"/>
                  <a:cs typeface="Times New Roman" pitchFamily="18" charset="0"/>
                </a:rPr>
                <a:t>Finalized interface requirements</a:t>
              </a:r>
            </a:p>
          </p:txBody>
        </p:sp>
        <p:sp>
          <p:nvSpPr>
            <p:cNvPr id="25" name="Text Box 10"/>
            <p:cNvSpPr txBox="1">
              <a:spLocks noChangeArrowheads="1"/>
            </p:cNvSpPr>
            <p:nvPr/>
          </p:nvSpPr>
          <p:spPr bwMode="auto">
            <a:xfrm>
              <a:off x="781" y="628"/>
              <a:ext cx="906" cy="175"/>
            </a:xfrm>
            <a:prstGeom prst="rect">
              <a:avLst/>
            </a:prstGeom>
            <a:solidFill>
              <a:srgbClr val="FF99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400" dirty="0">
                  <a:solidFill>
                    <a:schemeClr val="bg1"/>
                  </a:solidFill>
                  <a:latin typeface="+mj-lt"/>
                  <a:cs typeface="Times New Roman" pitchFamily="18" charset="0"/>
                </a:rPr>
                <a:t>Pre-requisites</a:t>
              </a:r>
            </a:p>
          </p:txBody>
        </p:sp>
      </p:grpSp>
    </p:spTree>
    <p:extLst>
      <p:ext uri="{BB962C8B-B14F-4D97-AF65-F5344CB8AC3E}">
        <p14:creationId xmlns:p14="http://schemas.microsoft.com/office/powerpoint/2010/main" val="2900738853"/>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lstStyle/>
          <a:p>
            <a:r>
              <a:rPr lang="en-US" dirty="0" smtClean="0"/>
              <a:t>Introduction to Construction  Phase </a:t>
            </a:r>
            <a:endParaRPr lang="en-US" dirty="0"/>
          </a:p>
        </p:txBody>
      </p:sp>
    </p:spTree>
    <p:extLst>
      <p:ext uri="{BB962C8B-B14F-4D97-AF65-F5344CB8AC3E}">
        <p14:creationId xmlns:p14="http://schemas.microsoft.com/office/powerpoint/2010/main" val="414429637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Construction phase </a:t>
            </a:r>
            <a:endParaRPr lang="en-US" dirty="0"/>
          </a:p>
        </p:txBody>
      </p:sp>
      <p:sp>
        <p:nvSpPr>
          <p:cNvPr id="3" name="Content Placeholder 2"/>
          <p:cNvSpPr>
            <a:spLocks noGrp="1"/>
          </p:cNvSpPr>
          <p:nvPr>
            <p:ph idx="1"/>
          </p:nvPr>
        </p:nvSpPr>
        <p:spPr/>
        <p:txBody>
          <a:bodyPr>
            <a:normAutofit lnSpcReduction="10000"/>
          </a:bodyPr>
          <a:lstStyle/>
          <a:p>
            <a:r>
              <a:rPr lang="en-US" dirty="0" smtClean="0">
                <a:solidFill>
                  <a:schemeClr val="tx1"/>
                </a:solidFill>
              </a:rPr>
              <a:t>Also known as implementation phase </a:t>
            </a:r>
          </a:p>
          <a:p>
            <a:pPr marL="0" indent="0">
              <a:buNone/>
            </a:pPr>
            <a:endParaRPr lang="en-US" dirty="0" smtClean="0">
              <a:solidFill>
                <a:schemeClr val="tx1"/>
              </a:solidFill>
            </a:endParaRPr>
          </a:p>
          <a:p>
            <a:r>
              <a:rPr lang="en-US" dirty="0" smtClean="0">
                <a:solidFill>
                  <a:schemeClr val="tx1"/>
                </a:solidFill>
              </a:rPr>
              <a:t>Main objective of this phase is to translate the software design into code , each component  identified in design is implemented as a program module following coding guidelines </a:t>
            </a:r>
          </a:p>
          <a:p>
            <a:endParaRPr lang="en-US" dirty="0">
              <a:solidFill>
                <a:schemeClr val="tx1"/>
              </a:solidFill>
            </a:endParaRPr>
          </a:p>
          <a:p>
            <a:r>
              <a:rPr lang="en-US" dirty="0" smtClean="0">
                <a:solidFill>
                  <a:schemeClr val="tx1"/>
                </a:solidFill>
              </a:rPr>
              <a:t>Each module in this phase is reviewed  and unit tested to determine correct working (White Box testing) </a:t>
            </a:r>
          </a:p>
          <a:p>
            <a:endParaRPr lang="en-US" dirty="0">
              <a:solidFill>
                <a:schemeClr val="tx1"/>
              </a:solidFill>
            </a:endParaRPr>
          </a:p>
          <a:p>
            <a:r>
              <a:rPr lang="en-US" dirty="0" smtClean="0">
                <a:solidFill>
                  <a:schemeClr val="tx1"/>
                </a:solidFill>
              </a:rPr>
              <a:t>Unit tested code are then integrated  in a planned and a phased manner .</a:t>
            </a:r>
          </a:p>
          <a:p>
            <a:endParaRPr lang="en-US" dirty="0" smtClean="0">
              <a:solidFill>
                <a:schemeClr val="tx1"/>
              </a:solidFill>
            </a:endParaRPr>
          </a:p>
          <a:p>
            <a:r>
              <a:rPr lang="en-US" dirty="0" smtClean="0">
                <a:solidFill>
                  <a:schemeClr val="tx1"/>
                </a:solidFill>
              </a:rPr>
              <a:t>In each integration step the partially integrated system is tested </a:t>
            </a:r>
          </a:p>
          <a:p>
            <a:endParaRPr lang="en-US" dirty="0" smtClean="0">
              <a:solidFill>
                <a:schemeClr val="tx1"/>
              </a:solidFill>
            </a:endParaRPr>
          </a:p>
          <a:p>
            <a:endParaRPr lang="en-US" dirty="0" smtClean="0">
              <a:solidFill>
                <a:schemeClr val="tx1"/>
              </a:solidFill>
            </a:endParaRPr>
          </a:p>
          <a:p>
            <a:endParaRPr lang="en-US" dirty="0" smtClean="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247374156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Construction phase </a:t>
            </a:r>
          </a:p>
        </p:txBody>
      </p:sp>
      <p:sp>
        <p:nvSpPr>
          <p:cNvPr id="3" name="Content Placeholder 2"/>
          <p:cNvSpPr>
            <a:spLocks noGrp="1"/>
          </p:cNvSpPr>
          <p:nvPr>
            <p:ph idx="1"/>
          </p:nvPr>
        </p:nvSpPr>
        <p:spPr/>
        <p:txBody>
          <a:bodyPr/>
          <a:lstStyle/>
          <a:p>
            <a:r>
              <a:rPr lang="en-US" dirty="0" smtClean="0">
                <a:solidFill>
                  <a:schemeClr val="tx1"/>
                </a:solidFill>
              </a:rPr>
              <a:t>In addition to the major activities the following activities are also carried out as well </a:t>
            </a:r>
          </a:p>
          <a:p>
            <a:pPr lvl="1"/>
            <a:r>
              <a:rPr lang="en-US" dirty="0" smtClean="0">
                <a:solidFill>
                  <a:schemeClr val="tx1"/>
                </a:solidFill>
              </a:rPr>
              <a:t>Prepare unit test plan and test case</a:t>
            </a:r>
          </a:p>
          <a:p>
            <a:pPr lvl="1"/>
            <a:r>
              <a:rPr lang="en-US" dirty="0" smtClean="0">
                <a:solidFill>
                  <a:schemeClr val="tx1"/>
                </a:solidFill>
              </a:rPr>
              <a:t>Prepare unit test data </a:t>
            </a:r>
          </a:p>
          <a:p>
            <a:pPr lvl="1"/>
            <a:r>
              <a:rPr lang="en-US" dirty="0" smtClean="0">
                <a:solidFill>
                  <a:schemeClr val="tx1"/>
                </a:solidFill>
              </a:rPr>
              <a:t>Setup coding guidelines </a:t>
            </a:r>
          </a:p>
          <a:p>
            <a:pPr lvl="1"/>
            <a:r>
              <a:rPr lang="en-US" dirty="0" smtClean="0">
                <a:solidFill>
                  <a:schemeClr val="tx1"/>
                </a:solidFill>
              </a:rPr>
              <a:t>Setup the environment for Configuration Management as per CM guidelines </a:t>
            </a:r>
          </a:p>
          <a:p>
            <a:pPr lvl="1"/>
            <a:r>
              <a:rPr lang="en-US" dirty="0" smtClean="0">
                <a:solidFill>
                  <a:schemeClr val="tx1"/>
                </a:solidFill>
              </a:rPr>
              <a:t>Provide suitable environment for base lining code and  continuous integration </a:t>
            </a:r>
          </a:p>
          <a:p>
            <a:pPr lvl="1"/>
            <a:r>
              <a:rPr lang="en-US" dirty="0" smtClean="0">
                <a:solidFill>
                  <a:schemeClr val="tx1"/>
                </a:solidFill>
              </a:rPr>
              <a:t>Defect reporting and fixing </a:t>
            </a:r>
          </a:p>
          <a:p>
            <a:endParaRPr lang="en-US" dirty="0">
              <a:solidFill>
                <a:schemeClr val="tx1"/>
              </a:solidFill>
            </a:endParaRPr>
          </a:p>
          <a:p>
            <a:r>
              <a:rPr lang="en-US" dirty="0" smtClean="0">
                <a:solidFill>
                  <a:schemeClr val="tx1"/>
                </a:solidFill>
              </a:rPr>
              <a:t>The main role players in this phase are </a:t>
            </a:r>
          </a:p>
          <a:p>
            <a:pPr lvl="1"/>
            <a:r>
              <a:rPr lang="en-US" dirty="0" smtClean="0">
                <a:solidFill>
                  <a:schemeClr val="tx1"/>
                </a:solidFill>
              </a:rPr>
              <a:t>Developers</a:t>
            </a:r>
          </a:p>
          <a:p>
            <a:pPr lvl="1"/>
            <a:r>
              <a:rPr lang="en-US" dirty="0" smtClean="0">
                <a:solidFill>
                  <a:schemeClr val="tx1"/>
                </a:solidFill>
              </a:rPr>
              <a:t>Team Leads </a:t>
            </a:r>
          </a:p>
          <a:p>
            <a:endParaRPr lang="en-US" dirty="0">
              <a:solidFill>
                <a:schemeClr val="tx1"/>
              </a:solidFill>
            </a:endParaRPr>
          </a:p>
        </p:txBody>
      </p:sp>
    </p:spTree>
    <p:extLst>
      <p:ext uri="{BB962C8B-B14F-4D97-AF65-F5344CB8AC3E}">
        <p14:creationId xmlns:p14="http://schemas.microsoft.com/office/powerpoint/2010/main" val="94179812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Construction phase – key activities </a:t>
            </a:r>
            <a:br>
              <a:rPr lang="en-US" dirty="0"/>
            </a:br>
            <a:endParaRPr lang="en-US" dirty="0"/>
          </a:p>
        </p:txBody>
      </p:sp>
      <p:grpSp>
        <p:nvGrpSpPr>
          <p:cNvPr id="15" name="Group 2"/>
          <p:cNvGrpSpPr>
            <a:grpSpLocks/>
          </p:cNvGrpSpPr>
          <p:nvPr/>
        </p:nvGrpSpPr>
        <p:grpSpPr bwMode="auto">
          <a:xfrm>
            <a:off x="114300" y="1695450"/>
            <a:ext cx="8839200" cy="4724400"/>
            <a:chOff x="720" y="624"/>
            <a:chExt cx="4992" cy="2769"/>
          </a:xfrm>
        </p:grpSpPr>
        <p:sp>
          <p:nvSpPr>
            <p:cNvPr id="16" name="Text Box 3"/>
            <p:cNvSpPr txBox="1">
              <a:spLocks noChangeArrowheads="1"/>
            </p:cNvSpPr>
            <p:nvPr/>
          </p:nvSpPr>
          <p:spPr bwMode="auto">
            <a:xfrm>
              <a:off x="2060" y="724"/>
              <a:ext cx="2068" cy="2281"/>
            </a:xfrm>
            <a:prstGeom prst="rect">
              <a:avLst/>
            </a:prstGeom>
            <a:noFill/>
            <a:ln w="31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14300" indent="-114300" algn="l" eaLnBrk="0" hangingPunct="0">
                <a:defRPr sz="2400">
                  <a:solidFill>
                    <a:schemeClr val="tx1"/>
                  </a:solidFill>
                  <a:latin typeface="Times New Roman" pitchFamily="18" charset="0"/>
                </a:defRPr>
              </a:lvl1pPr>
              <a:lvl2pPr algn="l" eaLnBrk="0" hangingPunct="0">
                <a:defRPr sz="2400">
                  <a:solidFill>
                    <a:schemeClr val="tx1"/>
                  </a:solidFill>
                  <a:latin typeface="Times New Roman" pitchFamily="18" charset="0"/>
                </a:defRPr>
              </a:lvl2pPr>
              <a:lvl3pPr algn="l" eaLnBrk="0" hangingPunct="0">
                <a:defRPr sz="2400">
                  <a:solidFill>
                    <a:schemeClr val="tx1"/>
                  </a:solidFill>
                  <a:latin typeface="Times New Roman" pitchFamily="18" charset="0"/>
                </a:defRPr>
              </a:lvl3pPr>
              <a:lvl4pPr algn="l" eaLnBrk="0" hangingPunct="0">
                <a:defRPr sz="2400">
                  <a:solidFill>
                    <a:schemeClr val="tx1"/>
                  </a:solidFill>
                  <a:latin typeface="Times New Roman" pitchFamily="18" charset="0"/>
                </a:defRPr>
              </a:lvl4pPr>
              <a:lvl5pPr algn="l"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hangingPunct="1">
                <a:buFontTx/>
                <a:buChar char="•"/>
              </a:pPr>
              <a:endParaRPr lang="en-US" sz="1400" b="0" dirty="0">
                <a:latin typeface="+mj-lt"/>
                <a:cs typeface="Times New Roman" pitchFamily="18" charset="0"/>
              </a:endParaRPr>
            </a:p>
            <a:p>
              <a:pPr eaLnBrk="1" hangingPunct="1">
                <a:buFontTx/>
                <a:buChar char="•"/>
              </a:pPr>
              <a:endParaRPr lang="en-US" sz="1400" b="0" dirty="0">
                <a:latin typeface="+mj-lt"/>
                <a:cs typeface="Times New Roman" pitchFamily="18" charset="0"/>
              </a:endParaRPr>
            </a:p>
            <a:p>
              <a:pPr eaLnBrk="1" hangingPunct="1">
                <a:buFontTx/>
                <a:buChar char="•"/>
              </a:pPr>
              <a:r>
                <a:rPr lang="en-US" sz="1400" b="0" dirty="0">
                  <a:latin typeface="+mj-lt"/>
                  <a:cs typeface="Times New Roman" pitchFamily="18" charset="0"/>
                </a:rPr>
                <a:t>Development environment </a:t>
              </a:r>
              <a:r>
                <a:rPr lang="en-US" sz="1400" b="0" dirty="0" smtClean="0">
                  <a:latin typeface="+mj-lt"/>
                  <a:cs typeface="Times New Roman" pitchFamily="18" charset="0"/>
                </a:rPr>
                <a:t>setup</a:t>
              </a:r>
            </a:p>
            <a:p>
              <a:pPr marL="0" indent="0" eaLnBrk="1" hangingPunct="1"/>
              <a:endParaRPr lang="en-US" sz="1400" b="0" dirty="0">
                <a:latin typeface="+mj-lt"/>
                <a:cs typeface="Times New Roman" pitchFamily="18" charset="0"/>
              </a:endParaRPr>
            </a:p>
            <a:p>
              <a:pPr eaLnBrk="1" hangingPunct="1">
                <a:buFontTx/>
                <a:buChar char="•"/>
              </a:pPr>
              <a:r>
                <a:rPr lang="en-US" sz="1400" b="0" dirty="0">
                  <a:latin typeface="+mj-lt"/>
                  <a:cs typeface="Times New Roman" pitchFamily="18" charset="0"/>
                </a:rPr>
                <a:t>Prepare Unit Test </a:t>
              </a:r>
              <a:r>
                <a:rPr lang="en-US" sz="1400" b="0" dirty="0" smtClean="0">
                  <a:latin typeface="+mj-lt"/>
                  <a:cs typeface="Times New Roman" pitchFamily="18" charset="0"/>
                </a:rPr>
                <a:t> plan and data</a:t>
              </a:r>
            </a:p>
            <a:p>
              <a:pPr eaLnBrk="1" hangingPunct="1">
                <a:buFontTx/>
                <a:buChar char="•"/>
              </a:pPr>
              <a:endParaRPr lang="en-US" sz="1400" b="0" dirty="0">
                <a:latin typeface="+mj-lt"/>
                <a:cs typeface="Times New Roman" pitchFamily="18" charset="0"/>
              </a:endParaRPr>
            </a:p>
            <a:p>
              <a:pPr eaLnBrk="1" hangingPunct="1">
                <a:buFontTx/>
                <a:buChar char="•"/>
              </a:pPr>
              <a:r>
                <a:rPr lang="en-US" sz="1400" b="0" dirty="0" smtClean="0">
                  <a:latin typeface="+mj-lt"/>
                  <a:cs typeface="Times New Roman" pitchFamily="18" charset="0"/>
                </a:rPr>
                <a:t>Build  Code </a:t>
              </a:r>
            </a:p>
            <a:p>
              <a:pPr eaLnBrk="1" hangingPunct="1">
                <a:buFontTx/>
                <a:buChar char="•"/>
              </a:pPr>
              <a:endParaRPr lang="en-US" sz="1400" b="0" dirty="0">
                <a:latin typeface="+mj-lt"/>
                <a:cs typeface="Times New Roman" pitchFamily="18" charset="0"/>
              </a:endParaRPr>
            </a:p>
            <a:p>
              <a:pPr eaLnBrk="1" hangingPunct="1">
                <a:buFontTx/>
                <a:buChar char="•"/>
              </a:pPr>
              <a:r>
                <a:rPr lang="en-US" sz="1400" b="0" dirty="0">
                  <a:latin typeface="+mj-lt"/>
                  <a:cs typeface="Times New Roman" pitchFamily="18" charset="0"/>
                </a:rPr>
                <a:t>Code </a:t>
              </a:r>
              <a:r>
                <a:rPr lang="en-US" sz="1400" b="0" dirty="0" smtClean="0">
                  <a:latin typeface="+mj-lt"/>
                  <a:cs typeface="Times New Roman" pitchFamily="18" charset="0"/>
                </a:rPr>
                <a:t>review</a:t>
              </a:r>
            </a:p>
            <a:p>
              <a:pPr eaLnBrk="1" hangingPunct="1">
                <a:buFontTx/>
                <a:buChar char="•"/>
              </a:pPr>
              <a:r>
                <a:rPr lang="en-US" sz="1400" b="0" dirty="0" smtClean="0">
                  <a:latin typeface="+mj-lt"/>
                  <a:cs typeface="Times New Roman" pitchFamily="18" charset="0"/>
                </a:rPr>
                <a:t> </a:t>
              </a:r>
              <a:endParaRPr lang="en-US" sz="1400" b="0" dirty="0">
                <a:latin typeface="+mj-lt"/>
                <a:cs typeface="Times New Roman" pitchFamily="18" charset="0"/>
              </a:endParaRPr>
            </a:p>
            <a:p>
              <a:pPr eaLnBrk="1" hangingPunct="1">
                <a:buFontTx/>
                <a:buChar char="•"/>
              </a:pPr>
              <a:r>
                <a:rPr lang="en-US" sz="1400" b="0" dirty="0">
                  <a:latin typeface="+mj-lt"/>
                  <a:cs typeface="Times New Roman" pitchFamily="18" charset="0"/>
                </a:rPr>
                <a:t>Perform Unit </a:t>
              </a:r>
              <a:r>
                <a:rPr lang="en-US" sz="1400" b="0" dirty="0" smtClean="0">
                  <a:latin typeface="+mj-lt"/>
                  <a:cs typeface="Times New Roman" pitchFamily="18" charset="0"/>
                </a:rPr>
                <a:t>Test</a:t>
              </a:r>
            </a:p>
            <a:p>
              <a:pPr eaLnBrk="1" hangingPunct="1">
                <a:buFontTx/>
                <a:buChar char="•"/>
              </a:pPr>
              <a:endParaRPr lang="en-US" sz="1400" b="0" dirty="0">
                <a:latin typeface="+mj-lt"/>
                <a:cs typeface="Times New Roman" pitchFamily="18" charset="0"/>
              </a:endParaRPr>
            </a:p>
            <a:p>
              <a:pPr eaLnBrk="1" hangingPunct="1">
                <a:buFontTx/>
                <a:buChar char="•"/>
              </a:pPr>
              <a:r>
                <a:rPr lang="en-US" sz="1400" b="0" dirty="0">
                  <a:latin typeface="+mj-lt"/>
                  <a:cs typeface="Times New Roman" pitchFamily="18" charset="0"/>
                </a:rPr>
                <a:t>Rework and </a:t>
              </a:r>
              <a:r>
                <a:rPr lang="en-US" sz="1400" b="0" dirty="0" smtClean="0">
                  <a:latin typeface="+mj-lt"/>
                  <a:cs typeface="Times New Roman" pitchFamily="18" charset="0"/>
                </a:rPr>
                <a:t>re-test</a:t>
              </a:r>
            </a:p>
            <a:p>
              <a:pPr eaLnBrk="1" hangingPunct="1">
                <a:buFontTx/>
                <a:buChar char="•"/>
              </a:pPr>
              <a:endParaRPr lang="en-US" sz="1400" b="0" dirty="0">
                <a:latin typeface="+mj-lt"/>
                <a:cs typeface="Times New Roman" pitchFamily="18" charset="0"/>
              </a:endParaRPr>
            </a:p>
            <a:p>
              <a:pPr eaLnBrk="1" hangingPunct="1">
                <a:buFontTx/>
                <a:buChar char="•"/>
              </a:pPr>
              <a:r>
                <a:rPr lang="en-US" sz="1400" b="0" dirty="0">
                  <a:latin typeface="+mj-lt"/>
                  <a:cs typeface="Times New Roman" pitchFamily="18" charset="0"/>
                </a:rPr>
                <a:t>Baseline source </a:t>
              </a:r>
              <a:r>
                <a:rPr lang="en-US" sz="1400" b="0" dirty="0" smtClean="0">
                  <a:latin typeface="+mj-lt"/>
                  <a:cs typeface="Times New Roman" pitchFamily="18" charset="0"/>
                </a:rPr>
                <a:t>code</a:t>
              </a:r>
            </a:p>
            <a:p>
              <a:pPr eaLnBrk="1" hangingPunct="1">
                <a:buFontTx/>
                <a:buChar char="•"/>
              </a:pPr>
              <a:endParaRPr lang="en-US" sz="1400" b="0" dirty="0">
                <a:latin typeface="+mj-lt"/>
                <a:cs typeface="Times New Roman" pitchFamily="18" charset="0"/>
              </a:endParaRPr>
            </a:p>
            <a:p>
              <a:pPr eaLnBrk="1" hangingPunct="1">
                <a:buFontTx/>
                <a:buChar char="•"/>
              </a:pPr>
              <a:endParaRPr lang="en-US" sz="1400" b="0" dirty="0">
                <a:latin typeface="+mj-lt"/>
                <a:cs typeface="Times New Roman" pitchFamily="18" charset="0"/>
              </a:endParaRPr>
            </a:p>
          </p:txBody>
        </p:sp>
        <p:sp>
          <p:nvSpPr>
            <p:cNvPr id="17" name="Text Box 4"/>
            <p:cNvSpPr txBox="1">
              <a:spLocks noChangeArrowheads="1"/>
            </p:cNvSpPr>
            <p:nvPr/>
          </p:nvSpPr>
          <p:spPr bwMode="auto">
            <a:xfrm>
              <a:off x="2160" y="642"/>
              <a:ext cx="859" cy="180"/>
            </a:xfrm>
            <a:prstGeom prst="rect">
              <a:avLst/>
            </a:prstGeom>
            <a:solidFill>
              <a:srgbClr val="FF9933"/>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400" b="1" dirty="0">
                  <a:solidFill>
                    <a:schemeClr val="bg1"/>
                  </a:solidFill>
                  <a:latin typeface="+mj-lt"/>
                  <a:cs typeface="Times New Roman" pitchFamily="18" charset="0"/>
                </a:rPr>
                <a:t>Activities</a:t>
              </a:r>
            </a:p>
          </p:txBody>
        </p:sp>
        <p:sp>
          <p:nvSpPr>
            <p:cNvPr id="18" name="Text Box 5"/>
            <p:cNvSpPr txBox="1">
              <a:spLocks noChangeArrowheads="1"/>
            </p:cNvSpPr>
            <p:nvPr/>
          </p:nvSpPr>
          <p:spPr bwMode="auto">
            <a:xfrm>
              <a:off x="4224" y="735"/>
              <a:ext cx="1488" cy="1170"/>
            </a:xfrm>
            <a:prstGeom prst="rect">
              <a:avLst/>
            </a:prstGeom>
            <a:no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14300" indent="-114300" algn="l" eaLnBrk="0" hangingPunct="0">
                <a:defRPr sz="2400">
                  <a:solidFill>
                    <a:schemeClr val="tx1"/>
                  </a:solidFill>
                  <a:latin typeface="Times New Roman" pitchFamily="18" charset="0"/>
                </a:defRPr>
              </a:lvl1pPr>
              <a:lvl2pPr algn="l" eaLnBrk="0" hangingPunct="0">
                <a:defRPr sz="2400">
                  <a:solidFill>
                    <a:schemeClr val="tx1"/>
                  </a:solidFill>
                  <a:latin typeface="Times New Roman" pitchFamily="18" charset="0"/>
                </a:defRPr>
              </a:lvl2pPr>
              <a:lvl3pPr algn="l" eaLnBrk="0" hangingPunct="0">
                <a:defRPr sz="2400">
                  <a:solidFill>
                    <a:schemeClr val="tx1"/>
                  </a:solidFill>
                  <a:latin typeface="Times New Roman" pitchFamily="18" charset="0"/>
                </a:defRPr>
              </a:lvl3pPr>
              <a:lvl4pPr algn="l" eaLnBrk="0" hangingPunct="0">
                <a:defRPr sz="2400">
                  <a:solidFill>
                    <a:schemeClr val="tx1"/>
                  </a:solidFill>
                  <a:latin typeface="Times New Roman" pitchFamily="18" charset="0"/>
                </a:defRPr>
              </a:lvl4pPr>
              <a:lvl5pPr algn="l"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hangingPunct="1">
                <a:buFontTx/>
                <a:buChar char="•"/>
              </a:pPr>
              <a:endParaRPr lang="en-US" sz="1400" b="0" dirty="0">
                <a:latin typeface="+mj-lt"/>
                <a:cs typeface="Times New Roman" pitchFamily="18" charset="0"/>
              </a:endParaRPr>
            </a:p>
            <a:p>
              <a:pPr eaLnBrk="1" hangingPunct="1">
                <a:buFontTx/>
                <a:buChar char="•"/>
              </a:pPr>
              <a:r>
                <a:rPr lang="en-US" sz="1400" b="0" dirty="0">
                  <a:latin typeface="+mj-lt"/>
                  <a:cs typeface="Times New Roman" pitchFamily="18" charset="0"/>
                </a:rPr>
                <a:t>Code ready for </a:t>
              </a:r>
              <a:r>
                <a:rPr lang="en-US" sz="1400" b="0" dirty="0" smtClean="0">
                  <a:latin typeface="+mj-lt"/>
                  <a:cs typeface="Times New Roman" pitchFamily="18" charset="0"/>
                </a:rPr>
                <a:t>System testing </a:t>
              </a:r>
              <a:endParaRPr lang="en-US" sz="1400" b="0" dirty="0">
                <a:latin typeface="+mj-lt"/>
                <a:cs typeface="Times New Roman" pitchFamily="18" charset="0"/>
              </a:endParaRPr>
            </a:p>
          </p:txBody>
        </p:sp>
        <p:sp>
          <p:nvSpPr>
            <p:cNvPr id="19" name="Text Box 6"/>
            <p:cNvSpPr txBox="1">
              <a:spLocks noChangeArrowheads="1"/>
            </p:cNvSpPr>
            <p:nvPr/>
          </p:nvSpPr>
          <p:spPr bwMode="auto">
            <a:xfrm>
              <a:off x="4272" y="624"/>
              <a:ext cx="1357" cy="180"/>
            </a:xfrm>
            <a:prstGeom prst="rect">
              <a:avLst/>
            </a:prstGeom>
            <a:solidFill>
              <a:srgbClr val="FF99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400" b="1" dirty="0">
                  <a:solidFill>
                    <a:schemeClr val="bg1"/>
                  </a:solidFill>
                  <a:latin typeface="+mj-lt"/>
                  <a:cs typeface="Times New Roman" pitchFamily="18" charset="0"/>
                </a:rPr>
                <a:t>Completion  Criteria</a:t>
              </a:r>
            </a:p>
          </p:txBody>
        </p:sp>
        <p:sp>
          <p:nvSpPr>
            <p:cNvPr id="20" name="Text Box 7"/>
            <p:cNvSpPr txBox="1">
              <a:spLocks noChangeArrowheads="1"/>
            </p:cNvSpPr>
            <p:nvPr/>
          </p:nvSpPr>
          <p:spPr bwMode="auto">
            <a:xfrm>
              <a:off x="4320" y="2330"/>
              <a:ext cx="1357" cy="1063"/>
            </a:xfrm>
            <a:prstGeom prst="rect">
              <a:avLst/>
            </a:prstGeom>
            <a:no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14300" indent="-114300" algn="l" eaLnBrk="0" hangingPunct="0">
                <a:defRPr sz="2400">
                  <a:solidFill>
                    <a:schemeClr val="tx1"/>
                  </a:solidFill>
                  <a:latin typeface="Times New Roman" pitchFamily="18" charset="0"/>
                </a:defRPr>
              </a:lvl1pPr>
              <a:lvl2pPr algn="l" eaLnBrk="0" hangingPunct="0">
                <a:defRPr sz="2400">
                  <a:solidFill>
                    <a:schemeClr val="tx1"/>
                  </a:solidFill>
                  <a:latin typeface="Times New Roman" pitchFamily="18" charset="0"/>
                </a:defRPr>
              </a:lvl2pPr>
              <a:lvl3pPr algn="l" eaLnBrk="0" hangingPunct="0">
                <a:defRPr sz="2400">
                  <a:solidFill>
                    <a:schemeClr val="tx1"/>
                  </a:solidFill>
                  <a:latin typeface="Times New Roman" pitchFamily="18" charset="0"/>
                </a:defRPr>
              </a:lvl3pPr>
              <a:lvl4pPr algn="l" eaLnBrk="0" hangingPunct="0">
                <a:defRPr sz="2400">
                  <a:solidFill>
                    <a:schemeClr val="tx1"/>
                  </a:solidFill>
                  <a:latin typeface="Times New Roman" pitchFamily="18" charset="0"/>
                </a:defRPr>
              </a:lvl4pPr>
              <a:lvl5pPr algn="l"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hangingPunct="1">
                <a:buFontTx/>
                <a:buChar char="•"/>
              </a:pPr>
              <a:endParaRPr lang="en-US" sz="1400" b="0" dirty="0">
                <a:latin typeface="+mj-lt"/>
                <a:cs typeface="Times New Roman" pitchFamily="18" charset="0"/>
              </a:endParaRPr>
            </a:p>
            <a:p>
              <a:pPr eaLnBrk="1" hangingPunct="1">
                <a:buFontTx/>
                <a:buChar char="•"/>
              </a:pPr>
              <a:r>
                <a:rPr lang="en-US" sz="1400" b="0" dirty="0" smtClean="0">
                  <a:latin typeface="+mj-lt"/>
                  <a:cs typeface="Times New Roman" pitchFamily="18" charset="0"/>
                </a:rPr>
                <a:t> Test reports </a:t>
              </a:r>
            </a:p>
            <a:p>
              <a:pPr eaLnBrk="1" hangingPunct="1">
                <a:buFontTx/>
                <a:buChar char="•"/>
              </a:pPr>
              <a:endParaRPr lang="en-US" sz="1400" b="0" dirty="0">
                <a:latin typeface="+mj-lt"/>
                <a:cs typeface="Times New Roman" pitchFamily="18" charset="0"/>
              </a:endParaRPr>
            </a:p>
            <a:p>
              <a:pPr eaLnBrk="1" hangingPunct="1">
                <a:buFontTx/>
                <a:buChar char="•"/>
              </a:pPr>
              <a:r>
                <a:rPr lang="en-US" sz="1400" b="0" dirty="0">
                  <a:latin typeface="+mj-lt"/>
                  <a:cs typeface="Times New Roman" pitchFamily="18" charset="0"/>
                </a:rPr>
                <a:t>Baseline source code</a:t>
              </a:r>
            </a:p>
            <a:p>
              <a:pPr eaLnBrk="1" hangingPunct="1">
                <a:buFontTx/>
                <a:buChar char="•"/>
              </a:pPr>
              <a:endParaRPr lang="en-US" sz="1400" b="0" dirty="0">
                <a:latin typeface="+mj-lt"/>
                <a:cs typeface="Times New Roman" pitchFamily="18" charset="0"/>
              </a:endParaRPr>
            </a:p>
          </p:txBody>
        </p:sp>
        <p:sp>
          <p:nvSpPr>
            <p:cNvPr id="21" name="Text Box 8"/>
            <p:cNvSpPr txBox="1">
              <a:spLocks noChangeArrowheads="1"/>
            </p:cNvSpPr>
            <p:nvPr/>
          </p:nvSpPr>
          <p:spPr bwMode="auto">
            <a:xfrm>
              <a:off x="4399" y="2229"/>
              <a:ext cx="1169" cy="180"/>
            </a:xfrm>
            <a:prstGeom prst="rect">
              <a:avLst/>
            </a:prstGeom>
            <a:solidFill>
              <a:srgbClr val="FF99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400" b="1" dirty="0">
                  <a:solidFill>
                    <a:schemeClr val="bg1"/>
                  </a:solidFill>
                  <a:latin typeface="+mj-lt"/>
                  <a:cs typeface="Times New Roman" pitchFamily="18" charset="0"/>
                </a:rPr>
                <a:t>Deliverables</a:t>
              </a:r>
            </a:p>
          </p:txBody>
        </p:sp>
        <p:sp>
          <p:nvSpPr>
            <p:cNvPr id="22" name="Text Box 9"/>
            <p:cNvSpPr txBox="1">
              <a:spLocks noChangeArrowheads="1"/>
            </p:cNvSpPr>
            <p:nvPr/>
          </p:nvSpPr>
          <p:spPr bwMode="auto">
            <a:xfrm>
              <a:off x="720" y="729"/>
              <a:ext cx="1213" cy="2276"/>
            </a:xfrm>
            <a:prstGeom prst="rect">
              <a:avLst/>
            </a:prstGeom>
            <a:noFill/>
            <a:ln w="31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14300" indent="-114300" algn="l" eaLnBrk="0" hangingPunct="0">
                <a:defRPr sz="2400">
                  <a:solidFill>
                    <a:schemeClr val="tx1"/>
                  </a:solidFill>
                  <a:latin typeface="Times New Roman" pitchFamily="18" charset="0"/>
                </a:defRPr>
              </a:lvl1pPr>
              <a:lvl2pPr algn="l" eaLnBrk="0" hangingPunct="0">
                <a:defRPr sz="2400">
                  <a:solidFill>
                    <a:schemeClr val="tx1"/>
                  </a:solidFill>
                  <a:latin typeface="Times New Roman" pitchFamily="18" charset="0"/>
                </a:defRPr>
              </a:lvl2pPr>
              <a:lvl3pPr algn="l" eaLnBrk="0" hangingPunct="0">
                <a:defRPr sz="2400">
                  <a:solidFill>
                    <a:schemeClr val="tx1"/>
                  </a:solidFill>
                  <a:latin typeface="Times New Roman" pitchFamily="18" charset="0"/>
                </a:defRPr>
              </a:lvl3pPr>
              <a:lvl4pPr algn="l" eaLnBrk="0" hangingPunct="0">
                <a:defRPr sz="2400">
                  <a:solidFill>
                    <a:schemeClr val="tx1"/>
                  </a:solidFill>
                  <a:latin typeface="Times New Roman" pitchFamily="18" charset="0"/>
                </a:defRPr>
              </a:lvl4pPr>
              <a:lvl5pPr algn="l"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hangingPunct="1">
                <a:buFontTx/>
                <a:buChar char="•"/>
              </a:pPr>
              <a:endParaRPr lang="en-US" sz="1400" b="0" dirty="0">
                <a:latin typeface="+mj-lt"/>
                <a:cs typeface="Times New Roman" pitchFamily="18" charset="0"/>
              </a:endParaRPr>
            </a:p>
            <a:p>
              <a:pPr eaLnBrk="1" hangingPunct="1">
                <a:buFontTx/>
                <a:buChar char="•"/>
              </a:pPr>
              <a:endParaRPr lang="en-US" sz="1400" b="0" dirty="0">
                <a:latin typeface="+mj-lt"/>
                <a:cs typeface="Times New Roman" pitchFamily="18" charset="0"/>
              </a:endParaRPr>
            </a:p>
            <a:p>
              <a:pPr eaLnBrk="1" hangingPunct="1">
                <a:buFontTx/>
                <a:buChar char="•"/>
              </a:pPr>
              <a:r>
                <a:rPr lang="en-US" sz="1400" b="0" dirty="0">
                  <a:latin typeface="+mj-lt"/>
                  <a:cs typeface="Times New Roman" pitchFamily="18" charset="0"/>
                </a:rPr>
                <a:t>Approved </a:t>
              </a:r>
              <a:r>
                <a:rPr lang="en-US" sz="1400" b="0" dirty="0" smtClean="0">
                  <a:latin typeface="+mj-lt"/>
                  <a:cs typeface="Times New Roman" pitchFamily="18" charset="0"/>
                </a:rPr>
                <a:t>design documents </a:t>
              </a:r>
            </a:p>
            <a:p>
              <a:pPr eaLnBrk="1" hangingPunct="1">
                <a:buFontTx/>
                <a:buChar char="•"/>
              </a:pPr>
              <a:endParaRPr lang="en-US" sz="1400" dirty="0">
                <a:latin typeface="+mj-lt"/>
                <a:cs typeface="Times New Roman" pitchFamily="18" charset="0"/>
              </a:endParaRPr>
            </a:p>
            <a:p>
              <a:pPr eaLnBrk="1" hangingPunct="1">
                <a:buFontTx/>
                <a:buChar char="•"/>
              </a:pPr>
              <a:endParaRPr lang="en-US" sz="1400" b="0" dirty="0">
                <a:latin typeface="+mj-lt"/>
                <a:cs typeface="Times New Roman" pitchFamily="18" charset="0"/>
              </a:endParaRPr>
            </a:p>
            <a:p>
              <a:pPr eaLnBrk="1" hangingPunct="1">
                <a:buFontTx/>
                <a:buChar char="•"/>
              </a:pPr>
              <a:r>
                <a:rPr lang="en-US" sz="1400" b="0" dirty="0">
                  <a:latin typeface="+mj-lt"/>
                  <a:cs typeface="Times New Roman" pitchFamily="18" charset="0"/>
                </a:rPr>
                <a:t>Approved QA </a:t>
              </a:r>
              <a:r>
                <a:rPr lang="en-US" sz="1400" b="0" dirty="0" smtClean="0">
                  <a:latin typeface="+mj-lt"/>
                  <a:cs typeface="Times New Roman" pitchFamily="18" charset="0"/>
                </a:rPr>
                <a:t>plan</a:t>
              </a:r>
            </a:p>
            <a:p>
              <a:pPr eaLnBrk="1" hangingPunct="1">
                <a:buFontTx/>
                <a:buChar char="•"/>
              </a:pPr>
              <a:endParaRPr lang="en-US" sz="1400" dirty="0">
                <a:latin typeface="+mj-lt"/>
                <a:cs typeface="Times New Roman" pitchFamily="18" charset="0"/>
              </a:endParaRPr>
            </a:p>
            <a:p>
              <a:pPr eaLnBrk="1" hangingPunct="1">
                <a:buFontTx/>
                <a:buChar char="•"/>
              </a:pPr>
              <a:r>
                <a:rPr lang="en-US" sz="1400" b="0" dirty="0" smtClean="0">
                  <a:latin typeface="+mj-lt"/>
                  <a:cs typeface="Times New Roman" pitchFamily="18" charset="0"/>
                </a:rPr>
                <a:t>Standard Coding guidelines </a:t>
              </a:r>
            </a:p>
            <a:p>
              <a:pPr eaLnBrk="1" hangingPunct="1">
                <a:buFontTx/>
                <a:buChar char="•"/>
              </a:pPr>
              <a:endParaRPr lang="en-US" sz="1400" dirty="0">
                <a:latin typeface="+mj-lt"/>
                <a:cs typeface="Times New Roman" pitchFamily="18" charset="0"/>
              </a:endParaRPr>
            </a:p>
            <a:p>
              <a:pPr eaLnBrk="1" hangingPunct="1">
                <a:buFontTx/>
                <a:buChar char="•"/>
              </a:pPr>
              <a:r>
                <a:rPr lang="en-US" sz="1400" b="0" dirty="0" smtClean="0">
                  <a:latin typeface="+mj-lt"/>
                  <a:cs typeface="Times New Roman" pitchFamily="18" charset="0"/>
                </a:rPr>
                <a:t>Review checklists </a:t>
              </a:r>
              <a:endParaRPr lang="en-US" sz="1400" b="0" dirty="0">
                <a:latin typeface="+mj-lt"/>
                <a:cs typeface="Times New Roman" pitchFamily="18" charset="0"/>
              </a:endParaRPr>
            </a:p>
          </p:txBody>
        </p:sp>
        <p:sp>
          <p:nvSpPr>
            <p:cNvPr id="23" name="Text Box 10"/>
            <p:cNvSpPr txBox="1">
              <a:spLocks noChangeArrowheads="1"/>
            </p:cNvSpPr>
            <p:nvPr/>
          </p:nvSpPr>
          <p:spPr bwMode="auto">
            <a:xfrm>
              <a:off x="816" y="628"/>
              <a:ext cx="906" cy="180"/>
            </a:xfrm>
            <a:prstGeom prst="rect">
              <a:avLst/>
            </a:prstGeom>
            <a:solidFill>
              <a:srgbClr val="FF99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400" b="1" dirty="0">
                  <a:solidFill>
                    <a:schemeClr val="bg1"/>
                  </a:solidFill>
                  <a:latin typeface="+mj-lt"/>
                  <a:cs typeface="Times New Roman" pitchFamily="18" charset="0"/>
                </a:rPr>
                <a:t>Pre-requisites</a:t>
              </a:r>
            </a:p>
          </p:txBody>
        </p:sp>
      </p:grpSp>
    </p:spTree>
    <p:extLst>
      <p:ext uri="{BB962C8B-B14F-4D97-AF65-F5344CB8AC3E}">
        <p14:creationId xmlns:p14="http://schemas.microsoft.com/office/powerpoint/2010/main" val="2244177745"/>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lstStyle/>
          <a:p>
            <a:r>
              <a:rPr lang="en-US" dirty="0" smtClean="0"/>
              <a:t>Introduction to Testing  Phase </a:t>
            </a:r>
            <a:endParaRPr lang="en-US" dirty="0"/>
          </a:p>
        </p:txBody>
      </p:sp>
    </p:spTree>
    <p:extLst>
      <p:ext uri="{BB962C8B-B14F-4D97-AF65-F5344CB8AC3E}">
        <p14:creationId xmlns:p14="http://schemas.microsoft.com/office/powerpoint/2010/main" val="279717176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Testing </a:t>
            </a:r>
            <a:endParaRPr lang="en-US" dirty="0"/>
          </a:p>
        </p:txBody>
      </p:sp>
      <p:sp>
        <p:nvSpPr>
          <p:cNvPr id="3" name="Content Placeholder 2"/>
          <p:cNvSpPr>
            <a:spLocks noGrp="1"/>
          </p:cNvSpPr>
          <p:nvPr>
            <p:ph idx="1"/>
          </p:nvPr>
        </p:nvSpPr>
        <p:spPr/>
        <p:txBody>
          <a:bodyPr/>
          <a:lstStyle/>
          <a:p>
            <a:r>
              <a:rPr lang="en-US" dirty="0" smtClean="0">
                <a:solidFill>
                  <a:schemeClr val="tx1"/>
                </a:solidFill>
              </a:rPr>
              <a:t>System testing involves testing of all subsystems together </a:t>
            </a:r>
          </a:p>
          <a:p>
            <a:endParaRPr lang="en-US" dirty="0">
              <a:solidFill>
                <a:schemeClr val="tx1"/>
              </a:solidFill>
            </a:endParaRPr>
          </a:p>
          <a:p>
            <a:r>
              <a:rPr lang="en-US" dirty="0" smtClean="0">
                <a:solidFill>
                  <a:schemeClr val="tx1"/>
                </a:solidFill>
              </a:rPr>
              <a:t>Also known as Black Box testing It is ideally done by the QA team </a:t>
            </a:r>
          </a:p>
          <a:p>
            <a:endParaRPr lang="en-US" dirty="0">
              <a:solidFill>
                <a:schemeClr val="tx1"/>
              </a:solidFill>
            </a:endParaRPr>
          </a:p>
          <a:p>
            <a:r>
              <a:rPr lang="en-US" dirty="0" smtClean="0">
                <a:solidFill>
                  <a:schemeClr val="tx1"/>
                </a:solidFill>
              </a:rPr>
              <a:t>The following types of testing are done as part of system testing </a:t>
            </a:r>
          </a:p>
          <a:p>
            <a:pPr lvl="1"/>
            <a:r>
              <a:rPr lang="en-US" dirty="0" smtClean="0">
                <a:solidFill>
                  <a:schemeClr val="tx1"/>
                </a:solidFill>
              </a:rPr>
              <a:t>Functional testing to validate functional requirements </a:t>
            </a:r>
          </a:p>
          <a:p>
            <a:pPr lvl="1"/>
            <a:r>
              <a:rPr lang="en-US" dirty="0" smtClean="0">
                <a:solidFill>
                  <a:schemeClr val="tx1"/>
                </a:solidFill>
              </a:rPr>
              <a:t>Performance testing  to validate non functional requirements </a:t>
            </a:r>
          </a:p>
          <a:p>
            <a:pPr marL="447675" lvl="1" indent="0">
              <a:buNone/>
            </a:pPr>
            <a:endParaRPr lang="en-US" dirty="0">
              <a:solidFill>
                <a:schemeClr val="tx1"/>
              </a:solidFill>
            </a:endParaRPr>
          </a:p>
        </p:txBody>
      </p:sp>
    </p:spTree>
    <p:extLst>
      <p:ext uri="{BB962C8B-B14F-4D97-AF65-F5344CB8AC3E}">
        <p14:creationId xmlns:p14="http://schemas.microsoft.com/office/powerpoint/2010/main" val="18403594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normAutofit/>
          </a:bodyPr>
          <a:lstStyle/>
          <a:p>
            <a:r>
              <a:rPr lang="en-US" dirty="0"/>
              <a:t>Pre-requisites</a:t>
            </a:r>
          </a:p>
        </p:txBody>
      </p:sp>
      <p:sp>
        <p:nvSpPr>
          <p:cNvPr id="183299" name="Rectangle 3"/>
          <p:cNvSpPr>
            <a:spLocks noGrp="1" noChangeArrowheads="1"/>
          </p:cNvSpPr>
          <p:nvPr>
            <p:ph idx="1"/>
          </p:nvPr>
        </p:nvSpPr>
        <p:spPr/>
        <p:txBody>
          <a:bodyPr>
            <a:normAutofit/>
          </a:bodyPr>
          <a:lstStyle/>
          <a:p>
            <a:r>
              <a:rPr lang="en-US" dirty="0">
                <a:solidFill>
                  <a:schemeClr val="tx1"/>
                </a:solidFill>
              </a:rPr>
              <a:t>There are no pre-requisites for this course. </a:t>
            </a:r>
          </a:p>
        </p:txBody>
      </p:sp>
    </p:spTree>
    <p:extLst>
      <p:ext uri="{BB962C8B-B14F-4D97-AF65-F5344CB8AC3E}">
        <p14:creationId xmlns:p14="http://schemas.microsoft.com/office/powerpoint/2010/main" val="4122136127"/>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16162" name="Group 2"/>
          <p:cNvGrpSpPr>
            <a:grpSpLocks/>
          </p:cNvGrpSpPr>
          <p:nvPr/>
        </p:nvGrpSpPr>
        <p:grpSpPr bwMode="auto">
          <a:xfrm>
            <a:off x="381000" y="1925782"/>
            <a:ext cx="8686800" cy="4246418"/>
            <a:chOff x="720" y="768"/>
            <a:chExt cx="4992" cy="2769"/>
          </a:xfrm>
        </p:grpSpPr>
        <p:sp>
          <p:nvSpPr>
            <p:cNvPr id="1116163" name="Text Box 3"/>
            <p:cNvSpPr txBox="1">
              <a:spLocks noChangeArrowheads="1"/>
            </p:cNvSpPr>
            <p:nvPr/>
          </p:nvSpPr>
          <p:spPr bwMode="auto">
            <a:xfrm>
              <a:off x="2060" y="868"/>
              <a:ext cx="2068" cy="2281"/>
            </a:xfrm>
            <a:prstGeom prst="rect">
              <a:avLst/>
            </a:prstGeom>
            <a:noFill/>
            <a:ln w="31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14300" indent="-114300" algn="l" eaLnBrk="0" hangingPunct="0">
                <a:defRPr sz="2400">
                  <a:solidFill>
                    <a:schemeClr val="tx1"/>
                  </a:solidFill>
                  <a:latin typeface="Times New Roman" pitchFamily="18" charset="0"/>
                </a:defRPr>
              </a:lvl1pPr>
              <a:lvl2pPr algn="l" eaLnBrk="0" hangingPunct="0">
                <a:defRPr sz="2400">
                  <a:solidFill>
                    <a:schemeClr val="tx1"/>
                  </a:solidFill>
                  <a:latin typeface="Times New Roman" pitchFamily="18" charset="0"/>
                </a:defRPr>
              </a:lvl2pPr>
              <a:lvl3pPr algn="l" eaLnBrk="0" hangingPunct="0">
                <a:defRPr sz="2400">
                  <a:solidFill>
                    <a:schemeClr val="tx1"/>
                  </a:solidFill>
                  <a:latin typeface="Times New Roman" pitchFamily="18" charset="0"/>
                </a:defRPr>
              </a:lvl3pPr>
              <a:lvl4pPr algn="l" eaLnBrk="0" hangingPunct="0">
                <a:defRPr sz="2400">
                  <a:solidFill>
                    <a:schemeClr val="tx1"/>
                  </a:solidFill>
                  <a:latin typeface="Times New Roman" pitchFamily="18" charset="0"/>
                </a:defRPr>
              </a:lvl4pPr>
              <a:lvl5pPr algn="l"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hangingPunct="1">
                <a:buFontTx/>
                <a:buChar char="•"/>
              </a:pPr>
              <a:endParaRPr lang="en-US" sz="1200" b="0" dirty="0">
                <a:latin typeface="+mj-lt"/>
                <a:cs typeface="Times New Roman" pitchFamily="18" charset="0"/>
              </a:endParaRPr>
            </a:p>
            <a:p>
              <a:pPr eaLnBrk="1" hangingPunct="1">
                <a:buFontTx/>
                <a:buChar char="•"/>
              </a:pPr>
              <a:endParaRPr lang="en-US" sz="1200" b="0" dirty="0">
                <a:latin typeface="+mj-lt"/>
                <a:cs typeface="Times New Roman" pitchFamily="18" charset="0"/>
              </a:endParaRPr>
            </a:p>
            <a:p>
              <a:pPr eaLnBrk="1" hangingPunct="1">
                <a:buFontTx/>
                <a:buChar char="•"/>
              </a:pPr>
              <a:r>
                <a:rPr lang="en-US" sz="1400" b="1" dirty="0">
                  <a:latin typeface="+mj-lt"/>
                  <a:cs typeface="Times New Roman" pitchFamily="18" charset="0"/>
                </a:rPr>
                <a:t>Test environment </a:t>
              </a:r>
              <a:r>
                <a:rPr lang="en-US" sz="1400" b="1" dirty="0" smtClean="0">
                  <a:latin typeface="+mj-lt"/>
                  <a:cs typeface="Times New Roman" pitchFamily="18" charset="0"/>
                </a:rPr>
                <a:t>setup</a:t>
              </a:r>
            </a:p>
            <a:p>
              <a:pPr eaLnBrk="1" hangingPunct="1">
                <a:buFontTx/>
                <a:buChar char="•"/>
              </a:pPr>
              <a:endParaRPr lang="en-US" sz="1400" b="1" dirty="0">
                <a:latin typeface="+mj-lt"/>
                <a:cs typeface="Times New Roman" pitchFamily="18" charset="0"/>
              </a:endParaRPr>
            </a:p>
            <a:p>
              <a:pPr eaLnBrk="1" hangingPunct="1">
                <a:buFontTx/>
                <a:buChar char="•"/>
              </a:pPr>
              <a:r>
                <a:rPr lang="en-US" sz="1400" b="1" dirty="0" smtClean="0">
                  <a:latin typeface="+mj-lt"/>
                  <a:cs typeface="Times New Roman" pitchFamily="18" charset="0"/>
                </a:rPr>
                <a:t>Validate </a:t>
              </a:r>
              <a:r>
                <a:rPr lang="en-US" sz="1400" b="1" dirty="0">
                  <a:latin typeface="+mj-lt"/>
                  <a:cs typeface="Times New Roman" pitchFamily="18" charset="0"/>
                </a:rPr>
                <a:t>test plan with </a:t>
              </a:r>
              <a:r>
                <a:rPr lang="en-US" sz="1400" b="1" dirty="0" smtClean="0">
                  <a:latin typeface="+mj-lt"/>
                  <a:cs typeface="Times New Roman" pitchFamily="18" charset="0"/>
                </a:rPr>
                <a:t>Requirements</a:t>
              </a:r>
            </a:p>
            <a:p>
              <a:pPr eaLnBrk="1" hangingPunct="1">
                <a:buFontTx/>
                <a:buChar char="•"/>
              </a:pPr>
              <a:endParaRPr lang="en-US" sz="1400" b="1" dirty="0">
                <a:latin typeface="+mj-lt"/>
                <a:cs typeface="Times New Roman" pitchFamily="18" charset="0"/>
              </a:endParaRPr>
            </a:p>
            <a:p>
              <a:pPr eaLnBrk="1" hangingPunct="1">
                <a:buFontTx/>
                <a:buChar char="•"/>
              </a:pPr>
              <a:r>
                <a:rPr lang="en-US" sz="1400" b="1" dirty="0" smtClean="0">
                  <a:latin typeface="+mj-lt"/>
                  <a:cs typeface="Times New Roman" pitchFamily="18" charset="0"/>
                </a:rPr>
                <a:t>Perform  system testing</a:t>
              </a:r>
            </a:p>
            <a:p>
              <a:pPr eaLnBrk="1" hangingPunct="1">
                <a:buFontTx/>
                <a:buChar char="•"/>
              </a:pPr>
              <a:r>
                <a:rPr lang="en-US" sz="1400" b="1" dirty="0" smtClean="0">
                  <a:latin typeface="+mj-lt"/>
                  <a:cs typeface="Times New Roman" pitchFamily="18" charset="0"/>
                </a:rPr>
                <a:t> </a:t>
              </a:r>
            </a:p>
            <a:p>
              <a:pPr eaLnBrk="1" hangingPunct="1">
                <a:buFontTx/>
                <a:buChar char="•"/>
              </a:pPr>
              <a:r>
                <a:rPr lang="en-US" sz="1400" b="1" dirty="0" smtClean="0">
                  <a:latin typeface="+mj-lt"/>
                  <a:cs typeface="Times New Roman" pitchFamily="18" charset="0"/>
                </a:rPr>
                <a:t>Write additional  test cases if needed</a:t>
              </a:r>
            </a:p>
            <a:p>
              <a:pPr eaLnBrk="1" hangingPunct="1">
                <a:buFontTx/>
                <a:buChar char="•"/>
              </a:pPr>
              <a:endParaRPr lang="en-US" sz="1400" b="1" dirty="0" smtClean="0">
                <a:latin typeface="+mj-lt"/>
                <a:cs typeface="Times New Roman" pitchFamily="18" charset="0"/>
              </a:endParaRPr>
            </a:p>
            <a:p>
              <a:pPr eaLnBrk="1" hangingPunct="1">
                <a:buFontTx/>
                <a:buChar char="•"/>
              </a:pPr>
              <a:r>
                <a:rPr lang="en-US" sz="1400" b="1" dirty="0" smtClean="0">
                  <a:latin typeface="+mj-lt"/>
                  <a:cs typeface="Times New Roman" pitchFamily="18" charset="0"/>
                </a:rPr>
                <a:t>Log defects</a:t>
              </a:r>
            </a:p>
            <a:p>
              <a:pPr eaLnBrk="1" hangingPunct="1">
                <a:buFontTx/>
                <a:buChar char="•"/>
              </a:pPr>
              <a:r>
                <a:rPr lang="en-US" sz="1400" b="1" dirty="0" smtClean="0">
                  <a:latin typeface="+mj-lt"/>
                  <a:cs typeface="Times New Roman" pitchFamily="18" charset="0"/>
                </a:rPr>
                <a:t>  </a:t>
              </a:r>
            </a:p>
            <a:p>
              <a:pPr eaLnBrk="1" hangingPunct="1">
                <a:buFontTx/>
                <a:buChar char="•"/>
              </a:pPr>
              <a:r>
                <a:rPr lang="en-US" sz="1400" b="1" dirty="0" smtClean="0">
                  <a:latin typeface="+mj-lt"/>
                  <a:cs typeface="Times New Roman" pitchFamily="18" charset="0"/>
                </a:rPr>
                <a:t>Rework </a:t>
              </a:r>
              <a:r>
                <a:rPr lang="en-US" sz="1400" b="1" dirty="0">
                  <a:latin typeface="+mj-lt"/>
                  <a:cs typeface="Times New Roman" pitchFamily="18" charset="0"/>
                </a:rPr>
                <a:t>based on test results</a:t>
              </a:r>
            </a:p>
            <a:p>
              <a:pPr eaLnBrk="1" hangingPunct="1">
                <a:buFontTx/>
                <a:buChar char="•"/>
              </a:pPr>
              <a:endParaRPr lang="en-US" sz="1200" b="0" dirty="0">
                <a:latin typeface="+mj-lt"/>
                <a:cs typeface="Times New Roman" pitchFamily="18" charset="0"/>
              </a:endParaRPr>
            </a:p>
            <a:p>
              <a:pPr eaLnBrk="1" hangingPunct="1">
                <a:buFontTx/>
                <a:buChar char="•"/>
              </a:pPr>
              <a:endParaRPr lang="en-US" sz="1200" b="0" dirty="0">
                <a:latin typeface="+mj-lt"/>
                <a:cs typeface="Times New Roman" pitchFamily="18" charset="0"/>
              </a:endParaRPr>
            </a:p>
          </p:txBody>
        </p:sp>
        <p:sp>
          <p:nvSpPr>
            <p:cNvPr id="1116164" name="Text Box 4"/>
            <p:cNvSpPr txBox="1">
              <a:spLocks noChangeArrowheads="1"/>
            </p:cNvSpPr>
            <p:nvPr/>
          </p:nvSpPr>
          <p:spPr bwMode="auto">
            <a:xfrm>
              <a:off x="2160" y="786"/>
              <a:ext cx="859" cy="201"/>
            </a:xfrm>
            <a:prstGeom prst="rect">
              <a:avLst/>
            </a:prstGeom>
            <a:solidFill>
              <a:srgbClr val="FF9933"/>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400">
                  <a:solidFill>
                    <a:schemeClr val="bg1"/>
                  </a:solidFill>
                  <a:latin typeface="+mj-lt"/>
                  <a:cs typeface="Times New Roman" pitchFamily="18" charset="0"/>
                </a:rPr>
                <a:t>Activities</a:t>
              </a:r>
            </a:p>
          </p:txBody>
        </p:sp>
        <p:sp>
          <p:nvSpPr>
            <p:cNvPr id="1116165" name="Text Box 5"/>
            <p:cNvSpPr txBox="1">
              <a:spLocks noChangeArrowheads="1"/>
            </p:cNvSpPr>
            <p:nvPr/>
          </p:nvSpPr>
          <p:spPr bwMode="auto">
            <a:xfrm>
              <a:off x="4224" y="879"/>
              <a:ext cx="1488" cy="1170"/>
            </a:xfrm>
            <a:prstGeom prst="rect">
              <a:avLst/>
            </a:prstGeom>
            <a:no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14300" indent="-114300" algn="l" eaLnBrk="0" hangingPunct="0">
                <a:defRPr sz="2400">
                  <a:solidFill>
                    <a:schemeClr val="tx1"/>
                  </a:solidFill>
                  <a:latin typeface="Times New Roman" pitchFamily="18" charset="0"/>
                </a:defRPr>
              </a:lvl1pPr>
              <a:lvl2pPr algn="l" eaLnBrk="0" hangingPunct="0">
                <a:defRPr sz="2400">
                  <a:solidFill>
                    <a:schemeClr val="tx1"/>
                  </a:solidFill>
                  <a:latin typeface="Times New Roman" pitchFamily="18" charset="0"/>
                </a:defRPr>
              </a:lvl2pPr>
              <a:lvl3pPr algn="l" eaLnBrk="0" hangingPunct="0">
                <a:defRPr sz="2400">
                  <a:solidFill>
                    <a:schemeClr val="tx1"/>
                  </a:solidFill>
                  <a:latin typeface="Times New Roman" pitchFamily="18" charset="0"/>
                </a:defRPr>
              </a:lvl3pPr>
              <a:lvl4pPr algn="l" eaLnBrk="0" hangingPunct="0">
                <a:defRPr sz="2400">
                  <a:solidFill>
                    <a:schemeClr val="tx1"/>
                  </a:solidFill>
                  <a:latin typeface="Times New Roman" pitchFamily="18" charset="0"/>
                </a:defRPr>
              </a:lvl4pPr>
              <a:lvl5pPr algn="l"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hangingPunct="1">
                <a:buFontTx/>
                <a:buChar char="•"/>
              </a:pPr>
              <a:endParaRPr lang="en-US" sz="1200" b="0" dirty="0">
                <a:latin typeface="+mj-lt"/>
                <a:cs typeface="Times New Roman" pitchFamily="18" charset="0"/>
              </a:endParaRPr>
            </a:p>
            <a:p>
              <a:pPr eaLnBrk="1" hangingPunct="1">
                <a:buFontTx/>
                <a:buChar char="•"/>
              </a:pPr>
              <a:r>
                <a:rPr lang="en-US" sz="1400" b="1" dirty="0">
                  <a:latin typeface="+mj-lt"/>
                  <a:cs typeface="Times New Roman" pitchFamily="18" charset="0"/>
                </a:rPr>
                <a:t>Satisfactory completion of </a:t>
              </a:r>
              <a:r>
                <a:rPr lang="en-US" sz="1400" b="1" dirty="0" smtClean="0">
                  <a:latin typeface="+mj-lt"/>
                  <a:cs typeface="Times New Roman" pitchFamily="18" charset="0"/>
                </a:rPr>
                <a:t> System   tests</a:t>
              </a:r>
              <a:endParaRPr lang="en-US" sz="1400" b="1" dirty="0">
                <a:latin typeface="+mj-lt"/>
                <a:cs typeface="Times New Roman" pitchFamily="18" charset="0"/>
              </a:endParaRPr>
            </a:p>
            <a:p>
              <a:pPr eaLnBrk="1" hangingPunct="1">
                <a:buFontTx/>
                <a:buChar char="•"/>
              </a:pPr>
              <a:endParaRPr lang="en-US" sz="1200" b="0" dirty="0">
                <a:latin typeface="+mj-lt"/>
                <a:cs typeface="Times New Roman" pitchFamily="18" charset="0"/>
              </a:endParaRPr>
            </a:p>
          </p:txBody>
        </p:sp>
        <p:sp>
          <p:nvSpPr>
            <p:cNvPr id="1116166" name="Text Box 6"/>
            <p:cNvSpPr txBox="1">
              <a:spLocks noChangeArrowheads="1"/>
            </p:cNvSpPr>
            <p:nvPr/>
          </p:nvSpPr>
          <p:spPr bwMode="auto">
            <a:xfrm>
              <a:off x="4272" y="768"/>
              <a:ext cx="1357" cy="201"/>
            </a:xfrm>
            <a:prstGeom prst="rect">
              <a:avLst/>
            </a:prstGeom>
            <a:solidFill>
              <a:srgbClr val="FF99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400">
                  <a:solidFill>
                    <a:schemeClr val="bg1"/>
                  </a:solidFill>
                  <a:latin typeface="+mj-lt"/>
                  <a:cs typeface="Times New Roman" pitchFamily="18" charset="0"/>
                </a:rPr>
                <a:t>Completion  Criteria</a:t>
              </a:r>
            </a:p>
          </p:txBody>
        </p:sp>
        <p:sp>
          <p:nvSpPr>
            <p:cNvPr id="1116167" name="Text Box 7"/>
            <p:cNvSpPr txBox="1">
              <a:spLocks noChangeArrowheads="1"/>
            </p:cNvSpPr>
            <p:nvPr/>
          </p:nvSpPr>
          <p:spPr bwMode="auto">
            <a:xfrm>
              <a:off x="4320" y="2474"/>
              <a:ext cx="1357" cy="1063"/>
            </a:xfrm>
            <a:prstGeom prst="rect">
              <a:avLst/>
            </a:prstGeom>
            <a:no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14300" indent="-114300" algn="l" eaLnBrk="0" hangingPunct="0">
                <a:defRPr sz="2400">
                  <a:solidFill>
                    <a:schemeClr val="tx1"/>
                  </a:solidFill>
                  <a:latin typeface="Times New Roman" pitchFamily="18" charset="0"/>
                </a:defRPr>
              </a:lvl1pPr>
              <a:lvl2pPr algn="l" eaLnBrk="0" hangingPunct="0">
                <a:defRPr sz="2400">
                  <a:solidFill>
                    <a:schemeClr val="tx1"/>
                  </a:solidFill>
                  <a:latin typeface="Times New Roman" pitchFamily="18" charset="0"/>
                </a:defRPr>
              </a:lvl2pPr>
              <a:lvl3pPr algn="l" eaLnBrk="0" hangingPunct="0">
                <a:defRPr sz="2400">
                  <a:solidFill>
                    <a:schemeClr val="tx1"/>
                  </a:solidFill>
                  <a:latin typeface="Times New Roman" pitchFamily="18" charset="0"/>
                </a:defRPr>
              </a:lvl3pPr>
              <a:lvl4pPr algn="l" eaLnBrk="0" hangingPunct="0">
                <a:defRPr sz="2400">
                  <a:solidFill>
                    <a:schemeClr val="tx1"/>
                  </a:solidFill>
                  <a:latin typeface="Times New Roman" pitchFamily="18" charset="0"/>
                </a:defRPr>
              </a:lvl4pPr>
              <a:lvl5pPr algn="l"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hangingPunct="1">
                <a:buFontTx/>
                <a:buChar char="•"/>
              </a:pPr>
              <a:endParaRPr lang="en-US" sz="1200" b="0" dirty="0">
                <a:latin typeface="+mj-lt"/>
                <a:cs typeface="Times New Roman" pitchFamily="18" charset="0"/>
              </a:endParaRPr>
            </a:p>
            <a:p>
              <a:pPr eaLnBrk="1" hangingPunct="1">
                <a:buFontTx/>
                <a:buChar char="•"/>
              </a:pPr>
              <a:r>
                <a:rPr lang="en-US" sz="1400" b="1" dirty="0">
                  <a:latin typeface="+mj-lt"/>
                  <a:cs typeface="Times New Roman" pitchFamily="18" charset="0"/>
                </a:rPr>
                <a:t>System tested code ready for UAT</a:t>
              </a:r>
            </a:p>
            <a:p>
              <a:pPr eaLnBrk="1" hangingPunct="1">
                <a:buFontTx/>
                <a:buChar char="•"/>
              </a:pPr>
              <a:endParaRPr lang="en-US" sz="1200" b="0" dirty="0">
                <a:latin typeface="+mj-lt"/>
                <a:cs typeface="Times New Roman" pitchFamily="18" charset="0"/>
              </a:endParaRPr>
            </a:p>
          </p:txBody>
        </p:sp>
        <p:sp>
          <p:nvSpPr>
            <p:cNvPr id="1116168" name="Text Box 8"/>
            <p:cNvSpPr txBox="1">
              <a:spLocks noChangeArrowheads="1"/>
            </p:cNvSpPr>
            <p:nvPr/>
          </p:nvSpPr>
          <p:spPr bwMode="auto">
            <a:xfrm>
              <a:off x="4399" y="2374"/>
              <a:ext cx="1169" cy="201"/>
            </a:xfrm>
            <a:prstGeom prst="rect">
              <a:avLst/>
            </a:prstGeom>
            <a:solidFill>
              <a:srgbClr val="FF99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400">
                  <a:solidFill>
                    <a:schemeClr val="bg1"/>
                  </a:solidFill>
                  <a:latin typeface="+mj-lt"/>
                  <a:cs typeface="Times New Roman" pitchFamily="18" charset="0"/>
                </a:rPr>
                <a:t>Deliverables</a:t>
              </a:r>
            </a:p>
          </p:txBody>
        </p:sp>
        <p:sp>
          <p:nvSpPr>
            <p:cNvPr id="1116169" name="Text Box 9"/>
            <p:cNvSpPr txBox="1">
              <a:spLocks noChangeArrowheads="1"/>
            </p:cNvSpPr>
            <p:nvPr/>
          </p:nvSpPr>
          <p:spPr bwMode="auto">
            <a:xfrm>
              <a:off x="720" y="873"/>
              <a:ext cx="1213" cy="2276"/>
            </a:xfrm>
            <a:prstGeom prst="rect">
              <a:avLst/>
            </a:prstGeom>
            <a:noFill/>
            <a:ln w="31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14300" indent="-114300" algn="l" eaLnBrk="0" hangingPunct="0">
                <a:defRPr sz="2400">
                  <a:solidFill>
                    <a:schemeClr val="tx1"/>
                  </a:solidFill>
                  <a:latin typeface="Times New Roman" pitchFamily="18" charset="0"/>
                </a:defRPr>
              </a:lvl1pPr>
              <a:lvl2pPr algn="l" eaLnBrk="0" hangingPunct="0">
                <a:defRPr sz="2400">
                  <a:solidFill>
                    <a:schemeClr val="tx1"/>
                  </a:solidFill>
                  <a:latin typeface="Times New Roman" pitchFamily="18" charset="0"/>
                </a:defRPr>
              </a:lvl2pPr>
              <a:lvl3pPr algn="l" eaLnBrk="0" hangingPunct="0">
                <a:defRPr sz="2400">
                  <a:solidFill>
                    <a:schemeClr val="tx1"/>
                  </a:solidFill>
                  <a:latin typeface="Times New Roman" pitchFamily="18" charset="0"/>
                </a:defRPr>
              </a:lvl3pPr>
              <a:lvl4pPr algn="l" eaLnBrk="0" hangingPunct="0">
                <a:defRPr sz="2400">
                  <a:solidFill>
                    <a:schemeClr val="tx1"/>
                  </a:solidFill>
                  <a:latin typeface="Times New Roman" pitchFamily="18" charset="0"/>
                </a:defRPr>
              </a:lvl4pPr>
              <a:lvl5pPr algn="l"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hangingPunct="1">
                <a:buFontTx/>
                <a:buChar char="•"/>
              </a:pPr>
              <a:endParaRPr lang="en-US" sz="1200" b="0" dirty="0">
                <a:latin typeface="+mj-lt"/>
                <a:cs typeface="Times New Roman" pitchFamily="18" charset="0"/>
              </a:endParaRPr>
            </a:p>
            <a:p>
              <a:pPr eaLnBrk="1" hangingPunct="1">
                <a:buFontTx/>
                <a:buChar char="•"/>
              </a:pPr>
              <a:endParaRPr lang="en-US" sz="1200" b="0" dirty="0">
                <a:latin typeface="+mj-lt"/>
                <a:cs typeface="Times New Roman" pitchFamily="18" charset="0"/>
              </a:endParaRPr>
            </a:p>
            <a:p>
              <a:pPr eaLnBrk="1" hangingPunct="1">
                <a:buFontTx/>
                <a:buChar char="•"/>
              </a:pPr>
              <a:r>
                <a:rPr lang="en-US" sz="1400" b="1" dirty="0" smtClean="0">
                  <a:latin typeface="+mj-lt"/>
                  <a:cs typeface="Times New Roman" pitchFamily="18" charset="0"/>
                </a:rPr>
                <a:t>System Test plans </a:t>
              </a:r>
            </a:p>
            <a:p>
              <a:pPr eaLnBrk="1" hangingPunct="1">
                <a:buFontTx/>
                <a:buChar char="•"/>
              </a:pPr>
              <a:endParaRPr lang="en-US" sz="1400" b="1" dirty="0">
                <a:latin typeface="+mj-lt"/>
                <a:cs typeface="Times New Roman" pitchFamily="18" charset="0"/>
              </a:endParaRPr>
            </a:p>
            <a:p>
              <a:pPr eaLnBrk="1" hangingPunct="1">
                <a:buFontTx/>
                <a:buChar char="•"/>
              </a:pPr>
              <a:r>
                <a:rPr lang="en-US" sz="1400" b="1" dirty="0" smtClean="0">
                  <a:latin typeface="+mj-lt"/>
                  <a:cs typeface="Times New Roman" pitchFamily="18" charset="0"/>
                </a:rPr>
                <a:t> Integrated Application  </a:t>
              </a:r>
              <a:endParaRPr lang="en-US" sz="1400" b="1" dirty="0">
                <a:latin typeface="+mj-lt"/>
                <a:cs typeface="Times New Roman" pitchFamily="18" charset="0"/>
              </a:endParaRPr>
            </a:p>
          </p:txBody>
        </p:sp>
        <p:sp>
          <p:nvSpPr>
            <p:cNvPr id="1116170" name="Text Box 10"/>
            <p:cNvSpPr txBox="1">
              <a:spLocks noChangeArrowheads="1"/>
            </p:cNvSpPr>
            <p:nvPr/>
          </p:nvSpPr>
          <p:spPr bwMode="auto">
            <a:xfrm>
              <a:off x="816" y="771"/>
              <a:ext cx="906" cy="201"/>
            </a:xfrm>
            <a:prstGeom prst="rect">
              <a:avLst/>
            </a:prstGeom>
            <a:solidFill>
              <a:srgbClr val="FF99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400">
                  <a:solidFill>
                    <a:schemeClr val="bg1"/>
                  </a:solidFill>
                  <a:latin typeface="+mj-lt"/>
                  <a:cs typeface="Times New Roman" pitchFamily="18" charset="0"/>
                </a:rPr>
                <a:t>Pre-requisites</a:t>
              </a:r>
            </a:p>
          </p:txBody>
        </p:sp>
      </p:grpSp>
      <p:sp>
        <p:nvSpPr>
          <p:cNvPr id="3" name="Title 2"/>
          <p:cNvSpPr>
            <a:spLocks noGrp="1"/>
          </p:cNvSpPr>
          <p:nvPr>
            <p:ph type="title"/>
          </p:nvPr>
        </p:nvSpPr>
        <p:spPr/>
        <p:txBody>
          <a:bodyPr/>
          <a:lstStyle/>
          <a:p>
            <a:r>
              <a:rPr lang="en-US" dirty="0"/>
              <a:t>System Testing Key Activities </a:t>
            </a:r>
          </a:p>
        </p:txBody>
      </p:sp>
      <p:sp>
        <p:nvSpPr>
          <p:cNvPr id="5" name="Footer Placeholder 4"/>
          <p:cNvSpPr>
            <a:spLocks noGrp="1"/>
          </p:cNvSpPr>
          <p:nvPr>
            <p:ph type="ftr" sz="quarter" idx="11"/>
          </p:nvPr>
        </p:nvSpPr>
        <p:spPr/>
        <p:txBody>
          <a:bodyPr/>
          <a:lstStyle/>
          <a:p>
            <a:r>
              <a:rPr lang="en-US" smtClean="0"/>
              <a:t>Capgemini Internal</a:t>
            </a:r>
            <a:endParaRPr lang="en-US"/>
          </a:p>
        </p:txBody>
      </p:sp>
    </p:spTree>
    <p:extLst>
      <p:ext uri="{BB962C8B-B14F-4D97-AF65-F5344CB8AC3E}">
        <p14:creationId xmlns:p14="http://schemas.microsoft.com/office/powerpoint/2010/main" val="3916511735"/>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Acceptance Testing </a:t>
            </a:r>
            <a:endParaRPr lang="en-US" dirty="0"/>
          </a:p>
        </p:txBody>
      </p:sp>
      <p:sp>
        <p:nvSpPr>
          <p:cNvPr id="3" name="Content Placeholder 2"/>
          <p:cNvSpPr>
            <a:spLocks noGrp="1"/>
          </p:cNvSpPr>
          <p:nvPr>
            <p:ph idx="1"/>
          </p:nvPr>
        </p:nvSpPr>
        <p:spPr/>
        <p:txBody>
          <a:bodyPr>
            <a:normAutofit/>
          </a:bodyPr>
          <a:lstStyle/>
          <a:p>
            <a:r>
              <a:rPr lang="en-US" dirty="0" smtClean="0">
                <a:solidFill>
                  <a:schemeClr val="tx1"/>
                </a:solidFill>
              </a:rPr>
              <a:t>Usually done at the client location by the client , after the findings of System testing is fixed </a:t>
            </a:r>
          </a:p>
          <a:p>
            <a:r>
              <a:rPr lang="en-US" dirty="0">
                <a:solidFill>
                  <a:schemeClr val="tx1"/>
                </a:solidFill>
              </a:rPr>
              <a:t>Focus of Acceptance test is  </a:t>
            </a:r>
            <a:r>
              <a:rPr lang="en-US" dirty="0" smtClean="0">
                <a:solidFill>
                  <a:schemeClr val="tx1"/>
                </a:solidFill>
              </a:rPr>
              <a:t>to evaluate </a:t>
            </a:r>
            <a:r>
              <a:rPr lang="en-US" dirty="0">
                <a:solidFill>
                  <a:schemeClr val="tx1"/>
                </a:solidFill>
              </a:rPr>
              <a:t>the system’s compliance with the business requirements and assess </a:t>
            </a:r>
            <a:r>
              <a:rPr lang="en-US" dirty="0" smtClean="0">
                <a:solidFill>
                  <a:schemeClr val="tx1"/>
                </a:solidFill>
              </a:rPr>
              <a:t>readiness for </a:t>
            </a:r>
            <a:r>
              <a:rPr lang="en-US" dirty="0">
                <a:solidFill>
                  <a:schemeClr val="tx1"/>
                </a:solidFill>
              </a:rPr>
              <a:t>delivery.</a:t>
            </a:r>
            <a:r>
              <a:rPr lang="en-US" dirty="0" smtClean="0">
                <a:solidFill>
                  <a:schemeClr val="tx1"/>
                </a:solidFill>
              </a:rPr>
              <a:t> </a:t>
            </a:r>
          </a:p>
          <a:p>
            <a:r>
              <a:rPr lang="en-US" dirty="0" smtClean="0">
                <a:solidFill>
                  <a:schemeClr val="tx1"/>
                </a:solidFill>
              </a:rPr>
              <a:t>Acceptance Testing is done in two ways </a:t>
            </a:r>
          </a:p>
          <a:p>
            <a:pPr lvl="1"/>
            <a:r>
              <a:rPr lang="en-US" dirty="0">
                <a:solidFill>
                  <a:schemeClr val="tx1"/>
                </a:solidFill>
              </a:rPr>
              <a:t>Alpha </a:t>
            </a:r>
            <a:r>
              <a:rPr lang="en-US" dirty="0" smtClean="0">
                <a:solidFill>
                  <a:schemeClr val="tx1"/>
                </a:solidFill>
              </a:rPr>
              <a:t>Testing or Internal Acceptance Testing </a:t>
            </a:r>
          </a:p>
          <a:p>
            <a:pPr lvl="2"/>
            <a:r>
              <a:rPr lang="en-US" b="1" dirty="0" smtClean="0">
                <a:solidFill>
                  <a:schemeClr val="tx1"/>
                </a:solidFill>
              </a:rPr>
              <a:t>done by s/w vendors </a:t>
            </a:r>
          </a:p>
          <a:p>
            <a:pPr lvl="1"/>
            <a:r>
              <a:rPr lang="en-US" dirty="0" smtClean="0">
                <a:solidFill>
                  <a:schemeClr val="tx1"/>
                </a:solidFill>
              </a:rPr>
              <a:t>Beta Testing  or User Acceptance testing </a:t>
            </a:r>
          </a:p>
          <a:p>
            <a:pPr lvl="2"/>
            <a:r>
              <a:rPr lang="en-US" b="1" dirty="0" smtClean="0">
                <a:solidFill>
                  <a:schemeClr val="tx1"/>
                </a:solidFill>
              </a:rPr>
              <a:t>Done by end users of customers or customer’s customer </a:t>
            </a:r>
          </a:p>
          <a:p>
            <a:r>
              <a:rPr lang="en-US" dirty="0" smtClean="0">
                <a:solidFill>
                  <a:schemeClr val="tx1"/>
                </a:solidFill>
              </a:rPr>
              <a:t> Outcome of the acceptance testing will enable </a:t>
            </a:r>
            <a:r>
              <a:rPr lang="en-US" dirty="0">
                <a:solidFill>
                  <a:schemeClr val="tx1"/>
                </a:solidFill>
              </a:rPr>
              <a:t>the user, customers or other authorized entity to determine whether or not to accept the system.</a:t>
            </a:r>
          </a:p>
        </p:txBody>
      </p:sp>
    </p:spTree>
    <p:extLst>
      <p:ext uri="{BB962C8B-B14F-4D97-AF65-F5344CB8AC3E}">
        <p14:creationId xmlns:p14="http://schemas.microsoft.com/office/powerpoint/2010/main" val="125078764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a:t>Acceptance </a:t>
            </a:r>
            <a:r>
              <a:rPr lang="en-US" dirty="0" smtClean="0"/>
              <a:t>Testing - </a:t>
            </a:r>
            <a:r>
              <a:rPr lang="en-US" dirty="0"/>
              <a:t>Key activities </a:t>
            </a:r>
          </a:p>
        </p:txBody>
      </p:sp>
      <p:grpSp>
        <p:nvGrpSpPr>
          <p:cNvPr id="1117186" name="Group 2"/>
          <p:cNvGrpSpPr>
            <a:grpSpLocks/>
          </p:cNvGrpSpPr>
          <p:nvPr/>
        </p:nvGrpSpPr>
        <p:grpSpPr bwMode="auto">
          <a:xfrm>
            <a:off x="304224" y="1821873"/>
            <a:ext cx="8534400" cy="3962400"/>
            <a:chOff x="720" y="768"/>
            <a:chExt cx="4992" cy="2381"/>
          </a:xfrm>
        </p:grpSpPr>
        <p:sp>
          <p:nvSpPr>
            <p:cNvPr id="1117187" name="Text Box 3"/>
            <p:cNvSpPr txBox="1">
              <a:spLocks noChangeArrowheads="1"/>
            </p:cNvSpPr>
            <p:nvPr/>
          </p:nvSpPr>
          <p:spPr bwMode="auto">
            <a:xfrm>
              <a:off x="2060" y="868"/>
              <a:ext cx="2068" cy="2281"/>
            </a:xfrm>
            <a:prstGeom prst="rect">
              <a:avLst/>
            </a:prstGeom>
            <a:noFill/>
            <a:ln w="31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14300" indent="-114300" algn="l" eaLnBrk="0" hangingPunct="0">
                <a:defRPr sz="2400">
                  <a:solidFill>
                    <a:schemeClr val="tx1"/>
                  </a:solidFill>
                  <a:latin typeface="Times New Roman" pitchFamily="18" charset="0"/>
                </a:defRPr>
              </a:lvl1pPr>
              <a:lvl2pPr algn="l" eaLnBrk="0" hangingPunct="0">
                <a:defRPr sz="2400">
                  <a:solidFill>
                    <a:schemeClr val="tx1"/>
                  </a:solidFill>
                  <a:latin typeface="Times New Roman" pitchFamily="18" charset="0"/>
                </a:defRPr>
              </a:lvl2pPr>
              <a:lvl3pPr algn="l" eaLnBrk="0" hangingPunct="0">
                <a:defRPr sz="2400">
                  <a:solidFill>
                    <a:schemeClr val="tx1"/>
                  </a:solidFill>
                  <a:latin typeface="Times New Roman" pitchFamily="18" charset="0"/>
                </a:defRPr>
              </a:lvl3pPr>
              <a:lvl4pPr algn="l" eaLnBrk="0" hangingPunct="0">
                <a:defRPr sz="2400">
                  <a:solidFill>
                    <a:schemeClr val="tx1"/>
                  </a:solidFill>
                  <a:latin typeface="Times New Roman" pitchFamily="18" charset="0"/>
                </a:defRPr>
              </a:lvl4pPr>
              <a:lvl5pPr algn="l"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hangingPunct="1">
                <a:buFontTx/>
                <a:buChar char="•"/>
              </a:pPr>
              <a:endParaRPr lang="en-US" sz="1200" b="0" dirty="0">
                <a:latin typeface="+mj-lt"/>
                <a:cs typeface="Times New Roman" pitchFamily="18" charset="0"/>
              </a:endParaRPr>
            </a:p>
            <a:p>
              <a:pPr eaLnBrk="1" hangingPunct="1">
                <a:buFontTx/>
                <a:buChar char="•"/>
              </a:pPr>
              <a:endParaRPr lang="en-US" sz="1200" b="0" dirty="0">
                <a:latin typeface="+mj-lt"/>
                <a:cs typeface="Times New Roman" pitchFamily="18" charset="0"/>
              </a:endParaRPr>
            </a:p>
            <a:p>
              <a:pPr eaLnBrk="1" hangingPunct="1">
                <a:buFontTx/>
                <a:buChar char="•"/>
              </a:pPr>
              <a:r>
                <a:rPr lang="en-US" sz="1400" b="1" dirty="0">
                  <a:latin typeface="+mj-lt"/>
                  <a:cs typeface="Times New Roman" pitchFamily="18" charset="0"/>
                </a:rPr>
                <a:t>Assist client in setting up testing </a:t>
              </a:r>
              <a:r>
                <a:rPr lang="en-US" sz="1400" b="1" dirty="0" smtClean="0">
                  <a:latin typeface="+mj-lt"/>
                  <a:cs typeface="Times New Roman" pitchFamily="18" charset="0"/>
                </a:rPr>
                <a:t>environment</a:t>
              </a:r>
            </a:p>
            <a:p>
              <a:pPr eaLnBrk="1" hangingPunct="1">
                <a:buFontTx/>
                <a:buChar char="•"/>
              </a:pPr>
              <a:endParaRPr lang="en-US" sz="1400" b="1" dirty="0">
                <a:latin typeface="+mj-lt"/>
                <a:cs typeface="Times New Roman" pitchFamily="18" charset="0"/>
              </a:endParaRPr>
            </a:p>
            <a:p>
              <a:pPr eaLnBrk="1" hangingPunct="1">
                <a:buFontTx/>
                <a:buChar char="•"/>
              </a:pPr>
              <a:r>
                <a:rPr lang="en-US" sz="1400" b="1" dirty="0" smtClean="0">
                  <a:latin typeface="+mj-lt"/>
                  <a:cs typeface="Times New Roman" pitchFamily="18" charset="0"/>
                </a:rPr>
                <a:t>Support </a:t>
              </a:r>
              <a:r>
                <a:rPr lang="en-US" sz="1400" b="1" dirty="0">
                  <a:latin typeface="+mj-lt"/>
                  <a:cs typeface="Times New Roman" pitchFamily="18" charset="0"/>
                </a:rPr>
                <a:t>users / </a:t>
              </a:r>
              <a:r>
                <a:rPr lang="en-US" sz="1400" b="1">
                  <a:latin typeface="+mj-lt"/>
                  <a:cs typeface="Times New Roman" pitchFamily="18" charset="0"/>
                </a:rPr>
                <a:t>client </a:t>
              </a:r>
              <a:r>
                <a:rPr lang="en-US" sz="1400" b="1" smtClean="0">
                  <a:latin typeface="+mj-lt"/>
                  <a:cs typeface="Times New Roman" pitchFamily="18" charset="0"/>
                </a:rPr>
                <a:t>team, </a:t>
              </a:r>
              <a:r>
                <a:rPr lang="en-US" sz="1400" b="1" dirty="0">
                  <a:latin typeface="+mj-lt"/>
                  <a:cs typeface="Times New Roman" pitchFamily="18" charset="0"/>
                </a:rPr>
                <a:t>in acceptance </a:t>
              </a:r>
              <a:r>
                <a:rPr lang="en-US" sz="1400" b="1" dirty="0" smtClean="0">
                  <a:latin typeface="+mj-lt"/>
                  <a:cs typeface="Times New Roman" pitchFamily="18" charset="0"/>
                </a:rPr>
                <a:t>testing</a:t>
              </a:r>
            </a:p>
            <a:p>
              <a:pPr eaLnBrk="1" hangingPunct="1">
                <a:buFontTx/>
                <a:buChar char="•"/>
              </a:pPr>
              <a:endParaRPr lang="en-US" sz="1400" b="1" dirty="0">
                <a:latin typeface="+mj-lt"/>
                <a:cs typeface="Times New Roman" pitchFamily="18" charset="0"/>
              </a:endParaRPr>
            </a:p>
            <a:p>
              <a:pPr eaLnBrk="1" hangingPunct="1">
                <a:buFontTx/>
                <a:buChar char="•"/>
              </a:pPr>
              <a:r>
                <a:rPr lang="en-US" sz="1400" b="1" dirty="0">
                  <a:latin typeface="+mj-lt"/>
                  <a:cs typeface="Times New Roman" pitchFamily="18" charset="0"/>
                </a:rPr>
                <a:t>Fix defects / </a:t>
              </a:r>
              <a:r>
                <a:rPr lang="en-US" sz="1400" b="1" dirty="0" smtClean="0">
                  <a:latin typeface="+mj-lt"/>
                  <a:cs typeface="Times New Roman" pitchFamily="18" charset="0"/>
                </a:rPr>
                <a:t>bugs</a:t>
              </a:r>
            </a:p>
            <a:p>
              <a:pPr eaLnBrk="1" hangingPunct="1">
                <a:buFontTx/>
                <a:buChar char="•"/>
              </a:pPr>
              <a:endParaRPr lang="en-US" sz="1400" b="1" dirty="0">
                <a:latin typeface="+mj-lt"/>
                <a:cs typeface="Times New Roman" pitchFamily="18" charset="0"/>
              </a:endParaRPr>
            </a:p>
            <a:p>
              <a:pPr eaLnBrk="1" hangingPunct="1">
                <a:buFontTx/>
                <a:buChar char="•"/>
              </a:pPr>
              <a:r>
                <a:rPr lang="en-US" sz="1400" b="1" dirty="0">
                  <a:latin typeface="+mj-lt"/>
                  <a:cs typeface="Times New Roman" pitchFamily="18" charset="0"/>
                </a:rPr>
                <a:t>Acceptance and signoff from the </a:t>
              </a:r>
              <a:r>
                <a:rPr lang="en-US" sz="1400" b="1" dirty="0" smtClean="0">
                  <a:latin typeface="+mj-lt"/>
                  <a:cs typeface="Times New Roman" pitchFamily="18" charset="0"/>
                </a:rPr>
                <a:t>client</a:t>
              </a:r>
            </a:p>
            <a:p>
              <a:pPr eaLnBrk="1" hangingPunct="1">
                <a:buFontTx/>
                <a:buChar char="•"/>
              </a:pPr>
              <a:endParaRPr lang="en-US" sz="1400" b="1" dirty="0">
                <a:latin typeface="+mj-lt"/>
                <a:cs typeface="Times New Roman" pitchFamily="18" charset="0"/>
              </a:endParaRPr>
            </a:p>
            <a:p>
              <a:pPr eaLnBrk="1" hangingPunct="1">
                <a:buFontTx/>
                <a:buChar char="•"/>
              </a:pPr>
              <a:r>
                <a:rPr lang="en-US" sz="1400" b="1" dirty="0">
                  <a:latin typeface="+mj-lt"/>
                  <a:cs typeface="Times New Roman" pitchFamily="18" charset="0"/>
                </a:rPr>
                <a:t>Assist client team in preparing implementation </a:t>
              </a:r>
              <a:r>
                <a:rPr lang="en-US" sz="1400" b="1" dirty="0" smtClean="0">
                  <a:latin typeface="+mj-lt"/>
                  <a:cs typeface="Times New Roman" pitchFamily="18" charset="0"/>
                </a:rPr>
                <a:t>plan</a:t>
              </a:r>
            </a:p>
            <a:p>
              <a:pPr eaLnBrk="1" hangingPunct="1">
                <a:buFontTx/>
                <a:buChar char="•"/>
              </a:pPr>
              <a:endParaRPr lang="en-US" sz="1200" b="0" dirty="0">
                <a:latin typeface="+mj-lt"/>
                <a:cs typeface="Times New Roman" pitchFamily="18" charset="0"/>
              </a:endParaRPr>
            </a:p>
          </p:txBody>
        </p:sp>
        <p:sp>
          <p:nvSpPr>
            <p:cNvPr id="1117188" name="Text Box 4"/>
            <p:cNvSpPr txBox="1">
              <a:spLocks noChangeArrowheads="1"/>
            </p:cNvSpPr>
            <p:nvPr/>
          </p:nvSpPr>
          <p:spPr bwMode="auto">
            <a:xfrm>
              <a:off x="2160" y="787"/>
              <a:ext cx="859" cy="185"/>
            </a:xfrm>
            <a:prstGeom prst="rect">
              <a:avLst/>
            </a:prstGeom>
            <a:solidFill>
              <a:srgbClr val="FF9933"/>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400">
                  <a:solidFill>
                    <a:schemeClr val="bg1"/>
                  </a:solidFill>
                  <a:latin typeface="+mj-lt"/>
                  <a:cs typeface="Times New Roman" pitchFamily="18" charset="0"/>
                </a:rPr>
                <a:t>Activities</a:t>
              </a:r>
            </a:p>
          </p:txBody>
        </p:sp>
        <p:sp>
          <p:nvSpPr>
            <p:cNvPr id="1117189" name="Text Box 5"/>
            <p:cNvSpPr txBox="1">
              <a:spLocks noChangeArrowheads="1"/>
            </p:cNvSpPr>
            <p:nvPr/>
          </p:nvSpPr>
          <p:spPr bwMode="auto">
            <a:xfrm>
              <a:off x="4224" y="879"/>
              <a:ext cx="1488" cy="1170"/>
            </a:xfrm>
            <a:prstGeom prst="rect">
              <a:avLst/>
            </a:prstGeom>
            <a:no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14300" indent="-114300" algn="l" eaLnBrk="0" hangingPunct="0">
                <a:defRPr sz="2400">
                  <a:solidFill>
                    <a:schemeClr val="tx1"/>
                  </a:solidFill>
                  <a:latin typeface="Times New Roman" pitchFamily="18" charset="0"/>
                </a:defRPr>
              </a:lvl1pPr>
              <a:lvl2pPr algn="l" eaLnBrk="0" hangingPunct="0">
                <a:defRPr sz="2400">
                  <a:solidFill>
                    <a:schemeClr val="tx1"/>
                  </a:solidFill>
                  <a:latin typeface="Times New Roman" pitchFamily="18" charset="0"/>
                </a:defRPr>
              </a:lvl2pPr>
              <a:lvl3pPr algn="l" eaLnBrk="0" hangingPunct="0">
                <a:defRPr sz="2400">
                  <a:solidFill>
                    <a:schemeClr val="tx1"/>
                  </a:solidFill>
                  <a:latin typeface="Times New Roman" pitchFamily="18" charset="0"/>
                </a:defRPr>
              </a:lvl3pPr>
              <a:lvl4pPr algn="l" eaLnBrk="0" hangingPunct="0">
                <a:defRPr sz="2400">
                  <a:solidFill>
                    <a:schemeClr val="tx1"/>
                  </a:solidFill>
                  <a:latin typeface="Times New Roman" pitchFamily="18" charset="0"/>
                </a:defRPr>
              </a:lvl4pPr>
              <a:lvl5pPr algn="l"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hangingPunct="1">
                <a:buFontTx/>
                <a:buChar char="•"/>
              </a:pPr>
              <a:endParaRPr lang="en-US" sz="1200" b="0" dirty="0">
                <a:latin typeface="+mj-lt"/>
                <a:cs typeface="Times New Roman" pitchFamily="18" charset="0"/>
              </a:endParaRPr>
            </a:p>
            <a:p>
              <a:pPr eaLnBrk="1" hangingPunct="1">
                <a:buFontTx/>
                <a:buChar char="•"/>
              </a:pPr>
              <a:r>
                <a:rPr lang="en-US" sz="1400" b="1" dirty="0">
                  <a:latin typeface="+mj-lt"/>
                  <a:cs typeface="Times New Roman" pitchFamily="18" charset="0"/>
                </a:rPr>
                <a:t>User accepted application</a:t>
              </a:r>
            </a:p>
          </p:txBody>
        </p:sp>
        <p:sp>
          <p:nvSpPr>
            <p:cNvPr id="1117190" name="Text Box 6"/>
            <p:cNvSpPr txBox="1">
              <a:spLocks noChangeArrowheads="1"/>
            </p:cNvSpPr>
            <p:nvPr/>
          </p:nvSpPr>
          <p:spPr bwMode="auto">
            <a:xfrm>
              <a:off x="4272" y="768"/>
              <a:ext cx="1357" cy="191"/>
            </a:xfrm>
            <a:prstGeom prst="rect">
              <a:avLst/>
            </a:prstGeom>
            <a:solidFill>
              <a:srgbClr val="FF99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400">
                  <a:solidFill>
                    <a:schemeClr val="bg1"/>
                  </a:solidFill>
                  <a:latin typeface="+mj-lt"/>
                  <a:cs typeface="Times New Roman" pitchFamily="18" charset="0"/>
                </a:rPr>
                <a:t>Completion  Criteria</a:t>
              </a:r>
            </a:p>
          </p:txBody>
        </p:sp>
        <p:sp>
          <p:nvSpPr>
            <p:cNvPr id="1117191" name="Text Box 7"/>
            <p:cNvSpPr txBox="1">
              <a:spLocks noChangeArrowheads="1"/>
            </p:cNvSpPr>
            <p:nvPr/>
          </p:nvSpPr>
          <p:spPr bwMode="auto">
            <a:xfrm>
              <a:off x="720" y="873"/>
              <a:ext cx="1213" cy="2276"/>
            </a:xfrm>
            <a:prstGeom prst="rect">
              <a:avLst/>
            </a:prstGeom>
            <a:noFill/>
            <a:ln w="31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14300" indent="-114300" algn="l" eaLnBrk="0" hangingPunct="0">
                <a:defRPr sz="2400">
                  <a:solidFill>
                    <a:schemeClr val="tx1"/>
                  </a:solidFill>
                  <a:latin typeface="Times New Roman" pitchFamily="18" charset="0"/>
                </a:defRPr>
              </a:lvl1pPr>
              <a:lvl2pPr algn="l" eaLnBrk="0" hangingPunct="0">
                <a:defRPr sz="2400">
                  <a:solidFill>
                    <a:schemeClr val="tx1"/>
                  </a:solidFill>
                  <a:latin typeface="Times New Roman" pitchFamily="18" charset="0"/>
                </a:defRPr>
              </a:lvl2pPr>
              <a:lvl3pPr algn="l" eaLnBrk="0" hangingPunct="0">
                <a:defRPr sz="2400">
                  <a:solidFill>
                    <a:schemeClr val="tx1"/>
                  </a:solidFill>
                  <a:latin typeface="Times New Roman" pitchFamily="18" charset="0"/>
                </a:defRPr>
              </a:lvl3pPr>
              <a:lvl4pPr algn="l" eaLnBrk="0" hangingPunct="0">
                <a:defRPr sz="2400">
                  <a:solidFill>
                    <a:schemeClr val="tx1"/>
                  </a:solidFill>
                  <a:latin typeface="Times New Roman" pitchFamily="18" charset="0"/>
                </a:defRPr>
              </a:lvl4pPr>
              <a:lvl5pPr algn="l"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hangingPunct="1">
                <a:buFontTx/>
                <a:buChar char="•"/>
              </a:pPr>
              <a:endParaRPr lang="en-US" sz="1200" b="0" dirty="0">
                <a:latin typeface="+mj-lt"/>
                <a:cs typeface="Times New Roman" pitchFamily="18" charset="0"/>
              </a:endParaRPr>
            </a:p>
            <a:p>
              <a:pPr eaLnBrk="1" hangingPunct="1">
                <a:buFontTx/>
                <a:buChar char="•"/>
              </a:pPr>
              <a:endParaRPr lang="en-US" sz="1200" b="0" dirty="0">
                <a:latin typeface="+mj-lt"/>
                <a:cs typeface="Times New Roman" pitchFamily="18" charset="0"/>
              </a:endParaRPr>
            </a:p>
            <a:p>
              <a:pPr eaLnBrk="1" hangingPunct="1">
                <a:buFontTx/>
                <a:buChar char="•"/>
              </a:pPr>
              <a:r>
                <a:rPr lang="en-US" sz="1400" b="1" dirty="0">
                  <a:latin typeface="+mj-lt"/>
                  <a:cs typeface="Times New Roman" pitchFamily="18" charset="0"/>
                </a:rPr>
                <a:t>System and Integration tested code</a:t>
              </a:r>
            </a:p>
            <a:p>
              <a:pPr eaLnBrk="1" hangingPunct="1">
                <a:buFontTx/>
                <a:buChar char="•"/>
              </a:pPr>
              <a:endParaRPr lang="en-US" sz="1200" b="0" dirty="0">
                <a:latin typeface="+mj-lt"/>
                <a:cs typeface="Times New Roman" pitchFamily="18" charset="0"/>
              </a:endParaRPr>
            </a:p>
          </p:txBody>
        </p:sp>
        <p:sp>
          <p:nvSpPr>
            <p:cNvPr id="1117192" name="Text Box 8"/>
            <p:cNvSpPr txBox="1">
              <a:spLocks noChangeArrowheads="1"/>
            </p:cNvSpPr>
            <p:nvPr/>
          </p:nvSpPr>
          <p:spPr bwMode="auto">
            <a:xfrm>
              <a:off x="816" y="772"/>
              <a:ext cx="906" cy="191"/>
            </a:xfrm>
            <a:prstGeom prst="rect">
              <a:avLst/>
            </a:prstGeom>
            <a:solidFill>
              <a:srgbClr val="FF99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400" dirty="0">
                  <a:solidFill>
                    <a:schemeClr val="bg1"/>
                  </a:solidFill>
                  <a:latin typeface="+mj-lt"/>
                  <a:cs typeface="Times New Roman" pitchFamily="18" charset="0"/>
                </a:rPr>
                <a:t>Pre-requisites</a:t>
              </a:r>
            </a:p>
          </p:txBody>
        </p:sp>
      </p:grpSp>
    </p:spTree>
    <p:extLst>
      <p:ext uri="{BB962C8B-B14F-4D97-AF65-F5344CB8AC3E}">
        <p14:creationId xmlns:p14="http://schemas.microsoft.com/office/powerpoint/2010/main" val="2697395944"/>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 Acceptance phase </a:t>
            </a:r>
            <a:endParaRPr lang="en-US" dirty="0"/>
          </a:p>
        </p:txBody>
      </p:sp>
      <p:sp>
        <p:nvSpPr>
          <p:cNvPr id="3" name="Content Placeholder 2"/>
          <p:cNvSpPr>
            <a:spLocks noGrp="1"/>
          </p:cNvSpPr>
          <p:nvPr>
            <p:ph idx="1"/>
          </p:nvPr>
        </p:nvSpPr>
        <p:spPr/>
        <p:txBody>
          <a:bodyPr>
            <a:normAutofit/>
          </a:bodyPr>
          <a:lstStyle/>
          <a:p>
            <a:r>
              <a:rPr lang="en-US" dirty="0" smtClean="0">
                <a:solidFill>
                  <a:schemeClr val="tx1"/>
                </a:solidFill>
              </a:rPr>
              <a:t>After successful acceptance testing plans are made  to move the application to the “live environment” </a:t>
            </a:r>
          </a:p>
          <a:p>
            <a:pPr marL="0" indent="0">
              <a:buNone/>
            </a:pPr>
            <a:endParaRPr lang="en-US" dirty="0" smtClean="0">
              <a:solidFill>
                <a:schemeClr val="tx1"/>
              </a:solidFill>
            </a:endParaRPr>
          </a:p>
          <a:p>
            <a:r>
              <a:rPr lang="en-US" dirty="0" smtClean="0">
                <a:solidFill>
                  <a:schemeClr val="tx1"/>
                </a:solidFill>
              </a:rPr>
              <a:t>Activities like knowledge transfer , end user training , project signoff are also done .</a:t>
            </a:r>
          </a:p>
          <a:p>
            <a:endParaRPr lang="en-US" dirty="0">
              <a:solidFill>
                <a:schemeClr val="tx1"/>
              </a:solidFill>
            </a:endParaRPr>
          </a:p>
          <a:p>
            <a:r>
              <a:rPr lang="en-US" dirty="0" smtClean="0">
                <a:solidFill>
                  <a:schemeClr val="tx1"/>
                </a:solidFill>
              </a:rPr>
              <a:t> Once </a:t>
            </a:r>
            <a:r>
              <a:rPr lang="en-US" dirty="0">
                <a:solidFill>
                  <a:schemeClr val="tx1"/>
                </a:solidFill>
              </a:rPr>
              <a:t>when the customers starts using the developed system </a:t>
            </a:r>
            <a:r>
              <a:rPr lang="en-US" dirty="0" smtClean="0">
                <a:solidFill>
                  <a:schemeClr val="tx1"/>
                </a:solidFill>
              </a:rPr>
              <a:t> the maintenance team  supports and monitors the system to resolve  errors and performance .</a:t>
            </a:r>
          </a:p>
          <a:p>
            <a:pPr marL="0" indent="0">
              <a:buNone/>
            </a:pPr>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258469923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lstStyle/>
          <a:p>
            <a:r>
              <a:rPr lang="en-US" dirty="0" smtClean="0"/>
              <a:t>Software Reviews </a:t>
            </a:r>
            <a:endParaRPr lang="en-US" dirty="0"/>
          </a:p>
        </p:txBody>
      </p:sp>
    </p:spTree>
    <p:extLst>
      <p:ext uri="{BB962C8B-B14F-4D97-AF65-F5344CB8AC3E}">
        <p14:creationId xmlns:p14="http://schemas.microsoft.com/office/powerpoint/2010/main" val="351589538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Reviews – What </a:t>
            </a:r>
          </a:p>
        </p:txBody>
      </p:sp>
      <p:sp>
        <p:nvSpPr>
          <p:cNvPr id="3" name="Content Placeholder 2"/>
          <p:cNvSpPr>
            <a:spLocks noGrp="1"/>
          </p:cNvSpPr>
          <p:nvPr>
            <p:ph idx="1"/>
          </p:nvPr>
        </p:nvSpPr>
        <p:spPr/>
        <p:txBody>
          <a:bodyPr>
            <a:normAutofit/>
          </a:bodyPr>
          <a:lstStyle/>
          <a:p>
            <a:r>
              <a:rPr lang="en-US" dirty="0" smtClean="0">
                <a:solidFill>
                  <a:schemeClr val="tx1"/>
                </a:solidFill>
              </a:rPr>
              <a:t>An </a:t>
            </a:r>
            <a:r>
              <a:rPr lang="en-US" dirty="0">
                <a:solidFill>
                  <a:schemeClr val="tx1"/>
                </a:solidFill>
              </a:rPr>
              <a:t>assessment of a work product created during the software engineering process</a:t>
            </a:r>
          </a:p>
          <a:p>
            <a:r>
              <a:rPr lang="en-US" dirty="0">
                <a:solidFill>
                  <a:schemeClr val="tx1"/>
                </a:solidFill>
              </a:rPr>
              <a:t>Ensure completeness and consistency  of the work product</a:t>
            </a:r>
          </a:p>
          <a:p>
            <a:r>
              <a:rPr lang="en-US" dirty="0">
                <a:solidFill>
                  <a:schemeClr val="tx1"/>
                </a:solidFill>
              </a:rPr>
              <a:t>Identify needed improvements</a:t>
            </a:r>
          </a:p>
          <a:p>
            <a:r>
              <a:rPr lang="en-US" dirty="0">
                <a:solidFill>
                  <a:schemeClr val="tx1"/>
                </a:solidFill>
              </a:rPr>
              <a:t> It is a Quality Assurance mechanism to identify discrepancy /deviation from the accepted standards </a:t>
            </a:r>
          </a:p>
          <a:p>
            <a:r>
              <a:rPr lang="en-US" dirty="0">
                <a:solidFill>
                  <a:schemeClr val="tx1"/>
                </a:solidFill>
              </a:rPr>
              <a:t>Goal of Review </a:t>
            </a:r>
          </a:p>
          <a:p>
            <a:pPr lvl="1"/>
            <a:r>
              <a:rPr lang="en-US" sz="1800" dirty="0">
                <a:solidFill>
                  <a:schemeClr val="tx1"/>
                </a:solidFill>
              </a:rPr>
              <a:t>To detect and eliminate defects </a:t>
            </a:r>
            <a:r>
              <a:rPr lang="en-US" sz="1800" dirty="0" smtClean="0">
                <a:solidFill>
                  <a:schemeClr val="tx1"/>
                </a:solidFill>
              </a:rPr>
              <a:t>early</a:t>
            </a:r>
            <a:r>
              <a:rPr lang="en-US" sz="1800" dirty="0">
                <a:solidFill>
                  <a:schemeClr val="tx1"/>
                </a:solidFill>
              </a:rPr>
              <a:t>, </a:t>
            </a:r>
            <a:r>
              <a:rPr lang="en-US" sz="1800" dirty="0" smtClean="0">
                <a:solidFill>
                  <a:schemeClr val="tx1"/>
                </a:solidFill>
              </a:rPr>
              <a:t>effectively </a:t>
            </a:r>
            <a:r>
              <a:rPr lang="en-US" sz="1800" dirty="0">
                <a:solidFill>
                  <a:schemeClr val="tx1"/>
                </a:solidFill>
              </a:rPr>
              <a:t>and </a:t>
            </a:r>
            <a:r>
              <a:rPr lang="en-US" sz="1800" dirty="0" smtClean="0">
                <a:solidFill>
                  <a:schemeClr val="tx1"/>
                </a:solidFill>
              </a:rPr>
              <a:t>before </a:t>
            </a:r>
            <a:r>
              <a:rPr lang="en-US" sz="1800" dirty="0">
                <a:solidFill>
                  <a:schemeClr val="tx1"/>
                </a:solidFill>
              </a:rPr>
              <a:t>delivering the product to the customer </a:t>
            </a:r>
          </a:p>
          <a:p>
            <a:endParaRPr lang="en-US" dirty="0">
              <a:solidFill>
                <a:schemeClr val="tx1"/>
              </a:solidFill>
            </a:endParaRPr>
          </a:p>
          <a:p>
            <a:pPr lvl="1"/>
            <a:endParaRPr lang="en-US" sz="1800" dirty="0">
              <a:solidFill>
                <a:schemeClr val="tx1"/>
              </a:solidFill>
            </a:endParaRPr>
          </a:p>
          <a:p>
            <a:pPr lvl="1"/>
            <a:endParaRPr lang="en-US" sz="1800" dirty="0" smtClean="0">
              <a:solidFill>
                <a:schemeClr val="tx1"/>
              </a:solidFill>
            </a:endParaRPr>
          </a:p>
          <a:p>
            <a:pPr lvl="1"/>
            <a:endParaRPr lang="en-US" sz="1800" dirty="0" smtClean="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358276922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Reviews – Why </a:t>
            </a:r>
            <a:endParaRPr lang="en-US" dirty="0"/>
          </a:p>
        </p:txBody>
      </p:sp>
      <p:sp>
        <p:nvSpPr>
          <p:cNvPr id="3" name="Content Placeholder 2"/>
          <p:cNvSpPr>
            <a:spLocks noGrp="1"/>
          </p:cNvSpPr>
          <p:nvPr>
            <p:ph idx="1"/>
          </p:nvPr>
        </p:nvSpPr>
        <p:spPr/>
        <p:txBody>
          <a:bodyPr>
            <a:normAutofit/>
          </a:bodyPr>
          <a:lstStyle/>
          <a:p>
            <a:pPr>
              <a:lnSpc>
                <a:spcPct val="90000"/>
              </a:lnSpc>
            </a:pPr>
            <a:r>
              <a:rPr lang="en-US" dirty="0">
                <a:solidFill>
                  <a:schemeClr val="tx1"/>
                </a:solidFill>
              </a:rPr>
              <a:t>Intermediate software products which are not testable as standalone units </a:t>
            </a:r>
            <a:endParaRPr lang="en-US" dirty="0" smtClean="0">
              <a:solidFill>
                <a:schemeClr val="tx1"/>
              </a:solidFill>
            </a:endParaRPr>
          </a:p>
          <a:p>
            <a:pPr>
              <a:lnSpc>
                <a:spcPct val="90000"/>
              </a:lnSpc>
            </a:pPr>
            <a:endParaRPr lang="en-US" dirty="0">
              <a:solidFill>
                <a:schemeClr val="tx1"/>
              </a:solidFill>
            </a:endParaRPr>
          </a:p>
          <a:p>
            <a:pPr>
              <a:lnSpc>
                <a:spcPct val="90000"/>
              </a:lnSpc>
            </a:pPr>
            <a:r>
              <a:rPr lang="en-US" dirty="0" smtClean="0">
                <a:solidFill>
                  <a:schemeClr val="tx1"/>
                </a:solidFill>
              </a:rPr>
              <a:t>Can </a:t>
            </a:r>
            <a:r>
              <a:rPr lang="en-US" dirty="0">
                <a:solidFill>
                  <a:schemeClr val="tx1"/>
                </a:solidFill>
              </a:rPr>
              <a:t>find errors not possible through testing</a:t>
            </a:r>
          </a:p>
          <a:p>
            <a:pPr lvl="1">
              <a:lnSpc>
                <a:spcPct val="90000"/>
              </a:lnSpc>
            </a:pPr>
            <a:r>
              <a:rPr lang="en-US" dirty="0">
                <a:solidFill>
                  <a:schemeClr val="tx1"/>
                </a:solidFill>
              </a:rPr>
              <a:t>E.g., Maintainability: Comments, Consistency, Standards </a:t>
            </a:r>
            <a:endParaRPr lang="en-US" dirty="0" smtClean="0">
              <a:solidFill>
                <a:schemeClr val="tx1"/>
              </a:solidFill>
            </a:endParaRPr>
          </a:p>
          <a:p>
            <a:pPr marL="447675" lvl="1" indent="0">
              <a:lnSpc>
                <a:spcPct val="90000"/>
              </a:lnSpc>
              <a:buNone/>
            </a:pPr>
            <a:endParaRPr lang="en-US" sz="1800" dirty="0">
              <a:solidFill>
                <a:schemeClr val="tx1"/>
              </a:solidFill>
            </a:endParaRPr>
          </a:p>
          <a:p>
            <a:pPr>
              <a:lnSpc>
                <a:spcPct val="90000"/>
              </a:lnSpc>
            </a:pPr>
            <a:r>
              <a:rPr lang="en-GB" dirty="0">
                <a:solidFill>
                  <a:schemeClr val="tx1"/>
                </a:solidFill>
              </a:rPr>
              <a:t>Are proactive measure to find out 60-80 % of defects </a:t>
            </a:r>
            <a:endParaRPr lang="en-GB" dirty="0" smtClean="0">
              <a:solidFill>
                <a:schemeClr val="tx1"/>
              </a:solidFill>
            </a:endParaRPr>
          </a:p>
          <a:p>
            <a:pPr marL="0" indent="0">
              <a:lnSpc>
                <a:spcPct val="90000"/>
              </a:lnSpc>
              <a:buNone/>
            </a:pPr>
            <a:endParaRPr lang="en-GB" dirty="0">
              <a:solidFill>
                <a:schemeClr val="tx1"/>
              </a:solidFill>
            </a:endParaRPr>
          </a:p>
          <a:p>
            <a:pPr marL="228600" lvl="1" indent="-228600">
              <a:lnSpc>
                <a:spcPct val="90000"/>
              </a:lnSpc>
              <a:buFont typeface="Wingdings" pitchFamily="2" charset="2"/>
              <a:buChar char="Ø"/>
            </a:pPr>
            <a:r>
              <a:rPr lang="en-US" sz="1800" dirty="0" smtClean="0">
                <a:solidFill>
                  <a:schemeClr val="tx1"/>
                </a:solidFill>
              </a:rPr>
              <a:t>  </a:t>
            </a:r>
            <a:r>
              <a:rPr lang="en-US" sz="1800" b="1" dirty="0" smtClean="0">
                <a:solidFill>
                  <a:schemeClr val="tx1"/>
                </a:solidFill>
              </a:rPr>
              <a:t>Reduce </a:t>
            </a:r>
            <a:r>
              <a:rPr lang="en-US" sz="1800" b="1" dirty="0">
                <a:solidFill>
                  <a:schemeClr val="tx1"/>
                </a:solidFill>
              </a:rPr>
              <a:t>Rework </a:t>
            </a:r>
            <a:r>
              <a:rPr lang="en-US" sz="1800" b="1" dirty="0" smtClean="0">
                <a:solidFill>
                  <a:schemeClr val="tx1"/>
                </a:solidFill>
              </a:rPr>
              <a:t>Effort and </a:t>
            </a:r>
            <a:r>
              <a:rPr lang="en-US" sz="1800" b="1" dirty="0">
                <a:solidFill>
                  <a:schemeClr val="tx1"/>
                </a:solidFill>
              </a:rPr>
              <a:t>Improve Schedule </a:t>
            </a:r>
            <a:r>
              <a:rPr lang="en-US" sz="1800" b="1" dirty="0" smtClean="0">
                <a:solidFill>
                  <a:schemeClr val="tx1"/>
                </a:solidFill>
              </a:rPr>
              <a:t>adherence</a:t>
            </a:r>
          </a:p>
          <a:p>
            <a:pPr marL="0" lvl="1" indent="0">
              <a:lnSpc>
                <a:spcPct val="90000"/>
              </a:lnSpc>
              <a:buNone/>
            </a:pPr>
            <a:endParaRPr lang="en-US" sz="1800" dirty="0">
              <a:solidFill>
                <a:schemeClr val="tx1"/>
              </a:solidFill>
            </a:endParaRPr>
          </a:p>
          <a:p>
            <a:pPr>
              <a:lnSpc>
                <a:spcPct val="90000"/>
              </a:lnSpc>
            </a:pPr>
            <a:r>
              <a:rPr lang="en-US" dirty="0" smtClean="0">
                <a:solidFill>
                  <a:schemeClr val="tx1"/>
                </a:solidFill>
              </a:rPr>
              <a:t>Enables </a:t>
            </a:r>
            <a:r>
              <a:rPr lang="en-US" dirty="0">
                <a:solidFill>
                  <a:schemeClr val="tx1"/>
                </a:solidFill>
              </a:rPr>
              <a:t>Quantitative Quality Assessment of any work product</a:t>
            </a:r>
          </a:p>
          <a:p>
            <a:endParaRPr lang="en-US" dirty="0">
              <a:solidFill>
                <a:schemeClr val="tx1"/>
              </a:solidFill>
            </a:endParaRPr>
          </a:p>
        </p:txBody>
      </p:sp>
    </p:spTree>
    <p:extLst>
      <p:ext uri="{BB962C8B-B14F-4D97-AF65-F5344CB8AC3E}">
        <p14:creationId xmlns:p14="http://schemas.microsoft.com/office/powerpoint/2010/main" val="1173336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Reviews – When , where </a:t>
            </a:r>
            <a:endParaRPr lang="en-US" dirty="0"/>
          </a:p>
        </p:txBody>
      </p:sp>
      <p:sp>
        <p:nvSpPr>
          <p:cNvPr id="3" name="Content Placeholder 2"/>
          <p:cNvSpPr>
            <a:spLocks noGrp="1"/>
          </p:cNvSpPr>
          <p:nvPr>
            <p:ph idx="1"/>
          </p:nvPr>
        </p:nvSpPr>
        <p:spPr/>
        <p:txBody>
          <a:bodyPr>
            <a:normAutofit/>
          </a:bodyPr>
          <a:lstStyle/>
          <a:p>
            <a:r>
              <a:rPr lang="en-US" dirty="0" smtClean="0">
                <a:solidFill>
                  <a:schemeClr val="tx1"/>
                </a:solidFill>
              </a:rPr>
              <a:t>Can happen in all phases of SDLC </a:t>
            </a:r>
          </a:p>
          <a:p>
            <a:r>
              <a:rPr lang="en-US" dirty="0" smtClean="0">
                <a:solidFill>
                  <a:schemeClr val="tx1"/>
                </a:solidFill>
              </a:rPr>
              <a:t>All artifacts can go for reviews</a:t>
            </a:r>
          </a:p>
          <a:p>
            <a:pPr lvl="1"/>
            <a:r>
              <a:rPr lang="en-US" dirty="0">
                <a:solidFill>
                  <a:schemeClr val="tx1"/>
                </a:solidFill>
              </a:rPr>
              <a:t>Proposals,  contracts,  statement of work</a:t>
            </a:r>
          </a:p>
          <a:p>
            <a:pPr lvl="1"/>
            <a:r>
              <a:rPr lang="en-US" dirty="0">
                <a:solidFill>
                  <a:schemeClr val="tx1"/>
                </a:solidFill>
              </a:rPr>
              <a:t>All project work products - Plans, Configuration </a:t>
            </a:r>
            <a:r>
              <a:rPr lang="en-US" dirty="0" err="1">
                <a:solidFill>
                  <a:schemeClr val="tx1"/>
                </a:solidFill>
              </a:rPr>
              <a:t>Mgmt</a:t>
            </a:r>
            <a:r>
              <a:rPr lang="en-US" dirty="0">
                <a:solidFill>
                  <a:schemeClr val="tx1"/>
                </a:solidFill>
              </a:rPr>
              <a:t>, Test Plans </a:t>
            </a:r>
          </a:p>
          <a:p>
            <a:pPr lvl="1"/>
            <a:r>
              <a:rPr lang="en-US" dirty="0" smtClean="0">
                <a:solidFill>
                  <a:schemeClr val="tx1"/>
                </a:solidFill>
              </a:rPr>
              <a:t>Deliverable </a:t>
            </a:r>
            <a:r>
              <a:rPr lang="en-US" dirty="0">
                <a:solidFill>
                  <a:schemeClr val="tx1"/>
                </a:solidFill>
              </a:rPr>
              <a:t>and non deliverable work products</a:t>
            </a:r>
          </a:p>
          <a:p>
            <a:pPr lvl="1"/>
            <a:r>
              <a:rPr lang="en-US" dirty="0">
                <a:solidFill>
                  <a:schemeClr val="tx1"/>
                </a:solidFill>
              </a:rPr>
              <a:t>Software( e.g.: source code) and non software work products (e.g.: documents,  test data, etc.)</a:t>
            </a:r>
          </a:p>
          <a:p>
            <a:r>
              <a:rPr lang="en-US" dirty="0">
                <a:solidFill>
                  <a:schemeClr val="tx1"/>
                </a:solidFill>
              </a:rPr>
              <a:t>Process descriptions</a:t>
            </a:r>
          </a:p>
          <a:p>
            <a:r>
              <a:rPr lang="en-US" dirty="0">
                <a:solidFill>
                  <a:schemeClr val="tx1"/>
                </a:solidFill>
              </a:rPr>
              <a:t>Policies,  brochures,  reports,   guidelines,   standards, training  material where required</a:t>
            </a:r>
          </a:p>
          <a:p>
            <a:pPr lvl="1"/>
            <a:endParaRPr lang="en-US" sz="1800" dirty="0">
              <a:solidFill>
                <a:schemeClr val="tx1"/>
              </a:solidFill>
            </a:endParaRPr>
          </a:p>
        </p:txBody>
      </p:sp>
    </p:spTree>
    <p:extLst>
      <p:ext uri="{BB962C8B-B14F-4D97-AF65-F5344CB8AC3E}">
        <p14:creationId xmlns:p14="http://schemas.microsoft.com/office/powerpoint/2010/main" val="155085914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Review </a:t>
            </a:r>
            <a:endParaRPr lang="en-US" dirty="0"/>
          </a:p>
        </p:txBody>
      </p:sp>
      <p:sp>
        <p:nvSpPr>
          <p:cNvPr id="3" name="Content Placeholder 2"/>
          <p:cNvSpPr>
            <a:spLocks noGrp="1"/>
          </p:cNvSpPr>
          <p:nvPr>
            <p:ph idx="1"/>
          </p:nvPr>
        </p:nvSpPr>
        <p:spPr/>
        <p:txBody>
          <a:bodyPr/>
          <a:lstStyle/>
          <a:p>
            <a:r>
              <a:rPr lang="en-US" dirty="0" smtClean="0">
                <a:solidFill>
                  <a:schemeClr val="tx1"/>
                </a:solidFill>
              </a:rPr>
              <a:t>Self  Review </a:t>
            </a:r>
          </a:p>
          <a:p>
            <a:pPr lvl="1"/>
            <a:r>
              <a:rPr lang="en-US" dirty="0" smtClean="0">
                <a:solidFill>
                  <a:schemeClr val="tx1"/>
                </a:solidFill>
              </a:rPr>
              <a:t>Done by the author himself  with the aid of tools like checklists , review guidelines , rules etc..</a:t>
            </a:r>
          </a:p>
          <a:p>
            <a:r>
              <a:rPr lang="en-US" dirty="0" smtClean="0">
                <a:solidFill>
                  <a:schemeClr val="tx1"/>
                </a:solidFill>
              </a:rPr>
              <a:t>Peer Review </a:t>
            </a:r>
          </a:p>
          <a:p>
            <a:pPr lvl="1"/>
            <a:r>
              <a:rPr lang="en-US" dirty="0" smtClean="0">
                <a:solidFill>
                  <a:schemeClr val="tx1"/>
                </a:solidFill>
              </a:rPr>
              <a:t>Done by “peer” or colleague formally or informally  using various approaches </a:t>
            </a:r>
          </a:p>
          <a:p>
            <a:pPr lvl="2"/>
            <a:r>
              <a:rPr lang="en-US" dirty="0" smtClean="0">
                <a:solidFill>
                  <a:schemeClr val="tx1"/>
                </a:solidFill>
              </a:rPr>
              <a:t>Inspection </a:t>
            </a:r>
          </a:p>
          <a:p>
            <a:pPr lvl="2"/>
            <a:r>
              <a:rPr lang="en-US" dirty="0" smtClean="0">
                <a:solidFill>
                  <a:schemeClr val="tx1"/>
                </a:solidFill>
              </a:rPr>
              <a:t>Walk through</a:t>
            </a:r>
          </a:p>
          <a:p>
            <a:pPr lvl="2"/>
            <a:r>
              <a:rPr lang="en-US" dirty="0" smtClean="0">
                <a:solidFill>
                  <a:schemeClr val="tx1"/>
                </a:solidFill>
              </a:rPr>
              <a:t>Pair Programming </a:t>
            </a:r>
          </a:p>
          <a:p>
            <a:pPr lvl="2"/>
            <a:endParaRPr lang="en-US" b="1" dirty="0">
              <a:solidFill>
                <a:schemeClr val="tx1"/>
              </a:solidFill>
            </a:endParaRPr>
          </a:p>
          <a:p>
            <a:pPr lvl="2"/>
            <a:endParaRPr lang="en-US" b="1" dirty="0" smtClean="0">
              <a:solidFill>
                <a:schemeClr val="tx1"/>
              </a:solidFill>
            </a:endParaRPr>
          </a:p>
          <a:p>
            <a:pPr lvl="2"/>
            <a:endParaRPr lang="en-US" dirty="0" smtClean="0">
              <a:solidFill>
                <a:schemeClr val="tx1"/>
              </a:solidFill>
            </a:endParaRPr>
          </a:p>
          <a:p>
            <a:pPr lvl="1"/>
            <a:endParaRPr lang="en-US" dirty="0">
              <a:solidFill>
                <a:schemeClr val="tx1"/>
              </a:solidFill>
            </a:endParaRPr>
          </a:p>
          <a:p>
            <a:pPr marL="0" indent="0">
              <a:buNone/>
            </a:pPr>
            <a:endParaRPr lang="en-US" dirty="0" smtClean="0">
              <a:solidFill>
                <a:schemeClr val="tx1"/>
              </a:solidFill>
            </a:endParaRPr>
          </a:p>
        </p:txBody>
      </p:sp>
    </p:spTree>
    <p:extLst>
      <p:ext uri="{BB962C8B-B14F-4D97-AF65-F5344CB8AC3E}">
        <p14:creationId xmlns:p14="http://schemas.microsoft.com/office/powerpoint/2010/main" val="146010603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Process </a:t>
            </a:r>
            <a:endParaRPr lang="en-US" dirty="0"/>
          </a:p>
        </p:txBody>
      </p:sp>
      <p:sp>
        <p:nvSpPr>
          <p:cNvPr id="3" name="Content Placeholder 2"/>
          <p:cNvSpPr>
            <a:spLocks noGrp="1"/>
          </p:cNvSpPr>
          <p:nvPr>
            <p:ph idx="1"/>
          </p:nvPr>
        </p:nvSpPr>
        <p:spPr/>
        <p:txBody>
          <a:bodyPr>
            <a:normAutofit/>
          </a:bodyPr>
          <a:lstStyle/>
          <a:p>
            <a:pPr>
              <a:lnSpc>
                <a:spcPct val="90000"/>
              </a:lnSpc>
            </a:pPr>
            <a:r>
              <a:rPr lang="en-US" dirty="0">
                <a:solidFill>
                  <a:schemeClr val="tx1"/>
                </a:solidFill>
              </a:rPr>
              <a:t>Input</a:t>
            </a:r>
          </a:p>
          <a:p>
            <a:pPr lvl="1">
              <a:lnSpc>
                <a:spcPct val="90000"/>
              </a:lnSpc>
            </a:pPr>
            <a:r>
              <a:rPr lang="en-US" dirty="0">
                <a:solidFill>
                  <a:schemeClr val="tx1"/>
                </a:solidFill>
              </a:rPr>
              <a:t>Work Product ,  Specifications,  Checklists,  Guidelines, Historical Data</a:t>
            </a:r>
          </a:p>
          <a:p>
            <a:pPr>
              <a:lnSpc>
                <a:spcPct val="90000"/>
              </a:lnSpc>
            </a:pPr>
            <a:r>
              <a:rPr lang="en-US" dirty="0">
                <a:solidFill>
                  <a:schemeClr val="tx1"/>
                </a:solidFill>
              </a:rPr>
              <a:t>Process</a:t>
            </a:r>
          </a:p>
          <a:p>
            <a:pPr lvl="1">
              <a:lnSpc>
                <a:spcPct val="90000"/>
              </a:lnSpc>
            </a:pPr>
            <a:r>
              <a:rPr lang="en-US" dirty="0">
                <a:solidFill>
                  <a:schemeClr val="tx1"/>
                </a:solidFill>
              </a:rPr>
              <a:t>Prepare for Review</a:t>
            </a:r>
          </a:p>
          <a:p>
            <a:pPr lvl="1">
              <a:lnSpc>
                <a:spcPct val="90000"/>
              </a:lnSpc>
            </a:pPr>
            <a:r>
              <a:rPr lang="en-US" dirty="0">
                <a:solidFill>
                  <a:schemeClr val="tx1"/>
                </a:solidFill>
              </a:rPr>
              <a:t>Conduct Reviews</a:t>
            </a:r>
          </a:p>
          <a:p>
            <a:pPr lvl="1">
              <a:lnSpc>
                <a:spcPct val="90000"/>
              </a:lnSpc>
            </a:pPr>
            <a:r>
              <a:rPr lang="en-US" dirty="0">
                <a:solidFill>
                  <a:schemeClr val="tx1"/>
                </a:solidFill>
              </a:rPr>
              <a:t>Analyze Deviations</a:t>
            </a:r>
          </a:p>
          <a:p>
            <a:pPr lvl="1">
              <a:lnSpc>
                <a:spcPct val="90000"/>
              </a:lnSpc>
            </a:pPr>
            <a:r>
              <a:rPr lang="en-US" dirty="0">
                <a:solidFill>
                  <a:schemeClr val="tx1"/>
                </a:solidFill>
              </a:rPr>
              <a:t>Correct Defects</a:t>
            </a:r>
          </a:p>
          <a:p>
            <a:pPr>
              <a:lnSpc>
                <a:spcPct val="90000"/>
              </a:lnSpc>
            </a:pPr>
            <a:r>
              <a:rPr lang="en-US" dirty="0">
                <a:solidFill>
                  <a:schemeClr val="tx1"/>
                </a:solidFill>
              </a:rPr>
              <a:t>Output </a:t>
            </a:r>
          </a:p>
          <a:p>
            <a:pPr lvl="1">
              <a:lnSpc>
                <a:spcPct val="90000"/>
              </a:lnSpc>
            </a:pPr>
            <a:r>
              <a:rPr lang="en-US" dirty="0">
                <a:solidFill>
                  <a:schemeClr val="tx1"/>
                </a:solidFill>
              </a:rPr>
              <a:t>Review Form, reviewed work product, </a:t>
            </a:r>
          </a:p>
          <a:p>
            <a:endParaRPr lang="en-US" dirty="0">
              <a:solidFill>
                <a:schemeClr val="tx1"/>
              </a:solidFill>
            </a:endParaRPr>
          </a:p>
        </p:txBody>
      </p:sp>
    </p:spTree>
    <p:extLst>
      <p:ext uri="{BB962C8B-B14F-4D97-AF65-F5344CB8AC3E}">
        <p14:creationId xmlns:p14="http://schemas.microsoft.com/office/powerpoint/2010/main" val="37901479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a:xfrm>
            <a:off x="-4762" y="97466"/>
            <a:ext cx="8139112" cy="792162"/>
          </a:xfrm>
          <a:noFill/>
          <a:ln w="9525">
            <a:noFill/>
            <a:miter lim="800000"/>
            <a:headEnd/>
            <a:tailEnd/>
          </a:ln>
        </p:spPr>
        <p:txBody>
          <a:bodyPr vert="horz" wrap="square" lIns="91440" tIns="45720" rIns="91440" bIns="45720" numCol="1" anchor="ctr" anchorCtr="0" compatLnSpc="1">
            <a:prstTxWarp prst="textNoShape">
              <a:avLst/>
            </a:prstTxWarp>
          </a:bodyPr>
          <a:lstStyle/>
          <a:p>
            <a:r>
              <a:rPr lang="en-US" dirty="0"/>
              <a:t>Intended Audience</a:t>
            </a:r>
          </a:p>
        </p:txBody>
      </p:sp>
      <p:sp>
        <p:nvSpPr>
          <p:cNvPr id="184323" name="Rectangle 3"/>
          <p:cNvSpPr>
            <a:spLocks noGrp="1" noChangeArrowheads="1"/>
          </p:cNvSpPr>
          <p:nvPr>
            <p:ph idx="1"/>
          </p:nvPr>
        </p:nvSpPr>
        <p:spPr>
          <a:xfrm>
            <a:off x="457200" y="1371600"/>
            <a:ext cx="6324600" cy="4648200"/>
          </a:xfrm>
        </p:spPr>
        <p:txBody>
          <a:bodyPr>
            <a:normAutofit/>
          </a:bodyPr>
          <a:lstStyle/>
          <a:p>
            <a:pPr>
              <a:buFont typeface="Wingdings" panose="05000000000000000000" pitchFamily="2" charset="2"/>
              <a:buChar char="§"/>
            </a:pPr>
            <a:r>
              <a:rPr lang="en-US" dirty="0" smtClean="0">
                <a:solidFill>
                  <a:schemeClr val="tx1"/>
                </a:solidFill>
              </a:rPr>
              <a:t> New </a:t>
            </a:r>
            <a:r>
              <a:rPr lang="en-US" dirty="0">
                <a:solidFill>
                  <a:schemeClr val="tx1"/>
                </a:solidFill>
              </a:rPr>
              <a:t>entrants to </a:t>
            </a:r>
            <a:r>
              <a:rPr lang="en-US" dirty="0" smtClean="0">
                <a:solidFill>
                  <a:schemeClr val="tx1"/>
                </a:solidFill>
              </a:rPr>
              <a:t>the organization (Fresher’s  batches)</a:t>
            </a:r>
            <a:endParaRPr lang="en-US" dirty="0">
              <a:solidFill>
                <a:schemeClr val="tx1"/>
              </a:solidFill>
            </a:endParaRPr>
          </a:p>
        </p:txBody>
      </p:sp>
      <p:pic>
        <p:nvPicPr>
          <p:cNvPr id="184328" name="Picture 8" descr="tagt audiance"/>
          <p:cNvPicPr>
            <a:picLocks noChangeAspect="1" noChangeArrowheads="1"/>
          </p:cNvPicPr>
          <p:nvPr/>
        </p:nvPicPr>
        <p:blipFill>
          <a:blip r:embed="rId3"/>
          <a:srcRect/>
          <a:stretch>
            <a:fillRect/>
          </a:stretch>
        </p:blipFill>
        <p:spPr bwMode="auto">
          <a:xfrm>
            <a:off x="7162800" y="1524000"/>
            <a:ext cx="1657350" cy="1295400"/>
          </a:xfrm>
          <a:prstGeom prst="rect">
            <a:avLst/>
          </a:prstGeom>
          <a:noFill/>
        </p:spPr>
      </p:pic>
      <p:sp>
        <p:nvSpPr>
          <p:cNvPr id="2" name="Footer Placeholder 1"/>
          <p:cNvSpPr>
            <a:spLocks noGrp="1"/>
          </p:cNvSpPr>
          <p:nvPr>
            <p:ph type="ftr" sz="quarter" idx="11"/>
          </p:nvPr>
        </p:nvSpPr>
        <p:spPr/>
        <p:txBody>
          <a:bodyPr/>
          <a:lstStyle/>
          <a:p>
            <a:r>
              <a:rPr lang="en-US" smtClean="0"/>
              <a:t>Capgemini Internal</a:t>
            </a:r>
            <a:endParaRPr lang="en-US"/>
          </a:p>
        </p:txBody>
      </p:sp>
    </p:spTree>
    <p:extLst>
      <p:ext uri="{BB962C8B-B14F-4D97-AF65-F5344CB8AC3E}">
        <p14:creationId xmlns:p14="http://schemas.microsoft.com/office/powerpoint/2010/main" val="457049315"/>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lstStyle/>
          <a:p>
            <a:r>
              <a:rPr lang="en-US" dirty="0" smtClean="0"/>
              <a:t>Introduction to Configuration Management Process</a:t>
            </a:r>
            <a:endParaRPr lang="en-US" dirty="0"/>
          </a:p>
        </p:txBody>
      </p:sp>
    </p:spTree>
    <p:extLst>
      <p:ext uri="{BB962C8B-B14F-4D97-AF65-F5344CB8AC3E}">
        <p14:creationId xmlns:p14="http://schemas.microsoft.com/office/powerpoint/2010/main" val="393428824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US" dirty="0"/>
          </a:p>
        </p:txBody>
      </p:sp>
      <p:sp>
        <p:nvSpPr>
          <p:cNvPr id="3" name="Content Placeholder 2"/>
          <p:cNvSpPr>
            <a:spLocks noGrp="1"/>
          </p:cNvSpPr>
          <p:nvPr>
            <p:ph idx="1"/>
          </p:nvPr>
        </p:nvSpPr>
        <p:spPr/>
        <p:txBody>
          <a:bodyPr>
            <a:normAutofit/>
          </a:bodyPr>
          <a:lstStyle/>
          <a:p>
            <a:r>
              <a:rPr lang="en-GB" dirty="0">
                <a:solidFill>
                  <a:schemeClr val="tx1"/>
                </a:solidFill>
              </a:rPr>
              <a:t>What is SCM?</a:t>
            </a:r>
          </a:p>
          <a:p>
            <a:r>
              <a:rPr lang="en-GB" dirty="0">
                <a:solidFill>
                  <a:schemeClr val="tx1"/>
                </a:solidFill>
              </a:rPr>
              <a:t>Why SCM?</a:t>
            </a:r>
          </a:p>
          <a:p>
            <a:r>
              <a:rPr lang="en-GB" dirty="0">
                <a:solidFill>
                  <a:schemeClr val="tx1"/>
                </a:solidFill>
              </a:rPr>
              <a:t>Elements of SCM</a:t>
            </a:r>
          </a:p>
          <a:p>
            <a:r>
              <a:rPr lang="en-GB" dirty="0" smtClean="0">
                <a:solidFill>
                  <a:schemeClr val="tx1"/>
                </a:solidFill>
              </a:rPr>
              <a:t>Change </a:t>
            </a:r>
            <a:r>
              <a:rPr lang="en-GB" dirty="0">
                <a:solidFill>
                  <a:schemeClr val="tx1"/>
                </a:solidFill>
              </a:rPr>
              <a:t>Management</a:t>
            </a:r>
          </a:p>
          <a:p>
            <a:r>
              <a:rPr lang="en-GB" dirty="0">
                <a:solidFill>
                  <a:schemeClr val="tx1"/>
                </a:solidFill>
              </a:rPr>
              <a:t>Information on SCM tools</a:t>
            </a:r>
          </a:p>
          <a:p>
            <a:endParaRPr lang="en-US" dirty="0">
              <a:solidFill>
                <a:schemeClr val="tx1"/>
              </a:solidFill>
            </a:endParaRPr>
          </a:p>
        </p:txBody>
      </p:sp>
    </p:spTree>
    <p:extLst>
      <p:ext uri="{BB962C8B-B14F-4D97-AF65-F5344CB8AC3E}">
        <p14:creationId xmlns:p14="http://schemas.microsoft.com/office/powerpoint/2010/main" val="335264369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p:cNvSpPr>
            <a:spLocks noGrp="1" noChangeArrowheads="1"/>
          </p:cNvSpPr>
          <p:nvPr>
            <p:ph type="title"/>
          </p:nvPr>
        </p:nvSpPr>
        <p:spPr/>
        <p:txBody>
          <a:bodyPr lIns="94788" tIns="46562" rIns="94788" bIns="46562"/>
          <a:lstStyle/>
          <a:p>
            <a:pPr eaLnBrk="1" hangingPunct="1"/>
            <a:r>
              <a:rPr lang="en-US" dirty="0" smtClean="0"/>
              <a:t>What is a “Configuration”?</a:t>
            </a:r>
          </a:p>
        </p:txBody>
      </p:sp>
      <p:sp>
        <p:nvSpPr>
          <p:cNvPr id="5" name="Content Placeholder 4"/>
          <p:cNvSpPr>
            <a:spLocks noGrp="1"/>
          </p:cNvSpPr>
          <p:nvPr>
            <p:ph idx="1"/>
          </p:nvPr>
        </p:nvSpPr>
        <p:spPr/>
        <p:txBody>
          <a:bodyPr/>
          <a:lstStyle/>
          <a:p>
            <a:r>
              <a:rPr lang="en-US" dirty="0"/>
              <a:t>Arrangement of  functional unit  of a system in a particular order </a:t>
            </a:r>
          </a:p>
          <a:p>
            <a:endParaRPr lang="en-US" dirty="0"/>
          </a:p>
        </p:txBody>
      </p:sp>
      <p:pic>
        <p:nvPicPr>
          <p:cNvPr id="44055" name="Picture 23" descr="car"/>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882900" y="4414838"/>
            <a:ext cx="3344863" cy="1733550"/>
          </a:xfrm>
          <a:prstGeom prst="rect">
            <a:avLst/>
          </a:prstGeom>
          <a:noFill/>
          <a:ln w="9525">
            <a:noFill/>
            <a:miter lim="800000"/>
            <a:headEnd/>
            <a:tailEnd/>
          </a:ln>
        </p:spPr>
      </p:pic>
      <p:grpSp>
        <p:nvGrpSpPr>
          <p:cNvPr id="2" name="Group 46"/>
          <p:cNvGrpSpPr>
            <a:grpSpLocks/>
          </p:cNvGrpSpPr>
          <p:nvPr/>
        </p:nvGrpSpPr>
        <p:grpSpPr bwMode="auto">
          <a:xfrm>
            <a:off x="990600" y="2057400"/>
            <a:ext cx="7729538" cy="4251325"/>
            <a:chOff x="255" y="854"/>
            <a:chExt cx="5238" cy="3120"/>
          </a:xfrm>
        </p:grpSpPr>
        <p:pic>
          <p:nvPicPr>
            <p:cNvPr id="6153" name="Picture 9" descr="AlTech32img01"/>
            <p:cNvPicPr>
              <a:picLocks noChangeAspect="1" noChangeArrowheads="1"/>
            </p:cNvPicPr>
            <p:nvPr/>
          </p:nvPicPr>
          <p:blipFill>
            <a:blip r:embed="rId4" cstate="print"/>
            <a:srcRect/>
            <a:stretch>
              <a:fillRect/>
            </a:stretch>
          </p:blipFill>
          <p:spPr bwMode="auto">
            <a:xfrm>
              <a:off x="654" y="2741"/>
              <a:ext cx="488" cy="423"/>
            </a:xfrm>
            <a:prstGeom prst="rect">
              <a:avLst/>
            </a:prstGeom>
            <a:noFill/>
            <a:ln w="9525">
              <a:noFill/>
              <a:miter lim="800000"/>
              <a:headEnd/>
              <a:tailEnd/>
            </a:ln>
          </p:spPr>
        </p:pic>
        <p:pic>
          <p:nvPicPr>
            <p:cNvPr id="6154" name="Picture 11" descr="dynamicIMG7"/>
            <p:cNvPicPr>
              <a:picLocks noChangeAspect="1" noChangeArrowheads="1"/>
            </p:cNvPicPr>
            <p:nvPr/>
          </p:nvPicPr>
          <p:blipFill>
            <a:blip r:embed="rId5" cstate="print"/>
            <a:srcRect/>
            <a:stretch>
              <a:fillRect/>
            </a:stretch>
          </p:blipFill>
          <p:spPr bwMode="auto">
            <a:xfrm>
              <a:off x="2298" y="975"/>
              <a:ext cx="316" cy="316"/>
            </a:xfrm>
            <a:prstGeom prst="rect">
              <a:avLst/>
            </a:prstGeom>
            <a:noFill/>
            <a:ln w="9525">
              <a:noFill/>
              <a:miter lim="800000"/>
              <a:headEnd/>
              <a:tailEnd/>
            </a:ln>
          </p:spPr>
        </p:pic>
        <p:pic>
          <p:nvPicPr>
            <p:cNvPr id="6155" name="Picture 13" descr="canbusimg"/>
            <p:cNvPicPr>
              <a:picLocks noChangeAspect="1" noChangeArrowheads="1"/>
            </p:cNvPicPr>
            <p:nvPr/>
          </p:nvPicPr>
          <p:blipFill>
            <a:blip r:embed="rId6" cstate="print"/>
            <a:srcRect l="46468" t="15987" r="10753"/>
            <a:stretch>
              <a:fillRect/>
            </a:stretch>
          </p:blipFill>
          <p:spPr bwMode="auto">
            <a:xfrm>
              <a:off x="4428" y="1458"/>
              <a:ext cx="372" cy="330"/>
            </a:xfrm>
            <a:prstGeom prst="rect">
              <a:avLst/>
            </a:prstGeom>
            <a:noFill/>
            <a:ln w="9525">
              <a:noFill/>
              <a:miter lim="800000"/>
              <a:headEnd/>
              <a:tailEnd/>
            </a:ln>
          </p:spPr>
        </p:pic>
        <p:pic>
          <p:nvPicPr>
            <p:cNvPr id="6156" name="Picture 25" descr="intro_graphic"/>
            <p:cNvPicPr>
              <a:picLocks noChangeAspect="1" noChangeArrowheads="1"/>
            </p:cNvPicPr>
            <p:nvPr/>
          </p:nvPicPr>
          <p:blipFill>
            <a:blip r:embed="rId7" cstate="print">
              <a:clrChange>
                <a:clrFrom>
                  <a:srgbClr val="FFFFFF"/>
                </a:clrFrom>
                <a:clrTo>
                  <a:srgbClr val="FFFFFF">
                    <a:alpha val="0"/>
                  </a:srgbClr>
                </a:clrTo>
              </a:clrChange>
            </a:blip>
            <a:srcRect l="4337" t="10141" r="70403" b="12149"/>
            <a:stretch>
              <a:fillRect/>
            </a:stretch>
          </p:blipFill>
          <p:spPr bwMode="auto">
            <a:xfrm>
              <a:off x="4598" y="2717"/>
              <a:ext cx="432" cy="532"/>
            </a:xfrm>
            <a:prstGeom prst="rect">
              <a:avLst/>
            </a:prstGeom>
            <a:noFill/>
            <a:ln w="9525">
              <a:noFill/>
              <a:miter lim="800000"/>
              <a:headEnd/>
              <a:tailEnd/>
            </a:ln>
          </p:spPr>
        </p:pic>
        <p:pic>
          <p:nvPicPr>
            <p:cNvPr id="6157" name="Picture 27" descr="990E0-62J03"/>
            <p:cNvPicPr>
              <a:picLocks noChangeAspect="1" noChangeArrowheads="1"/>
            </p:cNvPicPr>
            <p:nvPr/>
          </p:nvPicPr>
          <p:blipFill>
            <a:blip r:embed="rId8" cstate="print"/>
            <a:srcRect/>
            <a:stretch>
              <a:fillRect/>
            </a:stretch>
          </p:blipFill>
          <p:spPr bwMode="auto">
            <a:xfrm>
              <a:off x="3848" y="1120"/>
              <a:ext cx="363" cy="363"/>
            </a:xfrm>
            <a:prstGeom prst="rect">
              <a:avLst/>
            </a:prstGeom>
            <a:noFill/>
            <a:ln w="9525">
              <a:noFill/>
              <a:miter lim="800000"/>
              <a:headEnd/>
              <a:tailEnd/>
            </a:ln>
          </p:spPr>
        </p:pic>
        <p:pic>
          <p:nvPicPr>
            <p:cNvPr id="6158" name="Picture 29" descr="99000M99549"/>
            <p:cNvPicPr>
              <a:picLocks noChangeAspect="1" noChangeArrowheads="1"/>
            </p:cNvPicPr>
            <p:nvPr/>
          </p:nvPicPr>
          <p:blipFill>
            <a:blip r:embed="rId9" cstate="print"/>
            <a:srcRect/>
            <a:stretch>
              <a:fillRect/>
            </a:stretch>
          </p:blipFill>
          <p:spPr bwMode="auto">
            <a:xfrm>
              <a:off x="4840" y="1967"/>
              <a:ext cx="387" cy="387"/>
            </a:xfrm>
            <a:prstGeom prst="rect">
              <a:avLst/>
            </a:prstGeom>
            <a:noFill/>
            <a:ln w="9525">
              <a:noFill/>
              <a:miter lim="800000"/>
              <a:headEnd/>
              <a:tailEnd/>
            </a:ln>
          </p:spPr>
        </p:pic>
        <p:pic>
          <p:nvPicPr>
            <p:cNvPr id="6159" name="Picture 31" descr="990E0-62J02"/>
            <p:cNvPicPr>
              <a:picLocks noChangeAspect="1" noChangeArrowheads="1"/>
            </p:cNvPicPr>
            <p:nvPr/>
          </p:nvPicPr>
          <p:blipFill>
            <a:blip r:embed="rId10" cstate="print"/>
            <a:srcRect/>
            <a:stretch>
              <a:fillRect/>
            </a:stretch>
          </p:blipFill>
          <p:spPr bwMode="auto">
            <a:xfrm>
              <a:off x="1549" y="1144"/>
              <a:ext cx="324" cy="324"/>
            </a:xfrm>
            <a:prstGeom prst="rect">
              <a:avLst/>
            </a:prstGeom>
            <a:noFill/>
            <a:ln w="9525">
              <a:noFill/>
              <a:miter lim="800000"/>
              <a:headEnd/>
              <a:tailEnd/>
            </a:ln>
          </p:spPr>
        </p:pic>
        <p:pic>
          <p:nvPicPr>
            <p:cNvPr id="6160" name="Picture 33"/>
            <p:cNvPicPr>
              <a:picLocks noChangeAspect="1" noChangeArrowheads="1"/>
            </p:cNvPicPr>
            <p:nvPr/>
          </p:nvPicPr>
          <p:blipFill>
            <a:blip r:embed="rId11" cstate="print"/>
            <a:srcRect/>
            <a:stretch>
              <a:fillRect/>
            </a:stretch>
          </p:blipFill>
          <p:spPr bwMode="auto">
            <a:xfrm>
              <a:off x="3035" y="968"/>
              <a:ext cx="426" cy="345"/>
            </a:xfrm>
            <a:prstGeom prst="rect">
              <a:avLst/>
            </a:prstGeom>
            <a:noFill/>
            <a:ln w="9525">
              <a:noFill/>
              <a:miter lim="800000"/>
              <a:headEnd/>
              <a:tailEnd/>
            </a:ln>
          </p:spPr>
        </p:pic>
        <p:pic>
          <p:nvPicPr>
            <p:cNvPr id="6161" name="Picture 34"/>
            <p:cNvPicPr>
              <a:picLocks noChangeAspect="1" noChangeArrowheads="1"/>
            </p:cNvPicPr>
            <p:nvPr/>
          </p:nvPicPr>
          <p:blipFill>
            <a:blip r:embed="rId12" cstate="print">
              <a:clrChange>
                <a:clrFrom>
                  <a:srgbClr val="FEFEFE"/>
                </a:clrFrom>
                <a:clrTo>
                  <a:srgbClr val="FEFEFE">
                    <a:alpha val="0"/>
                  </a:srgbClr>
                </a:clrTo>
              </a:clrChange>
            </a:blip>
            <a:srcRect/>
            <a:stretch>
              <a:fillRect/>
            </a:stretch>
          </p:blipFill>
          <p:spPr bwMode="auto">
            <a:xfrm>
              <a:off x="402" y="1991"/>
              <a:ext cx="615" cy="306"/>
            </a:xfrm>
            <a:prstGeom prst="rect">
              <a:avLst/>
            </a:prstGeom>
            <a:noFill/>
            <a:ln w="9525">
              <a:noFill/>
              <a:miter lim="800000"/>
              <a:headEnd/>
              <a:tailEnd/>
            </a:ln>
          </p:spPr>
        </p:pic>
        <p:pic>
          <p:nvPicPr>
            <p:cNvPr id="6162" name="Picture 35"/>
            <p:cNvPicPr>
              <a:picLocks noChangeAspect="1" noChangeArrowheads="1"/>
            </p:cNvPicPr>
            <p:nvPr/>
          </p:nvPicPr>
          <p:blipFill>
            <a:blip r:embed="rId13" cstate="print"/>
            <a:srcRect/>
            <a:stretch>
              <a:fillRect/>
            </a:stretch>
          </p:blipFill>
          <p:spPr bwMode="auto">
            <a:xfrm>
              <a:off x="916" y="1428"/>
              <a:ext cx="440" cy="369"/>
            </a:xfrm>
            <a:prstGeom prst="rect">
              <a:avLst/>
            </a:prstGeom>
            <a:noFill/>
            <a:ln w="9525">
              <a:noFill/>
              <a:miter lim="800000"/>
              <a:headEnd/>
              <a:tailEnd/>
            </a:ln>
          </p:spPr>
        </p:pic>
        <p:sp>
          <p:nvSpPr>
            <p:cNvPr id="6163" name="AutoShape 39"/>
            <p:cNvSpPr>
              <a:spLocks noChangeArrowheads="1"/>
            </p:cNvSpPr>
            <p:nvPr/>
          </p:nvSpPr>
          <p:spPr bwMode="auto">
            <a:xfrm>
              <a:off x="255" y="854"/>
              <a:ext cx="5238" cy="312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17169 h 21600"/>
              </a:gdLst>
              <a:ahLst/>
              <a:cxnLst>
                <a:cxn ang="T8">
                  <a:pos x="T0" y="T1"/>
                </a:cxn>
                <a:cxn ang="T9">
                  <a:pos x="T2" y="T3"/>
                </a:cxn>
                <a:cxn ang="T10">
                  <a:pos x="T4" y="T5"/>
                </a:cxn>
                <a:cxn ang="T11">
                  <a:pos x="T6" y="T7"/>
                </a:cxn>
              </a:cxnLst>
              <a:rect l="T12" t="T13" r="T14" b="T15"/>
              <a:pathLst>
                <a:path w="21600" h="21600">
                  <a:moveTo>
                    <a:pt x="5922" y="16275"/>
                  </a:moveTo>
                  <a:cubicBezTo>
                    <a:pt x="4360" y="14884"/>
                    <a:pt x="3467" y="12891"/>
                    <a:pt x="3467" y="10800"/>
                  </a:cubicBezTo>
                  <a:cubicBezTo>
                    <a:pt x="3467" y="6750"/>
                    <a:pt x="6750" y="3467"/>
                    <a:pt x="10800" y="3467"/>
                  </a:cubicBezTo>
                  <a:cubicBezTo>
                    <a:pt x="14849" y="3467"/>
                    <a:pt x="18133" y="6750"/>
                    <a:pt x="18133" y="10800"/>
                  </a:cubicBezTo>
                  <a:cubicBezTo>
                    <a:pt x="18133" y="12891"/>
                    <a:pt x="17239" y="14884"/>
                    <a:pt x="15677" y="16275"/>
                  </a:cubicBezTo>
                  <a:lnTo>
                    <a:pt x="17983" y="18864"/>
                  </a:lnTo>
                  <a:cubicBezTo>
                    <a:pt x="20284" y="16815"/>
                    <a:pt x="21600" y="13880"/>
                    <a:pt x="21600" y="10800"/>
                  </a:cubicBezTo>
                  <a:cubicBezTo>
                    <a:pt x="21600" y="4835"/>
                    <a:pt x="16764" y="0"/>
                    <a:pt x="10800" y="0"/>
                  </a:cubicBezTo>
                  <a:cubicBezTo>
                    <a:pt x="4835" y="0"/>
                    <a:pt x="0" y="4835"/>
                    <a:pt x="0" y="10800"/>
                  </a:cubicBezTo>
                  <a:cubicBezTo>
                    <a:pt x="-1" y="13880"/>
                    <a:pt x="1315" y="16815"/>
                    <a:pt x="3616" y="18864"/>
                  </a:cubicBezTo>
                  <a:close/>
                </a:path>
              </a:pathLst>
            </a:custGeom>
            <a:noFill/>
            <a:ln w="25400">
              <a:solidFill>
                <a:srgbClr val="A11133"/>
              </a:solidFill>
              <a:miter lim="800000"/>
              <a:headEnd/>
              <a:tailEnd/>
            </a:ln>
          </p:spPr>
          <p:txBody>
            <a:bodyPr wrap="none" anchor="ctr"/>
            <a:lstStyle/>
            <a:p>
              <a:endParaRPr lang="en-US"/>
            </a:p>
          </p:txBody>
        </p:sp>
      </p:grpSp>
      <p:grpSp>
        <p:nvGrpSpPr>
          <p:cNvPr id="3" name="Group 47"/>
          <p:cNvGrpSpPr>
            <a:grpSpLocks/>
          </p:cNvGrpSpPr>
          <p:nvPr/>
        </p:nvGrpSpPr>
        <p:grpSpPr bwMode="auto">
          <a:xfrm>
            <a:off x="2530475" y="2619375"/>
            <a:ext cx="4749800" cy="2286000"/>
            <a:chOff x="1594" y="1650"/>
            <a:chExt cx="2992" cy="1440"/>
          </a:xfrm>
        </p:grpSpPr>
        <p:sp>
          <p:nvSpPr>
            <p:cNvPr id="6151" name="AutoShape 44"/>
            <p:cNvSpPr>
              <a:spLocks noChangeArrowheads="1"/>
            </p:cNvSpPr>
            <p:nvPr/>
          </p:nvSpPr>
          <p:spPr bwMode="auto">
            <a:xfrm rot="2700000">
              <a:off x="1162" y="2082"/>
              <a:ext cx="1440" cy="576"/>
            </a:xfrm>
            <a:prstGeom prst="rightArrow">
              <a:avLst>
                <a:gd name="adj1" fmla="val 50000"/>
                <a:gd name="adj2" fmla="val 62500"/>
              </a:avLst>
            </a:prstGeom>
            <a:solidFill>
              <a:srgbClr val="A11133"/>
            </a:solidFill>
            <a:ln w="25400">
              <a:solidFill>
                <a:srgbClr val="A11133"/>
              </a:solidFill>
              <a:miter lim="800000"/>
              <a:headEnd/>
              <a:tailEnd/>
            </a:ln>
          </p:spPr>
          <p:txBody>
            <a:bodyPr wrap="none" anchor="ctr"/>
            <a:lstStyle/>
            <a:p>
              <a:pPr algn="l"/>
              <a:endParaRPr lang="en-US" sz="2400" b="0">
                <a:latin typeface="Times New Roman" pitchFamily="18" charset="0"/>
              </a:endParaRPr>
            </a:p>
          </p:txBody>
        </p:sp>
        <p:sp>
          <p:nvSpPr>
            <p:cNvPr id="6152" name="AutoShape 45"/>
            <p:cNvSpPr>
              <a:spLocks noChangeArrowheads="1"/>
            </p:cNvSpPr>
            <p:nvPr/>
          </p:nvSpPr>
          <p:spPr bwMode="auto">
            <a:xfrm rot="8100000">
              <a:off x="3146" y="2084"/>
              <a:ext cx="1440" cy="576"/>
            </a:xfrm>
            <a:prstGeom prst="rightArrow">
              <a:avLst>
                <a:gd name="adj1" fmla="val 50000"/>
                <a:gd name="adj2" fmla="val 62500"/>
              </a:avLst>
            </a:prstGeom>
            <a:solidFill>
              <a:srgbClr val="A11133"/>
            </a:solidFill>
            <a:ln w="25400">
              <a:solidFill>
                <a:srgbClr val="A11133"/>
              </a:solidFill>
              <a:miter lim="800000"/>
              <a:headEnd/>
              <a:tailEnd/>
            </a:ln>
          </p:spPr>
          <p:txBody>
            <a:bodyPr wrap="none" anchor="ctr"/>
            <a:lstStyle/>
            <a:p>
              <a:pPr algn="l"/>
              <a:endParaRPr lang="en-US" sz="2400" b="0">
                <a:latin typeface="Times New Roman" pitchFamily="18" charset="0"/>
              </a:endParaRPr>
            </a:p>
          </p:txBody>
        </p:sp>
      </p:grpSp>
    </p:spTree>
    <p:extLst>
      <p:ext uri="{BB962C8B-B14F-4D97-AF65-F5344CB8AC3E}">
        <p14:creationId xmlns:p14="http://schemas.microsoft.com/office/powerpoint/2010/main" val="3143696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out)">
                                      <p:cBhvr>
                                        <p:cTn id="7" dur="2000"/>
                                        <p:tgtEl>
                                          <p:spTgt spid="2"/>
                                        </p:tgtEl>
                                      </p:cBhvr>
                                    </p:animEffect>
                                  </p:childTnLst>
                                </p:cTn>
                              </p:par>
                            </p:childTnLst>
                          </p:cTn>
                        </p:par>
                        <p:par>
                          <p:cTn id="8" fill="hold">
                            <p:stCondLst>
                              <p:cond delay="2000"/>
                            </p:stCondLst>
                            <p:childTnLst>
                              <p:par>
                                <p:cTn id="9" presetID="22" presetClass="entr" presetSubtype="1"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childTnLst>
                          </p:cTn>
                        </p:par>
                        <p:par>
                          <p:cTn id="12" fill="hold">
                            <p:stCondLst>
                              <p:cond delay="2500"/>
                            </p:stCondLst>
                            <p:childTnLst>
                              <p:par>
                                <p:cTn id="13" presetID="22" presetClass="entr" presetSubtype="1" fill="hold" nodeType="afterEffect">
                                  <p:stCondLst>
                                    <p:cond delay="0"/>
                                  </p:stCondLst>
                                  <p:childTnLst>
                                    <p:set>
                                      <p:cBhvr>
                                        <p:cTn id="14" dur="1" fill="hold">
                                          <p:stCondLst>
                                            <p:cond delay="0"/>
                                          </p:stCondLst>
                                        </p:cTn>
                                        <p:tgtEl>
                                          <p:spTgt spid="44055"/>
                                        </p:tgtEl>
                                        <p:attrNameLst>
                                          <p:attrName>style.visibility</p:attrName>
                                        </p:attrNameLst>
                                      </p:cBhvr>
                                      <p:to>
                                        <p:strVal val="visible"/>
                                      </p:to>
                                    </p:set>
                                    <p:animEffect transition="in" filter="wipe(up)">
                                      <p:cBhvr>
                                        <p:cTn id="15" dur="500"/>
                                        <p:tgtEl>
                                          <p:spTgt spid="440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title"/>
          </p:nvPr>
        </p:nvSpPr>
        <p:spPr>
          <a:noFill/>
        </p:spPr>
        <p:txBody>
          <a:bodyPr rIns="0">
            <a:noAutofit/>
          </a:bodyPr>
          <a:lstStyle/>
          <a:p>
            <a:pPr eaLnBrk="1" hangingPunct="1"/>
            <a:r>
              <a:rPr lang="en-US" dirty="0" smtClean="0"/>
              <a:t>What is Software Configuration Management?</a:t>
            </a:r>
          </a:p>
        </p:txBody>
      </p:sp>
      <p:sp>
        <p:nvSpPr>
          <p:cNvPr id="7171" name="Rectangle 3"/>
          <p:cNvSpPr>
            <a:spLocks noChangeArrowheads="1"/>
          </p:cNvSpPr>
          <p:nvPr/>
        </p:nvSpPr>
        <p:spPr bwMode="auto">
          <a:xfrm>
            <a:off x="381000" y="2362200"/>
            <a:ext cx="8534400" cy="4419600"/>
          </a:xfrm>
          <a:prstGeom prst="rect">
            <a:avLst/>
          </a:prstGeom>
          <a:noFill/>
          <a:ln w="9525">
            <a:noFill/>
            <a:miter lim="800000"/>
            <a:headEnd/>
            <a:tailEnd/>
          </a:ln>
        </p:spPr>
        <p:txBody>
          <a:bodyPr/>
          <a:lstStyle/>
          <a:p>
            <a:pPr marL="342900" indent="-342900" algn="l">
              <a:spcBef>
                <a:spcPct val="20000"/>
              </a:spcBef>
              <a:buClr>
                <a:srgbClr val="00A1E4"/>
              </a:buClr>
              <a:buFontTx/>
              <a:buChar char="•"/>
            </a:pPr>
            <a:endParaRPr lang="en-GB" sz="2000" b="0">
              <a:solidFill>
                <a:srgbClr val="000000"/>
              </a:solidFill>
              <a:latin typeface="Candara"/>
            </a:endParaRPr>
          </a:p>
          <a:p>
            <a:pPr marL="342900" indent="-342900" algn="l">
              <a:spcBef>
                <a:spcPct val="20000"/>
              </a:spcBef>
              <a:buClr>
                <a:srgbClr val="00A1E4"/>
              </a:buClr>
              <a:buFontTx/>
              <a:buChar char="•"/>
            </a:pPr>
            <a:endParaRPr lang="en-GB" sz="2000" b="0">
              <a:solidFill>
                <a:srgbClr val="000000"/>
              </a:solidFill>
              <a:latin typeface="Candara"/>
            </a:endParaRPr>
          </a:p>
        </p:txBody>
      </p:sp>
      <p:sp>
        <p:nvSpPr>
          <p:cNvPr id="2" name="Content Placeholder 1"/>
          <p:cNvSpPr>
            <a:spLocks noGrp="1"/>
          </p:cNvSpPr>
          <p:nvPr>
            <p:ph idx="1"/>
          </p:nvPr>
        </p:nvSpPr>
        <p:spPr/>
        <p:txBody>
          <a:bodyPr/>
          <a:lstStyle/>
          <a:p>
            <a:r>
              <a:rPr lang="en-US" dirty="0"/>
              <a:t>SCM is the overall management of a  software project as it evolves into a software system.</a:t>
            </a:r>
          </a:p>
          <a:p>
            <a:r>
              <a:rPr lang="en-US" dirty="0" smtClean="0"/>
              <a:t> </a:t>
            </a:r>
            <a:r>
              <a:rPr lang="en-US" dirty="0"/>
              <a:t>This includes managing , tracking, organizing, communicating, </a:t>
            </a:r>
            <a:r>
              <a:rPr lang="en-US" dirty="0" smtClean="0"/>
              <a:t>controlling  </a:t>
            </a:r>
            <a:r>
              <a:rPr lang="en-US" dirty="0"/>
              <a:t>modifications made in project including release plan </a:t>
            </a:r>
          </a:p>
          <a:p>
            <a:r>
              <a:rPr lang="en-US" dirty="0" smtClean="0"/>
              <a:t> </a:t>
            </a:r>
            <a:r>
              <a:rPr lang="en-US" dirty="0"/>
              <a:t>Also includes the ability to control and manage change in a software project</a:t>
            </a:r>
          </a:p>
          <a:p>
            <a:r>
              <a:rPr lang="en-US" dirty="0" smtClean="0"/>
              <a:t>Configuration </a:t>
            </a:r>
            <a:r>
              <a:rPr lang="en-US" dirty="0"/>
              <a:t>Managers  Are responsible for planning the CM activities of their project </a:t>
            </a:r>
          </a:p>
          <a:p>
            <a:r>
              <a:rPr lang="en-US" dirty="0" smtClean="0"/>
              <a:t>The </a:t>
            </a:r>
            <a:r>
              <a:rPr lang="en-US" dirty="0"/>
              <a:t>configuration details of  the project are  documented in the CMP (Configuration management Plan) </a:t>
            </a:r>
          </a:p>
          <a:p>
            <a:endParaRPr lang="en-US" dirty="0"/>
          </a:p>
        </p:txBody>
      </p:sp>
    </p:spTree>
    <p:extLst>
      <p:ext uri="{BB962C8B-B14F-4D97-AF65-F5344CB8AC3E}">
        <p14:creationId xmlns:p14="http://schemas.microsoft.com/office/powerpoint/2010/main" val="3161568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p:nvPr>
        </p:nvSpPr>
        <p:spPr>
          <a:noFill/>
        </p:spPr>
        <p:txBody>
          <a:bodyPr rIns="0">
            <a:normAutofit/>
          </a:bodyPr>
          <a:lstStyle/>
          <a:p>
            <a:pPr eaLnBrk="1" hangingPunct="1"/>
            <a:r>
              <a:rPr lang="en-US" dirty="0" smtClean="0"/>
              <a:t>Why do we need SCM?</a:t>
            </a:r>
          </a:p>
        </p:txBody>
      </p:sp>
      <p:sp>
        <p:nvSpPr>
          <p:cNvPr id="8195" name="Rectangle 3"/>
          <p:cNvSpPr>
            <a:spLocks noChangeArrowheads="1"/>
          </p:cNvSpPr>
          <p:nvPr/>
        </p:nvSpPr>
        <p:spPr bwMode="auto">
          <a:xfrm>
            <a:off x="381000" y="2362200"/>
            <a:ext cx="8534400" cy="4419600"/>
          </a:xfrm>
          <a:prstGeom prst="rect">
            <a:avLst/>
          </a:prstGeom>
          <a:noFill/>
          <a:ln w="9525">
            <a:noFill/>
            <a:miter lim="800000"/>
            <a:headEnd/>
            <a:tailEnd/>
          </a:ln>
        </p:spPr>
        <p:txBody>
          <a:bodyPr/>
          <a:lstStyle/>
          <a:p>
            <a:pPr marL="342900" indent="-342900" algn="l">
              <a:spcBef>
                <a:spcPct val="20000"/>
              </a:spcBef>
              <a:buClr>
                <a:srgbClr val="00A1E4"/>
              </a:buClr>
              <a:buFontTx/>
              <a:buChar char="•"/>
            </a:pPr>
            <a:endParaRPr lang="en-GB" sz="2000" b="0">
              <a:solidFill>
                <a:srgbClr val="000000"/>
              </a:solidFill>
              <a:latin typeface="Candara"/>
            </a:endParaRPr>
          </a:p>
          <a:p>
            <a:pPr marL="342900" indent="-342900" algn="l">
              <a:spcBef>
                <a:spcPct val="20000"/>
              </a:spcBef>
              <a:buClr>
                <a:srgbClr val="00A1E4"/>
              </a:buClr>
              <a:buFontTx/>
              <a:buChar char="•"/>
            </a:pPr>
            <a:endParaRPr lang="en-GB" sz="2000" b="0">
              <a:solidFill>
                <a:srgbClr val="000000"/>
              </a:solidFill>
              <a:latin typeface="Candara"/>
            </a:endParaRPr>
          </a:p>
        </p:txBody>
      </p:sp>
      <p:sp>
        <p:nvSpPr>
          <p:cNvPr id="2" name="Content Placeholder 1"/>
          <p:cNvSpPr>
            <a:spLocks noGrp="1"/>
          </p:cNvSpPr>
          <p:nvPr>
            <p:ph idx="1"/>
          </p:nvPr>
        </p:nvSpPr>
        <p:spPr/>
        <p:txBody>
          <a:bodyPr/>
          <a:lstStyle/>
          <a:p>
            <a:r>
              <a:rPr lang="en-US" dirty="0"/>
              <a:t>Some of the frustrating problems we face are</a:t>
            </a:r>
          </a:p>
          <a:p>
            <a:pPr lvl="1"/>
            <a:r>
              <a:rPr lang="en-US" dirty="0"/>
              <a:t>The latest version of the source code not found</a:t>
            </a:r>
          </a:p>
          <a:p>
            <a:pPr lvl="1"/>
            <a:r>
              <a:rPr lang="en-US" dirty="0"/>
              <a:t>A developed and tested feature is mysteriously missing</a:t>
            </a:r>
          </a:p>
          <a:p>
            <a:pPr lvl="1"/>
            <a:r>
              <a:rPr lang="en-US" dirty="0"/>
              <a:t>A fully tested program suddenly does not work</a:t>
            </a:r>
          </a:p>
          <a:p>
            <a:pPr lvl="1"/>
            <a:r>
              <a:rPr lang="en-US" dirty="0"/>
              <a:t>A wrong version of code was tested</a:t>
            </a:r>
          </a:p>
          <a:p>
            <a:endParaRPr lang="en-US" dirty="0"/>
          </a:p>
          <a:p>
            <a:r>
              <a:rPr lang="en-US" dirty="0"/>
              <a:t>SCM answers who, what, when and why</a:t>
            </a:r>
          </a:p>
          <a:p>
            <a:pPr lvl="1"/>
            <a:r>
              <a:rPr lang="en-US" dirty="0"/>
              <a:t>Who makes the changes?</a:t>
            </a:r>
          </a:p>
          <a:p>
            <a:pPr lvl="1"/>
            <a:r>
              <a:rPr lang="en-US" dirty="0"/>
              <a:t>What changes were made to the system?</a:t>
            </a:r>
          </a:p>
          <a:p>
            <a:pPr lvl="1"/>
            <a:r>
              <a:rPr lang="en-US" dirty="0"/>
              <a:t>When were the changes made?</a:t>
            </a:r>
          </a:p>
          <a:p>
            <a:pPr lvl="1"/>
            <a:r>
              <a:rPr lang="en-US" dirty="0"/>
              <a:t>Why were the changes made?</a:t>
            </a:r>
          </a:p>
          <a:p>
            <a:endParaRPr lang="en-US" dirty="0"/>
          </a:p>
        </p:txBody>
      </p:sp>
    </p:spTree>
    <p:extLst>
      <p:ext uri="{BB962C8B-B14F-4D97-AF65-F5344CB8AC3E}">
        <p14:creationId xmlns:p14="http://schemas.microsoft.com/office/powerpoint/2010/main" val="398240886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type="title"/>
          </p:nvPr>
        </p:nvSpPr>
        <p:spPr>
          <a:noFill/>
        </p:spPr>
        <p:txBody>
          <a:bodyPr rIns="0"/>
          <a:lstStyle/>
          <a:p>
            <a:pPr eaLnBrk="1" hangingPunct="1"/>
            <a:r>
              <a:rPr lang="en-US" dirty="0" smtClean="0"/>
              <a:t>Elements of SCM</a:t>
            </a:r>
          </a:p>
        </p:txBody>
      </p:sp>
      <p:sp>
        <p:nvSpPr>
          <p:cNvPr id="10243" name="Rectangle 4"/>
          <p:cNvSpPr>
            <a:spLocks noGrp="1"/>
          </p:cNvSpPr>
          <p:nvPr>
            <p:ph idx="1"/>
          </p:nvPr>
        </p:nvSpPr>
        <p:spPr/>
        <p:txBody>
          <a:bodyPr>
            <a:normAutofit lnSpcReduction="10000"/>
          </a:bodyPr>
          <a:lstStyle/>
          <a:p>
            <a:pPr marL="342900" indent="-342900">
              <a:buClr>
                <a:srgbClr val="00B0F0"/>
              </a:buClr>
            </a:pPr>
            <a:r>
              <a:rPr lang="en-US" dirty="0">
                <a:solidFill>
                  <a:schemeClr val="tx1"/>
                </a:solidFill>
              </a:rPr>
              <a:t>Configuration identification</a:t>
            </a:r>
          </a:p>
          <a:p>
            <a:pPr marL="682625" lvl="2" indent="-342900">
              <a:buClr>
                <a:srgbClr val="00B0F0"/>
              </a:buClr>
              <a:buFont typeface="Candara" panose="020E0502030303020204" pitchFamily="34" charset="0"/>
              <a:buChar char="–"/>
            </a:pPr>
            <a:r>
              <a:rPr lang="en-US" sz="1800" dirty="0">
                <a:solidFill>
                  <a:schemeClr val="tx1"/>
                </a:solidFill>
              </a:rPr>
              <a:t>CI </a:t>
            </a:r>
          </a:p>
          <a:p>
            <a:pPr marL="682625" lvl="2" indent="-342900">
              <a:buClr>
                <a:srgbClr val="00B0F0"/>
              </a:buClr>
              <a:buFont typeface="Candara" panose="020E0502030303020204" pitchFamily="34" charset="0"/>
              <a:buChar char="–"/>
            </a:pPr>
            <a:r>
              <a:rPr lang="en-US" sz="1800" dirty="0" smtClean="0">
                <a:solidFill>
                  <a:schemeClr val="tx1"/>
                </a:solidFill>
              </a:rPr>
              <a:t>NCI</a:t>
            </a:r>
          </a:p>
          <a:p>
            <a:pPr marL="682625" lvl="2" indent="-342900">
              <a:buClr>
                <a:srgbClr val="00B0F0"/>
              </a:buClr>
              <a:buFont typeface="Candara" panose="020E0502030303020204" pitchFamily="34" charset="0"/>
              <a:buChar char="–"/>
            </a:pPr>
            <a:endParaRPr lang="en-US" sz="1800" dirty="0">
              <a:solidFill>
                <a:schemeClr val="tx1"/>
              </a:solidFill>
            </a:endParaRPr>
          </a:p>
          <a:p>
            <a:pPr marL="342900" indent="-342900">
              <a:buClr>
                <a:srgbClr val="00B0F0"/>
              </a:buClr>
            </a:pPr>
            <a:r>
              <a:rPr lang="en-US" dirty="0">
                <a:solidFill>
                  <a:schemeClr val="tx1"/>
                </a:solidFill>
              </a:rPr>
              <a:t>Configuration control (Elements)</a:t>
            </a:r>
          </a:p>
          <a:p>
            <a:pPr marL="682625" lvl="2" indent="-342900">
              <a:buClr>
                <a:srgbClr val="00B0F0"/>
              </a:buClr>
              <a:buFont typeface="Candara" panose="020E0502030303020204" pitchFamily="34" charset="0"/>
              <a:buChar char="–"/>
            </a:pPr>
            <a:r>
              <a:rPr lang="en-US" sz="1800" dirty="0">
                <a:solidFill>
                  <a:schemeClr val="tx1"/>
                </a:solidFill>
              </a:rPr>
              <a:t>Library Control</a:t>
            </a:r>
          </a:p>
          <a:p>
            <a:pPr marL="682625" lvl="2" indent="-342900">
              <a:buClr>
                <a:srgbClr val="00B0F0"/>
              </a:buClr>
              <a:buFont typeface="Candara" panose="020E0502030303020204" pitchFamily="34" charset="0"/>
              <a:buChar char="–"/>
            </a:pPr>
            <a:r>
              <a:rPr lang="en-US" sz="1800" dirty="0">
                <a:solidFill>
                  <a:schemeClr val="tx1"/>
                </a:solidFill>
              </a:rPr>
              <a:t>Access Control</a:t>
            </a:r>
          </a:p>
          <a:p>
            <a:pPr marL="682625" lvl="2" indent="-342900">
              <a:buClr>
                <a:srgbClr val="00B0F0"/>
              </a:buClr>
              <a:buFont typeface="Candara" panose="020E0502030303020204" pitchFamily="34" charset="0"/>
              <a:buChar char="–"/>
            </a:pPr>
            <a:r>
              <a:rPr lang="en-US" sz="1800" dirty="0">
                <a:solidFill>
                  <a:schemeClr val="tx1"/>
                </a:solidFill>
              </a:rPr>
              <a:t>Version Control</a:t>
            </a:r>
          </a:p>
          <a:p>
            <a:pPr marL="682625" lvl="2" indent="-342900">
              <a:buClr>
                <a:srgbClr val="00B0F0"/>
              </a:buClr>
              <a:buFont typeface="Candara" panose="020E0502030303020204" pitchFamily="34" charset="0"/>
              <a:buChar char="–"/>
            </a:pPr>
            <a:r>
              <a:rPr lang="en-US" sz="1800" dirty="0">
                <a:solidFill>
                  <a:schemeClr val="tx1"/>
                </a:solidFill>
              </a:rPr>
              <a:t>Establish Naming conventions</a:t>
            </a:r>
          </a:p>
          <a:p>
            <a:pPr marL="682625" lvl="2" indent="-342900">
              <a:buClr>
                <a:srgbClr val="00B0F0"/>
              </a:buClr>
              <a:buFont typeface="Candara" panose="020E0502030303020204" pitchFamily="34" charset="0"/>
              <a:buChar char="–"/>
            </a:pPr>
            <a:r>
              <a:rPr lang="en-US" sz="1800" dirty="0">
                <a:solidFill>
                  <a:schemeClr val="tx1"/>
                </a:solidFill>
              </a:rPr>
              <a:t>Establish Baselines</a:t>
            </a:r>
          </a:p>
          <a:p>
            <a:pPr marL="682625" lvl="2" indent="-342900">
              <a:buClr>
                <a:srgbClr val="00B0F0"/>
              </a:buClr>
              <a:buFont typeface="Candara" panose="020E0502030303020204" pitchFamily="34" charset="0"/>
              <a:buChar char="–"/>
            </a:pPr>
            <a:r>
              <a:rPr lang="en-US" sz="1800" dirty="0">
                <a:solidFill>
                  <a:schemeClr val="tx1"/>
                </a:solidFill>
              </a:rPr>
              <a:t>Branching, Merging and </a:t>
            </a:r>
            <a:r>
              <a:rPr lang="en-US" sz="1800" dirty="0" smtClean="0">
                <a:solidFill>
                  <a:schemeClr val="tx1"/>
                </a:solidFill>
              </a:rPr>
              <a:t>Labeling</a:t>
            </a:r>
          </a:p>
          <a:p>
            <a:pPr marL="682625" lvl="2" indent="-342900">
              <a:buClr>
                <a:srgbClr val="00B0F0"/>
              </a:buClr>
              <a:buFont typeface="Candara" panose="020E0502030303020204" pitchFamily="34" charset="0"/>
              <a:buChar char="–"/>
            </a:pPr>
            <a:endParaRPr lang="en-US" sz="1800" dirty="0">
              <a:solidFill>
                <a:schemeClr val="tx1"/>
              </a:solidFill>
            </a:endParaRPr>
          </a:p>
          <a:p>
            <a:pPr marL="342900" indent="-342900">
              <a:buClr>
                <a:srgbClr val="00B0F0"/>
              </a:buClr>
            </a:pPr>
            <a:r>
              <a:rPr lang="en-US" dirty="0">
                <a:solidFill>
                  <a:schemeClr val="tx1"/>
                </a:solidFill>
              </a:rPr>
              <a:t>Change Management</a:t>
            </a:r>
            <a:endParaRPr lang="en-GB" dirty="0">
              <a:solidFill>
                <a:schemeClr val="tx1"/>
              </a:solidFill>
            </a:endParaRPr>
          </a:p>
          <a:p>
            <a:pPr marL="342900" indent="-342900">
              <a:buClr>
                <a:srgbClr val="00B0F0"/>
              </a:buClr>
            </a:pPr>
            <a:r>
              <a:rPr lang="en-US" dirty="0">
                <a:solidFill>
                  <a:schemeClr val="tx1"/>
                </a:solidFill>
              </a:rPr>
              <a:t>Auditing (Verification)</a:t>
            </a:r>
          </a:p>
          <a:p>
            <a:pPr eaLnBrk="1" hangingPunct="1">
              <a:buClr>
                <a:srgbClr val="00B0F0"/>
              </a:buClr>
              <a:buNone/>
            </a:pPr>
            <a:endParaRPr lang="en-GB" dirty="0" smtClean="0">
              <a:solidFill>
                <a:schemeClr val="tx1"/>
              </a:solidFill>
            </a:endParaRPr>
          </a:p>
        </p:txBody>
      </p:sp>
      <p:sp>
        <p:nvSpPr>
          <p:cNvPr id="10244" name="Rectangle 3"/>
          <p:cNvSpPr>
            <a:spLocks noChangeArrowheads="1"/>
          </p:cNvSpPr>
          <p:nvPr/>
        </p:nvSpPr>
        <p:spPr bwMode="auto">
          <a:xfrm>
            <a:off x="381000" y="2362200"/>
            <a:ext cx="8534400" cy="4419600"/>
          </a:xfrm>
          <a:prstGeom prst="rect">
            <a:avLst/>
          </a:prstGeom>
          <a:noFill/>
          <a:ln w="9525">
            <a:noFill/>
            <a:miter lim="800000"/>
            <a:headEnd/>
            <a:tailEnd/>
          </a:ln>
        </p:spPr>
        <p:txBody>
          <a:bodyPr/>
          <a:lstStyle/>
          <a:p>
            <a:pPr marL="342900" indent="-342900" algn="l">
              <a:spcBef>
                <a:spcPct val="20000"/>
              </a:spcBef>
              <a:buClr>
                <a:srgbClr val="00A1E4"/>
              </a:buClr>
              <a:buFontTx/>
              <a:buChar char="•"/>
            </a:pPr>
            <a:endParaRPr lang="en-GB" sz="2000" b="0">
              <a:solidFill>
                <a:srgbClr val="000000"/>
              </a:solidFill>
              <a:latin typeface="Candara"/>
            </a:endParaRPr>
          </a:p>
          <a:p>
            <a:pPr marL="342900" indent="-342900" algn="l">
              <a:spcBef>
                <a:spcPct val="20000"/>
              </a:spcBef>
              <a:buClr>
                <a:srgbClr val="00A1E4"/>
              </a:buClr>
              <a:buFontTx/>
              <a:buChar char="•"/>
            </a:pPr>
            <a:endParaRPr lang="en-GB" sz="2000" b="0">
              <a:solidFill>
                <a:srgbClr val="000000"/>
              </a:solidFill>
              <a:latin typeface="Candara"/>
            </a:endParaRPr>
          </a:p>
        </p:txBody>
      </p:sp>
    </p:spTree>
    <p:extLst>
      <p:ext uri="{BB962C8B-B14F-4D97-AF65-F5344CB8AC3E}">
        <p14:creationId xmlns:p14="http://schemas.microsoft.com/office/powerpoint/2010/main" val="393592824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p:nvPr>
        </p:nvSpPr>
        <p:spPr>
          <a:noFill/>
        </p:spPr>
        <p:txBody>
          <a:bodyPr rIns="0"/>
          <a:lstStyle/>
          <a:p>
            <a:pPr eaLnBrk="1" hangingPunct="1"/>
            <a:r>
              <a:rPr lang="en-US" dirty="0" smtClean="0"/>
              <a:t>Elements of SCM</a:t>
            </a:r>
          </a:p>
        </p:txBody>
      </p:sp>
      <p:sp>
        <p:nvSpPr>
          <p:cNvPr id="11267" name="Rectangle 4"/>
          <p:cNvSpPr>
            <a:spLocks noGrp="1"/>
          </p:cNvSpPr>
          <p:nvPr>
            <p:ph idx="1"/>
          </p:nvPr>
        </p:nvSpPr>
        <p:spPr/>
        <p:txBody>
          <a:bodyPr>
            <a:noAutofit/>
          </a:bodyPr>
          <a:lstStyle/>
          <a:p>
            <a:pPr eaLnBrk="1" hangingPunct="1"/>
            <a:r>
              <a:rPr lang="en-US" dirty="0">
                <a:solidFill>
                  <a:schemeClr val="tx1"/>
                </a:solidFill>
              </a:rPr>
              <a:t>Configurable item (CI)</a:t>
            </a:r>
          </a:p>
          <a:p>
            <a:pPr lvl="1"/>
            <a:r>
              <a:rPr lang="en-US" b="0" dirty="0">
                <a:solidFill>
                  <a:schemeClr val="tx1"/>
                </a:solidFill>
              </a:rPr>
              <a:t>CI is a collection of items, treated as a unit </a:t>
            </a:r>
            <a:r>
              <a:rPr lang="en-US" b="0" dirty="0" smtClean="0">
                <a:solidFill>
                  <a:schemeClr val="tx1"/>
                </a:solidFill>
              </a:rPr>
              <a:t>which </a:t>
            </a:r>
            <a:r>
              <a:rPr lang="en-US" b="0" dirty="0">
                <a:solidFill>
                  <a:schemeClr val="tx1"/>
                </a:solidFill>
              </a:rPr>
              <a:t>are likely to undergo change during the project life cycle and a change to them is likely to affect other CIs. </a:t>
            </a:r>
          </a:p>
          <a:p>
            <a:pPr lvl="1" eaLnBrk="1" hangingPunct="1"/>
            <a:r>
              <a:rPr lang="en-US" dirty="0">
                <a:solidFill>
                  <a:schemeClr val="tx1"/>
                </a:solidFill>
              </a:rPr>
              <a:t>Items that needs to be accessed, controlled, secured and archived is a configurable item</a:t>
            </a:r>
          </a:p>
          <a:p>
            <a:pPr marL="447675" lvl="1" indent="0">
              <a:lnSpc>
                <a:spcPct val="85000"/>
              </a:lnSpc>
              <a:buNone/>
            </a:pPr>
            <a:r>
              <a:rPr lang="en-US" dirty="0">
                <a:solidFill>
                  <a:schemeClr val="tx1"/>
                </a:solidFill>
              </a:rPr>
              <a:t>    (E.g.) Design </a:t>
            </a:r>
            <a:r>
              <a:rPr lang="en-US" dirty="0" smtClean="0">
                <a:solidFill>
                  <a:schemeClr val="tx1"/>
                </a:solidFill>
              </a:rPr>
              <a:t>document, project plan etc..</a:t>
            </a:r>
            <a:endParaRPr lang="en-US" dirty="0">
              <a:solidFill>
                <a:schemeClr val="tx1"/>
              </a:solidFill>
            </a:endParaRPr>
          </a:p>
          <a:p>
            <a:pPr eaLnBrk="1" hangingPunct="1">
              <a:lnSpc>
                <a:spcPct val="85000"/>
              </a:lnSpc>
              <a:buNone/>
            </a:pPr>
            <a:endParaRPr lang="en-US" dirty="0">
              <a:solidFill>
                <a:schemeClr val="tx1"/>
              </a:solidFill>
            </a:endParaRPr>
          </a:p>
          <a:p>
            <a:pPr eaLnBrk="1" hangingPunct="1">
              <a:lnSpc>
                <a:spcPct val="85000"/>
              </a:lnSpc>
            </a:pPr>
            <a:r>
              <a:rPr lang="en-US" dirty="0">
                <a:solidFill>
                  <a:schemeClr val="tx1"/>
                </a:solidFill>
              </a:rPr>
              <a:t>Non Configurable item (NCI)</a:t>
            </a:r>
          </a:p>
          <a:p>
            <a:pPr lvl="1" eaLnBrk="1" hangingPunct="1">
              <a:lnSpc>
                <a:spcPct val="85000"/>
              </a:lnSpc>
            </a:pPr>
            <a:r>
              <a:rPr lang="en-US" dirty="0">
                <a:solidFill>
                  <a:schemeClr val="tx1"/>
                </a:solidFill>
              </a:rPr>
              <a:t>Any item / file for which changes need NOT be </a:t>
            </a:r>
            <a:r>
              <a:rPr lang="en-US" dirty="0" smtClean="0">
                <a:solidFill>
                  <a:schemeClr val="tx1"/>
                </a:solidFill>
              </a:rPr>
              <a:t>tracked) </a:t>
            </a:r>
            <a:r>
              <a:rPr lang="en-US" dirty="0">
                <a:solidFill>
                  <a:schemeClr val="tx1"/>
                </a:solidFill>
              </a:rPr>
              <a:t>i.e. no need to roll back to earlier versions is called a Non-Configured Item. </a:t>
            </a:r>
          </a:p>
          <a:p>
            <a:pPr lvl="1" eaLnBrk="1" hangingPunct="1">
              <a:lnSpc>
                <a:spcPct val="85000"/>
              </a:lnSpc>
              <a:buNone/>
            </a:pPr>
            <a:r>
              <a:rPr lang="en-US" dirty="0">
                <a:solidFill>
                  <a:schemeClr val="tx1"/>
                </a:solidFill>
              </a:rPr>
              <a:t>(E.g.) Minutes of Meeting(MOM)</a:t>
            </a:r>
          </a:p>
        </p:txBody>
      </p:sp>
      <p:sp>
        <p:nvSpPr>
          <p:cNvPr id="11268" name="Rectangle 3"/>
          <p:cNvSpPr>
            <a:spLocks noChangeArrowheads="1"/>
          </p:cNvSpPr>
          <p:nvPr/>
        </p:nvSpPr>
        <p:spPr bwMode="auto">
          <a:xfrm>
            <a:off x="381000" y="2362200"/>
            <a:ext cx="8534400" cy="4419600"/>
          </a:xfrm>
          <a:prstGeom prst="rect">
            <a:avLst/>
          </a:prstGeom>
          <a:noFill/>
          <a:ln w="9525">
            <a:noFill/>
            <a:miter lim="800000"/>
            <a:headEnd/>
            <a:tailEnd/>
          </a:ln>
        </p:spPr>
        <p:txBody>
          <a:bodyPr/>
          <a:lstStyle/>
          <a:p>
            <a:pPr marL="342900" indent="-342900" algn="l">
              <a:spcBef>
                <a:spcPct val="20000"/>
              </a:spcBef>
              <a:buClr>
                <a:srgbClr val="00A1E4"/>
              </a:buClr>
              <a:buFontTx/>
              <a:buChar char="•"/>
            </a:pPr>
            <a:endParaRPr lang="en-GB" sz="2000" b="0">
              <a:solidFill>
                <a:srgbClr val="000000"/>
              </a:solidFill>
              <a:latin typeface="Candara"/>
            </a:endParaRPr>
          </a:p>
          <a:p>
            <a:pPr marL="342900" indent="-342900" algn="l">
              <a:spcBef>
                <a:spcPct val="20000"/>
              </a:spcBef>
              <a:buClr>
                <a:srgbClr val="00A1E4"/>
              </a:buClr>
              <a:buFontTx/>
              <a:buChar char="•"/>
            </a:pPr>
            <a:endParaRPr lang="en-GB" sz="2000" b="0">
              <a:solidFill>
                <a:srgbClr val="000000"/>
              </a:solidFill>
              <a:latin typeface="Candara"/>
            </a:endParaRPr>
          </a:p>
        </p:txBody>
      </p:sp>
    </p:spTree>
    <p:extLst>
      <p:ext uri="{BB962C8B-B14F-4D97-AF65-F5344CB8AC3E}">
        <p14:creationId xmlns:p14="http://schemas.microsoft.com/office/powerpoint/2010/main" val="65291346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Controlled collection of software and related documentation designed to aid in</a:t>
            </a:r>
          </a:p>
          <a:p>
            <a:pPr lvl="1"/>
            <a:r>
              <a:rPr lang="en-US" dirty="0" smtClean="0"/>
              <a:t>software development</a:t>
            </a:r>
          </a:p>
          <a:p>
            <a:pPr lvl="1"/>
            <a:r>
              <a:rPr lang="en-US" dirty="0" smtClean="0"/>
              <a:t>use</a:t>
            </a:r>
            <a:endParaRPr lang="en-US" dirty="0"/>
          </a:p>
          <a:p>
            <a:pPr lvl="1"/>
            <a:r>
              <a:rPr lang="en-US" dirty="0"/>
              <a:t>Maintenance</a:t>
            </a:r>
          </a:p>
          <a:p>
            <a:endParaRPr lang="en-US" dirty="0" smtClean="0"/>
          </a:p>
          <a:p>
            <a:endParaRPr lang="en-US" dirty="0"/>
          </a:p>
          <a:p>
            <a:endParaRPr lang="en-US" dirty="0"/>
          </a:p>
          <a:p>
            <a:endParaRPr lang="en-US" dirty="0"/>
          </a:p>
          <a:p>
            <a:r>
              <a:rPr lang="en-US" dirty="0" smtClean="0"/>
              <a:t>The </a:t>
            </a:r>
            <a:r>
              <a:rPr lang="en-US" dirty="0"/>
              <a:t>folder structure is indicated in the CMP </a:t>
            </a:r>
          </a:p>
          <a:p>
            <a:endParaRPr lang="en-US" dirty="0"/>
          </a:p>
        </p:txBody>
      </p:sp>
      <p:sp>
        <p:nvSpPr>
          <p:cNvPr id="9" name="Rectangle 2"/>
          <p:cNvSpPr>
            <a:spLocks noGrp="1" noChangeArrowheads="1"/>
          </p:cNvSpPr>
          <p:nvPr>
            <p:ph type="title"/>
          </p:nvPr>
        </p:nvSpPr>
        <p:spPr/>
        <p:txBody>
          <a:bodyPr lIns="94788" tIns="46562" rIns="94788" bIns="46562"/>
          <a:lstStyle/>
          <a:p>
            <a:pPr eaLnBrk="1" hangingPunct="1"/>
            <a:r>
              <a:rPr lang="en-US" dirty="0" smtClean="0"/>
              <a:t>Library Structure</a:t>
            </a:r>
          </a:p>
        </p:txBody>
      </p:sp>
      <p:grpSp>
        <p:nvGrpSpPr>
          <p:cNvPr id="2" name="Group 4"/>
          <p:cNvGrpSpPr>
            <a:grpSpLocks/>
          </p:cNvGrpSpPr>
          <p:nvPr/>
        </p:nvGrpSpPr>
        <p:grpSpPr bwMode="auto">
          <a:xfrm>
            <a:off x="4848679" y="2830286"/>
            <a:ext cx="2590800" cy="1371600"/>
            <a:chOff x="1056" y="2352"/>
            <a:chExt cx="2016" cy="1008"/>
          </a:xfrm>
        </p:grpSpPr>
        <p:pic>
          <p:nvPicPr>
            <p:cNvPr id="1121285" name="Picture 5" descr="Library"/>
            <p:cNvPicPr>
              <a:picLocks noChangeAspect="1" noChangeArrowheads="1"/>
            </p:cNvPicPr>
            <p:nvPr/>
          </p:nvPicPr>
          <p:blipFill>
            <a:blip r:embed="rId3" cstate="print"/>
            <a:srcRect/>
            <a:stretch>
              <a:fillRect/>
            </a:stretch>
          </p:blipFill>
          <p:spPr bwMode="auto">
            <a:xfrm>
              <a:off x="1056" y="2352"/>
              <a:ext cx="936" cy="1008"/>
            </a:xfrm>
            <a:prstGeom prst="rect">
              <a:avLst/>
            </a:prstGeom>
            <a:noFill/>
          </p:spPr>
        </p:pic>
        <p:sp>
          <p:nvSpPr>
            <p:cNvPr id="1121286" name="Text Box 6"/>
            <p:cNvSpPr txBox="1">
              <a:spLocks noChangeArrowheads="1"/>
            </p:cNvSpPr>
            <p:nvPr/>
          </p:nvSpPr>
          <p:spPr bwMode="auto">
            <a:xfrm>
              <a:off x="2112" y="2545"/>
              <a:ext cx="960" cy="427"/>
            </a:xfrm>
            <a:prstGeom prst="rect">
              <a:avLst/>
            </a:prstGeom>
            <a:noFill/>
            <a:ln w="57150">
              <a:noFill/>
              <a:miter lim="800000"/>
              <a:headEnd type="none" w="lg" len="lg"/>
              <a:tailEnd type="none" w="lg" len="lg"/>
            </a:ln>
            <a:effectLst/>
          </p:spPr>
          <p:txBody>
            <a:bodyPr anchorCtr="1">
              <a:spAutoFit/>
            </a:bodyPr>
            <a:lstStyle/>
            <a:p>
              <a:pPr algn="l">
                <a:spcBef>
                  <a:spcPct val="50000"/>
                </a:spcBef>
              </a:pPr>
              <a:r>
                <a:rPr lang="en-US" sz="1600" b="0">
                  <a:latin typeface="Lucida Sans" pitchFamily="34" charset="0"/>
                  <a:cs typeface="Times New Roman" pitchFamily="18" charset="0"/>
                </a:rPr>
                <a:t>Organized structure</a:t>
              </a:r>
            </a:p>
          </p:txBody>
        </p:sp>
      </p:grpSp>
    </p:spTree>
    <p:extLst>
      <p:ext uri="{BB962C8B-B14F-4D97-AF65-F5344CB8AC3E}">
        <p14:creationId xmlns:p14="http://schemas.microsoft.com/office/powerpoint/2010/main" val="3032994598"/>
      </p:ext>
    </p:extLst>
  </p:cSld>
  <p:clrMapOvr>
    <a:masterClrMapping/>
  </p:clrMapOvr>
  <p:transition spd="med">
    <p:strips dir="rd"/>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Example of Libraries Structure</a:t>
            </a:r>
            <a:endParaRPr lang="en-US" dirty="0"/>
          </a:p>
        </p:txBody>
      </p:sp>
      <p:sp>
        <p:nvSpPr>
          <p:cNvPr id="1123331" name="Rectangle 3"/>
          <p:cNvSpPr>
            <a:spLocks noGrp="1" noChangeArrowheads="1"/>
          </p:cNvSpPr>
          <p:nvPr>
            <p:ph idx="1"/>
          </p:nvPr>
        </p:nvSpPr>
        <p:spPr/>
        <p:txBody>
          <a:bodyPr>
            <a:normAutofit/>
          </a:bodyPr>
          <a:lstStyle/>
          <a:p>
            <a:r>
              <a:rPr lang="en-US" dirty="0">
                <a:solidFill>
                  <a:schemeClr val="tx1"/>
                </a:solidFill>
              </a:rPr>
              <a:t>Input Library</a:t>
            </a:r>
          </a:p>
          <a:p>
            <a:r>
              <a:rPr lang="en-US" dirty="0">
                <a:solidFill>
                  <a:schemeClr val="tx1"/>
                </a:solidFill>
              </a:rPr>
              <a:t>Development Library</a:t>
            </a:r>
          </a:p>
          <a:p>
            <a:r>
              <a:rPr lang="en-US" dirty="0">
                <a:solidFill>
                  <a:schemeClr val="tx1"/>
                </a:solidFill>
              </a:rPr>
              <a:t>Testing / Review Library</a:t>
            </a:r>
          </a:p>
          <a:p>
            <a:r>
              <a:rPr lang="en-US" dirty="0">
                <a:solidFill>
                  <a:schemeClr val="tx1"/>
                </a:solidFill>
              </a:rPr>
              <a:t>Release / Delivery Library</a:t>
            </a:r>
          </a:p>
          <a:p>
            <a:r>
              <a:rPr lang="en-US" dirty="0">
                <a:solidFill>
                  <a:schemeClr val="tx1"/>
                </a:solidFill>
              </a:rPr>
              <a:t>Template Library</a:t>
            </a:r>
          </a:p>
          <a:p>
            <a:r>
              <a:rPr lang="en-US" dirty="0">
                <a:solidFill>
                  <a:schemeClr val="tx1"/>
                </a:solidFill>
              </a:rPr>
              <a:t>Project Management Library</a:t>
            </a:r>
          </a:p>
          <a:p>
            <a:pPr>
              <a:buFontTx/>
              <a:buNone/>
            </a:pPr>
            <a:endParaRPr lang="en-US" b="0" dirty="0">
              <a:solidFill>
                <a:schemeClr val="tx1"/>
              </a:solidFill>
              <a:latin typeface="Lucida Sans" pitchFamily="34" charset="0"/>
            </a:endParaRPr>
          </a:p>
        </p:txBody>
      </p:sp>
      <p:grpSp>
        <p:nvGrpSpPr>
          <p:cNvPr id="2" name="Group 4"/>
          <p:cNvGrpSpPr>
            <a:grpSpLocks/>
          </p:cNvGrpSpPr>
          <p:nvPr/>
        </p:nvGrpSpPr>
        <p:grpSpPr bwMode="auto">
          <a:xfrm>
            <a:off x="457200" y="4191001"/>
            <a:ext cx="8077200" cy="1630363"/>
            <a:chOff x="384" y="2812"/>
            <a:chExt cx="5088" cy="1027"/>
          </a:xfrm>
        </p:grpSpPr>
        <p:sp>
          <p:nvSpPr>
            <p:cNvPr id="1123333" name="Text Box 5"/>
            <p:cNvSpPr txBox="1">
              <a:spLocks noChangeArrowheads="1"/>
            </p:cNvSpPr>
            <p:nvPr/>
          </p:nvSpPr>
          <p:spPr bwMode="auto">
            <a:xfrm>
              <a:off x="384" y="2812"/>
              <a:ext cx="5088" cy="404"/>
            </a:xfrm>
            <a:prstGeom prst="rect">
              <a:avLst/>
            </a:prstGeom>
            <a:noFill/>
            <a:ln w="57150">
              <a:noFill/>
              <a:miter lim="800000"/>
              <a:headEnd type="none" w="lg" len="lg"/>
              <a:tailEnd type="none" w="lg" len="lg"/>
            </a:ln>
            <a:effectLst/>
          </p:spPr>
          <p:txBody>
            <a:bodyPr anchorCtr="1">
              <a:spAutoFit/>
            </a:bodyPr>
            <a:lstStyle/>
            <a:p>
              <a:pPr algn="l">
                <a:spcBef>
                  <a:spcPct val="20000"/>
                </a:spcBef>
              </a:pPr>
              <a:r>
                <a:rPr lang="en-US" b="1" dirty="0">
                  <a:solidFill>
                    <a:schemeClr val="tx1">
                      <a:lumMod val="75000"/>
                    </a:schemeClr>
                  </a:solidFill>
                  <a:latin typeface="+mj-lt"/>
                  <a:cs typeface="Times New Roman" pitchFamily="18" charset="0"/>
                </a:rPr>
                <a:t>Tip:  The library (folder) can be created on need basis for the project.  No thumb rule to create the same.</a:t>
              </a:r>
            </a:p>
          </p:txBody>
        </p:sp>
        <p:grpSp>
          <p:nvGrpSpPr>
            <p:cNvPr id="3" name="Group 6"/>
            <p:cNvGrpSpPr>
              <a:grpSpLocks/>
            </p:cNvGrpSpPr>
            <p:nvPr/>
          </p:nvGrpSpPr>
          <p:grpSpPr bwMode="auto">
            <a:xfrm>
              <a:off x="912" y="3504"/>
              <a:ext cx="4080" cy="335"/>
              <a:chOff x="912" y="2976"/>
              <a:chExt cx="4080" cy="335"/>
            </a:xfrm>
          </p:grpSpPr>
          <p:sp>
            <p:nvSpPr>
              <p:cNvPr id="1123335" name="Text Box 7"/>
              <p:cNvSpPr txBox="1">
                <a:spLocks noChangeArrowheads="1"/>
              </p:cNvSpPr>
              <p:nvPr/>
            </p:nvSpPr>
            <p:spPr bwMode="auto">
              <a:xfrm>
                <a:off x="912" y="3024"/>
                <a:ext cx="4080" cy="233"/>
              </a:xfrm>
              <a:prstGeom prst="rect">
                <a:avLst/>
              </a:prstGeom>
              <a:noFill/>
              <a:ln w="57150">
                <a:noFill/>
                <a:miter lim="800000"/>
                <a:headEnd type="none" w="lg" len="lg"/>
                <a:tailEnd type="none" w="lg" len="lg"/>
              </a:ln>
              <a:effectLst/>
            </p:spPr>
            <p:txBody>
              <a:bodyPr anchorCtr="1">
                <a:spAutoFit/>
              </a:bodyPr>
              <a:lstStyle/>
              <a:p>
                <a:pPr algn="l">
                  <a:spcBef>
                    <a:spcPct val="50000"/>
                  </a:spcBef>
                </a:pPr>
                <a:r>
                  <a:rPr lang="en-US" b="1">
                    <a:solidFill>
                      <a:schemeClr val="accent2"/>
                    </a:solidFill>
                    <a:latin typeface="+mj-lt"/>
                    <a:cs typeface="Times New Roman" pitchFamily="18" charset="0"/>
                  </a:rPr>
                  <a:t>SDLC                   </a:t>
                </a:r>
                <a:r>
                  <a:rPr lang="en-US" b="1">
                    <a:solidFill>
                      <a:schemeClr val="accent2"/>
                    </a:solidFill>
                    <a:latin typeface="+mj-lt"/>
                    <a:cs typeface="Times New Roman" pitchFamily="18" charset="0"/>
                    <a:sym typeface="Wingdings" pitchFamily="2" charset="2"/>
                  </a:rPr>
                  <a:t>Folders</a:t>
                </a:r>
                <a:endParaRPr lang="en-US" b="1">
                  <a:solidFill>
                    <a:schemeClr val="accent2"/>
                  </a:solidFill>
                  <a:latin typeface="+mj-lt"/>
                  <a:cs typeface="Times New Roman" pitchFamily="18" charset="0"/>
                </a:endParaRPr>
              </a:p>
            </p:txBody>
          </p:sp>
          <p:pic>
            <p:nvPicPr>
              <p:cNvPr id="1123336" name="Picture 8" descr="BD21298_"/>
              <p:cNvPicPr>
                <a:picLocks noChangeAspect="1" noChangeArrowheads="1"/>
              </p:cNvPicPr>
              <p:nvPr/>
            </p:nvPicPr>
            <p:blipFill>
              <a:blip r:embed="rId3" cstate="print"/>
              <a:srcRect/>
              <a:stretch>
                <a:fillRect/>
              </a:stretch>
            </p:blipFill>
            <p:spPr bwMode="auto">
              <a:xfrm>
                <a:off x="2736" y="2976"/>
                <a:ext cx="335" cy="335"/>
              </a:xfrm>
              <a:prstGeom prst="rect">
                <a:avLst/>
              </a:prstGeom>
              <a:noFill/>
            </p:spPr>
          </p:pic>
        </p:grpSp>
      </p:grpSp>
    </p:spTree>
    <p:extLst>
      <p:ext uri="{BB962C8B-B14F-4D97-AF65-F5344CB8AC3E}">
        <p14:creationId xmlns:p14="http://schemas.microsoft.com/office/powerpoint/2010/main" val="4280574283"/>
      </p:ext>
    </p:extLst>
  </p:cSld>
  <p:clrMapOvr>
    <a:masterClrMapping/>
  </p:clrMapOvr>
  <p:transition spd="med">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p:nvPr>
        </p:nvSpPr>
        <p:spPr>
          <a:noFill/>
        </p:spPr>
        <p:txBody>
          <a:bodyPr lIns="94788" tIns="46562" rIns="94788" bIns="46562"/>
          <a:lstStyle/>
          <a:p>
            <a:pPr eaLnBrk="1" hangingPunct="1"/>
            <a:r>
              <a:rPr lang="en-US" dirty="0" smtClean="0"/>
              <a:t> Usage of library - example </a:t>
            </a:r>
          </a:p>
        </p:txBody>
      </p:sp>
      <p:sp>
        <p:nvSpPr>
          <p:cNvPr id="15363" name="Rectangle 4"/>
          <p:cNvSpPr>
            <a:spLocks noGrp="1"/>
          </p:cNvSpPr>
          <p:nvPr>
            <p:ph idx="1"/>
          </p:nvPr>
        </p:nvSpPr>
        <p:spPr/>
        <p:txBody>
          <a:bodyPr>
            <a:normAutofit/>
          </a:bodyPr>
          <a:lstStyle/>
          <a:p>
            <a:r>
              <a:rPr lang="en-US" dirty="0">
                <a:solidFill>
                  <a:schemeClr val="tx1"/>
                </a:solidFill>
              </a:rPr>
              <a:t>Coding and Testing </a:t>
            </a:r>
            <a:r>
              <a:rPr lang="en-US" dirty="0" smtClean="0">
                <a:solidFill>
                  <a:schemeClr val="tx1"/>
                </a:solidFill>
              </a:rPr>
              <a:t>scenario </a:t>
            </a:r>
            <a:endParaRPr lang="en-US" dirty="0">
              <a:solidFill>
                <a:schemeClr val="tx1"/>
              </a:solidFill>
            </a:endParaRPr>
          </a:p>
          <a:p>
            <a:pPr marL="625475" lvl="2" indent="-285750">
              <a:buClr>
                <a:srgbClr val="00B0F0"/>
              </a:buClr>
              <a:buFont typeface="Candara" panose="020E0502030303020204" pitchFamily="34" charset="0"/>
              <a:buChar char="–"/>
            </a:pPr>
            <a:r>
              <a:rPr lang="en-US" sz="1600" dirty="0">
                <a:solidFill>
                  <a:schemeClr val="tx1"/>
                </a:solidFill>
              </a:rPr>
              <a:t>Development done in Development </a:t>
            </a:r>
            <a:r>
              <a:rPr lang="en-US" sz="1600" dirty="0" smtClean="0">
                <a:solidFill>
                  <a:schemeClr val="tx1"/>
                </a:solidFill>
              </a:rPr>
              <a:t>library</a:t>
            </a:r>
            <a:r>
              <a:rPr lang="en-US" sz="1600" dirty="0">
                <a:solidFill>
                  <a:schemeClr val="tx1"/>
                </a:solidFill>
              </a:rPr>
              <a:t> </a:t>
            </a:r>
            <a:r>
              <a:rPr lang="en-US" sz="1600" dirty="0" smtClean="0">
                <a:solidFill>
                  <a:schemeClr val="tx1"/>
                </a:solidFill>
              </a:rPr>
              <a:t>by development </a:t>
            </a:r>
            <a:r>
              <a:rPr lang="en-US" sz="1600" dirty="0">
                <a:solidFill>
                  <a:schemeClr val="tx1"/>
                </a:solidFill>
              </a:rPr>
              <a:t>team who have access to development folder </a:t>
            </a:r>
          </a:p>
          <a:p>
            <a:pPr marL="625475" lvl="2" indent="-285750">
              <a:buClr>
                <a:srgbClr val="00B0F0"/>
              </a:buClr>
              <a:buFont typeface="Candara" panose="020E0502030303020204" pitchFamily="34" charset="0"/>
              <a:buChar char="–"/>
            </a:pPr>
            <a:r>
              <a:rPr lang="en-US" sz="1600" dirty="0" smtClean="0">
                <a:solidFill>
                  <a:schemeClr val="tx1"/>
                </a:solidFill>
              </a:rPr>
              <a:t>QA team (testing team)  would be doing the testing </a:t>
            </a:r>
          </a:p>
          <a:p>
            <a:pPr marL="625475" lvl="2" indent="-285750">
              <a:buClr>
                <a:srgbClr val="00B0F0"/>
              </a:buClr>
              <a:buFont typeface="Candara" panose="020E0502030303020204" pitchFamily="34" charset="0"/>
              <a:buChar char="–"/>
            </a:pPr>
            <a:r>
              <a:rPr lang="en-US" sz="1600" dirty="0" smtClean="0">
                <a:solidFill>
                  <a:schemeClr val="tx1"/>
                </a:solidFill>
              </a:rPr>
              <a:t>As per CM policy QA team wont have permission on Development folder , </a:t>
            </a:r>
            <a:endParaRPr lang="en-US" sz="1600" dirty="0">
              <a:solidFill>
                <a:schemeClr val="tx1"/>
              </a:solidFill>
            </a:endParaRPr>
          </a:p>
          <a:p>
            <a:pPr marL="631825" lvl="3" indent="-285750">
              <a:buClr>
                <a:srgbClr val="00B0F0"/>
              </a:buClr>
              <a:buFont typeface="Candara" panose="020E0502030303020204" pitchFamily="34" charset="0"/>
              <a:buChar char="–"/>
            </a:pPr>
            <a:r>
              <a:rPr lang="en-US" dirty="0" smtClean="0">
                <a:solidFill>
                  <a:schemeClr val="tx1"/>
                </a:solidFill>
              </a:rPr>
              <a:t>The code is </a:t>
            </a:r>
            <a:r>
              <a:rPr lang="en-US" b="1" u="sng" dirty="0" smtClean="0">
                <a:solidFill>
                  <a:schemeClr val="tx1"/>
                </a:solidFill>
              </a:rPr>
              <a:t>moved</a:t>
            </a:r>
            <a:r>
              <a:rPr lang="en-US" dirty="0" smtClean="0">
                <a:solidFill>
                  <a:schemeClr val="tx1"/>
                </a:solidFill>
              </a:rPr>
              <a:t>  from development folder to testing folder</a:t>
            </a:r>
          </a:p>
          <a:p>
            <a:pPr marL="631825" lvl="3" indent="-285750">
              <a:buClr>
                <a:srgbClr val="00B0F0"/>
              </a:buClr>
              <a:buFont typeface="Candara" panose="020E0502030303020204" pitchFamily="34" charset="0"/>
              <a:buChar char="–"/>
            </a:pPr>
            <a:r>
              <a:rPr lang="en-US" dirty="0" smtClean="0">
                <a:solidFill>
                  <a:schemeClr val="tx1"/>
                </a:solidFill>
              </a:rPr>
              <a:t>The code </a:t>
            </a:r>
            <a:r>
              <a:rPr lang="en-US" b="1" u="sng" dirty="0" smtClean="0">
                <a:solidFill>
                  <a:schemeClr val="tx1"/>
                </a:solidFill>
              </a:rPr>
              <a:t>is moved back </a:t>
            </a:r>
            <a:r>
              <a:rPr lang="en-US" dirty="0" smtClean="0">
                <a:solidFill>
                  <a:schemeClr val="tx1"/>
                </a:solidFill>
              </a:rPr>
              <a:t>to development folder for rework  </a:t>
            </a:r>
          </a:p>
          <a:p>
            <a:pPr marL="625475" lvl="2" indent="-285750">
              <a:buClr>
                <a:srgbClr val="00B0F0"/>
              </a:buClr>
              <a:buFont typeface="Candara" panose="020E0502030303020204" pitchFamily="34" charset="0"/>
              <a:buChar char="–"/>
            </a:pPr>
            <a:r>
              <a:rPr lang="en-US" sz="1600" dirty="0" smtClean="0">
                <a:solidFill>
                  <a:schemeClr val="tx1"/>
                </a:solidFill>
              </a:rPr>
              <a:t>The Re-testing  </a:t>
            </a:r>
            <a:r>
              <a:rPr lang="en-US" sz="1600" dirty="0">
                <a:solidFill>
                  <a:schemeClr val="tx1"/>
                </a:solidFill>
              </a:rPr>
              <a:t>happens in Testing </a:t>
            </a:r>
            <a:r>
              <a:rPr lang="en-US" sz="1600" dirty="0" smtClean="0">
                <a:solidFill>
                  <a:schemeClr val="tx1"/>
                </a:solidFill>
              </a:rPr>
              <a:t>library following the above steps </a:t>
            </a:r>
            <a:endParaRPr lang="en-US" sz="1600" dirty="0">
              <a:solidFill>
                <a:schemeClr val="tx1"/>
              </a:solidFill>
            </a:endParaRPr>
          </a:p>
          <a:p>
            <a:pPr marL="625475" lvl="2" indent="-285750">
              <a:buClr>
                <a:srgbClr val="00B0F0"/>
              </a:buClr>
              <a:buFont typeface="Candara" panose="020E0502030303020204" pitchFamily="34" charset="0"/>
              <a:buChar char="–"/>
            </a:pPr>
            <a:r>
              <a:rPr lang="en-US" sz="1600" dirty="0" smtClean="0">
                <a:solidFill>
                  <a:schemeClr val="tx1"/>
                </a:solidFill>
              </a:rPr>
              <a:t>Once all the bugs are fixed , the code is moved to release folder .</a:t>
            </a:r>
            <a:endParaRPr lang="en-US" sz="1600" dirty="0">
              <a:solidFill>
                <a:schemeClr val="tx1"/>
              </a:solidFill>
            </a:endParaRPr>
          </a:p>
        </p:txBody>
      </p:sp>
    </p:spTree>
    <p:extLst>
      <p:ext uri="{BB962C8B-B14F-4D97-AF65-F5344CB8AC3E}">
        <p14:creationId xmlns:p14="http://schemas.microsoft.com/office/powerpoint/2010/main" val="31907750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a:xfrm>
            <a:off x="1" y="-19050"/>
            <a:ext cx="9143999" cy="1002135"/>
          </a:xfrm>
          <a:noFill/>
          <a:ln w="9525">
            <a:noFill/>
            <a:miter lim="800000"/>
            <a:headEnd/>
            <a:tailEnd/>
          </a:ln>
        </p:spPr>
        <p:txBody>
          <a:bodyPr vert="horz" wrap="square" lIns="91440" tIns="45720" rIns="91440" bIns="45720" numCol="1" anchor="ctr" anchorCtr="0" compatLnSpc="1">
            <a:prstTxWarp prst="textNoShape">
              <a:avLst/>
            </a:prstTxWarp>
            <a:noAutofit/>
          </a:bodyPr>
          <a:lstStyle/>
          <a:p>
            <a:r>
              <a:rPr lang="en-US" dirty="0"/>
              <a:t>Objective</a:t>
            </a:r>
          </a:p>
        </p:txBody>
      </p:sp>
      <p:sp>
        <p:nvSpPr>
          <p:cNvPr id="204803" name="Rectangle 3"/>
          <p:cNvSpPr>
            <a:spLocks noGrp="1" noChangeArrowheads="1"/>
          </p:cNvSpPr>
          <p:nvPr>
            <p:ph idx="1"/>
          </p:nvPr>
        </p:nvSpPr>
        <p:spPr>
          <a:noFill/>
          <a:ln/>
        </p:spPr>
        <p:txBody>
          <a:bodyPr lIns="94788" tIns="46562" rIns="94788" bIns="46562"/>
          <a:lstStyle/>
          <a:p>
            <a:r>
              <a:rPr lang="en-US" dirty="0">
                <a:solidFill>
                  <a:schemeClr val="tx1"/>
                </a:solidFill>
              </a:rPr>
              <a:t>To Understand the following :</a:t>
            </a:r>
          </a:p>
          <a:p>
            <a:pPr lvl="1"/>
            <a:r>
              <a:rPr lang="en-US" dirty="0">
                <a:solidFill>
                  <a:schemeClr val="tx1"/>
                </a:solidFill>
              </a:rPr>
              <a:t>What is Software Engineering (SE) </a:t>
            </a:r>
          </a:p>
          <a:p>
            <a:pPr lvl="1"/>
            <a:r>
              <a:rPr lang="en-US" dirty="0">
                <a:solidFill>
                  <a:schemeClr val="tx1"/>
                </a:solidFill>
              </a:rPr>
              <a:t>Common life cycle models </a:t>
            </a:r>
          </a:p>
          <a:p>
            <a:pPr lvl="1"/>
            <a:r>
              <a:rPr lang="en-US" dirty="0" smtClean="0">
                <a:solidFill>
                  <a:schemeClr val="tx1"/>
                </a:solidFill>
              </a:rPr>
              <a:t>Phases </a:t>
            </a:r>
            <a:r>
              <a:rPr lang="en-US" dirty="0">
                <a:solidFill>
                  <a:schemeClr val="tx1"/>
                </a:solidFill>
              </a:rPr>
              <a:t>in SE </a:t>
            </a:r>
          </a:p>
          <a:p>
            <a:pPr lvl="1"/>
            <a:r>
              <a:rPr lang="en-US" dirty="0" smtClean="0">
                <a:solidFill>
                  <a:schemeClr val="tx1"/>
                </a:solidFill>
              </a:rPr>
              <a:t>Familiarizing  </a:t>
            </a:r>
            <a:r>
              <a:rPr lang="en-US" dirty="0">
                <a:solidFill>
                  <a:schemeClr val="tx1"/>
                </a:solidFill>
              </a:rPr>
              <a:t>Requirements Phase</a:t>
            </a:r>
          </a:p>
          <a:p>
            <a:pPr lvl="1"/>
            <a:r>
              <a:rPr lang="en-US" dirty="0">
                <a:solidFill>
                  <a:schemeClr val="tx1"/>
                </a:solidFill>
              </a:rPr>
              <a:t>Familiarizing  Design Phase</a:t>
            </a:r>
          </a:p>
          <a:p>
            <a:pPr lvl="1"/>
            <a:r>
              <a:rPr lang="en-US" dirty="0">
                <a:solidFill>
                  <a:schemeClr val="tx1"/>
                </a:solidFill>
              </a:rPr>
              <a:t>Familiarizing Construction Phase </a:t>
            </a:r>
          </a:p>
          <a:p>
            <a:pPr lvl="1"/>
            <a:r>
              <a:rPr lang="en-US" dirty="0">
                <a:solidFill>
                  <a:schemeClr val="tx1"/>
                </a:solidFill>
              </a:rPr>
              <a:t>Familiarizing Testing and acceptance Phase </a:t>
            </a:r>
          </a:p>
          <a:p>
            <a:pPr lvl="1"/>
            <a:r>
              <a:rPr lang="en-US" dirty="0">
                <a:solidFill>
                  <a:schemeClr val="tx1"/>
                </a:solidFill>
              </a:rPr>
              <a:t>Review and Configuration Management Process</a:t>
            </a:r>
          </a:p>
          <a:p>
            <a:pPr lvl="1">
              <a:lnSpc>
                <a:spcPct val="145000"/>
              </a:lnSpc>
            </a:pPr>
            <a:endParaRPr lang="en-US" dirty="0">
              <a:solidFill>
                <a:schemeClr val="tx1"/>
              </a:solidFill>
            </a:endParaRPr>
          </a:p>
        </p:txBody>
      </p:sp>
    </p:spTree>
    <p:extLst>
      <p:ext uri="{BB962C8B-B14F-4D97-AF65-F5344CB8AC3E}">
        <p14:creationId xmlns:p14="http://schemas.microsoft.com/office/powerpoint/2010/main" val="61487485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Version Numbering</a:t>
            </a:r>
            <a:endParaRPr lang="en-US" dirty="0"/>
          </a:p>
        </p:txBody>
      </p:sp>
      <p:sp>
        <p:nvSpPr>
          <p:cNvPr id="34820" name="Rectangle 2"/>
          <p:cNvSpPr>
            <a:spLocks noGrp="1" noChangeArrowheads="1"/>
          </p:cNvSpPr>
          <p:nvPr>
            <p:ph idx="1"/>
          </p:nvPr>
        </p:nvSpPr>
        <p:spPr/>
        <p:txBody>
          <a:bodyPr>
            <a:normAutofit/>
          </a:bodyPr>
          <a:lstStyle/>
          <a:p>
            <a:pPr>
              <a:lnSpc>
                <a:spcPct val="120000"/>
              </a:lnSpc>
            </a:pPr>
            <a:r>
              <a:rPr lang="en-US" dirty="0" smtClean="0">
                <a:solidFill>
                  <a:schemeClr val="tx1"/>
                </a:solidFill>
              </a:rPr>
              <a:t> </a:t>
            </a:r>
            <a:r>
              <a:rPr lang="en-US" dirty="0">
                <a:solidFill>
                  <a:schemeClr val="tx1"/>
                </a:solidFill>
              </a:rPr>
              <a:t>A version number is a unique number or set of numbers assigned to a specific release of a </a:t>
            </a:r>
            <a:r>
              <a:rPr lang="en-US" dirty="0" smtClean="0">
                <a:solidFill>
                  <a:schemeClr val="tx1"/>
                </a:solidFill>
              </a:rPr>
              <a:t>software/hardware/firmware</a:t>
            </a:r>
          </a:p>
          <a:p>
            <a:pPr>
              <a:lnSpc>
                <a:spcPct val="120000"/>
              </a:lnSpc>
            </a:pPr>
            <a:r>
              <a:rPr lang="en-US" dirty="0">
                <a:solidFill>
                  <a:schemeClr val="tx1"/>
                </a:solidFill>
              </a:rPr>
              <a:t>As updates and  new editions of product are released, the version number will increase</a:t>
            </a:r>
          </a:p>
          <a:p>
            <a:pPr>
              <a:lnSpc>
                <a:spcPct val="120000"/>
              </a:lnSpc>
            </a:pPr>
            <a:r>
              <a:rPr lang="en-US" dirty="0">
                <a:solidFill>
                  <a:schemeClr val="tx1"/>
                </a:solidFill>
              </a:rPr>
              <a:t>Version numbers are usually divided into sets of numbers, separated by decimal </a:t>
            </a:r>
            <a:r>
              <a:rPr lang="en-US" dirty="0" smtClean="0">
                <a:solidFill>
                  <a:schemeClr val="tx1"/>
                </a:solidFill>
              </a:rPr>
              <a:t>points</a:t>
            </a:r>
          </a:p>
          <a:p>
            <a:pPr>
              <a:lnSpc>
                <a:spcPct val="120000"/>
              </a:lnSpc>
            </a:pPr>
            <a:r>
              <a:rPr lang="en-US" dirty="0" smtClean="0">
                <a:solidFill>
                  <a:schemeClr val="tx1"/>
                </a:solidFill>
              </a:rPr>
              <a:t>Draft version has  X as 0 </a:t>
            </a:r>
            <a:endParaRPr lang="en-US" dirty="0">
              <a:solidFill>
                <a:schemeClr val="tx1"/>
              </a:solidFill>
            </a:endParaRPr>
          </a:p>
          <a:p>
            <a:pPr>
              <a:lnSpc>
                <a:spcPct val="120000"/>
              </a:lnSpc>
            </a:pPr>
            <a:endParaRPr lang="en-US" dirty="0">
              <a:solidFill>
                <a:schemeClr val="tx1"/>
              </a:solidFill>
            </a:endParaRPr>
          </a:p>
        </p:txBody>
      </p:sp>
      <p:sp>
        <p:nvSpPr>
          <p:cNvPr id="15" name="Rectangle 4"/>
          <p:cNvSpPr>
            <a:spLocks noChangeArrowheads="1"/>
          </p:cNvSpPr>
          <p:nvPr/>
        </p:nvSpPr>
        <p:spPr bwMode="auto">
          <a:xfrm>
            <a:off x="2757948" y="4226642"/>
            <a:ext cx="609600" cy="381000"/>
          </a:xfrm>
          <a:prstGeom prst="rect">
            <a:avLst/>
          </a:prstGeom>
          <a:gradFill rotWithShape="0">
            <a:gsLst>
              <a:gs pos="0">
                <a:srgbClr val="FFFF00"/>
              </a:gs>
              <a:gs pos="100000">
                <a:srgbClr val="FF9933"/>
              </a:gs>
            </a:gsLst>
            <a:path path="rect">
              <a:fillToRect l="50000" t="50000" r="50000" b="50000"/>
            </a:path>
          </a:gradFill>
          <a:ln w="9525" algn="ctr">
            <a:noFill/>
            <a:miter lim="800000"/>
            <a:headEnd/>
            <a:tailEnd/>
          </a:ln>
          <a:effectLst>
            <a:outerShdw dist="35921" dir="2700000" algn="ctr" rotWithShape="0">
              <a:srgbClr val="C0C0C0">
                <a:alpha val="80000"/>
              </a:srgbClr>
            </a:outerShdw>
          </a:effectLst>
        </p:spPr>
        <p:txBody>
          <a:bodyPr wrap="none" anchor="ctr"/>
          <a:lstStyle/>
          <a:p>
            <a:pPr>
              <a:defRPr/>
            </a:pPr>
            <a:r>
              <a:rPr lang="en-US" dirty="0">
                <a:solidFill>
                  <a:srgbClr val="000000"/>
                </a:solidFill>
                <a:latin typeface="Candara"/>
              </a:rPr>
              <a:t>X</a:t>
            </a:r>
          </a:p>
        </p:txBody>
      </p:sp>
      <p:sp>
        <p:nvSpPr>
          <p:cNvPr id="16" name="Rectangle 5"/>
          <p:cNvSpPr>
            <a:spLocks noChangeArrowheads="1"/>
          </p:cNvSpPr>
          <p:nvPr/>
        </p:nvSpPr>
        <p:spPr bwMode="auto">
          <a:xfrm>
            <a:off x="3915697" y="4206977"/>
            <a:ext cx="609600" cy="381000"/>
          </a:xfrm>
          <a:prstGeom prst="rect">
            <a:avLst/>
          </a:prstGeom>
          <a:gradFill rotWithShape="0">
            <a:gsLst>
              <a:gs pos="0">
                <a:srgbClr val="FFFF00"/>
              </a:gs>
              <a:gs pos="100000">
                <a:srgbClr val="FF9933"/>
              </a:gs>
            </a:gsLst>
            <a:path path="rect">
              <a:fillToRect l="50000" t="50000" r="50000" b="50000"/>
            </a:path>
          </a:gradFill>
          <a:ln w="9525" algn="ctr">
            <a:noFill/>
            <a:miter lim="800000"/>
            <a:headEnd/>
            <a:tailEnd/>
          </a:ln>
          <a:effectLst>
            <a:outerShdw dist="35921" dir="2700000" algn="ctr" rotWithShape="0">
              <a:srgbClr val="C0C0C0">
                <a:alpha val="80000"/>
              </a:srgbClr>
            </a:outerShdw>
          </a:effectLst>
        </p:spPr>
        <p:txBody>
          <a:bodyPr wrap="none" anchor="ctr"/>
          <a:lstStyle/>
          <a:p>
            <a:pPr>
              <a:defRPr/>
            </a:pPr>
            <a:r>
              <a:rPr lang="en-US">
                <a:solidFill>
                  <a:srgbClr val="000000"/>
                </a:solidFill>
                <a:latin typeface="Candara"/>
              </a:rPr>
              <a:t>Y</a:t>
            </a:r>
          </a:p>
        </p:txBody>
      </p:sp>
      <p:sp>
        <p:nvSpPr>
          <p:cNvPr id="17" name="Rectangle 6"/>
          <p:cNvSpPr>
            <a:spLocks noChangeArrowheads="1"/>
          </p:cNvSpPr>
          <p:nvPr/>
        </p:nvSpPr>
        <p:spPr bwMode="auto">
          <a:xfrm>
            <a:off x="3512573" y="4226642"/>
            <a:ext cx="152400" cy="314630"/>
          </a:xfrm>
          <a:prstGeom prst="rect">
            <a:avLst/>
          </a:prstGeom>
          <a:gradFill rotWithShape="0">
            <a:gsLst>
              <a:gs pos="0">
                <a:srgbClr val="FFFF00"/>
              </a:gs>
              <a:gs pos="100000">
                <a:srgbClr val="FF9933"/>
              </a:gs>
            </a:gsLst>
            <a:path path="rect">
              <a:fillToRect l="50000" t="50000" r="50000" b="50000"/>
            </a:path>
          </a:gradFill>
          <a:ln w="9525" algn="ctr">
            <a:noFill/>
            <a:miter lim="800000"/>
            <a:headEnd/>
            <a:tailEnd/>
          </a:ln>
          <a:effectLst>
            <a:outerShdw dist="35921" dir="2700000" algn="ctr" rotWithShape="0">
              <a:srgbClr val="C0C0C0">
                <a:alpha val="80000"/>
              </a:srgbClr>
            </a:outerShdw>
          </a:effectLst>
        </p:spPr>
        <p:txBody>
          <a:bodyPr wrap="none" anchor="ctr"/>
          <a:lstStyle/>
          <a:p>
            <a:pPr>
              <a:defRPr/>
            </a:pPr>
            <a:r>
              <a:rPr lang="en-US">
                <a:solidFill>
                  <a:srgbClr val="000000"/>
                </a:solidFill>
                <a:latin typeface="Candara"/>
              </a:rPr>
              <a:t>.</a:t>
            </a:r>
          </a:p>
        </p:txBody>
      </p:sp>
      <p:sp>
        <p:nvSpPr>
          <p:cNvPr id="18" name="Rectangle 7"/>
          <p:cNvSpPr>
            <a:spLocks noChangeArrowheads="1"/>
          </p:cNvSpPr>
          <p:nvPr/>
        </p:nvSpPr>
        <p:spPr bwMode="auto">
          <a:xfrm>
            <a:off x="452283" y="4940712"/>
            <a:ext cx="3124200" cy="1295400"/>
          </a:xfrm>
          <a:prstGeom prst="rect">
            <a:avLst/>
          </a:prstGeom>
          <a:solidFill>
            <a:srgbClr val="FFFFFF"/>
          </a:solidFill>
          <a:ln w="9525" algn="ctr">
            <a:solidFill>
              <a:schemeClr val="tx1"/>
            </a:solidFill>
            <a:miter lim="800000"/>
            <a:headEnd/>
            <a:tailEnd/>
          </a:ln>
          <a:effectLst>
            <a:outerShdw dist="35921" dir="2700000" algn="ctr" rotWithShape="0">
              <a:srgbClr val="C0C0C0">
                <a:alpha val="80000"/>
              </a:srgbClr>
            </a:outerShdw>
          </a:effectLst>
        </p:spPr>
        <p:txBody>
          <a:bodyPr anchor="ctr" anchorCtr="1"/>
          <a:lstStyle/>
          <a:p>
            <a:pPr marL="174625" indent="-174625" algn="l">
              <a:buClr>
                <a:srgbClr val="00A1E4"/>
              </a:buClr>
              <a:buFontTx/>
              <a:buChar char="•"/>
              <a:defRPr/>
            </a:pPr>
            <a:r>
              <a:rPr lang="en-US" sz="1200" dirty="0">
                <a:solidFill>
                  <a:srgbClr val="000000"/>
                </a:solidFill>
                <a:latin typeface="+mj-lt"/>
              </a:rPr>
              <a:t>Represents the Version number</a:t>
            </a:r>
          </a:p>
          <a:p>
            <a:pPr marL="174625" indent="-174625" algn="l">
              <a:buClr>
                <a:srgbClr val="00A1E4"/>
              </a:buClr>
              <a:defRPr/>
            </a:pPr>
            <a:endParaRPr lang="en-US" sz="1200" dirty="0">
              <a:solidFill>
                <a:srgbClr val="000000"/>
              </a:solidFill>
              <a:latin typeface="+mj-lt"/>
            </a:endParaRPr>
          </a:p>
          <a:p>
            <a:pPr marL="174625" indent="-174625" algn="l">
              <a:buClr>
                <a:srgbClr val="00A1E4"/>
              </a:buClr>
              <a:buFontTx/>
              <a:buChar char="•"/>
              <a:defRPr/>
            </a:pPr>
            <a:r>
              <a:rPr lang="en-US" sz="1200" dirty="0">
                <a:solidFill>
                  <a:srgbClr val="000000"/>
                </a:solidFill>
                <a:latin typeface="+mj-lt"/>
              </a:rPr>
              <a:t>Changed when there is a</a:t>
            </a:r>
          </a:p>
          <a:p>
            <a:pPr marL="465138" lvl="1" indent="-119063" algn="l">
              <a:buClr>
                <a:srgbClr val="00A1E4"/>
              </a:buClr>
              <a:buFontTx/>
              <a:buChar char="-"/>
              <a:defRPr/>
            </a:pPr>
            <a:r>
              <a:rPr lang="en-US" sz="1200" dirty="0">
                <a:solidFill>
                  <a:srgbClr val="000000"/>
                </a:solidFill>
                <a:latin typeface="+mj-lt"/>
              </a:rPr>
              <a:t>CI is completely overhauled</a:t>
            </a:r>
          </a:p>
          <a:p>
            <a:pPr marL="465138" lvl="1" indent="-119063" algn="l">
              <a:buClr>
                <a:srgbClr val="00A1E4"/>
              </a:buClr>
              <a:buFontTx/>
              <a:buChar char="-"/>
              <a:defRPr/>
            </a:pPr>
            <a:r>
              <a:rPr lang="en-US" sz="1200" dirty="0">
                <a:solidFill>
                  <a:srgbClr val="000000"/>
                </a:solidFill>
                <a:latin typeface="+mj-lt"/>
              </a:rPr>
              <a:t>Substantial </a:t>
            </a:r>
            <a:r>
              <a:rPr lang="en-US" sz="1200" dirty="0" smtClean="0">
                <a:solidFill>
                  <a:srgbClr val="000000"/>
                </a:solidFill>
                <a:latin typeface="+mj-lt"/>
              </a:rPr>
              <a:t>Change</a:t>
            </a:r>
            <a:endParaRPr lang="en-US" sz="1200" dirty="0">
              <a:solidFill>
                <a:srgbClr val="000000"/>
              </a:solidFill>
              <a:latin typeface="+mj-lt"/>
            </a:endParaRPr>
          </a:p>
        </p:txBody>
      </p:sp>
      <p:sp>
        <p:nvSpPr>
          <p:cNvPr id="19" name="Rectangle 8"/>
          <p:cNvSpPr>
            <a:spLocks noChangeArrowheads="1"/>
          </p:cNvSpPr>
          <p:nvPr/>
        </p:nvSpPr>
        <p:spPr bwMode="auto">
          <a:xfrm>
            <a:off x="3962400" y="4933336"/>
            <a:ext cx="3962400" cy="1295400"/>
          </a:xfrm>
          <a:prstGeom prst="rect">
            <a:avLst/>
          </a:prstGeom>
          <a:solidFill>
            <a:srgbClr val="FFFFFF"/>
          </a:solidFill>
          <a:ln w="9525" algn="ctr">
            <a:solidFill>
              <a:schemeClr val="tx1"/>
            </a:solidFill>
            <a:miter lim="800000"/>
            <a:headEnd/>
            <a:tailEnd/>
          </a:ln>
          <a:effectLst>
            <a:outerShdw dist="35921" dir="2700000" algn="ctr" rotWithShape="0">
              <a:srgbClr val="C0C0C0">
                <a:alpha val="80000"/>
              </a:srgbClr>
            </a:outerShdw>
          </a:effectLst>
        </p:spPr>
        <p:txBody>
          <a:bodyPr anchor="ctr" anchorCtr="1"/>
          <a:lstStyle/>
          <a:p>
            <a:pPr marL="174625" indent="-174625" algn="l">
              <a:buClr>
                <a:srgbClr val="00A1E4"/>
              </a:buClr>
              <a:buFontTx/>
              <a:buChar char="•"/>
              <a:defRPr/>
            </a:pPr>
            <a:r>
              <a:rPr lang="en-US" sz="1200" dirty="0">
                <a:solidFill>
                  <a:srgbClr val="000000"/>
                </a:solidFill>
                <a:latin typeface="+mj-lt"/>
              </a:rPr>
              <a:t>Represents the revision number</a:t>
            </a:r>
          </a:p>
          <a:p>
            <a:pPr marL="174625" indent="-174625" algn="l">
              <a:buClr>
                <a:srgbClr val="00A1E4"/>
              </a:buClr>
              <a:defRPr/>
            </a:pPr>
            <a:endParaRPr lang="en-US" sz="1200" dirty="0">
              <a:solidFill>
                <a:srgbClr val="000000"/>
              </a:solidFill>
              <a:latin typeface="+mj-lt"/>
            </a:endParaRPr>
          </a:p>
          <a:p>
            <a:pPr marL="174625" indent="-174625" algn="l">
              <a:buClr>
                <a:srgbClr val="00A1E4"/>
              </a:buClr>
              <a:buFontTx/>
              <a:buChar char="•"/>
              <a:defRPr/>
            </a:pPr>
            <a:r>
              <a:rPr lang="en-US" sz="1200" dirty="0">
                <a:solidFill>
                  <a:srgbClr val="000000"/>
                </a:solidFill>
                <a:latin typeface="+mj-lt"/>
              </a:rPr>
              <a:t>Changed when there is a</a:t>
            </a:r>
          </a:p>
          <a:p>
            <a:pPr marL="465138" lvl="1" indent="-119063" algn="l">
              <a:buClr>
                <a:srgbClr val="00A1E4"/>
              </a:buClr>
              <a:buFontTx/>
              <a:buChar char="-"/>
              <a:defRPr/>
            </a:pPr>
            <a:r>
              <a:rPr lang="en-US" sz="1200" dirty="0">
                <a:solidFill>
                  <a:srgbClr val="000000"/>
                </a:solidFill>
                <a:latin typeface="+mj-lt"/>
              </a:rPr>
              <a:t>No change in the overall structure and flow</a:t>
            </a:r>
          </a:p>
          <a:p>
            <a:pPr marL="465138" lvl="1" indent="-119063" algn="l">
              <a:buClr>
                <a:srgbClr val="00A1E4"/>
              </a:buClr>
              <a:buFontTx/>
              <a:buChar char="-"/>
              <a:defRPr/>
            </a:pPr>
            <a:r>
              <a:rPr lang="en-US" sz="1200" dirty="0">
                <a:solidFill>
                  <a:srgbClr val="000000"/>
                </a:solidFill>
                <a:latin typeface="+mj-lt"/>
              </a:rPr>
              <a:t>Existing content is </a:t>
            </a:r>
            <a:r>
              <a:rPr lang="en-US" sz="1200" dirty="0" smtClean="0">
                <a:solidFill>
                  <a:srgbClr val="000000"/>
                </a:solidFill>
                <a:latin typeface="+mj-lt"/>
              </a:rPr>
              <a:t>minimally </a:t>
            </a:r>
            <a:endParaRPr lang="en-US" sz="1200" dirty="0">
              <a:solidFill>
                <a:srgbClr val="000000"/>
              </a:solidFill>
              <a:latin typeface="+mj-lt"/>
            </a:endParaRPr>
          </a:p>
        </p:txBody>
      </p:sp>
      <p:cxnSp>
        <p:nvCxnSpPr>
          <p:cNvPr id="20" name="AutoShape 9"/>
          <p:cNvCxnSpPr>
            <a:cxnSpLocks noChangeShapeType="1"/>
            <a:stCxn id="15" idx="2"/>
            <a:endCxn id="18" idx="0"/>
          </p:cNvCxnSpPr>
          <p:nvPr/>
        </p:nvCxnSpPr>
        <p:spPr bwMode="auto">
          <a:xfrm rot="5400000">
            <a:off x="2372031" y="4249995"/>
            <a:ext cx="333070" cy="1048365"/>
          </a:xfrm>
          <a:prstGeom prst="bentConnector3">
            <a:avLst>
              <a:gd name="adj1" fmla="val 50000"/>
            </a:avLst>
          </a:prstGeom>
          <a:noFill/>
          <a:ln w="28575">
            <a:solidFill>
              <a:schemeClr val="tx1"/>
            </a:solidFill>
            <a:miter lim="800000"/>
            <a:headEnd/>
            <a:tailEnd type="triangle" w="med" len="med"/>
          </a:ln>
          <a:effectLst>
            <a:outerShdw dist="35921" dir="2700000" algn="ctr" rotWithShape="0">
              <a:srgbClr val="C0C0C0">
                <a:alpha val="80000"/>
              </a:srgbClr>
            </a:outerShdw>
          </a:effectLst>
        </p:spPr>
      </p:cxnSp>
      <p:cxnSp>
        <p:nvCxnSpPr>
          <p:cNvPr id="21" name="AutoShape 10"/>
          <p:cNvCxnSpPr>
            <a:cxnSpLocks noChangeShapeType="1"/>
            <a:stCxn id="16" idx="2"/>
            <a:endCxn id="19" idx="0"/>
          </p:cNvCxnSpPr>
          <p:nvPr/>
        </p:nvCxnSpPr>
        <p:spPr bwMode="auto">
          <a:xfrm rot="16200000" flipH="1">
            <a:off x="4909369" y="3899104"/>
            <a:ext cx="345359" cy="1723103"/>
          </a:xfrm>
          <a:prstGeom prst="bentConnector3">
            <a:avLst>
              <a:gd name="adj1" fmla="val 50000"/>
            </a:avLst>
          </a:prstGeom>
          <a:noFill/>
          <a:ln w="28575">
            <a:solidFill>
              <a:schemeClr val="tx1"/>
            </a:solidFill>
            <a:miter lim="800000"/>
            <a:headEnd/>
            <a:tailEnd type="triangle" w="med" len="med"/>
          </a:ln>
          <a:effectLst>
            <a:outerShdw dist="35921" dir="2700000" algn="ctr" rotWithShape="0">
              <a:srgbClr val="C0C0C0">
                <a:alpha val="80000"/>
              </a:srgbClr>
            </a:outerShdw>
          </a:effectLst>
        </p:spPr>
      </p:cxnSp>
    </p:spTree>
    <p:extLst>
      <p:ext uri="{BB962C8B-B14F-4D97-AF65-F5344CB8AC3E}">
        <p14:creationId xmlns:p14="http://schemas.microsoft.com/office/powerpoint/2010/main" val="3608087793"/>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95288" y="21266"/>
            <a:ext cx="8139112" cy="792162"/>
          </a:xfrm>
        </p:spPr>
        <p:txBody>
          <a:bodyPr/>
          <a:lstStyle/>
          <a:p>
            <a:r>
              <a:rPr lang="en-US" dirty="0" smtClean="0"/>
              <a:t>Naming Conventions</a:t>
            </a:r>
            <a:endParaRPr lang="en-US" dirty="0"/>
          </a:p>
        </p:txBody>
      </p:sp>
      <p:sp>
        <p:nvSpPr>
          <p:cNvPr id="35844" name="Rectangle 2"/>
          <p:cNvSpPr>
            <a:spLocks noGrp="1" noChangeArrowheads="1"/>
          </p:cNvSpPr>
          <p:nvPr>
            <p:ph idx="1"/>
          </p:nvPr>
        </p:nvSpPr>
        <p:spPr>
          <a:xfrm>
            <a:off x="457200" y="1219200"/>
            <a:ext cx="8229600" cy="4783394"/>
          </a:xfrm>
          <a:noFill/>
        </p:spPr>
        <p:txBody>
          <a:bodyPr>
            <a:normAutofit/>
          </a:bodyPr>
          <a:lstStyle/>
          <a:p>
            <a:pPr eaLnBrk="1" hangingPunct="1">
              <a:lnSpc>
                <a:spcPct val="120000"/>
              </a:lnSpc>
            </a:pPr>
            <a:r>
              <a:rPr lang="en-US" dirty="0">
                <a:solidFill>
                  <a:schemeClr val="tx1"/>
                </a:solidFill>
              </a:rPr>
              <a:t>Helps in easy identification</a:t>
            </a:r>
          </a:p>
          <a:p>
            <a:pPr eaLnBrk="1" hangingPunct="1">
              <a:lnSpc>
                <a:spcPct val="120000"/>
              </a:lnSpc>
            </a:pPr>
            <a:r>
              <a:rPr lang="en-US" dirty="0">
                <a:solidFill>
                  <a:schemeClr val="tx1"/>
                </a:solidFill>
              </a:rPr>
              <a:t>The name may include</a:t>
            </a:r>
          </a:p>
          <a:p>
            <a:pPr lvl="1" eaLnBrk="1" hangingPunct="1">
              <a:lnSpc>
                <a:spcPct val="120000"/>
              </a:lnSpc>
            </a:pPr>
            <a:r>
              <a:rPr lang="en-US" dirty="0">
                <a:solidFill>
                  <a:schemeClr val="tx1"/>
                </a:solidFill>
              </a:rPr>
              <a:t>Project name/ Application name/ Request ID</a:t>
            </a:r>
          </a:p>
          <a:p>
            <a:pPr lvl="1" eaLnBrk="1" hangingPunct="1">
              <a:lnSpc>
                <a:spcPct val="120000"/>
              </a:lnSpc>
            </a:pPr>
            <a:r>
              <a:rPr lang="en-US" dirty="0">
                <a:solidFill>
                  <a:schemeClr val="tx1"/>
                </a:solidFill>
              </a:rPr>
              <a:t>Document/ Work product name</a:t>
            </a:r>
          </a:p>
          <a:p>
            <a:pPr lvl="1" eaLnBrk="1" hangingPunct="1">
              <a:lnSpc>
                <a:spcPct val="120000"/>
              </a:lnSpc>
            </a:pPr>
            <a:r>
              <a:rPr lang="en-US" dirty="0">
                <a:solidFill>
                  <a:schemeClr val="tx1"/>
                </a:solidFill>
              </a:rPr>
              <a:t>Version number/ Date (If manual configuration)</a:t>
            </a:r>
          </a:p>
          <a:p>
            <a:pPr lvl="1" eaLnBrk="1" hangingPunct="1">
              <a:lnSpc>
                <a:spcPct val="120000"/>
              </a:lnSpc>
            </a:pPr>
            <a:r>
              <a:rPr lang="en-US" dirty="0">
                <a:solidFill>
                  <a:schemeClr val="tx1"/>
                </a:solidFill>
              </a:rPr>
              <a:t>Status – Draft, review, approval etc.,</a:t>
            </a:r>
          </a:p>
          <a:p>
            <a:pPr lvl="2" eaLnBrk="1" hangingPunct="1">
              <a:lnSpc>
                <a:spcPct val="120000"/>
              </a:lnSpc>
            </a:pPr>
            <a:endParaRPr lang="en-US" sz="1600" dirty="0" smtClean="0">
              <a:solidFill>
                <a:schemeClr val="tx1"/>
              </a:solidFill>
            </a:endParaRPr>
          </a:p>
          <a:p>
            <a:pPr eaLnBrk="1" hangingPunct="1">
              <a:lnSpc>
                <a:spcPct val="120000"/>
              </a:lnSpc>
            </a:pPr>
            <a:endParaRPr lang="en-US" sz="1600" b="0" dirty="0" smtClean="0">
              <a:solidFill>
                <a:schemeClr val="tx1"/>
              </a:solidFill>
            </a:endParaRPr>
          </a:p>
          <a:p>
            <a:pPr eaLnBrk="1" hangingPunct="1">
              <a:lnSpc>
                <a:spcPct val="120000"/>
              </a:lnSpc>
            </a:pPr>
            <a:endParaRPr lang="en-US" sz="1600" b="0" dirty="0" smtClean="0">
              <a:solidFill>
                <a:schemeClr val="tx1"/>
              </a:solidFill>
            </a:endParaRPr>
          </a:p>
        </p:txBody>
      </p:sp>
      <p:graphicFrame>
        <p:nvGraphicFramePr>
          <p:cNvPr id="1590276" name="Group 4"/>
          <p:cNvGraphicFramePr>
            <a:graphicFrameLocks noGrp="1"/>
          </p:cNvGraphicFramePr>
          <p:nvPr>
            <p:extLst>
              <p:ext uri="{D42A27DB-BD31-4B8C-83A1-F6EECF244321}">
                <p14:modId xmlns:p14="http://schemas.microsoft.com/office/powerpoint/2010/main" val="1766826641"/>
              </p:ext>
            </p:extLst>
          </p:nvPr>
        </p:nvGraphicFramePr>
        <p:xfrm>
          <a:off x="943428" y="3940629"/>
          <a:ext cx="7010400" cy="2133600"/>
        </p:xfrm>
        <a:graphic>
          <a:graphicData uri="http://schemas.openxmlformats.org/drawingml/2006/table">
            <a:tbl>
              <a:tblPr/>
              <a:tblGrid>
                <a:gridCol w="1524000"/>
                <a:gridCol w="5486400"/>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rPr>
                        <a:t>Sample Document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rPr>
                        <a:t>Sample Naming conventions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r>
              <a:tr h="4556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200" b="0" i="0" u="none" strike="noStrike" cap="none" normalizeH="0" baseline="0" dirty="0" smtClean="0">
                          <a:ln>
                            <a:noFill/>
                          </a:ln>
                          <a:solidFill>
                            <a:schemeClr val="tx1"/>
                          </a:solidFill>
                          <a:effectLst/>
                          <a:latin typeface="Arial" charset="0"/>
                        </a:rPr>
                        <a:t>Management documents</a:t>
                      </a:r>
                      <a:endParaRPr kumimoji="0" lang="en-US" sz="12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200" b="0" i="0" u="none" strike="noStrike" cap="none" normalizeH="0" baseline="0" smtClean="0">
                          <a:ln>
                            <a:noFill/>
                          </a:ln>
                          <a:solidFill>
                            <a:schemeClr val="tx1"/>
                          </a:solidFill>
                          <a:effectLst/>
                          <a:latin typeface="Arial" charset="0"/>
                        </a:rPr>
                        <a:t>Est_&lt;Project name&gt;_dd_mm_yy_&lt;ver_ x.y&gt;.doc, </a:t>
                      </a:r>
                      <a:r>
                        <a:rPr kumimoji="0" lang="en-US" sz="1200" b="0" i="0" u="none" strike="noStrike" cap="none" normalizeH="0" baseline="0" smtClean="0">
                          <a:ln>
                            <a:noFill/>
                          </a:ln>
                          <a:solidFill>
                            <a:schemeClr val="tx1"/>
                          </a:solidFill>
                          <a:effectLst/>
                          <a:latin typeface="Arial" charset="0"/>
                        </a:rPr>
                        <a:t>PP_&lt;Project name&gt;_&lt;ver_x.y&gt;.doc, SCH_&lt;Project Name&gt;_&lt;ver_x.y&gt;.xls/mpp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200" b="0" i="0" u="none" strike="noStrike" cap="none" normalizeH="0" baseline="0" smtClean="0">
                          <a:ln>
                            <a:noFill/>
                          </a:ln>
                          <a:solidFill>
                            <a:schemeClr val="tx1"/>
                          </a:solidFill>
                          <a:effectLst/>
                          <a:latin typeface="Arial" charset="0"/>
                        </a:rPr>
                        <a:t>Source code</a:t>
                      </a:r>
                      <a:endParaRPr kumimoji="0" lang="en-US" sz="12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200" b="0" i="0" u="none" strike="noStrike" cap="none" normalizeH="0" baseline="0" dirty="0" smtClean="0">
                          <a:ln>
                            <a:noFill/>
                          </a:ln>
                          <a:solidFill>
                            <a:schemeClr val="tx1"/>
                          </a:solidFill>
                          <a:effectLst/>
                          <a:latin typeface="Arial" charset="0"/>
                        </a:rPr>
                        <a:t>&lt;Component </a:t>
                      </a:r>
                      <a:r>
                        <a:rPr kumimoji="0" lang="fr-FR" sz="1200" b="0" i="0" u="none" strike="noStrike" cap="none" normalizeH="0" baseline="0" dirty="0" err="1" smtClean="0">
                          <a:ln>
                            <a:noFill/>
                          </a:ln>
                          <a:solidFill>
                            <a:schemeClr val="tx1"/>
                          </a:solidFill>
                          <a:effectLst/>
                          <a:latin typeface="Arial" charset="0"/>
                        </a:rPr>
                        <a:t>name</a:t>
                      </a:r>
                      <a:r>
                        <a:rPr kumimoji="0" lang="fr-FR" sz="1200" b="0" i="0" u="none" strike="noStrike" cap="none" normalizeH="0" baseline="0" dirty="0" smtClean="0">
                          <a:ln>
                            <a:noFill/>
                          </a:ln>
                          <a:solidFill>
                            <a:schemeClr val="tx1"/>
                          </a:solidFill>
                          <a:effectLst/>
                          <a:latin typeface="Arial" charset="0"/>
                        </a:rPr>
                        <a:t>&gt;_&lt;</a:t>
                      </a:r>
                      <a:r>
                        <a:rPr kumimoji="0" lang="fr-FR" sz="1200" b="0" i="0" u="none" strike="noStrike" cap="none" normalizeH="0" baseline="0" dirty="0" err="1" smtClean="0">
                          <a:ln>
                            <a:noFill/>
                          </a:ln>
                          <a:solidFill>
                            <a:schemeClr val="tx1"/>
                          </a:solidFill>
                          <a:effectLst/>
                          <a:latin typeface="Arial" charset="0"/>
                        </a:rPr>
                        <a:t>ver_</a:t>
                      </a:r>
                      <a:r>
                        <a:rPr kumimoji="0" lang="fr-FR" sz="1200" b="0" i="0" u="none" strike="noStrike" cap="none" normalizeH="0" baseline="0" dirty="0" smtClean="0">
                          <a:ln>
                            <a:noFill/>
                          </a:ln>
                          <a:solidFill>
                            <a:schemeClr val="tx1"/>
                          </a:solidFill>
                          <a:effectLst/>
                          <a:latin typeface="Arial" charset="0"/>
                        </a:rPr>
                        <a:t> </a:t>
                      </a:r>
                      <a:r>
                        <a:rPr kumimoji="0" lang="fr-FR" sz="1200" b="0" i="0" u="none" strike="noStrike" cap="none" normalizeH="0" baseline="0" dirty="0" err="1" smtClean="0">
                          <a:ln>
                            <a:noFill/>
                          </a:ln>
                          <a:solidFill>
                            <a:schemeClr val="tx1"/>
                          </a:solidFill>
                          <a:effectLst/>
                          <a:latin typeface="Arial" charset="0"/>
                        </a:rPr>
                        <a:t>x.y</a:t>
                      </a:r>
                      <a:r>
                        <a:rPr kumimoji="0" lang="fr-FR" sz="1200" b="0" i="0" u="none" strike="noStrike" cap="none" normalizeH="0" baseline="0" dirty="0" smtClean="0">
                          <a:ln>
                            <a:noFill/>
                          </a:ln>
                          <a:solidFill>
                            <a:schemeClr val="tx1"/>
                          </a:solidFill>
                          <a:effectLst/>
                          <a:latin typeface="Arial" charset="0"/>
                        </a:rPr>
                        <a:t>&gt;.java, </a:t>
                      </a:r>
                      <a:r>
                        <a:rPr kumimoji="0" lang="en-US" sz="1200" b="0" i="0" u="none" strike="noStrike" cap="none" normalizeH="0" baseline="0" dirty="0" smtClean="0">
                          <a:ln>
                            <a:noFill/>
                          </a:ln>
                          <a:solidFill>
                            <a:schemeClr val="tx1"/>
                          </a:solidFill>
                          <a:effectLst/>
                          <a:latin typeface="Arial" charset="0"/>
                        </a:rPr>
                        <a:t>&lt;Module name&gt;_&lt;component name&gt;_&lt;</a:t>
                      </a:r>
                      <a:r>
                        <a:rPr kumimoji="0" lang="en-US" sz="1200" b="0" i="0" u="none" strike="noStrike" cap="none" normalizeH="0" baseline="0" dirty="0" err="1" smtClean="0">
                          <a:ln>
                            <a:noFill/>
                          </a:ln>
                          <a:solidFill>
                            <a:schemeClr val="tx1"/>
                          </a:solidFill>
                          <a:effectLst/>
                          <a:latin typeface="Arial" charset="0"/>
                        </a:rPr>
                        <a:t>ver</a:t>
                      </a:r>
                      <a:r>
                        <a:rPr kumimoji="0" lang="en-US" sz="1200" b="0" i="0" u="none" strike="noStrike" cap="none" normalizeH="0" baseline="0" dirty="0" smtClean="0">
                          <a:ln>
                            <a:noFill/>
                          </a:ln>
                          <a:solidFill>
                            <a:schemeClr val="tx1"/>
                          </a:solidFill>
                          <a:effectLst/>
                          <a:latin typeface="Arial" charset="0"/>
                        </a:rPr>
                        <a:t>_ </a:t>
                      </a:r>
                      <a:r>
                        <a:rPr kumimoji="0" lang="en-US" sz="1200" b="0" i="0" u="none" strike="noStrike" cap="none" normalizeH="0" baseline="0" dirty="0" err="1" smtClean="0">
                          <a:ln>
                            <a:noFill/>
                          </a:ln>
                          <a:solidFill>
                            <a:schemeClr val="tx1"/>
                          </a:solidFill>
                          <a:effectLst/>
                          <a:latin typeface="Arial" charset="0"/>
                        </a:rPr>
                        <a:t>x.y</a:t>
                      </a:r>
                      <a:r>
                        <a:rPr kumimoji="0" lang="en-US" sz="1200" b="0" i="0" u="none" strike="noStrike" cap="none" normalizeH="0" baseline="0" dirty="0" smtClean="0">
                          <a:ln>
                            <a:noFill/>
                          </a:ln>
                          <a:solidFill>
                            <a:schemeClr val="tx1"/>
                          </a:solidFill>
                          <a:effectLst/>
                          <a:latin typeface="Arial" charset="0"/>
                        </a:rPr>
                        <a:t>&gt;.java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Unit Test Plan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UTP_&lt;Component name&gt;_&lt;ver_ x.y&gt;.doc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Quality Records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C-rev_&lt;component name&gt;_&lt;</a:t>
                      </a:r>
                      <a:r>
                        <a:rPr kumimoji="0" lang="en-US" sz="1200" b="0" i="0" u="none" strike="noStrike" cap="none" normalizeH="0" baseline="0" dirty="0" err="1" smtClean="0">
                          <a:ln>
                            <a:noFill/>
                          </a:ln>
                          <a:solidFill>
                            <a:schemeClr val="tx1"/>
                          </a:solidFill>
                          <a:effectLst/>
                          <a:latin typeface="Arial" charset="0"/>
                        </a:rPr>
                        <a:t>ver</a:t>
                      </a:r>
                      <a:r>
                        <a:rPr kumimoji="0" lang="en-US" sz="1200" b="0" i="0" u="none" strike="noStrike" cap="none" normalizeH="0" baseline="0" dirty="0" smtClean="0">
                          <a:ln>
                            <a:noFill/>
                          </a:ln>
                          <a:solidFill>
                            <a:schemeClr val="tx1"/>
                          </a:solidFill>
                          <a:effectLst/>
                          <a:latin typeface="Arial" charset="0"/>
                        </a:rPr>
                        <a:t>_ </a:t>
                      </a:r>
                      <a:r>
                        <a:rPr kumimoji="0" lang="en-US" sz="1200" b="0" i="0" u="none" strike="noStrike" cap="none" normalizeH="0" baseline="0" dirty="0" err="1" smtClean="0">
                          <a:ln>
                            <a:noFill/>
                          </a:ln>
                          <a:solidFill>
                            <a:schemeClr val="tx1"/>
                          </a:solidFill>
                          <a:effectLst/>
                          <a:latin typeface="Arial" charset="0"/>
                        </a:rPr>
                        <a:t>x.y</a:t>
                      </a:r>
                      <a:r>
                        <a:rPr kumimoji="0" lang="en-US" sz="1200" b="0" i="0" u="none" strike="noStrike" cap="none" normalizeH="0" baseline="0" dirty="0" smtClean="0">
                          <a:ln>
                            <a:noFill/>
                          </a:ln>
                          <a:solidFill>
                            <a:schemeClr val="tx1"/>
                          </a:solidFill>
                          <a:effectLst/>
                          <a:latin typeface="Arial" charset="0"/>
                        </a:rPr>
                        <a:t>&gt;**.</a:t>
                      </a:r>
                      <a:r>
                        <a:rPr kumimoji="0" lang="en-US" sz="1200" b="0" i="0" u="none" strike="noStrike" cap="none" normalizeH="0" baseline="0" dirty="0" err="1" smtClean="0">
                          <a:ln>
                            <a:noFill/>
                          </a:ln>
                          <a:solidFill>
                            <a:schemeClr val="tx1"/>
                          </a:solidFill>
                          <a:effectLst/>
                          <a:latin typeface="Arial" charset="0"/>
                        </a:rPr>
                        <a:t>xls</a:t>
                      </a:r>
                      <a:r>
                        <a:rPr kumimoji="0" lang="en-US" sz="1200" b="0" i="0" u="none" strike="noStrike" cap="none" normalizeH="0" baseline="0" dirty="0" smtClean="0">
                          <a:ln>
                            <a:noFill/>
                          </a:ln>
                          <a:solidFill>
                            <a:schemeClr val="tx1"/>
                          </a:solidFill>
                          <a:effectLst/>
                          <a:latin typeface="Arial" charset="0"/>
                        </a:rPr>
                        <a:t>, C-rev_&lt;Module name&gt;_&lt;component name&gt;_&lt;</a:t>
                      </a:r>
                      <a:r>
                        <a:rPr kumimoji="0" lang="en-US" sz="1200" b="0" i="0" u="none" strike="noStrike" cap="none" normalizeH="0" baseline="0" dirty="0" err="1" smtClean="0">
                          <a:ln>
                            <a:noFill/>
                          </a:ln>
                          <a:solidFill>
                            <a:schemeClr val="tx1"/>
                          </a:solidFill>
                          <a:effectLst/>
                          <a:latin typeface="Arial" charset="0"/>
                        </a:rPr>
                        <a:t>ver</a:t>
                      </a:r>
                      <a:r>
                        <a:rPr kumimoji="0" lang="en-US" sz="1200" b="0" i="0" u="none" strike="noStrike" cap="none" normalizeH="0" baseline="0" dirty="0" smtClean="0">
                          <a:ln>
                            <a:noFill/>
                          </a:ln>
                          <a:solidFill>
                            <a:schemeClr val="tx1"/>
                          </a:solidFill>
                          <a:effectLst/>
                          <a:latin typeface="Arial" charset="0"/>
                        </a:rPr>
                        <a:t>_ </a:t>
                      </a:r>
                      <a:r>
                        <a:rPr kumimoji="0" lang="en-US" sz="1200" b="0" i="0" u="none" strike="noStrike" cap="none" normalizeH="0" baseline="0" dirty="0" err="1" smtClean="0">
                          <a:ln>
                            <a:noFill/>
                          </a:ln>
                          <a:solidFill>
                            <a:schemeClr val="tx1"/>
                          </a:solidFill>
                          <a:effectLst/>
                          <a:latin typeface="Arial" charset="0"/>
                        </a:rPr>
                        <a:t>x.y</a:t>
                      </a:r>
                      <a:r>
                        <a:rPr kumimoji="0" lang="en-US" sz="1200" b="0" i="0" u="none" strike="noStrike" cap="none" normalizeH="0" baseline="0" dirty="0" smtClean="0">
                          <a:ln>
                            <a:noFill/>
                          </a:ln>
                          <a:solidFill>
                            <a:schemeClr val="tx1"/>
                          </a:solidFill>
                          <a:effectLst/>
                          <a:latin typeface="Arial" charset="0"/>
                        </a:rPr>
                        <a:t>&gt;**.</a:t>
                      </a:r>
                      <a:r>
                        <a:rPr kumimoji="0" lang="en-US" sz="1200" b="0" i="0" u="none" strike="noStrike" cap="none" normalizeH="0" baseline="0" dirty="0" err="1" smtClean="0">
                          <a:ln>
                            <a:noFill/>
                          </a:ln>
                          <a:solidFill>
                            <a:schemeClr val="tx1"/>
                          </a:solidFill>
                          <a:effectLst/>
                          <a:latin typeface="Arial" charset="0"/>
                        </a:rPr>
                        <a:t>xls</a:t>
                      </a:r>
                      <a:endParaRPr kumimoji="0" lang="en-US" sz="12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Footer Placeholder 1"/>
          <p:cNvSpPr>
            <a:spLocks noGrp="1"/>
          </p:cNvSpPr>
          <p:nvPr>
            <p:ph type="ftr" sz="quarter" idx="11"/>
          </p:nvPr>
        </p:nvSpPr>
        <p:spPr/>
        <p:txBody>
          <a:bodyPr/>
          <a:lstStyle/>
          <a:p>
            <a:r>
              <a:rPr lang="en-US" smtClean="0"/>
              <a:t>Capgemini Internal</a:t>
            </a:r>
            <a:endParaRPr lang="en-US"/>
          </a:p>
        </p:txBody>
      </p:sp>
    </p:spTree>
    <p:extLst>
      <p:ext uri="{BB962C8B-B14F-4D97-AF65-F5344CB8AC3E}">
        <p14:creationId xmlns:p14="http://schemas.microsoft.com/office/powerpoint/2010/main" val="2350355201"/>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p:txBody>
          <a:bodyPr lIns="94788" tIns="46562" rIns="94788" bIns="46562"/>
          <a:lstStyle/>
          <a:p>
            <a:r>
              <a:rPr lang="en-US" sz="2800" dirty="0" smtClean="0"/>
              <a:t>Baselines</a:t>
            </a:r>
            <a:endParaRPr lang="en-US" sz="2800" dirty="0"/>
          </a:p>
        </p:txBody>
      </p:sp>
      <p:sp>
        <p:nvSpPr>
          <p:cNvPr id="72707" name="Rectangle 3"/>
          <p:cNvSpPr>
            <a:spLocks noGrp="1" noChangeArrowheads="1"/>
          </p:cNvSpPr>
          <p:nvPr>
            <p:ph idx="1"/>
          </p:nvPr>
        </p:nvSpPr>
        <p:spPr/>
        <p:txBody>
          <a:bodyPr lIns="94788" tIns="46562" rIns="94788" bIns="46562">
            <a:noAutofit/>
          </a:bodyPr>
          <a:lstStyle/>
          <a:p>
            <a:pPr>
              <a:lnSpc>
                <a:spcPct val="120000"/>
              </a:lnSpc>
            </a:pPr>
            <a:r>
              <a:rPr lang="en-US" dirty="0">
                <a:solidFill>
                  <a:schemeClr val="tx1"/>
                </a:solidFill>
              </a:rPr>
              <a:t>Baseline </a:t>
            </a:r>
          </a:p>
          <a:p>
            <a:pPr marL="625475" lvl="2" indent="-285750">
              <a:lnSpc>
                <a:spcPct val="120000"/>
              </a:lnSpc>
              <a:buFont typeface="Candara" panose="020E0502030303020204" pitchFamily="34" charset="0"/>
              <a:buChar char="–"/>
            </a:pPr>
            <a:r>
              <a:rPr lang="en-US" sz="1600" dirty="0">
                <a:solidFill>
                  <a:schemeClr val="tx1"/>
                </a:solidFill>
              </a:rPr>
              <a:t>A 'baseline' is a CI that has been reviewed and agreed upon and is a basis for further development. </a:t>
            </a:r>
          </a:p>
          <a:p>
            <a:pPr marL="625475" lvl="2" indent="-285750">
              <a:lnSpc>
                <a:spcPct val="120000"/>
              </a:lnSpc>
              <a:buFont typeface="Candara" panose="020E0502030303020204" pitchFamily="34" charset="0"/>
              <a:buChar char="–"/>
            </a:pPr>
            <a:r>
              <a:rPr lang="en-US" sz="1600" dirty="0">
                <a:solidFill>
                  <a:schemeClr val="tx1"/>
                </a:solidFill>
              </a:rPr>
              <a:t>After base-lining all changes to CI are controlled through a formal change process (Such as Change Management and Configuration Control). </a:t>
            </a:r>
          </a:p>
          <a:p>
            <a:pPr marL="625475" lvl="2" indent="-285750">
              <a:lnSpc>
                <a:spcPct val="120000"/>
              </a:lnSpc>
              <a:buFont typeface="Candara" panose="020E0502030303020204" pitchFamily="34" charset="0"/>
              <a:buChar char="–"/>
            </a:pPr>
            <a:r>
              <a:rPr lang="en-US" sz="1600" dirty="0">
                <a:solidFill>
                  <a:schemeClr val="tx1"/>
                </a:solidFill>
              </a:rPr>
              <a:t>For example a reviewed and approved Project plan is used as a basis for execution of the project</a:t>
            </a:r>
            <a:r>
              <a:rPr lang="en-US" sz="1600" dirty="0" smtClean="0">
                <a:solidFill>
                  <a:schemeClr val="tx1"/>
                </a:solidFill>
              </a:rPr>
              <a:t>.</a:t>
            </a:r>
          </a:p>
          <a:p>
            <a:pPr marL="625475" lvl="2" indent="-285750">
              <a:lnSpc>
                <a:spcPct val="120000"/>
              </a:lnSpc>
              <a:buFont typeface="Candara" panose="020E0502030303020204" pitchFamily="34" charset="0"/>
              <a:buChar char="–"/>
            </a:pPr>
            <a:r>
              <a:rPr lang="en-US" sz="1600" dirty="0" smtClean="0">
                <a:solidFill>
                  <a:schemeClr val="tx1"/>
                </a:solidFill>
              </a:rPr>
              <a:t>One baseline may have several work product , each having different  version number </a:t>
            </a:r>
          </a:p>
          <a:p>
            <a:pPr marL="625475" lvl="2" indent="-285750">
              <a:lnSpc>
                <a:spcPct val="120000"/>
              </a:lnSpc>
              <a:buFont typeface="Candara" panose="020E0502030303020204" pitchFamily="34" charset="0"/>
              <a:buChar char="–"/>
            </a:pPr>
            <a:r>
              <a:rPr lang="en-US" sz="1600" dirty="0" smtClean="0">
                <a:solidFill>
                  <a:schemeClr val="tx1"/>
                </a:solidFill>
              </a:rPr>
              <a:t>Baselining can be of many types – Input baseline , design baseline , code baseline </a:t>
            </a:r>
            <a:r>
              <a:rPr lang="en-US" sz="1600" dirty="0" err="1" smtClean="0">
                <a:solidFill>
                  <a:schemeClr val="tx1"/>
                </a:solidFill>
              </a:rPr>
              <a:t>etc</a:t>
            </a:r>
            <a:r>
              <a:rPr lang="en-US" sz="1600" dirty="0" smtClean="0">
                <a:solidFill>
                  <a:schemeClr val="tx1"/>
                </a:solidFill>
              </a:rPr>
              <a:t> </a:t>
            </a:r>
            <a:endParaRPr lang="en-US" sz="1600" dirty="0">
              <a:solidFill>
                <a:schemeClr val="tx1"/>
              </a:solidFill>
            </a:endParaRPr>
          </a:p>
          <a:p>
            <a:pPr marL="571500" lvl="1" indent="-228600" algn="just">
              <a:lnSpc>
                <a:spcPct val="115000"/>
              </a:lnSpc>
              <a:spcBef>
                <a:spcPct val="30000"/>
              </a:spcBef>
              <a:buFont typeface="Wingdings" pitchFamily="2" charset="2"/>
              <a:buChar char="ü"/>
            </a:pPr>
            <a:endParaRPr lang="en-US" sz="1800" dirty="0">
              <a:solidFill>
                <a:schemeClr val="tx1"/>
              </a:solidFill>
            </a:endParaRPr>
          </a:p>
        </p:txBody>
      </p:sp>
    </p:spTree>
    <p:extLst>
      <p:ext uri="{BB962C8B-B14F-4D97-AF65-F5344CB8AC3E}">
        <p14:creationId xmlns:p14="http://schemas.microsoft.com/office/powerpoint/2010/main" val="248402016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blog.feabhas.com/wp-content/uploads/2011/05/image11.png"/>
          <p:cNvPicPr>
            <a:picLocks noChangeAspect="1" noChangeArrowheads="1"/>
          </p:cNvPicPr>
          <p:nvPr/>
        </p:nvPicPr>
        <p:blipFill>
          <a:blip r:embed="rId3" cstate="print"/>
          <a:srcRect/>
          <a:stretch>
            <a:fillRect/>
          </a:stretch>
        </p:blipFill>
        <p:spPr bwMode="auto">
          <a:xfrm>
            <a:off x="1066800" y="1504950"/>
            <a:ext cx="6991350" cy="3981450"/>
          </a:xfrm>
          <a:prstGeom prst="rect">
            <a:avLst/>
          </a:prstGeom>
          <a:noFill/>
        </p:spPr>
      </p:pic>
      <p:sp>
        <p:nvSpPr>
          <p:cNvPr id="3" name="Title 2"/>
          <p:cNvSpPr>
            <a:spLocks noGrp="1"/>
          </p:cNvSpPr>
          <p:nvPr>
            <p:ph type="title"/>
          </p:nvPr>
        </p:nvSpPr>
        <p:spPr/>
        <p:txBody>
          <a:bodyPr/>
          <a:lstStyle/>
          <a:p>
            <a:r>
              <a:rPr lang="en-US" dirty="0" smtClean="0"/>
              <a:t>Illustration of a Baseline</a:t>
            </a:r>
            <a:endParaRPr lang="en-US" dirty="0"/>
          </a:p>
        </p:txBody>
      </p:sp>
    </p:spTree>
    <p:extLst>
      <p:ext uri="{BB962C8B-B14F-4D97-AF65-F5344CB8AC3E}">
        <p14:creationId xmlns:p14="http://schemas.microsoft.com/office/powerpoint/2010/main" val="425756908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898" name="Picture 2" descr="http://upload.wikimedia.org/wikipedia/commons/thumb/a/af/Revision_controlled_project_visualization-2010-24-02.svg/220px-Revision_controlled_project_visualization-2010-24-02.svg.png">
            <a:hlinkClick r:id="rId3"/>
          </p:cNvPr>
          <p:cNvPicPr>
            <a:picLocks noChangeAspect="1" noChangeArrowheads="1"/>
          </p:cNvPicPr>
          <p:nvPr/>
        </p:nvPicPr>
        <p:blipFill>
          <a:blip r:embed="rId4" cstate="print"/>
          <a:srcRect/>
          <a:stretch>
            <a:fillRect/>
          </a:stretch>
        </p:blipFill>
        <p:spPr bwMode="auto">
          <a:xfrm>
            <a:off x="3543300" y="914400"/>
            <a:ext cx="2095500" cy="5143501"/>
          </a:xfrm>
          <a:prstGeom prst="rect">
            <a:avLst/>
          </a:prstGeom>
          <a:noFill/>
        </p:spPr>
      </p:pic>
      <p:sp>
        <p:nvSpPr>
          <p:cNvPr id="3" name="Title 2"/>
          <p:cNvSpPr>
            <a:spLocks noGrp="1"/>
          </p:cNvSpPr>
          <p:nvPr>
            <p:ph type="title"/>
          </p:nvPr>
        </p:nvSpPr>
        <p:spPr>
          <a:xfrm>
            <a:off x="395288" y="21266"/>
            <a:ext cx="8139112" cy="792162"/>
          </a:xfrm>
        </p:spPr>
        <p:txBody>
          <a:bodyPr/>
          <a:lstStyle/>
          <a:p>
            <a:r>
              <a:rPr lang="en-US" dirty="0" smtClean="0"/>
              <a:t>Branching, Merging and Labeling</a:t>
            </a:r>
            <a:endParaRPr lang="en-US" dirty="0"/>
          </a:p>
        </p:txBody>
      </p:sp>
      <p:sp>
        <p:nvSpPr>
          <p:cNvPr id="5" name="Rectangle 4"/>
          <p:cNvSpPr/>
          <p:nvPr/>
        </p:nvSpPr>
        <p:spPr bwMode="auto">
          <a:xfrm>
            <a:off x="304800" y="2514600"/>
            <a:ext cx="2743200" cy="2362200"/>
          </a:xfrm>
          <a:prstGeom prst="rect">
            <a:avLst/>
          </a:prstGeom>
          <a:solidFill>
            <a:srgbClr val="FFFF99"/>
          </a:solidFill>
          <a:ln w="11113" cap="flat" cmpd="sng" algn="ctr">
            <a:solidFill>
              <a:srgbClr val="000000"/>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t" anchorCtr="0" compatLnSpc="1">
            <a:prstTxWarp prst="textNoShape">
              <a:avLst/>
            </a:prstTxWarp>
          </a:bodyPr>
          <a:lstStyle/>
          <a:p>
            <a:pPr algn="l"/>
            <a:r>
              <a:rPr lang="en-US" sz="1600" b="0" u="sng" dirty="0" smtClean="0">
                <a:solidFill>
                  <a:srgbClr val="000000"/>
                </a:solidFill>
                <a:latin typeface="Candara"/>
              </a:rPr>
              <a:t>Branching and Merging </a:t>
            </a:r>
            <a:r>
              <a:rPr lang="en-US" sz="1600" b="0" dirty="0" smtClean="0">
                <a:solidFill>
                  <a:srgbClr val="000000"/>
                </a:solidFill>
                <a:latin typeface="Candara"/>
              </a:rPr>
              <a:t>is the process of duplicating part of a software development project baseline so that some parallel development can take place. Then once completed it’s merged back into the baseline.</a:t>
            </a:r>
            <a:endParaRPr kumimoji="0" lang="en-US" sz="1600" b="0" i="0" u="none" strike="noStrike" cap="none" normalizeH="0" baseline="0" dirty="0" smtClean="0">
              <a:ln>
                <a:noFill/>
              </a:ln>
              <a:solidFill>
                <a:srgbClr val="000000"/>
              </a:solidFill>
              <a:effectLst/>
              <a:latin typeface="Candara"/>
            </a:endParaRPr>
          </a:p>
        </p:txBody>
      </p:sp>
      <p:sp>
        <p:nvSpPr>
          <p:cNvPr id="6" name="Rectangle 5"/>
          <p:cNvSpPr/>
          <p:nvPr/>
        </p:nvSpPr>
        <p:spPr bwMode="auto">
          <a:xfrm>
            <a:off x="5867400" y="2590800"/>
            <a:ext cx="2590800" cy="2209800"/>
          </a:xfrm>
          <a:prstGeom prst="rect">
            <a:avLst/>
          </a:prstGeom>
          <a:solidFill>
            <a:srgbClr val="FFFF99"/>
          </a:solidFill>
          <a:ln w="11113" cap="flat" cmpd="sng" algn="ctr">
            <a:solidFill>
              <a:srgbClr val="000000"/>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t" anchorCtr="0" compatLnSpc="1">
            <a:prstTxWarp prst="textNoShape">
              <a:avLst/>
            </a:prstTxWarp>
          </a:bodyPr>
          <a:lstStyle/>
          <a:p>
            <a:pPr algn="l"/>
            <a:r>
              <a:rPr lang="en-US" sz="1600" b="0" u="sng" dirty="0" smtClean="0">
                <a:solidFill>
                  <a:srgbClr val="000000"/>
                </a:solidFill>
                <a:latin typeface="Candara"/>
              </a:rPr>
              <a:t>Label</a:t>
            </a:r>
            <a:r>
              <a:rPr lang="en-US" sz="1600" b="0" dirty="0" smtClean="0">
                <a:solidFill>
                  <a:srgbClr val="000000"/>
                </a:solidFill>
                <a:latin typeface="Candara"/>
              </a:rPr>
              <a:t> is kind of bookmark on the elements. All current versions of the elements are marked with label which makes it easy to retrieve elements later based on the label.</a:t>
            </a:r>
            <a:endParaRPr kumimoji="0" lang="en-US" sz="1600" b="0" i="0" strike="noStrike" cap="none" normalizeH="0" baseline="0" dirty="0" smtClean="0">
              <a:ln>
                <a:noFill/>
              </a:ln>
              <a:solidFill>
                <a:srgbClr val="000000"/>
              </a:solidFill>
              <a:effectLst/>
              <a:latin typeface="Candara"/>
            </a:endParaRPr>
          </a:p>
        </p:txBody>
      </p:sp>
      <p:sp>
        <p:nvSpPr>
          <p:cNvPr id="7" name="TextBox 6"/>
          <p:cNvSpPr txBox="1"/>
          <p:nvPr/>
        </p:nvSpPr>
        <p:spPr>
          <a:xfrm>
            <a:off x="2971800" y="2971800"/>
            <a:ext cx="838200" cy="261610"/>
          </a:xfrm>
          <a:prstGeom prst="rect">
            <a:avLst/>
          </a:prstGeom>
          <a:noFill/>
        </p:spPr>
        <p:txBody>
          <a:bodyPr wrap="square" rtlCol="0">
            <a:spAutoFit/>
          </a:bodyPr>
          <a:lstStyle/>
          <a:p>
            <a:r>
              <a:rPr lang="en-US" sz="1100" dirty="0" smtClean="0">
                <a:solidFill>
                  <a:srgbClr val="C00000"/>
                </a:solidFill>
                <a:latin typeface="Candara"/>
              </a:rPr>
              <a:t>Label</a:t>
            </a:r>
            <a:endParaRPr lang="en-US" sz="1100" dirty="0">
              <a:solidFill>
                <a:srgbClr val="C00000"/>
              </a:solidFill>
              <a:latin typeface="Candara"/>
            </a:endParaRPr>
          </a:p>
        </p:txBody>
      </p:sp>
      <p:sp>
        <p:nvSpPr>
          <p:cNvPr id="8" name="TextBox 7"/>
          <p:cNvSpPr txBox="1"/>
          <p:nvPr/>
        </p:nvSpPr>
        <p:spPr>
          <a:xfrm>
            <a:off x="2819400" y="5562600"/>
            <a:ext cx="838200" cy="261610"/>
          </a:xfrm>
          <a:prstGeom prst="rect">
            <a:avLst/>
          </a:prstGeom>
          <a:noFill/>
        </p:spPr>
        <p:txBody>
          <a:bodyPr wrap="square" rtlCol="0">
            <a:spAutoFit/>
          </a:bodyPr>
          <a:lstStyle/>
          <a:p>
            <a:r>
              <a:rPr lang="en-US" sz="1100" dirty="0" smtClean="0">
                <a:solidFill>
                  <a:srgbClr val="C00000"/>
                </a:solidFill>
                <a:latin typeface="Candara"/>
              </a:rPr>
              <a:t>Label</a:t>
            </a:r>
            <a:endParaRPr lang="en-US" sz="1100" dirty="0">
              <a:solidFill>
                <a:srgbClr val="C00000"/>
              </a:solidFill>
              <a:latin typeface="Candara"/>
            </a:endParaRPr>
          </a:p>
        </p:txBody>
      </p:sp>
      <p:sp>
        <p:nvSpPr>
          <p:cNvPr id="2" name="Footer Placeholder 1"/>
          <p:cNvSpPr>
            <a:spLocks noGrp="1"/>
          </p:cNvSpPr>
          <p:nvPr>
            <p:ph type="ftr" sz="quarter" idx="11"/>
          </p:nvPr>
        </p:nvSpPr>
        <p:spPr/>
        <p:txBody>
          <a:bodyPr/>
          <a:lstStyle/>
          <a:p>
            <a:r>
              <a:rPr lang="en-US" smtClean="0"/>
              <a:t>Capgemini Internal</a:t>
            </a:r>
            <a:endParaRPr lang="en-US" dirty="0"/>
          </a:p>
        </p:txBody>
      </p:sp>
    </p:spTree>
    <p:extLst>
      <p:ext uri="{BB962C8B-B14F-4D97-AF65-F5344CB8AC3E}">
        <p14:creationId xmlns:p14="http://schemas.microsoft.com/office/powerpoint/2010/main" val="3780312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Different Ways of Branching</a:t>
            </a:r>
            <a:endParaRPr lang="en-US" dirty="0"/>
          </a:p>
        </p:txBody>
      </p:sp>
      <p:pic>
        <p:nvPicPr>
          <p:cNvPr id="39938" name="Picture 2" descr="Branch Per Release"/>
          <p:cNvPicPr>
            <a:picLocks noChangeAspect="1" noChangeArrowheads="1"/>
          </p:cNvPicPr>
          <p:nvPr/>
        </p:nvPicPr>
        <p:blipFill>
          <a:blip r:embed="rId3" cstate="print"/>
          <a:srcRect/>
          <a:stretch>
            <a:fillRect/>
          </a:stretch>
        </p:blipFill>
        <p:spPr bwMode="auto">
          <a:xfrm>
            <a:off x="304800" y="1447800"/>
            <a:ext cx="4276725" cy="1123950"/>
          </a:xfrm>
          <a:prstGeom prst="rect">
            <a:avLst/>
          </a:prstGeom>
          <a:noFill/>
        </p:spPr>
      </p:pic>
      <p:sp>
        <p:nvSpPr>
          <p:cNvPr id="8" name="Rectangle 7"/>
          <p:cNvSpPr/>
          <p:nvPr/>
        </p:nvSpPr>
        <p:spPr>
          <a:xfrm>
            <a:off x="838200" y="2590800"/>
            <a:ext cx="3048000" cy="276999"/>
          </a:xfrm>
          <a:prstGeom prst="rect">
            <a:avLst/>
          </a:prstGeom>
        </p:spPr>
        <p:txBody>
          <a:bodyPr wrap="square">
            <a:spAutoFit/>
          </a:bodyPr>
          <a:lstStyle/>
          <a:p>
            <a:r>
              <a:rPr lang="en-US" sz="1200" dirty="0" smtClean="0">
                <a:solidFill>
                  <a:srgbClr val="000000"/>
                </a:solidFill>
                <a:latin typeface="+mj-lt"/>
              </a:rPr>
              <a:t>Branch per Release</a:t>
            </a:r>
            <a:endParaRPr lang="en-US" sz="1200" dirty="0">
              <a:solidFill>
                <a:srgbClr val="000000"/>
              </a:solidFill>
              <a:latin typeface="+mj-lt"/>
            </a:endParaRPr>
          </a:p>
        </p:txBody>
      </p:sp>
      <p:pic>
        <p:nvPicPr>
          <p:cNvPr id="39940" name="Picture 4" descr="Branch Per Promotion"/>
          <p:cNvPicPr>
            <a:picLocks noChangeAspect="1" noChangeArrowheads="1"/>
          </p:cNvPicPr>
          <p:nvPr/>
        </p:nvPicPr>
        <p:blipFill>
          <a:blip r:embed="rId4" cstate="print"/>
          <a:srcRect/>
          <a:stretch>
            <a:fillRect/>
          </a:stretch>
        </p:blipFill>
        <p:spPr bwMode="auto">
          <a:xfrm>
            <a:off x="381000" y="3429000"/>
            <a:ext cx="4267200" cy="1562100"/>
          </a:xfrm>
          <a:prstGeom prst="rect">
            <a:avLst/>
          </a:prstGeom>
          <a:noFill/>
        </p:spPr>
      </p:pic>
      <p:sp>
        <p:nvSpPr>
          <p:cNvPr id="10" name="Rectangle 9"/>
          <p:cNvSpPr/>
          <p:nvPr/>
        </p:nvSpPr>
        <p:spPr>
          <a:xfrm>
            <a:off x="1066800" y="5029200"/>
            <a:ext cx="3048000" cy="276999"/>
          </a:xfrm>
          <a:prstGeom prst="rect">
            <a:avLst/>
          </a:prstGeom>
        </p:spPr>
        <p:txBody>
          <a:bodyPr wrap="square">
            <a:spAutoFit/>
          </a:bodyPr>
          <a:lstStyle/>
          <a:p>
            <a:r>
              <a:rPr lang="en-US" sz="1200" dirty="0" smtClean="0">
                <a:solidFill>
                  <a:srgbClr val="000000"/>
                </a:solidFill>
                <a:latin typeface="+mj-lt"/>
              </a:rPr>
              <a:t>Branch per Promotion</a:t>
            </a:r>
            <a:endParaRPr lang="en-US" sz="1200" dirty="0">
              <a:solidFill>
                <a:srgbClr val="000000"/>
              </a:solidFill>
              <a:latin typeface="+mj-lt"/>
            </a:endParaRPr>
          </a:p>
        </p:txBody>
      </p:sp>
      <p:pic>
        <p:nvPicPr>
          <p:cNvPr id="39941" name="Picture 5"/>
          <p:cNvPicPr>
            <a:picLocks noChangeAspect="1" noChangeArrowheads="1"/>
          </p:cNvPicPr>
          <p:nvPr/>
        </p:nvPicPr>
        <p:blipFill>
          <a:blip r:embed="rId5" cstate="print"/>
          <a:srcRect/>
          <a:stretch>
            <a:fillRect/>
          </a:stretch>
        </p:blipFill>
        <p:spPr bwMode="auto">
          <a:xfrm>
            <a:off x="4724400" y="1295400"/>
            <a:ext cx="4152900" cy="1419225"/>
          </a:xfrm>
          <a:prstGeom prst="rect">
            <a:avLst/>
          </a:prstGeom>
          <a:noFill/>
          <a:ln w="9525">
            <a:noFill/>
            <a:miter lim="800000"/>
            <a:headEnd/>
            <a:tailEnd/>
          </a:ln>
        </p:spPr>
      </p:pic>
      <p:sp>
        <p:nvSpPr>
          <p:cNvPr id="14" name="Rectangle 13"/>
          <p:cNvSpPr/>
          <p:nvPr/>
        </p:nvSpPr>
        <p:spPr>
          <a:xfrm>
            <a:off x="5257800" y="2667000"/>
            <a:ext cx="3048000" cy="276999"/>
          </a:xfrm>
          <a:prstGeom prst="rect">
            <a:avLst/>
          </a:prstGeom>
        </p:spPr>
        <p:txBody>
          <a:bodyPr wrap="square">
            <a:spAutoFit/>
          </a:bodyPr>
          <a:lstStyle/>
          <a:p>
            <a:r>
              <a:rPr lang="en-US" sz="1200" dirty="0" smtClean="0">
                <a:solidFill>
                  <a:srgbClr val="000000"/>
                </a:solidFill>
                <a:latin typeface="+mj-lt"/>
              </a:rPr>
              <a:t>Branch per Component</a:t>
            </a:r>
            <a:endParaRPr lang="en-US" sz="1200" dirty="0">
              <a:solidFill>
                <a:srgbClr val="000000"/>
              </a:solidFill>
              <a:latin typeface="+mj-lt"/>
            </a:endParaRPr>
          </a:p>
        </p:txBody>
      </p:sp>
      <p:pic>
        <p:nvPicPr>
          <p:cNvPr id="39942" name="Picture 6"/>
          <p:cNvPicPr>
            <a:picLocks noChangeAspect="1" noChangeArrowheads="1"/>
          </p:cNvPicPr>
          <p:nvPr/>
        </p:nvPicPr>
        <p:blipFill>
          <a:blip r:embed="rId6" cstate="print"/>
          <a:srcRect/>
          <a:stretch>
            <a:fillRect/>
          </a:stretch>
        </p:blipFill>
        <p:spPr bwMode="auto">
          <a:xfrm>
            <a:off x="4800600" y="3429000"/>
            <a:ext cx="4000500" cy="1428750"/>
          </a:xfrm>
          <a:prstGeom prst="rect">
            <a:avLst/>
          </a:prstGeom>
          <a:noFill/>
          <a:ln w="9525">
            <a:noFill/>
            <a:miter lim="800000"/>
            <a:headEnd/>
            <a:tailEnd/>
          </a:ln>
        </p:spPr>
      </p:pic>
      <p:sp>
        <p:nvSpPr>
          <p:cNvPr id="16" name="Rectangle 15"/>
          <p:cNvSpPr/>
          <p:nvPr/>
        </p:nvSpPr>
        <p:spPr>
          <a:xfrm>
            <a:off x="5181600" y="5029200"/>
            <a:ext cx="3048000" cy="276999"/>
          </a:xfrm>
          <a:prstGeom prst="rect">
            <a:avLst/>
          </a:prstGeom>
        </p:spPr>
        <p:txBody>
          <a:bodyPr wrap="square">
            <a:spAutoFit/>
          </a:bodyPr>
          <a:lstStyle/>
          <a:p>
            <a:r>
              <a:rPr lang="en-US" sz="1200" dirty="0" smtClean="0">
                <a:solidFill>
                  <a:srgbClr val="000000"/>
                </a:solidFill>
                <a:latin typeface="+mj-lt"/>
              </a:rPr>
              <a:t>Branch per Technology</a:t>
            </a:r>
            <a:endParaRPr lang="en-US" sz="1200" dirty="0">
              <a:solidFill>
                <a:srgbClr val="000000"/>
              </a:solidFill>
              <a:latin typeface="+mj-lt"/>
            </a:endParaRPr>
          </a:p>
        </p:txBody>
      </p:sp>
    </p:spTree>
    <p:extLst>
      <p:ext uri="{BB962C8B-B14F-4D97-AF65-F5344CB8AC3E}">
        <p14:creationId xmlns:p14="http://schemas.microsoft.com/office/powerpoint/2010/main" val="317498387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SCM Tools </a:t>
            </a:r>
            <a:endParaRPr lang="en-US" dirty="0"/>
          </a:p>
        </p:txBody>
      </p:sp>
      <p:sp>
        <p:nvSpPr>
          <p:cNvPr id="3" name="Content Placeholder 2"/>
          <p:cNvSpPr>
            <a:spLocks noGrp="1"/>
          </p:cNvSpPr>
          <p:nvPr>
            <p:ph idx="1"/>
          </p:nvPr>
        </p:nvSpPr>
        <p:spPr/>
        <p:txBody>
          <a:bodyPr>
            <a:noAutofit/>
          </a:bodyPr>
          <a:lstStyle/>
          <a:p>
            <a:r>
              <a:rPr lang="en-US" dirty="0" smtClean="0">
                <a:solidFill>
                  <a:schemeClr val="tx1"/>
                </a:solidFill>
              </a:rPr>
              <a:t>Tools help in managing projects better as it reduces a lot of manual effort </a:t>
            </a:r>
          </a:p>
          <a:p>
            <a:pPr marL="0" indent="0">
              <a:buNone/>
            </a:pPr>
            <a:endParaRPr lang="en-US" dirty="0" smtClean="0">
              <a:solidFill>
                <a:schemeClr val="tx1"/>
              </a:solidFill>
            </a:endParaRPr>
          </a:p>
          <a:p>
            <a:r>
              <a:rPr lang="en-US" dirty="0" smtClean="0">
                <a:solidFill>
                  <a:schemeClr val="tx1"/>
                </a:solidFill>
              </a:rPr>
              <a:t>Early SCM </a:t>
            </a:r>
            <a:r>
              <a:rPr lang="en-US" dirty="0">
                <a:solidFill>
                  <a:schemeClr val="tx1"/>
                </a:solidFill>
              </a:rPr>
              <a:t>tools </a:t>
            </a:r>
            <a:r>
              <a:rPr lang="en-US" dirty="0" smtClean="0">
                <a:solidFill>
                  <a:schemeClr val="tx1"/>
                </a:solidFill>
              </a:rPr>
              <a:t>had facilities for controlling and managing  CI , but now it comes with a lot of features like</a:t>
            </a:r>
          </a:p>
          <a:p>
            <a:pPr lvl="1"/>
            <a:r>
              <a:rPr lang="en-US" dirty="0" smtClean="0">
                <a:solidFill>
                  <a:schemeClr val="tx1"/>
                </a:solidFill>
              </a:rPr>
              <a:t>Build and Release management </a:t>
            </a:r>
          </a:p>
          <a:p>
            <a:pPr lvl="1"/>
            <a:r>
              <a:rPr lang="en-US" dirty="0" smtClean="0">
                <a:solidFill>
                  <a:schemeClr val="tx1"/>
                </a:solidFill>
              </a:rPr>
              <a:t>Defect  Management and tracking </a:t>
            </a:r>
          </a:p>
          <a:p>
            <a:pPr lvl="1"/>
            <a:r>
              <a:rPr lang="en-US" dirty="0" smtClean="0">
                <a:solidFill>
                  <a:schemeClr val="tx1"/>
                </a:solidFill>
              </a:rPr>
              <a:t>Packaging control  </a:t>
            </a:r>
            <a:r>
              <a:rPr lang="en-US" dirty="0" err="1" smtClean="0">
                <a:solidFill>
                  <a:schemeClr val="tx1"/>
                </a:solidFill>
              </a:rPr>
              <a:t>etc</a:t>
            </a:r>
            <a:r>
              <a:rPr lang="en-US" dirty="0" smtClean="0">
                <a:solidFill>
                  <a:schemeClr val="tx1"/>
                </a:solidFill>
              </a:rPr>
              <a:t> ..</a:t>
            </a:r>
          </a:p>
          <a:p>
            <a:r>
              <a:rPr lang="en-US" dirty="0" smtClean="0">
                <a:solidFill>
                  <a:schemeClr val="tx1"/>
                </a:solidFill>
              </a:rPr>
              <a:t>Major </a:t>
            </a:r>
            <a:r>
              <a:rPr lang="en-US" dirty="0">
                <a:solidFill>
                  <a:schemeClr val="tx1"/>
                </a:solidFill>
              </a:rPr>
              <a:t>advantages of SCM tools </a:t>
            </a:r>
            <a:r>
              <a:rPr lang="en-US" dirty="0" smtClean="0">
                <a:solidFill>
                  <a:schemeClr val="tx1"/>
                </a:solidFill>
              </a:rPr>
              <a:t>are</a:t>
            </a:r>
          </a:p>
          <a:p>
            <a:pPr lvl="1"/>
            <a:r>
              <a:rPr lang="en-US" sz="1800" dirty="0">
                <a:solidFill>
                  <a:schemeClr val="tx1"/>
                </a:solidFill>
              </a:rPr>
              <a:t>S</a:t>
            </a:r>
            <a:r>
              <a:rPr lang="en-US" dirty="0" smtClean="0">
                <a:solidFill>
                  <a:schemeClr val="tx1"/>
                </a:solidFill>
              </a:rPr>
              <a:t>haring of project </a:t>
            </a:r>
            <a:r>
              <a:rPr lang="en-US" dirty="0">
                <a:solidFill>
                  <a:schemeClr val="tx1"/>
                </a:solidFill>
              </a:rPr>
              <a:t>information </a:t>
            </a:r>
            <a:r>
              <a:rPr lang="en-US" dirty="0" smtClean="0">
                <a:solidFill>
                  <a:schemeClr val="tx1"/>
                </a:solidFill>
              </a:rPr>
              <a:t>  </a:t>
            </a:r>
            <a:r>
              <a:rPr lang="en-US" dirty="0">
                <a:solidFill>
                  <a:schemeClr val="tx1"/>
                </a:solidFill>
              </a:rPr>
              <a:t>across teams with accurate and reliable information, </a:t>
            </a:r>
            <a:endParaRPr lang="en-US" dirty="0" smtClean="0">
              <a:solidFill>
                <a:schemeClr val="tx1"/>
              </a:solidFill>
            </a:endParaRPr>
          </a:p>
          <a:p>
            <a:pPr lvl="1"/>
            <a:r>
              <a:rPr lang="en-US" dirty="0">
                <a:solidFill>
                  <a:schemeClr val="tx1"/>
                </a:solidFill>
              </a:rPr>
              <a:t>F</a:t>
            </a:r>
            <a:r>
              <a:rPr lang="en-US" dirty="0" smtClean="0">
                <a:solidFill>
                  <a:schemeClr val="tx1"/>
                </a:solidFill>
              </a:rPr>
              <a:t>lexible </a:t>
            </a:r>
            <a:r>
              <a:rPr lang="en-US" dirty="0">
                <a:solidFill>
                  <a:schemeClr val="tx1"/>
                </a:solidFill>
              </a:rPr>
              <a:t>in supporting parallel development </a:t>
            </a:r>
            <a:endParaRPr lang="en-US" dirty="0" smtClean="0">
              <a:solidFill>
                <a:schemeClr val="tx1"/>
              </a:solidFill>
            </a:endParaRPr>
          </a:p>
          <a:p>
            <a:pPr lvl="1"/>
            <a:r>
              <a:rPr lang="en-US" dirty="0" smtClean="0">
                <a:solidFill>
                  <a:schemeClr val="tx1"/>
                </a:solidFill>
              </a:rPr>
              <a:t>Provide </a:t>
            </a:r>
            <a:r>
              <a:rPr lang="en-US" dirty="0">
                <a:solidFill>
                  <a:schemeClr val="tx1"/>
                </a:solidFill>
              </a:rPr>
              <a:t>better decision-making </a:t>
            </a:r>
            <a:r>
              <a:rPr lang="en-US" dirty="0" smtClean="0">
                <a:solidFill>
                  <a:schemeClr val="tx1"/>
                </a:solidFill>
              </a:rPr>
              <a:t>capability by managing and tracking </a:t>
            </a:r>
            <a:endParaRPr lang="en-US" dirty="0">
              <a:solidFill>
                <a:schemeClr val="tx1"/>
              </a:solidFill>
            </a:endParaRPr>
          </a:p>
        </p:txBody>
      </p:sp>
    </p:spTree>
    <p:extLst>
      <p:ext uri="{BB962C8B-B14F-4D97-AF65-F5344CB8AC3E}">
        <p14:creationId xmlns:p14="http://schemas.microsoft.com/office/powerpoint/2010/main" val="296934022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p:nvPr>
        </p:nvSpPr>
        <p:spPr>
          <a:noFill/>
        </p:spPr>
        <p:txBody>
          <a:bodyPr lIns="94788" tIns="46562" rIns="94788" bIns="46562"/>
          <a:lstStyle/>
          <a:p>
            <a:pPr eaLnBrk="1" hangingPunct="1"/>
            <a:r>
              <a:rPr lang="en-US" dirty="0" smtClean="0"/>
              <a:t>Different Roles and Accesses in  SCM Tool </a:t>
            </a:r>
          </a:p>
        </p:txBody>
      </p:sp>
      <p:sp>
        <p:nvSpPr>
          <p:cNvPr id="16387" name="Rectangle 4"/>
          <p:cNvSpPr>
            <a:spLocks noGrp="1"/>
          </p:cNvSpPr>
          <p:nvPr>
            <p:ph idx="1"/>
          </p:nvPr>
        </p:nvSpPr>
        <p:spPr/>
        <p:txBody>
          <a:bodyPr>
            <a:normAutofit/>
          </a:bodyPr>
          <a:lstStyle/>
          <a:p>
            <a:r>
              <a:rPr lang="en-US" dirty="0">
                <a:solidFill>
                  <a:schemeClr val="tx1"/>
                </a:solidFill>
              </a:rPr>
              <a:t>Administrator</a:t>
            </a:r>
          </a:p>
          <a:p>
            <a:pPr lvl="1" eaLnBrk="1" hangingPunct="1"/>
            <a:r>
              <a:rPr lang="en-US" dirty="0">
                <a:solidFill>
                  <a:schemeClr val="tx1"/>
                </a:solidFill>
              </a:rPr>
              <a:t>A</a:t>
            </a:r>
            <a:r>
              <a:rPr lang="en-US" dirty="0" smtClean="0">
                <a:solidFill>
                  <a:schemeClr val="tx1"/>
                </a:solidFill>
              </a:rPr>
              <a:t>ll access to all project folders </a:t>
            </a:r>
          </a:p>
          <a:p>
            <a:pPr lvl="1" eaLnBrk="1" hangingPunct="1"/>
            <a:r>
              <a:rPr lang="en-US" dirty="0">
                <a:solidFill>
                  <a:schemeClr val="tx1"/>
                </a:solidFill>
              </a:rPr>
              <a:t>C</a:t>
            </a:r>
            <a:r>
              <a:rPr lang="en-US" dirty="0" smtClean="0">
                <a:solidFill>
                  <a:schemeClr val="tx1"/>
                </a:solidFill>
              </a:rPr>
              <a:t>an add users, create and manage projects   and modify their access levels</a:t>
            </a:r>
          </a:p>
          <a:p>
            <a:r>
              <a:rPr lang="en-US" dirty="0">
                <a:solidFill>
                  <a:schemeClr val="tx1"/>
                </a:solidFill>
              </a:rPr>
              <a:t>Configuration Manager </a:t>
            </a:r>
          </a:p>
          <a:p>
            <a:pPr lvl="1" eaLnBrk="1" hangingPunct="1"/>
            <a:r>
              <a:rPr lang="en-US" dirty="0">
                <a:solidFill>
                  <a:schemeClr val="tx1"/>
                </a:solidFill>
              </a:rPr>
              <a:t>G</a:t>
            </a:r>
            <a:r>
              <a:rPr lang="en-US" dirty="0" smtClean="0">
                <a:solidFill>
                  <a:schemeClr val="tx1"/>
                </a:solidFill>
              </a:rPr>
              <a:t>reater access than all team-members.</a:t>
            </a:r>
          </a:p>
          <a:p>
            <a:pPr lvl="1" eaLnBrk="1" hangingPunct="1"/>
            <a:r>
              <a:rPr lang="en-US" dirty="0" smtClean="0">
                <a:solidFill>
                  <a:schemeClr val="tx1"/>
                </a:solidFill>
              </a:rPr>
              <a:t>Creates the basic environment for his projects configuration management</a:t>
            </a:r>
          </a:p>
          <a:p>
            <a:pPr lvl="1" eaLnBrk="1" hangingPunct="1"/>
            <a:r>
              <a:rPr lang="en-US" dirty="0">
                <a:solidFill>
                  <a:schemeClr val="tx1"/>
                </a:solidFill>
              </a:rPr>
              <a:t>R</a:t>
            </a:r>
            <a:r>
              <a:rPr lang="en-US" dirty="0" smtClean="0">
                <a:solidFill>
                  <a:schemeClr val="tx1"/>
                </a:solidFill>
              </a:rPr>
              <a:t>esponsible for moving files across projects, establishing baselines, adding requirements files, preparing guidelines, etc</a:t>
            </a:r>
          </a:p>
          <a:p>
            <a:r>
              <a:rPr lang="en-US" dirty="0">
                <a:solidFill>
                  <a:schemeClr val="tx1"/>
                </a:solidFill>
              </a:rPr>
              <a:t>Team-member</a:t>
            </a:r>
          </a:p>
          <a:p>
            <a:pPr lvl="1" eaLnBrk="1" hangingPunct="1"/>
            <a:r>
              <a:rPr lang="en-US" dirty="0">
                <a:solidFill>
                  <a:schemeClr val="tx1"/>
                </a:solidFill>
              </a:rPr>
              <a:t>V</a:t>
            </a:r>
            <a:r>
              <a:rPr lang="en-US" dirty="0" smtClean="0">
                <a:solidFill>
                  <a:schemeClr val="tx1"/>
                </a:solidFill>
              </a:rPr>
              <a:t>arying access depending on their responsibilities. For e.g. PM gets add/modify access to Management project</a:t>
            </a:r>
          </a:p>
        </p:txBody>
      </p:sp>
      <p:sp>
        <p:nvSpPr>
          <p:cNvPr id="16388" name="Rectangle 3"/>
          <p:cNvSpPr>
            <a:spLocks noChangeArrowheads="1"/>
          </p:cNvSpPr>
          <p:nvPr/>
        </p:nvSpPr>
        <p:spPr bwMode="auto">
          <a:xfrm>
            <a:off x="381000" y="2362200"/>
            <a:ext cx="8534400" cy="4419600"/>
          </a:xfrm>
          <a:prstGeom prst="rect">
            <a:avLst/>
          </a:prstGeom>
          <a:noFill/>
          <a:ln w="9525">
            <a:noFill/>
            <a:miter lim="800000"/>
            <a:headEnd/>
            <a:tailEnd/>
          </a:ln>
        </p:spPr>
        <p:txBody>
          <a:bodyPr/>
          <a:lstStyle/>
          <a:p>
            <a:pPr marL="342900" indent="-342900" algn="l">
              <a:spcBef>
                <a:spcPct val="20000"/>
              </a:spcBef>
              <a:buClr>
                <a:srgbClr val="00A1E4"/>
              </a:buClr>
              <a:buFontTx/>
              <a:buChar char="•"/>
            </a:pPr>
            <a:endParaRPr lang="en-GB" sz="2000" b="0" dirty="0">
              <a:solidFill>
                <a:srgbClr val="000000"/>
              </a:solidFill>
              <a:latin typeface="Candara"/>
            </a:endParaRPr>
          </a:p>
          <a:p>
            <a:pPr marL="342900" indent="-342900" algn="l">
              <a:spcBef>
                <a:spcPct val="20000"/>
              </a:spcBef>
              <a:buClr>
                <a:srgbClr val="00A1E4"/>
              </a:buClr>
              <a:buFontTx/>
              <a:buChar char="•"/>
            </a:pPr>
            <a:endParaRPr lang="en-GB" sz="2000" b="0" dirty="0">
              <a:solidFill>
                <a:srgbClr val="000000"/>
              </a:solidFill>
              <a:latin typeface="Candara"/>
            </a:endParaRPr>
          </a:p>
        </p:txBody>
      </p:sp>
      <p:pic>
        <p:nvPicPr>
          <p:cNvPr id="33794" name="Picture 2" descr="http://www.manageengine.com/products/device-expert/images/rolebasedaccess.gif"/>
          <p:cNvPicPr>
            <a:picLocks noChangeAspect="1" noChangeArrowheads="1"/>
          </p:cNvPicPr>
          <p:nvPr/>
        </p:nvPicPr>
        <p:blipFill>
          <a:blip r:embed="rId3" cstate="print"/>
          <a:srcRect/>
          <a:stretch>
            <a:fillRect/>
          </a:stretch>
        </p:blipFill>
        <p:spPr bwMode="auto">
          <a:xfrm>
            <a:off x="7391400" y="1143000"/>
            <a:ext cx="1142996" cy="1143000"/>
          </a:xfrm>
          <a:prstGeom prst="rect">
            <a:avLst/>
          </a:prstGeom>
          <a:noFill/>
        </p:spPr>
      </p:pic>
    </p:spTree>
    <p:extLst>
      <p:ext uri="{BB962C8B-B14F-4D97-AF65-F5344CB8AC3E}">
        <p14:creationId xmlns:p14="http://schemas.microsoft.com/office/powerpoint/2010/main" val="309928303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74" name="Picture 2" descr="image">
            <a:hlinkClick r:id="rId3"/>
          </p:cNvPr>
          <p:cNvPicPr>
            <a:picLocks noChangeAspect="1" noChangeArrowheads="1"/>
          </p:cNvPicPr>
          <p:nvPr/>
        </p:nvPicPr>
        <p:blipFill>
          <a:blip r:embed="rId4" cstate="print"/>
          <a:srcRect/>
          <a:stretch>
            <a:fillRect/>
          </a:stretch>
        </p:blipFill>
        <p:spPr bwMode="auto">
          <a:xfrm>
            <a:off x="2362200" y="1143000"/>
            <a:ext cx="3588489" cy="3429000"/>
          </a:xfrm>
          <a:prstGeom prst="rect">
            <a:avLst/>
          </a:prstGeom>
          <a:noFill/>
        </p:spPr>
      </p:pic>
      <p:sp>
        <p:nvSpPr>
          <p:cNvPr id="3" name="Title 2"/>
          <p:cNvSpPr>
            <a:spLocks noGrp="1"/>
          </p:cNvSpPr>
          <p:nvPr>
            <p:ph type="title"/>
          </p:nvPr>
        </p:nvSpPr>
        <p:spPr/>
        <p:txBody>
          <a:bodyPr/>
          <a:lstStyle/>
          <a:p>
            <a:r>
              <a:rPr lang="en-US" dirty="0" smtClean="0"/>
              <a:t>Check –in and Check -Out</a:t>
            </a:r>
            <a:endParaRPr lang="en-US" dirty="0"/>
          </a:p>
        </p:txBody>
      </p:sp>
      <p:sp>
        <p:nvSpPr>
          <p:cNvPr id="5" name="Rectangle 4"/>
          <p:cNvSpPr/>
          <p:nvPr/>
        </p:nvSpPr>
        <p:spPr>
          <a:xfrm>
            <a:off x="762000" y="4572000"/>
            <a:ext cx="7467600" cy="1477328"/>
          </a:xfrm>
          <a:prstGeom prst="rect">
            <a:avLst/>
          </a:prstGeom>
        </p:spPr>
        <p:txBody>
          <a:bodyPr wrap="square">
            <a:spAutoFit/>
          </a:bodyPr>
          <a:lstStyle/>
          <a:p>
            <a:r>
              <a:rPr lang="en-US" dirty="0">
                <a:solidFill>
                  <a:srgbClr val="000000"/>
                </a:solidFill>
                <a:latin typeface="+mj-lt"/>
                <a:cs typeface="Arial" pitchFamily="34" charset="0"/>
              </a:rPr>
              <a:t>A check-out is the act of creating a local working copy from the repository. A user may specify a specific revision or obtain the latest. </a:t>
            </a:r>
          </a:p>
          <a:p>
            <a:endParaRPr lang="en-US" dirty="0">
              <a:solidFill>
                <a:srgbClr val="000000"/>
              </a:solidFill>
              <a:latin typeface="+mj-lt"/>
              <a:cs typeface="Arial" pitchFamily="34" charset="0"/>
            </a:endParaRPr>
          </a:p>
          <a:p>
            <a:r>
              <a:rPr lang="en-US" dirty="0">
                <a:solidFill>
                  <a:srgbClr val="000000"/>
                </a:solidFill>
                <a:latin typeface="+mj-lt"/>
                <a:cs typeface="Arial" pitchFamily="34" charset="0"/>
              </a:rPr>
              <a:t>A check - in is the action of writing or merging the changes made in the working copy back to the repository.</a:t>
            </a:r>
          </a:p>
        </p:txBody>
      </p:sp>
    </p:spTree>
    <p:extLst>
      <p:ext uri="{BB962C8B-B14F-4D97-AF65-F5344CB8AC3E}">
        <p14:creationId xmlns:p14="http://schemas.microsoft.com/office/powerpoint/2010/main" val="280872289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21266"/>
            <a:ext cx="8139112" cy="792162"/>
          </a:xfrm>
        </p:spPr>
        <p:txBody>
          <a:bodyPr/>
          <a:lstStyle/>
          <a:p>
            <a:r>
              <a:rPr lang="en-US" dirty="0" smtClean="0"/>
              <a:t>Test your understanding </a:t>
            </a:r>
            <a:endParaRPr lang="en-US" dirty="0"/>
          </a:p>
        </p:txBody>
      </p:sp>
      <p:sp>
        <p:nvSpPr>
          <p:cNvPr id="4" name="Content Placeholder 3"/>
          <p:cNvSpPr>
            <a:spLocks noGrp="1"/>
          </p:cNvSpPr>
          <p:nvPr>
            <p:ph idx="1"/>
          </p:nvPr>
        </p:nvSpPr>
        <p:spPr>
          <a:xfrm>
            <a:off x="285720" y="1214422"/>
            <a:ext cx="8058828" cy="5336280"/>
          </a:xfrm>
        </p:spPr>
        <p:txBody>
          <a:bodyPr>
            <a:normAutofit/>
          </a:bodyPr>
          <a:lstStyle/>
          <a:p>
            <a:r>
              <a:rPr lang="en-US" dirty="0">
                <a:solidFill>
                  <a:schemeClr val="tx1"/>
                </a:solidFill>
              </a:rPr>
              <a:t>SRS  (System Requirement Specification)  are prepared in which phase </a:t>
            </a:r>
            <a:r>
              <a:rPr lang="en-US" dirty="0" smtClean="0">
                <a:solidFill>
                  <a:schemeClr val="tx1"/>
                </a:solidFill>
              </a:rPr>
              <a:t>?</a:t>
            </a:r>
          </a:p>
          <a:p>
            <a:endParaRPr lang="en-US" dirty="0">
              <a:solidFill>
                <a:schemeClr val="tx1"/>
              </a:solidFill>
            </a:endParaRPr>
          </a:p>
          <a:p>
            <a:r>
              <a:rPr lang="en-US" dirty="0">
                <a:solidFill>
                  <a:schemeClr val="tx1"/>
                </a:solidFill>
              </a:rPr>
              <a:t>A software can be built using more than 1 life cycle model . (T/F)</a:t>
            </a:r>
          </a:p>
          <a:p>
            <a:endParaRPr lang="en-US" dirty="0" smtClean="0">
              <a:solidFill>
                <a:schemeClr val="tx1"/>
              </a:solidFill>
            </a:endParaRPr>
          </a:p>
          <a:p>
            <a:r>
              <a:rPr lang="en-US" dirty="0" smtClean="0">
                <a:solidFill>
                  <a:schemeClr val="tx1"/>
                </a:solidFill>
              </a:rPr>
              <a:t>Name some non functional requirements</a:t>
            </a:r>
          </a:p>
          <a:p>
            <a:endParaRPr lang="en-US" dirty="0">
              <a:solidFill>
                <a:schemeClr val="tx1"/>
              </a:solidFill>
            </a:endParaRPr>
          </a:p>
          <a:p>
            <a:r>
              <a:rPr lang="en-US" dirty="0" smtClean="0">
                <a:solidFill>
                  <a:schemeClr val="tx1"/>
                </a:solidFill>
              </a:rPr>
              <a:t>Architecture focuses on functional requirement  T/F ?</a:t>
            </a:r>
          </a:p>
          <a:p>
            <a:endParaRPr lang="en-US" dirty="0">
              <a:solidFill>
                <a:schemeClr val="tx1"/>
              </a:solidFill>
            </a:endParaRPr>
          </a:p>
          <a:p>
            <a:r>
              <a:rPr lang="en-US" dirty="0">
                <a:solidFill>
                  <a:schemeClr val="tx1"/>
                </a:solidFill>
              </a:rPr>
              <a:t>Alpha testing and beta testing happens in which phase ?</a:t>
            </a: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p:txBody>
      </p:sp>
      <p:sp>
        <p:nvSpPr>
          <p:cNvPr id="3" name="Footer Placeholder 2"/>
          <p:cNvSpPr>
            <a:spLocks noGrp="1"/>
          </p:cNvSpPr>
          <p:nvPr>
            <p:ph type="ftr" sz="quarter" idx="11"/>
          </p:nvPr>
        </p:nvSpPr>
        <p:spPr/>
        <p:txBody>
          <a:bodyPr/>
          <a:lstStyle/>
          <a:p>
            <a:r>
              <a:rPr lang="en-US" smtClean="0"/>
              <a:t>Capgemini Internal</a:t>
            </a:r>
            <a:endParaRPr lang="en-US"/>
          </a:p>
        </p:txBody>
      </p:sp>
    </p:spTree>
    <p:extLst>
      <p:ext uri="{BB962C8B-B14F-4D97-AF65-F5344CB8AC3E}">
        <p14:creationId xmlns:p14="http://schemas.microsoft.com/office/powerpoint/2010/main" val="22413454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a:xfrm>
            <a:off x="1" y="-19050"/>
            <a:ext cx="9143999" cy="1002135"/>
          </a:xfrm>
          <a:noFill/>
          <a:ln w="9525">
            <a:noFill/>
            <a:miter lim="800000"/>
            <a:headEnd/>
            <a:tailEnd/>
          </a:ln>
        </p:spPr>
        <p:txBody>
          <a:bodyPr vert="horz" wrap="square" lIns="91440" tIns="45720" rIns="91440" bIns="45720" numCol="1" anchor="ctr" anchorCtr="0" compatLnSpc="1">
            <a:prstTxWarp prst="textNoShape">
              <a:avLst/>
            </a:prstTxWarp>
            <a:noAutofit/>
          </a:bodyPr>
          <a:lstStyle/>
          <a:p>
            <a:r>
              <a:rPr lang="en-US" dirty="0"/>
              <a:t>Objective</a:t>
            </a:r>
          </a:p>
        </p:txBody>
      </p:sp>
      <p:sp>
        <p:nvSpPr>
          <p:cNvPr id="204803" name="Rectangle 3"/>
          <p:cNvSpPr>
            <a:spLocks noGrp="1" noChangeArrowheads="1"/>
          </p:cNvSpPr>
          <p:nvPr>
            <p:ph idx="1"/>
          </p:nvPr>
        </p:nvSpPr>
        <p:spPr>
          <a:noFill/>
          <a:ln/>
        </p:spPr>
        <p:txBody>
          <a:bodyPr lIns="94788" tIns="46562" rIns="94788" bIns="46562"/>
          <a:lstStyle/>
          <a:p>
            <a:r>
              <a:rPr lang="en-US" dirty="0">
                <a:solidFill>
                  <a:schemeClr val="tx1"/>
                </a:solidFill>
              </a:rPr>
              <a:t>To Understand the following :</a:t>
            </a:r>
          </a:p>
          <a:p>
            <a:pPr lvl="1"/>
            <a:r>
              <a:rPr lang="en-US" dirty="0">
                <a:solidFill>
                  <a:schemeClr val="tx1"/>
                </a:solidFill>
              </a:rPr>
              <a:t>What is Software Quality?</a:t>
            </a:r>
          </a:p>
          <a:p>
            <a:pPr lvl="1"/>
            <a:r>
              <a:rPr lang="en-US" dirty="0">
                <a:solidFill>
                  <a:schemeClr val="tx1"/>
                </a:solidFill>
              </a:rPr>
              <a:t>Other definitions</a:t>
            </a:r>
          </a:p>
          <a:p>
            <a:pPr lvl="1"/>
            <a:r>
              <a:rPr lang="en-US" dirty="0">
                <a:solidFill>
                  <a:schemeClr val="tx1"/>
                </a:solidFill>
              </a:rPr>
              <a:t>Quality Assurance  &amp; Quality Control</a:t>
            </a:r>
          </a:p>
          <a:p>
            <a:pPr lvl="1"/>
            <a:r>
              <a:rPr lang="en-US" dirty="0">
                <a:solidFill>
                  <a:schemeClr val="tx1"/>
                </a:solidFill>
              </a:rPr>
              <a:t>Importance of QA/QC</a:t>
            </a:r>
          </a:p>
          <a:p>
            <a:pPr lvl="1"/>
            <a:r>
              <a:rPr lang="en-US" dirty="0">
                <a:solidFill>
                  <a:schemeClr val="tx1"/>
                </a:solidFill>
              </a:rPr>
              <a:t> What is V&amp;V?</a:t>
            </a:r>
          </a:p>
          <a:p>
            <a:pPr lvl="1"/>
            <a:r>
              <a:rPr lang="en-US" dirty="0">
                <a:solidFill>
                  <a:schemeClr val="tx1"/>
                </a:solidFill>
              </a:rPr>
              <a:t>Static and Dynamic V&amp;V</a:t>
            </a:r>
          </a:p>
          <a:p>
            <a:pPr lvl="1"/>
            <a:r>
              <a:rPr lang="en-US" dirty="0">
                <a:solidFill>
                  <a:schemeClr val="tx1"/>
                </a:solidFill>
              </a:rPr>
              <a:t>Static and Dynamic Techniques</a:t>
            </a:r>
          </a:p>
          <a:p>
            <a:pPr lvl="1"/>
            <a:r>
              <a:rPr lang="en-US" dirty="0">
                <a:solidFill>
                  <a:schemeClr val="tx1"/>
                </a:solidFill>
              </a:rPr>
              <a:t>Why V&amp;V?</a:t>
            </a:r>
          </a:p>
          <a:p>
            <a:pPr lvl="1"/>
            <a:r>
              <a:rPr lang="en-US" dirty="0">
                <a:solidFill>
                  <a:schemeClr val="tx1"/>
                </a:solidFill>
              </a:rPr>
              <a:t>Types of V&amp;V</a:t>
            </a:r>
          </a:p>
        </p:txBody>
      </p:sp>
    </p:spTree>
    <p:extLst>
      <p:ext uri="{BB962C8B-B14F-4D97-AF65-F5344CB8AC3E}">
        <p14:creationId xmlns:p14="http://schemas.microsoft.com/office/powerpoint/2010/main" val="399307380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Your Understanding!</a:t>
            </a:r>
            <a:endParaRPr lang="en-US" dirty="0"/>
          </a:p>
        </p:txBody>
      </p:sp>
      <p:sp>
        <p:nvSpPr>
          <p:cNvPr id="3" name="Content Placeholder 2"/>
          <p:cNvSpPr>
            <a:spLocks noGrp="1"/>
          </p:cNvSpPr>
          <p:nvPr>
            <p:ph idx="1"/>
          </p:nvPr>
        </p:nvSpPr>
        <p:spPr/>
        <p:txBody>
          <a:bodyPr>
            <a:normAutofit/>
          </a:bodyPr>
          <a:lstStyle/>
          <a:p>
            <a:r>
              <a:rPr lang="en-US" dirty="0" smtClean="0">
                <a:solidFill>
                  <a:schemeClr val="tx1"/>
                </a:solidFill>
              </a:rPr>
              <a:t>In which phase UNIT Test Plan is  written ?</a:t>
            </a:r>
          </a:p>
          <a:p>
            <a:endParaRPr lang="en-US" dirty="0" smtClean="0">
              <a:solidFill>
                <a:schemeClr val="tx1"/>
              </a:solidFill>
            </a:endParaRPr>
          </a:p>
          <a:p>
            <a:r>
              <a:rPr lang="en-US" dirty="0" smtClean="0">
                <a:solidFill>
                  <a:schemeClr val="tx1"/>
                </a:solidFill>
              </a:rPr>
              <a:t>White </a:t>
            </a:r>
            <a:r>
              <a:rPr lang="en-US" dirty="0">
                <a:solidFill>
                  <a:schemeClr val="tx1"/>
                </a:solidFill>
              </a:rPr>
              <a:t>box testing includes </a:t>
            </a:r>
          </a:p>
          <a:p>
            <a:pPr lvl="1"/>
            <a:r>
              <a:rPr lang="en-US" dirty="0" smtClean="0">
                <a:solidFill>
                  <a:schemeClr val="tx1"/>
                </a:solidFill>
              </a:rPr>
              <a:t>Unit </a:t>
            </a:r>
            <a:r>
              <a:rPr lang="en-US" dirty="0">
                <a:solidFill>
                  <a:schemeClr val="tx1"/>
                </a:solidFill>
              </a:rPr>
              <a:t>Testing  </a:t>
            </a:r>
            <a:endParaRPr lang="en-US" dirty="0" smtClean="0">
              <a:solidFill>
                <a:schemeClr val="tx1"/>
              </a:solidFill>
            </a:endParaRPr>
          </a:p>
          <a:p>
            <a:pPr lvl="1"/>
            <a:r>
              <a:rPr lang="en-US" dirty="0" smtClean="0">
                <a:solidFill>
                  <a:schemeClr val="tx1"/>
                </a:solidFill>
              </a:rPr>
              <a:t>System </a:t>
            </a:r>
            <a:r>
              <a:rPr lang="en-US" dirty="0">
                <a:solidFill>
                  <a:schemeClr val="tx1"/>
                </a:solidFill>
              </a:rPr>
              <a:t>Testing   </a:t>
            </a:r>
          </a:p>
          <a:p>
            <a:pPr lvl="1"/>
            <a:r>
              <a:rPr lang="en-US" dirty="0" smtClean="0">
                <a:solidFill>
                  <a:schemeClr val="tx1"/>
                </a:solidFill>
              </a:rPr>
              <a:t>Operations </a:t>
            </a:r>
            <a:r>
              <a:rPr lang="en-US" dirty="0">
                <a:solidFill>
                  <a:schemeClr val="tx1"/>
                </a:solidFill>
              </a:rPr>
              <a:t>Acceptance Testing </a:t>
            </a:r>
            <a:endParaRPr lang="en-US" dirty="0" smtClean="0">
              <a:solidFill>
                <a:schemeClr val="tx1"/>
              </a:solidFill>
            </a:endParaRPr>
          </a:p>
          <a:p>
            <a:pPr lvl="1"/>
            <a:r>
              <a:rPr lang="en-US" dirty="0" smtClean="0">
                <a:solidFill>
                  <a:schemeClr val="tx1"/>
                </a:solidFill>
              </a:rPr>
              <a:t>Integration </a:t>
            </a:r>
            <a:r>
              <a:rPr lang="en-US" dirty="0">
                <a:solidFill>
                  <a:schemeClr val="tx1"/>
                </a:solidFill>
              </a:rPr>
              <a:t>testing </a:t>
            </a:r>
            <a:endParaRPr lang="en-US" dirty="0" smtClean="0">
              <a:solidFill>
                <a:schemeClr val="tx1"/>
              </a:solidFill>
            </a:endParaRPr>
          </a:p>
          <a:p>
            <a:pPr lvl="1"/>
            <a:endParaRPr lang="en-US" dirty="0">
              <a:solidFill>
                <a:schemeClr val="tx1"/>
              </a:solidFill>
            </a:endParaRPr>
          </a:p>
          <a:p>
            <a:r>
              <a:rPr lang="en-US" dirty="0" smtClean="0">
                <a:solidFill>
                  <a:schemeClr val="tx1"/>
                </a:solidFill>
              </a:rPr>
              <a:t>A </a:t>
            </a:r>
            <a:r>
              <a:rPr lang="en-US" dirty="0">
                <a:solidFill>
                  <a:schemeClr val="tx1"/>
                </a:solidFill>
              </a:rPr>
              <a:t>single baseline may contain many files.(T/F)</a:t>
            </a:r>
          </a:p>
          <a:p>
            <a:r>
              <a:rPr lang="en-US" dirty="0" smtClean="0">
                <a:solidFill>
                  <a:schemeClr val="tx1"/>
                </a:solidFill>
              </a:rPr>
              <a:t>A </a:t>
            </a:r>
            <a:r>
              <a:rPr lang="en-US" dirty="0">
                <a:solidFill>
                  <a:schemeClr val="tx1"/>
                </a:solidFill>
              </a:rPr>
              <a:t>Tester can test in the development library.(T/F)</a:t>
            </a:r>
          </a:p>
          <a:p>
            <a:pPr marL="0" indent="0">
              <a:buNone/>
            </a:pPr>
            <a:endParaRPr lang="en-US" sz="2400" b="0" dirty="0" smtClean="0">
              <a:solidFill>
                <a:schemeClr val="tx1"/>
              </a:solidFill>
            </a:endParaRPr>
          </a:p>
          <a:p>
            <a:endParaRPr lang="en-US" sz="2400" dirty="0" smtClean="0">
              <a:solidFill>
                <a:schemeClr val="tx1"/>
              </a:solidFill>
            </a:endParaRPr>
          </a:p>
          <a:p>
            <a:endParaRPr lang="en-US" sz="2400" dirty="0" smtClean="0">
              <a:solidFill>
                <a:schemeClr val="tx1"/>
              </a:solidFill>
            </a:endParaRPr>
          </a:p>
          <a:p>
            <a:endParaRPr lang="en-US" sz="2400" dirty="0">
              <a:solidFill>
                <a:schemeClr val="tx1"/>
              </a:solidFill>
            </a:endParaRPr>
          </a:p>
        </p:txBody>
      </p:sp>
    </p:spTree>
    <p:extLst>
      <p:ext uri="{BB962C8B-B14F-4D97-AF65-F5344CB8AC3E}">
        <p14:creationId xmlns:p14="http://schemas.microsoft.com/office/powerpoint/2010/main" val="4175855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blinds(horizontal)">
                                      <p:cBhvr>
                                        <p:cTn id="7" dur="500"/>
                                        <p:tgtEl>
                                          <p:spTgt spid="3">
                                            <p:txEl>
                                              <p:pRg st="8"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blinds(horizontal)">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blinds(horizontal)">
                                      <p:cBhvr>
                                        <p:cTn id="4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lstStyle/>
          <a:p>
            <a:r>
              <a:rPr lang="en-US" dirty="0" smtClean="0"/>
              <a:t>Introduction to Software Testing Life Cycle</a:t>
            </a:r>
            <a:endParaRPr lang="en-US" dirty="0"/>
          </a:p>
        </p:txBody>
      </p:sp>
    </p:spTree>
    <p:extLst>
      <p:ext uri="{BB962C8B-B14F-4D97-AF65-F5344CB8AC3E}">
        <p14:creationId xmlns:p14="http://schemas.microsoft.com/office/powerpoint/2010/main" val="170500385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Software Quality?</a:t>
            </a:r>
          </a:p>
        </p:txBody>
      </p:sp>
      <p:sp>
        <p:nvSpPr>
          <p:cNvPr id="3" name="Content Placeholder 2"/>
          <p:cNvSpPr>
            <a:spLocks noGrp="1"/>
          </p:cNvSpPr>
          <p:nvPr>
            <p:ph idx="1"/>
          </p:nvPr>
        </p:nvSpPr>
        <p:spPr/>
        <p:txBody>
          <a:bodyPr>
            <a:normAutofit/>
          </a:bodyPr>
          <a:lstStyle/>
          <a:p>
            <a:pPr>
              <a:lnSpc>
                <a:spcPct val="90000"/>
              </a:lnSpc>
            </a:pPr>
            <a:r>
              <a:rPr lang="en-US" dirty="0">
                <a:solidFill>
                  <a:schemeClr val="tx1"/>
                </a:solidFill>
              </a:rPr>
              <a:t>Quality is the totality of features and characteristics of a product or service that bear on its ability to satisfy stated and implied </a:t>
            </a:r>
            <a:r>
              <a:rPr lang="en-US" dirty="0" smtClean="0">
                <a:solidFill>
                  <a:schemeClr val="tx1"/>
                </a:solidFill>
              </a:rPr>
              <a:t>needs</a:t>
            </a:r>
          </a:p>
          <a:p>
            <a:pPr>
              <a:lnSpc>
                <a:spcPct val="90000"/>
              </a:lnSpc>
            </a:pPr>
            <a:endParaRPr lang="en-US" dirty="0">
              <a:solidFill>
                <a:schemeClr val="tx1"/>
              </a:solidFill>
            </a:endParaRPr>
          </a:p>
          <a:p>
            <a:pPr>
              <a:lnSpc>
                <a:spcPct val="90000"/>
              </a:lnSpc>
            </a:pPr>
            <a:r>
              <a:rPr lang="en-US" dirty="0">
                <a:solidFill>
                  <a:schemeClr val="tx1"/>
                </a:solidFill>
              </a:rPr>
              <a:t>Software Quality means:</a:t>
            </a:r>
          </a:p>
          <a:p>
            <a:pPr lvl="1"/>
            <a:r>
              <a:rPr lang="en-US" dirty="0">
                <a:solidFill>
                  <a:schemeClr val="tx1"/>
                </a:solidFill>
              </a:rPr>
              <a:t>Total conformance to user requirements and   </a:t>
            </a:r>
            <a:r>
              <a:rPr lang="en-US" dirty="0" smtClean="0">
                <a:solidFill>
                  <a:schemeClr val="tx1"/>
                </a:solidFill>
              </a:rPr>
              <a:t>specifications</a:t>
            </a:r>
            <a:endParaRPr lang="en-US" dirty="0">
              <a:solidFill>
                <a:schemeClr val="tx1"/>
              </a:solidFill>
            </a:endParaRPr>
          </a:p>
          <a:p>
            <a:pPr lvl="1"/>
            <a:r>
              <a:rPr lang="en-US" dirty="0">
                <a:solidFill>
                  <a:schemeClr val="tx1"/>
                </a:solidFill>
              </a:rPr>
              <a:t> Absence of Defects </a:t>
            </a:r>
          </a:p>
          <a:p>
            <a:pPr lvl="1"/>
            <a:r>
              <a:rPr lang="en-US" dirty="0">
                <a:solidFill>
                  <a:schemeClr val="tx1"/>
                </a:solidFill>
              </a:rPr>
              <a:t> Fitness of </a:t>
            </a:r>
            <a:r>
              <a:rPr lang="en-US" dirty="0" smtClean="0">
                <a:solidFill>
                  <a:schemeClr val="tx1"/>
                </a:solidFill>
              </a:rPr>
              <a:t>Use</a:t>
            </a:r>
            <a:endParaRPr lang="en-US" dirty="0">
              <a:solidFill>
                <a:schemeClr val="tx1"/>
              </a:solidFill>
            </a:endParaRPr>
          </a:p>
          <a:p>
            <a:endParaRPr lang="en-US" dirty="0">
              <a:solidFill>
                <a:schemeClr val="tx1"/>
              </a:solidFill>
            </a:endParaRPr>
          </a:p>
          <a:p>
            <a:endParaRPr lang="en-US" sz="2400" dirty="0">
              <a:solidFill>
                <a:schemeClr val="tx1"/>
              </a:solidFill>
            </a:endParaRPr>
          </a:p>
          <a:p>
            <a:endParaRPr lang="en-US" sz="2200" dirty="0">
              <a:solidFill>
                <a:schemeClr val="tx1"/>
              </a:solidFill>
            </a:endParaRPr>
          </a:p>
          <a:p>
            <a:pPr marL="0" indent="0">
              <a:buNone/>
            </a:pPr>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374269277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21266"/>
            <a:ext cx="8139112" cy="792162"/>
          </a:xfrm>
        </p:spPr>
        <p:txBody>
          <a:bodyPr/>
          <a:lstStyle/>
          <a:p>
            <a:r>
              <a:rPr lang="en-US" dirty="0"/>
              <a:t>Other definitions</a:t>
            </a:r>
          </a:p>
        </p:txBody>
      </p:sp>
      <p:sp>
        <p:nvSpPr>
          <p:cNvPr id="3" name="Content Placeholder 2"/>
          <p:cNvSpPr>
            <a:spLocks noGrp="1"/>
          </p:cNvSpPr>
          <p:nvPr>
            <p:ph idx="1"/>
          </p:nvPr>
        </p:nvSpPr>
        <p:spPr>
          <a:xfrm>
            <a:off x="442686" y="1251857"/>
            <a:ext cx="8229600" cy="4525963"/>
          </a:xfrm>
        </p:spPr>
        <p:txBody>
          <a:bodyPr>
            <a:normAutofit/>
          </a:bodyPr>
          <a:lstStyle/>
          <a:p>
            <a:pPr>
              <a:lnSpc>
                <a:spcPct val="90000"/>
              </a:lnSpc>
            </a:pPr>
            <a:r>
              <a:rPr lang="en-US" dirty="0">
                <a:solidFill>
                  <a:schemeClr val="tx1"/>
                </a:solidFill>
              </a:rPr>
              <a:t>Errors:</a:t>
            </a:r>
          </a:p>
          <a:p>
            <a:pPr lvl="1">
              <a:lnSpc>
                <a:spcPct val="90000"/>
              </a:lnSpc>
            </a:pPr>
            <a:r>
              <a:rPr lang="en-US" dirty="0">
                <a:solidFill>
                  <a:schemeClr val="tx1"/>
                </a:solidFill>
              </a:rPr>
              <a:t> Mistakes we </a:t>
            </a:r>
            <a:r>
              <a:rPr lang="en-US" dirty="0" smtClean="0">
                <a:solidFill>
                  <a:schemeClr val="tx1"/>
                </a:solidFill>
              </a:rPr>
              <a:t>make</a:t>
            </a:r>
            <a:endParaRPr lang="en-US" dirty="0">
              <a:solidFill>
                <a:schemeClr val="tx1"/>
              </a:solidFill>
            </a:endParaRPr>
          </a:p>
          <a:p>
            <a:pPr>
              <a:lnSpc>
                <a:spcPct val="90000"/>
              </a:lnSpc>
            </a:pPr>
            <a:endParaRPr lang="en-US" dirty="0">
              <a:solidFill>
                <a:schemeClr val="tx1"/>
              </a:solidFill>
            </a:endParaRPr>
          </a:p>
          <a:p>
            <a:pPr>
              <a:lnSpc>
                <a:spcPct val="90000"/>
              </a:lnSpc>
            </a:pPr>
            <a:r>
              <a:rPr lang="en-US" dirty="0">
                <a:solidFill>
                  <a:schemeClr val="tx1"/>
                </a:solidFill>
              </a:rPr>
              <a:t>Defects:</a:t>
            </a:r>
          </a:p>
          <a:p>
            <a:pPr lvl="1">
              <a:lnSpc>
                <a:spcPct val="90000"/>
              </a:lnSpc>
            </a:pPr>
            <a:r>
              <a:rPr lang="en-US" dirty="0">
                <a:solidFill>
                  <a:schemeClr val="tx1"/>
                </a:solidFill>
              </a:rPr>
              <a:t> Defects are the results of </a:t>
            </a:r>
            <a:r>
              <a:rPr lang="en-US" dirty="0" smtClean="0">
                <a:solidFill>
                  <a:schemeClr val="tx1"/>
                </a:solidFill>
              </a:rPr>
              <a:t>errors</a:t>
            </a:r>
            <a:endParaRPr lang="en-US" dirty="0">
              <a:solidFill>
                <a:schemeClr val="tx1"/>
              </a:solidFill>
            </a:endParaRPr>
          </a:p>
          <a:p>
            <a:pPr>
              <a:lnSpc>
                <a:spcPct val="90000"/>
              </a:lnSpc>
            </a:pPr>
            <a:endParaRPr lang="en-US" dirty="0">
              <a:solidFill>
                <a:schemeClr val="tx1"/>
              </a:solidFill>
            </a:endParaRPr>
          </a:p>
          <a:p>
            <a:pPr>
              <a:lnSpc>
                <a:spcPct val="90000"/>
              </a:lnSpc>
            </a:pPr>
            <a:r>
              <a:rPr lang="en-US" dirty="0">
                <a:solidFill>
                  <a:schemeClr val="tx1"/>
                </a:solidFill>
              </a:rPr>
              <a:t>Failures:</a:t>
            </a:r>
          </a:p>
          <a:p>
            <a:pPr lvl="1">
              <a:lnSpc>
                <a:spcPct val="90000"/>
              </a:lnSpc>
            </a:pPr>
            <a:r>
              <a:rPr lang="en-US" dirty="0">
                <a:solidFill>
                  <a:schemeClr val="tx1"/>
                </a:solidFill>
              </a:rPr>
              <a:t> Software failures are the results of </a:t>
            </a:r>
            <a:r>
              <a:rPr lang="en-US" dirty="0" smtClean="0">
                <a:solidFill>
                  <a:schemeClr val="tx1"/>
                </a:solidFill>
              </a:rPr>
              <a:t>Defects,</a:t>
            </a:r>
          </a:p>
          <a:p>
            <a:pPr marL="457200" lvl="1" indent="0">
              <a:lnSpc>
                <a:spcPct val="90000"/>
              </a:lnSpc>
              <a:buNone/>
            </a:pPr>
            <a:r>
              <a:rPr lang="en-US" dirty="0">
                <a:solidFill>
                  <a:schemeClr val="tx1"/>
                </a:solidFill>
              </a:rPr>
              <a:t> </a:t>
            </a:r>
            <a:r>
              <a:rPr lang="en-US" dirty="0" smtClean="0">
                <a:solidFill>
                  <a:schemeClr val="tx1"/>
                </a:solidFill>
              </a:rPr>
              <a:t>       observed </a:t>
            </a:r>
            <a:r>
              <a:rPr lang="en-US" dirty="0">
                <a:solidFill>
                  <a:schemeClr val="tx1"/>
                </a:solidFill>
              </a:rPr>
              <a:t>while running the </a:t>
            </a:r>
            <a:r>
              <a:rPr lang="en-US" dirty="0" smtClean="0">
                <a:solidFill>
                  <a:schemeClr val="tx1"/>
                </a:solidFill>
              </a:rPr>
              <a:t>software</a:t>
            </a:r>
            <a:endParaRPr lang="en-US" dirty="0">
              <a:solidFill>
                <a:schemeClr val="tx1"/>
              </a:solidFill>
            </a:endParaRPr>
          </a:p>
          <a:p>
            <a:endParaRPr lang="en-US" sz="2400" dirty="0">
              <a:solidFill>
                <a:schemeClr val="tx1"/>
              </a:solidFill>
            </a:endParaRPr>
          </a:p>
          <a:p>
            <a:endParaRPr lang="en-US" sz="2200" dirty="0">
              <a:solidFill>
                <a:schemeClr val="tx1"/>
              </a:solidFill>
            </a:endParaRPr>
          </a:p>
          <a:p>
            <a:pPr marL="0" indent="0">
              <a:buNone/>
            </a:pPr>
            <a:endParaRPr lang="en-US" dirty="0">
              <a:solidFill>
                <a:schemeClr val="tx1"/>
              </a:solidFill>
            </a:endParaRPr>
          </a:p>
          <a:p>
            <a:endParaRPr lang="en-US" dirty="0">
              <a:solidFill>
                <a:schemeClr val="tx1"/>
              </a:solidFill>
            </a:endParaRPr>
          </a:p>
        </p:txBody>
      </p:sp>
      <p:graphicFrame>
        <p:nvGraphicFramePr>
          <p:cNvPr id="5" name="Object 4"/>
          <p:cNvGraphicFramePr>
            <a:graphicFrameLocks/>
          </p:cNvGraphicFramePr>
          <p:nvPr/>
        </p:nvGraphicFramePr>
        <p:xfrm>
          <a:off x="5762625" y="1316038"/>
          <a:ext cx="2817813" cy="2973387"/>
        </p:xfrm>
        <a:graphic>
          <a:graphicData uri="http://schemas.openxmlformats.org/presentationml/2006/ole">
            <mc:AlternateContent xmlns:mc="http://schemas.openxmlformats.org/markup-compatibility/2006">
              <mc:Choice xmlns:v="urn:schemas-microsoft-com:vml" Requires="v">
                <p:oleObj spid="_x0000_s9224" name="Clip" r:id="rId4" imgW="3660489" imgH="2877543" progId="MS_ClipArt_Gallery.2">
                  <p:embed/>
                </p:oleObj>
              </mc:Choice>
              <mc:Fallback>
                <p:oleObj name="Clip" r:id="rId4" imgW="3660489" imgH="2877543" progId="MS_ClipArt_Gallery.2">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62625" y="1316038"/>
                        <a:ext cx="2817813" cy="2973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Footer Placeholder 3"/>
          <p:cNvSpPr>
            <a:spLocks noGrp="1"/>
          </p:cNvSpPr>
          <p:nvPr>
            <p:ph type="ftr" sz="quarter" idx="11"/>
          </p:nvPr>
        </p:nvSpPr>
        <p:spPr/>
        <p:txBody>
          <a:bodyPr/>
          <a:lstStyle/>
          <a:p>
            <a:r>
              <a:rPr lang="en-US" smtClean="0"/>
              <a:t>Capgemini Internal</a:t>
            </a:r>
            <a:endParaRPr lang="en-US"/>
          </a:p>
        </p:txBody>
      </p:sp>
    </p:spTree>
    <p:extLst>
      <p:ext uri="{BB962C8B-B14F-4D97-AF65-F5344CB8AC3E}">
        <p14:creationId xmlns:p14="http://schemas.microsoft.com/office/powerpoint/2010/main" val="111473592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Assurance  &amp; Quality Control</a:t>
            </a:r>
            <a:endParaRPr lang="en-US" dirty="0"/>
          </a:p>
        </p:txBody>
      </p:sp>
      <p:sp>
        <p:nvSpPr>
          <p:cNvPr id="3" name="Content Placeholder 2"/>
          <p:cNvSpPr>
            <a:spLocks noGrp="1"/>
          </p:cNvSpPr>
          <p:nvPr>
            <p:ph sz="quarter" idx="11"/>
          </p:nvPr>
        </p:nvSpPr>
        <p:spPr/>
        <p:txBody>
          <a:bodyPr/>
          <a:lstStyle/>
          <a:p>
            <a:r>
              <a:rPr lang="en-US" dirty="0"/>
              <a:t>Quality Assurance</a:t>
            </a:r>
          </a:p>
          <a:p>
            <a:pPr lvl="1"/>
            <a:r>
              <a:rPr lang="en-US" dirty="0"/>
              <a:t>Ensures that the product is developed correctly</a:t>
            </a:r>
          </a:p>
          <a:p>
            <a:pPr lvl="1"/>
            <a:r>
              <a:rPr lang="en-US" dirty="0"/>
              <a:t>Prevention activity</a:t>
            </a:r>
          </a:p>
          <a:p>
            <a:pPr lvl="1"/>
            <a:r>
              <a:rPr lang="en-US" dirty="0"/>
              <a:t>E.g. Process definition, planning</a:t>
            </a:r>
          </a:p>
          <a:p>
            <a:pPr lvl="1"/>
            <a:r>
              <a:rPr lang="en-US" dirty="0"/>
              <a:t>Done at the beginning of project</a:t>
            </a:r>
          </a:p>
          <a:p>
            <a:endParaRPr lang="en-US" dirty="0"/>
          </a:p>
        </p:txBody>
      </p:sp>
      <p:sp>
        <p:nvSpPr>
          <p:cNvPr id="5" name="Content Placeholder 4"/>
          <p:cNvSpPr>
            <a:spLocks noGrp="1"/>
          </p:cNvSpPr>
          <p:nvPr>
            <p:ph sz="quarter" idx="10"/>
          </p:nvPr>
        </p:nvSpPr>
        <p:spPr/>
        <p:txBody>
          <a:bodyPr/>
          <a:lstStyle/>
          <a:p>
            <a:r>
              <a:rPr lang="en-US" dirty="0"/>
              <a:t>Quality Control</a:t>
            </a:r>
          </a:p>
          <a:p>
            <a:pPr lvl="1"/>
            <a:r>
              <a:rPr lang="en-US" dirty="0"/>
              <a:t>Ensures that the product developed is correct</a:t>
            </a:r>
          </a:p>
          <a:p>
            <a:pPr lvl="1"/>
            <a:r>
              <a:rPr lang="en-US" dirty="0"/>
              <a:t>Detection and correction activity</a:t>
            </a:r>
          </a:p>
          <a:p>
            <a:pPr lvl="1"/>
            <a:r>
              <a:rPr lang="en-US" dirty="0"/>
              <a:t>E.g. Reviews and Testing</a:t>
            </a:r>
          </a:p>
          <a:p>
            <a:pPr lvl="1"/>
            <a:r>
              <a:rPr lang="en-US" dirty="0"/>
              <a:t>Carried out after initiation</a:t>
            </a:r>
          </a:p>
          <a:p>
            <a:endParaRPr lang="en-US" dirty="0"/>
          </a:p>
          <a:p>
            <a:endParaRPr lang="en-US" dirty="0"/>
          </a:p>
        </p:txBody>
      </p:sp>
    </p:spTree>
    <p:extLst>
      <p:ext uri="{BB962C8B-B14F-4D97-AF65-F5344CB8AC3E}">
        <p14:creationId xmlns:p14="http://schemas.microsoft.com/office/powerpoint/2010/main" val="73428692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 of QA/QC</a:t>
            </a:r>
          </a:p>
        </p:txBody>
      </p:sp>
      <p:sp>
        <p:nvSpPr>
          <p:cNvPr id="5" name="Content Placeholder 4"/>
          <p:cNvSpPr>
            <a:spLocks noGrp="1"/>
          </p:cNvSpPr>
          <p:nvPr>
            <p:ph idx="1"/>
          </p:nvPr>
        </p:nvSpPr>
        <p:spPr/>
        <p:txBody>
          <a:bodyPr/>
          <a:lstStyle/>
          <a:p>
            <a:r>
              <a:rPr lang="en-US" dirty="0"/>
              <a:t>“All  QC/QA  activities are important, because  all   lead to quality software, if  practiced  correctly.   However,  if you  allow  me to choose  one  only, my choice  is  Formal  Technical  Reviews.  If  conducted  properly,  they are the single-most effective ways to uncover and fix defects while they are still inexpensive to find and fix</a:t>
            </a:r>
            <a:r>
              <a:rPr lang="en-US" dirty="0" smtClean="0"/>
              <a:t>.”</a:t>
            </a:r>
          </a:p>
          <a:p>
            <a:endParaRPr lang="en-US" dirty="0"/>
          </a:p>
          <a:p>
            <a:r>
              <a:rPr lang="en-US" dirty="0" smtClean="0"/>
              <a:t>Roger </a:t>
            </a:r>
            <a:r>
              <a:rPr lang="en-US" dirty="0"/>
              <a:t>Pressman</a:t>
            </a:r>
          </a:p>
        </p:txBody>
      </p:sp>
    </p:spTree>
    <p:extLst>
      <p:ext uri="{BB962C8B-B14F-4D97-AF65-F5344CB8AC3E}">
        <p14:creationId xmlns:p14="http://schemas.microsoft.com/office/powerpoint/2010/main" val="273689392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What is V&amp;V?</a:t>
            </a:r>
          </a:p>
        </p:txBody>
      </p:sp>
      <p:sp>
        <p:nvSpPr>
          <p:cNvPr id="3" name="Content Placeholder 2"/>
          <p:cNvSpPr>
            <a:spLocks noGrp="1"/>
          </p:cNvSpPr>
          <p:nvPr>
            <p:ph idx="1"/>
          </p:nvPr>
        </p:nvSpPr>
        <p:spPr/>
        <p:txBody>
          <a:bodyPr>
            <a:normAutofit/>
          </a:bodyPr>
          <a:lstStyle/>
          <a:p>
            <a:r>
              <a:rPr lang="en-US" dirty="0">
                <a:solidFill>
                  <a:schemeClr val="tx1"/>
                </a:solidFill>
              </a:rPr>
              <a:t>Verification.</a:t>
            </a:r>
          </a:p>
          <a:p>
            <a:pPr lvl="1"/>
            <a:r>
              <a:rPr lang="en-US" dirty="0">
                <a:solidFill>
                  <a:schemeClr val="tx1"/>
                </a:solidFill>
              </a:rPr>
              <a:t>Determine  whether  the artifacts of </a:t>
            </a:r>
            <a:r>
              <a:rPr lang="en-US" dirty="0" smtClean="0">
                <a:solidFill>
                  <a:schemeClr val="tx1"/>
                </a:solidFill>
              </a:rPr>
              <a:t>each phase </a:t>
            </a:r>
            <a:r>
              <a:rPr lang="en-US" dirty="0">
                <a:solidFill>
                  <a:schemeClr val="tx1"/>
                </a:solidFill>
              </a:rPr>
              <a:t>of SDLC fulfill the requirements of   the previous phase.</a:t>
            </a:r>
          </a:p>
          <a:p>
            <a:pPr lvl="1"/>
            <a:r>
              <a:rPr lang="en-US" dirty="0">
                <a:solidFill>
                  <a:schemeClr val="tx1"/>
                </a:solidFill>
              </a:rPr>
              <a:t>Are we building the product correctly?</a:t>
            </a:r>
          </a:p>
          <a:p>
            <a:pPr lvl="1"/>
            <a:r>
              <a:rPr lang="en-US" dirty="0">
                <a:solidFill>
                  <a:schemeClr val="tx1"/>
                </a:solidFill>
              </a:rPr>
              <a:t>Also called as static technique or Review</a:t>
            </a:r>
          </a:p>
          <a:p>
            <a:endParaRPr lang="en-US" dirty="0">
              <a:solidFill>
                <a:schemeClr val="tx1"/>
              </a:solidFill>
            </a:endParaRPr>
          </a:p>
          <a:p>
            <a:r>
              <a:rPr lang="en-US" dirty="0" smtClean="0">
                <a:solidFill>
                  <a:schemeClr val="tx1"/>
                </a:solidFill>
              </a:rPr>
              <a:t>Validation</a:t>
            </a:r>
            <a:endParaRPr lang="en-US" dirty="0">
              <a:solidFill>
                <a:schemeClr val="tx1"/>
              </a:solidFill>
            </a:endParaRPr>
          </a:p>
          <a:p>
            <a:pPr lvl="1"/>
            <a:r>
              <a:rPr lang="en-US" dirty="0">
                <a:solidFill>
                  <a:schemeClr val="tx1"/>
                </a:solidFill>
              </a:rPr>
              <a:t>Determine whether the artifacts of each phase of the SDLC are in tune with the customer requirements.</a:t>
            </a:r>
          </a:p>
          <a:p>
            <a:pPr lvl="1"/>
            <a:r>
              <a:rPr lang="en-US" dirty="0">
                <a:solidFill>
                  <a:schemeClr val="tx1"/>
                </a:solidFill>
              </a:rPr>
              <a:t>Are we building the correct product?</a:t>
            </a:r>
          </a:p>
          <a:p>
            <a:pPr lvl="1"/>
            <a:r>
              <a:rPr lang="en-US" dirty="0">
                <a:solidFill>
                  <a:schemeClr val="tx1"/>
                </a:solidFill>
              </a:rPr>
              <a:t>Also called as dynamic technique or Testing</a:t>
            </a:r>
          </a:p>
          <a:p>
            <a:endParaRPr lang="en-US" dirty="0">
              <a:solidFill>
                <a:schemeClr val="tx1"/>
              </a:solidFill>
            </a:endParaRPr>
          </a:p>
          <a:p>
            <a:endParaRPr lang="en-US" dirty="0">
              <a:solidFill>
                <a:schemeClr val="tx1"/>
              </a:solidFill>
            </a:endParaRPr>
          </a:p>
        </p:txBody>
      </p:sp>
      <p:graphicFrame>
        <p:nvGraphicFramePr>
          <p:cNvPr id="5" name="Object 4"/>
          <p:cNvGraphicFramePr>
            <a:graphicFrameLocks/>
          </p:cNvGraphicFramePr>
          <p:nvPr>
            <p:extLst>
              <p:ext uri="{D42A27DB-BD31-4B8C-83A1-F6EECF244321}">
                <p14:modId xmlns:p14="http://schemas.microsoft.com/office/powerpoint/2010/main" val="3849675430"/>
              </p:ext>
            </p:extLst>
          </p:nvPr>
        </p:nvGraphicFramePr>
        <p:xfrm>
          <a:off x="7110186" y="2056267"/>
          <a:ext cx="1368425" cy="1752600"/>
        </p:xfrm>
        <a:graphic>
          <a:graphicData uri="http://schemas.openxmlformats.org/presentationml/2006/ole">
            <mc:AlternateContent xmlns:mc="http://schemas.openxmlformats.org/markup-compatibility/2006">
              <mc:Choice xmlns:v="urn:schemas-microsoft-com:vml" Requires="v">
                <p:oleObj spid="_x0000_s10248" name="Clip" r:id="rId4" imgW="2447849" imgH="3619500" progId="MS_ClipArt_Gallery.2">
                  <p:embed/>
                </p:oleObj>
              </mc:Choice>
              <mc:Fallback>
                <p:oleObj name="Clip" r:id="rId4" imgW="2447849" imgH="3619500" progId="MS_ClipArt_Gallery.2">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10186" y="2056267"/>
                        <a:ext cx="1368425"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24323527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and Dynamic V&amp;V</a:t>
            </a:r>
          </a:p>
        </p:txBody>
      </p:sp>
      <p:pic>
        <p:nvPicPr>
          <p:cNvPr id="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7116" y="1746250"/>
            <a:ext cx="7269163" cy="3352800"/>
          </a:xfrm>
          <a:prstGeom prst="rect">
            <a:avLst/>
          </a:prstGeom>
          <a:solidFill>
            <a:schemeClr val="bg1"/>
          </a:solidFill>
          <a:ln w="25400">
            <a:solidFill>
              <a:srgbClr val="000099"/>
            </a:solidFill>
            <a:miter lim="800000"/>
            <a:headEnd/>
            <a:tailEnd/>
          </a:ln>
        </p:spPr>
      </p:pic>
    </p:spTree>
    <p:extLst>
      <p:ext uri="{BB962C8B-B14F-4D97-AF65-F5344CB8AC3E}">
        <p14:creationId xmlns:p14="http://schemas.microsoft.com/office/powerpoint/2010/main" val="56356287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Static and Dynamic T</a:t>
            </a:r>
            <a:r>
              <a:rPr lang="en-US" dirty="0" smtClean="0"/>
              <a:t>echniques</a:t>
            </a:r>
            <a:endParaRPr lang="en-US" dirty="0"/>
          </a:p>
        </p:txBody>
      </p:sp>
      <p:grpSp>
        <p:nvGrpSpPr>
          <p:cNvPr id="5" name="Group 3"/>
          <p:cNvGrpSpPr>
            <a:grpSpLocks/>
          </p:cNvGrpSpPr>
          <p:nvPr/>
        </p:nvGrpSpPr>
        <p:grpSpPr bwMode="auto">
          <a:xfrm>
            <a:off x="387350" y="988354"/>
            <a:ext cx="8412480" cy="5212080"/>
            <a:chOff x="244" y="758"/>
            <a:chExt cx="6203" cy="3419"/>
          </a:xfrm>
        </p:grpSpPr>
        <p:sp>
          <p:nvSpPr>
            <p:cNvPr id="7" name="Line 4"/>
            <p:cNvSpPr>
              <a:spLocks noChangeShapeType="1"/>
            </p:cNvSpPr>
            <p:nvPr/>
          </p:nvSpPr>
          <p:spPr bwMode="auto">
            <a:xfrm flipH="1">
              <a:off x="4168" y="1886"/>
              <a:ext cx="581" cy="1954"/>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 name="Line 5"/>
            <p:cNvSpPr>
              <a:spLocks noChangeShapeType="1"/>
            </p:cNvSpPr>
            <p:nvPr/>
          </p:nvSpPr>
          <p:spPr bwMode="auto">
            <a:xfrm>
              <a:off x="5215" y="1789"/>
              <a:ext cx="679" cy="231"/>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9" name="Line 6"/>
            <p:cNvSpPr>
              <a:spLocks noChangeShapeType="1"/>
            </p:cNvSpPr>
            <p:nvPr/>
          </p:nvSpPr>
          <p:spPr bwMode="auto">
            <a:xfrm>
              <a:off x="1551" y="951"/>
              <a:ext cx="837" cy="23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0" name="Line 7"/>
            <p:cNvSpPr>
              <a:spLocks noChangeShapeType="1"/>
            </p:cNvSpPr>
            <p:nvPr/>
          </p:nvSpPr>
          <p:spPr bwMode="auto">
            <a:xfrm flipH="1">
              <a:off x="3488" y="1789"/>
              <a:ext cx="364" cy="371"/>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1" name="Line 8"/>
            <p:cNvSpPr>
              <a:spLocks noChangeShapeType="1"/>
            </p:cNvSpPr>
            <p:nvPr/>
          </p:nvSpPr>
          <p:spPr bwMode="auto">
            <a:xfrm flipH="1">
              <a:off x="609" y="2626"/>
              <a:ext cx="627" cy="185"/>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 name="Line 9"/>
            <p:cNvSpPr>
              <a:spLocks noChangeShapeType="1"/>
            </p:cNvSpPr>
            <p:nvPr/>
          </p:nvSpPr>
          <p:spPr bwMode="auto">
            <a:xfrm>
              <a:off x="2754" y="2487"/>
              <a:ext cx="1046" cy="557"/>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 name="Line 10"/>
            <p:cNvSpPr>
              <a:spLocks noChangeShapeType="1"/>
            </p:cNvSpPr>
            <p:nvPr/>
          </p:nvSpPr>
          <p:spPr bwMode="auto">
            <a:xfrm>
              <a:off x="4377" y="1044"/>
              <a:ext cx="208" cy="185"/>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4" name="Line 11"/>
            <p:cNvSpPr>
              <a:spLocks noChangeShapeType="1"/>
            </p:cNvSpPr>
            <p:nvPr/>
          </p:nvSpPr>
          <p:spPr bwMode="auto">
            <a:xfrm flipH="1">
              <a:off x="2702" y="951"/>
              <a:ext cx="1308" cy="79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5" name="Line 12"/>
            <p:cNvSpPr>
              <a:spLocks noChangeShapeType="1"/>
            </p:cNvSpPr>
            <p:nvPr/>
          </p:nvSpPr>
          <p:spPr bwMode="auto">
            <a:xfrm flipH="1">
              <a:off x="662" y="951"/>
              <a:ext cx="784" cy="23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6" name="Line 13"/>
            <p:cNvSpPr>
              <a:spLocks noChangeShapeType="1"/>
            </p:cNvSpPr>
            <p:nvPr/>
          </p:nvSpPr>
          <p:spPr bwMode="auto">
            <a:xfrm flipH="1">
              <a:off x="976" y="951"/>
              <a:ext cx="470" cy="511"/>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7" name="Line 14"/>
            <p:cNvSpPr>
              <a:spLocks noChangeShapeType="1"/>
            </p:cNvSpPr>
            <p:nvPr/>
          </p:nvSpPr>
          <p:spPr bwMode="auto">
            <a:xfrm flipH="1">
              <a:off x="1237" y="905"/>
              <a:ext cx="261" cy="79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 name="Line 15"/>
            <p:cNvSpPr>
              <a:spLocks noChangeShapeType="1"/>
            </p:cNvSpPr>
            <p:nvPr/>
          </p:nvSpPr>
          <p:spPr bwMode="auto">
            <a:xfrm>
              <a:off x="1498" y="905"/>
              <a:ext cx="0" cy="1115"/>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9" name="Line 16"/>
            <p:cNvSpPr>
              <a:spLocks noChangeShapeType="1"/>
            </p:cNvSpPr>
            <p:nvPr/>
          </p:nvSpPr>
          <p:spPr bwMode="auto">
            <a:xfrm flipH="1">
              <a:off x="1289" y="1975"/>
              <a:ext cx="732" cy="511"/>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 name="Line 17"/>
            <p:cNvSpPr>
              <a:spLocks noChangeShapeType="1"/>
            </p:cNvSpPr>
            <p:nvPr/>
          </p:nvSpPr>
          <p:spPr bwMode="auto">
            <a:xfrm>
              <a:off x="2649" y="1975"/>
              <a:ext cx="0" cy="371"/>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1" name="Line 18"/>
            <p:cNvSpPr>
              <a:spLocks noChangeShapeType="1"/>
            </p:cNvSpPr>
            <p:nvPr/>
          </p:nvSpPr>
          <p:spPr bwMode="auto">
            <a:xfrm flipH="1">
              <a:off x="871" y="2626"/>
              <a:ext cx="365" cy="465"/>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2" name="Line 19"/>
            <p:cNvSpPr>
              <a:spLocks noChangeShapeType="1"/>
            </p:cNvSpPr>
            <p:nvPr/>
          </p:nvSpPr>
          <p:spPr bwMode="auto">
            <a:xfrm>
              <a:off x="1236" y="2719"/>
              <a:ext cx="0" cy="93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 name="Line 20"/>
            <p:cNvSpPr>
              <a:spLocks noChangeShapeType="1"/>
            </p:cNvSpPr>
            <p:nvPr/>
          </p:nvSpPr>
          <p:spPr bwMode="auto">
            <a:xfrm flipH="1">
              <a:off x="1969" y="2487"/>
              <a:ext cx="784" cy="557"/>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4" name="Line 21"/>
            <p:cNvSpPr>
              <a:spLocks noChangeShapeType="1"/>
            </p:cNvSpPr>
            <p:nvPr/>
          </p:nvSpPr>
          <p:spPr bwMode="auto">
            <a:xfrm flipH="1">
              <a:off x="2441" y="2487"/>
              <a:ext cx="312" cy="836"/>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 name="Line 22"/>
            <p:cNvSpPr>
              <a:spLocks noChangeShapeType="1"/>
            </p:cNvSpPr>
            <p:nvPr/>
          </p:nvSpPr>
          <p:spPr bwMode="auto">
            <a:xfrm>
              <a:off x="2753" y="2533"/>
              <a:ext cx="0" cy="107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6" name="Line 23"/>
            <p:cNvSpPr>
              <a:spLocks noChangeShapeType="1"/>
            </p:cNvSpPr>
            <p:nvPr/>
          </p:nvSpPr>
          <p:spPr bwMode="auto">
            <a:xfrm>
              <a:off x="2754" y="2487"/>
              <a:ext cx="418" cy="1395"/>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 name="Line 24"/>
            <p:cNvSpPr>
              <a:spLocks noChangeShapeType="1"/>
            </p:cNvSpPr>
            <p:nvPr/>
          </p:nvSpPr>
          <p:spPr bwMode="auto">
            <a:xfrm>
              <a:off x="2754" y="2487"/>
              <a:ext cx="576" cy="1116"/>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8" name="Line 25"/>
            <p:cNvSpPr>
              <a:spLocks noChangeShapeType="1"/>
            </p:cNvSpPr>
            <p:nvPr/>
          </p:nvSpPr>
          <p:spPr bwMode="auto">
            <a:xfrm>
              <a:off x="2754" y="2487"/>
              <a:ext cx="785" cy="79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9" name="Line 26"/>
            <p:cNvSpPr>
              <a:spLocks noChangeShapeType="1"/>
            </p:cNvSpPr>
            <p:nvPr/>
          </p:nvSpPr>
          <p:spPr bwMode="auto">
            <a:xfrm flipH="1">
              <a:off x="3853" y="1789"/>
              <a:ext cx="261" cy="557"/>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 name="Line 27"/>
            <p:cNvSpPr>
              <a:spLocks noChangeShapeType="1"/>
            </p:cNvSpPr>
            <p:nvPr/>
          </p:nvSpPr>
          <p:spPr bwMode="auto">
            <a:xfrm>
              <a:off x="4219" y="1882"/>
              <a:ext cx="0" cy="743"/>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1" name="Line 28"/>
            <p:cNvSpPr>
              <a:spLocks noChangeShapeType="1"/>
            </p:cNvSpPr>
            <p:nvPr/>
          </p:nvSpPr>
          <p:spPr bwMode="auto">
            <a:xfrm flipH="1">
              <a:off x="4377" y="1510"/>
              <a:ext cx="208" cy="185"/>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2" name="Line 29"/>
            <p:cNvSpPr>
              <a:spLocks noChangeShapeType="1"/>
            </p:cNvSpPr>
            <p:nvPr/>
          </p:nvSpPr>
          <p:spPr bwMode="auto">
            <a:xfrm>
              <a:off x="4953" y="1510"/>
              <a:ext cx="103" cy="185"/>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3" name="Line 30"/>
            <p:cNvSpPr>
              <a:spLocks noChangeShapeType="1"/>
            </p:cNvSpPr>
            <p:nvPr/>
          </p:nvSpPr>
          <p:spPr bwMode="auto">
            <a:xfrm>
              <a:off x="5162" y="1789"/>
              <a:ext cx="103" cy="464"/>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4" name="Line 31"/>
            <p:cNvSpPr>
              <a:spLocks noChangeShapeType="1"/>
            </p:cNvSpPr>
            <p:nvPr/>
          </p:nvSpPr>
          <p:spPr bwMode="auto">
            <a:xfrm flipH="1">
              <a:off x="4900" y="1789"/>
              <a:ext cx="209" cy="883"/>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5" name="Line 32"/>
            <p:cNvSpPr>
              <a:spLocks noChangeShapeType="1"/>
            </p:cNvSpPr>
            <p:nvPr/>
          </p:nvSpPr>
          <p:spPr bwMode="auto">
            <a:xfrm flipH="1">
              <a:off x="4638" y="1742"/>
              <a:ext cx="366" cy="144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 name="Line 33"/>
            <p:cNvSpPr>
              <a:spLocks noChangeShapeType="1"/>
            </p:cNvSpPr>
            <p:nvPr/>
          </p:nvSpPr>
          <p:spPr bwMode="auto">
            <a:xfrm flipH="1">
              <a:off x="4417" y="1742"/>
              <a:ext cx="482" cy="176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7" name="Line 34"/>
            <p:cNvSpPr>
              <a:spLocks noChangeShapeType="1"/>
            </p:cNvSpPr>
            <p:nvPr/>
          </p:nvSpPr>
          <p:spPr bwMode="auto">
            <a:xfrm>
              <a:off x="1551" y="905"/>
              <a:ext cx="470" cy="51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8" name="Rectangle 35"/>
            <p:cNvSpPr>
              <a:spLocks noChangeArrowheads="1"/>
            </p:cNvSpPr>
            <p:nvPr/>
          </p:nvSpPr>
          <p:spPr bwMode="auto">
            <a:xfrm>
              <a:off x="1178" y="805"/>
              <a:ext cx="702" cy="258"/>
            </a:xfrm>
            <a:prstGeom prst="rect">
              <a:avLst/>
            </a:prstGeom>
            <a:solidFill>
              <a:schemeClr val="folHlink"/>
            </a:solidFill>
            <a:ln w="25400">
              <a:solidFill>
                <a:schemeClr val="folHlink"/>
              </a:solidFill>
              <a:miter lim="800000"/>
              <a:headEnd/>
              <a:tailEnd/>
            </a:ln>
            <a:effectLst>
              <a:outerShdw dist="107763" dir="2700000" algn="ctr" rotWithShape="0">
                <a:schemeClr val="bg2"/>
              </a:outerShdw>
            </a:effectLst>
          </p:spPr>
          <p:txBody>
            <a:bodyPr wrap="none" lIns="63500" tIns="25400" rIns="63500" bIns="25400">
              <a:spAutoFit/>
            </a:bodyPr>
            <a:lstStyle/>
            <a:p>
              <a:pPr algn="l" eaLnBrk="0" hangingPunct="0">
                <a:lnSpc>
                  <a:spcPct val="94000"/>
                </a:lnSpc>
                <a:spcAft>
                  <a:spcPct val="0"/>
                </a:spcAft>
              </a:pPr>
              <a:r>
                <a:rPr lang="en-GB" sz="2400" b="1">
                  <a:solidFill>
                    <a:srgbClr val="000000"/>
                  </a:solidFill>
                  <a:latin typeface="Arial" pitchFamily="34" charset="0"/>
                </a:rPr>
                <a:t>Static</a:t>
              </a:r>
            </a:p>
          </p:txBody>
        </p:sp>
        <p:sp>
          <p:nvSpPr>
            <p:cNvPr id="39" name="Rectangle 36"/>
            <p:cNvSpPr>
              <a:spLocks noChangeArrowheads="1"/>
            </p:cNvSpPr>
            <p:nvPr/>
          </p:nvSpPr>
          <p:spPr bwMode="auto">
            <a:xfrm>
              <a:off x="3637" y="758"/>
              <a:ext cx="1017" cy="261"/>
            </a:xfrm>
            <a:prstGeom prst="rect">
              <a:avLst/>
            </a:prstGeom>
            <a:solidFill>
              <a:schemeClr val="accent1"/>
            </a:solidFill>
            <a:ln w="25400">
              <a:solidFill>
                <a:schemeClr val="accent1"/>
              </a:solidFill>
              <a:miter lim="800000"/>
              <a:headEnd/>
              <a:tailEnd/>
            </a:ln>
            <a:effectLst>
              <a:outerShdw dist="107763" dir="2700000" algn="ctr" rotWithShape="0">
                <a:schemeClr val="bg2"/>
              </a:outerShdw>
            </a:effectLst>
          </p:spPr>
          <p:txBody>
            <a:bodyPr wrap="none" lIns="63500" tIns="25400" rIns="63500" bIns="25400">
              <a:spAutoFit/>
            </a:bodyPr>
            <a:lstStyle/>
            <a:p>
              <a:pPr algn="l" eaLnBrk="0" hangingPunct="0">
                <a:lnSpc>
                  <a:spcPct val="94000"/>
                </a:lnSpc>
                <a:spcAft>
                  <a:spcPct val="0"/>
                </a:spcAft>
              </a:pPr>
              <a:r>
                <a:rPr lang="en-GB" sz="2400" b="1">
                  <a:solidFill>
                    <a:srgbClr val="000000"/>
                  </a:solidFill>
                  <a:latin typeface="Arial" pitchFamily="34" charset="0"/>
                </a:rPr>
                <a:t>Dynamic</a:t>
              </a:r>
            </a:p>
          </p:txBody>
        </p:sp>
        <p:sp>
          <p:nvSpPr>
            <p:cNvPr id="40" name="Rectangle 37"/>
            <p:cNvSpPr>
              <a:spLocks noChangeArrowheads="1"/>
            </p:cNvSpPr>
            <p:nvPr/>
          </p:nvSpPr>
          <p:spPr bwMode="auto">
            <a:xfrm>
              <a:off x="1910" y="1689"/>
              <a:ext cx="1137" cy="261"/>
            </a:xfrm>
            <a:prstGeom prst="rect">
              <a:avLst/>
            </a:prstGeom>
            <a:solidFill>
              <a:schemeClr val="tx2"/>
            </a:solidFill>
            <a:ln w="25400">
              <a:solidFill>
                <a:schemeClr val="tx2"/>
              </a:solidFill>
              <a:miter lim="800000"/>
              <a:headEnd/>
              <a:tailEnd/>
            </a:ln>
            <a:effectLst>
              <a:outerShdw dist="107763" dir="2700000" algn="ctr" rotWithShape="0">
                <a:schemeClr val="bg2"/>
              </a:outerShdw>
            </a:effectLst>
          </p:spPr>
          <p:txBody>
            <a:bodyPr wrap="none" lIns="63500" tIns="25400" rIns="63500" bIns="25400">
              <a:spAutoFit/>
            </a:bodyPr>
            <a:lstStyle/>
            <a:p>
              <a:pPr algn="l" eaLnBrk="0" hangingPunct="0">
                <a:lnSpc>
                  <a:spcPct val="94000"/>
                </a:lnSpc>
                <a:spcAft>
                  <a:spcPct val="0"/>
                </a:spcAft>
              </a:pPr>
              <a:r>
                <a:rPr lang="en-GB" sz="2400" b="1">
                  <a:solidFill>
                    <a:srgbClr val="000000"/>
                  </a:solidFill>
                  <a:latin typeface="Arial" pitchFamily="34" charset="0"/>
                </a:rPr>
                <a:t>Structural</a:t>
              </a:r>
            </a:p>
          </p:txBody>
        </p:sp>
        <p:sp>
          <p:nvSpPr>
            <p:cNvPr id="41" name="Rectangle 38"/>
            <p:cNvSpPr>
              <a:spLocks noChangeArrowheads="1"/>
            </p:cNvSpPr>
            <p:nvPr/>
          </p:nvSpPr>
          <p:spPr bwMode="auto">
            <a:xfrm>
              <a:off x="4317" y="1224"/>
              <a:ext cx="1355" cy="261"/>
            </a:xfrm>
            <a:prstGeom prst="rect">
              <a:avLst/>
            </a:prstGeom>
            <a:solidFill>
              <a:srgbClr val="A2C1FE"/>
            </a:solidFill>
            <a:ln w="25400">
              <a:solidFill>
                <a:srgbClr val="A2C1FE"/>
              </a:solidFill>
              <a:miter lim="800000"/>
              <a:headEnd/>
              <a:tailEnd/>
            </a:ln>
            <a:effectLst>
              <a:outerShdw dist="107763" dir="2700000" algn="ctr" rotWithShape="0">
                <a:schemeClr val="bg2"/>
              </a:outerShdw>
            </a:effectLst>
          </p:spPr>
          <p:txBody>
            <a:bodyPr wrap="none" lIns="63500" tIns="25400" rIns="63500" bIns="25400">
              <a:spAutoFit/>
            </a:bodyPr>
            <a:lstStyle/>
            <a:p>
              <a:pPr algn="l" eaLnBrk="0" hangingPunct="0">
                <a:lnSpc>
                  <a:spcPct val="94000"/>
                </a:lnSpc>
                <a:spcAft>
                  <a:spcPct val="0"/>
                </a:spcAft>
              </a:pPr>
              <a:r>
                <a:rPr lang="en-GB" sz="2400" b="1">
                  <a:solidFill>
                    <a:srgbClr val="000000"/>
                  </a:solidFill>
                  <a:latin typeface="Arial" pitchFamily="34" charset="0"/>
                </a:rPr>
                <a:t>Behavioural</a:t>
              </a:r>
            </a:p>
          </p:txBody>
        </p:sp>
        <p:sp>
          <p:nvSpPr>
            <p:cNvPr id="42" name="Rectangle 39"/>
            <p:cNvSpPr>
              <a:spLocks noChangeArrowheads="1"/>
            </p:cNvSpPr>
            <p:nvPr/>
          </p:nvSpPr>
          <p:spPr bwMode="auto">
            <a:xfrm>
              <a:off x="4684" y="1683"/>
              <a:ext cx="934" cy="208"/>
            </a:xfrm>
            <a:prstGeom prst="rect">
              <a:avLst/>
            </a:prstGeom>
            <a:solidFill>
              <a:srgbClr val="618FFD"/>
            </a:solidFill>
            <a:ln w="25400">
              <a:solidFill>
                <a:srgbClr val="618FFD"/>
              </a:solidFill>
              <a:miter lim="800000"/>
              <a:headEnd/>
              <a:tailEnd/>
            </a:ln>
            <a:effectLst>
              <a:outerShdw dist="107763" dir="2700000" algn="ctr" rotWithShape="0">
                <a:schemeClr val="bg2"/>
              </a:outerShdw>
            </a:effectLst>
          </p:spPr>
          <p:txBody>
            <a:bodyPr wrap="none" lIns="63500" tIns="25400" rIns="63500" bIns="25400">
              <a:spAutoFit/>
            </a:bodyPr>
            <a:lstStyle/>
            <a:p>
              <a:pPr algn="l" eaLnBrk="0" hangingPunct="0">
                <a:lnSpc>
                  <a:spcPct val="92000"/>
                </a:lnSpc>
                <a:spcAft>
                  <a:spcPct val="0"/>
                </a:spcAft>
              </a:pPr>
              <a:r>
                <a:rPr lang="en-GB" b="1">
                  <a:solidFill>
                    <a:srgbClr val="000000"/>
                  </a:solidFill>
                  <a:latin typeface="Arial" pitchFamily="34" charset="0"/>
                </a:rPr>
                <a:t>Functional</a:t>
              </a:r>
            </a:p>
          </p:txBody>
        </p:sp>
        <p:sp>
          <p:nvSpPr>
            <p:cNvPr id="43" name="Rectangle 40"/>
            <p:cNvSpPr>
              <a:spLocks noChangeArrowheads="1"/>
            </p:cNvSpPr>
            <p:nvPr/>
          </p:nvSpPr>
          <p:spPr bwMode="auto">
            <a:xfrm>
              <a:off x="3270" y="1683"/>
              <a:ext cx="1261" cy="208"/>
            </a:xfrm>
            <a:prstGeom prst="rect">
              <a:avLst/>
            </a:prstGeom>
            <a:solidFill>
              <a:schemeClr val="accent2"/>
            </a:solidFill>
            <a:ln w="25400">
              <a:solidFill>
                <a:schemeClr val="accent2"/>
              </a:solidFill>
              <a:miter lim="800000"/>
              <a:headEnd/>
              <a:tailEnd/>
            </a:ln>
            <a:effectLst>
              <a:outerShdw dist="107763" dir="2700000" algn="ctr" rotWithShape="0">
                <a:schemeClr val="bg2"/>
              </a:outerShdw>
            </a:effectLst>
          </p:spPr>
          <p:txBody>
            <a:bodyPr wrap="none" lIns="63500" tIns="25400" rIns="63500" bIns="25400">
              <a:spAutoFit/>
            </a:bodyPr>
            <a:lstStyle/>
            <a:p>
              <a:pPr algn="l" eaLnBrk="0" hangingPunct="0">
                <a:lnSpc>
                  <a:spcPct val="92000"/>
                </a:lnSpc>
                <a:spcAft>
                  <a:spcPct val="0"/>
                </a:spcAft>
              </a:pPr>
              <a:r>
                <a:rPr lang="en-GB" b="1">
                  <a:solidFill>
                    <a:srgbClr val="000000"/>
                  </a:solidFill>
                  <a:latin typeface="Arial" pitchFamily="34" charset="0"/>
                </a:rPr>
                <a:t>Non-functional</a:t>
              </a:r>
            </a:p>
          </p:txBody>
        </p:sp>
        <p:sp>
          <p:nvSpPr>
            <p:cNvPr id="44" name="Rectangle 41"/>
            <p:cNvSpPr>
              <a:spLocks noChangeArrowheads="1"/>
            </p:cNvSpPr>
            <p:nvPr/>
          </p:nvSpPr>
          <p:spPr bwMode="auto">
            <a:xfrm>
              <a:off x="244" y="1132"/>
              <a:ext cx="744" cy="189"/>
            </a:xfrm>
            <a:prstGeom prst="rect">
              <a:avLst/>
            </a:prstGeom>
            <a:solidFill>
              <a:srgbClr val="EDCEFC"/>
            </a:solidFill>
            <a:ln>
              <a:noFill/>
            </a:ln>
            <a:effectLst>
              <a:outerShdw algn="ctr" rotWithShape="0">
                <a:srgbClr val="919191"/>
              </a:outerShdw>
            </a:effectLst>
            <a:extLs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p>
              <a:pPr algn="l" eaLnBrk="0" hangingPunct="0">
                <a:lnSpc>
                  <a:spcPct val="92000"/>
                </a:lnSpc>
                <a:spcAft>
                  <a:spcPct val="0"/>
                </a:spcAft>
              </a:pPr>
              <a:r>
                <a:rPr lang="en-GB" b="1">
                  <a:solidFill>
                    <a:srgbClr val="000000"/>
                  </a:solidFill>
                  <a:latin typeface="Arial" pitchFamily="34" charset="0"/>
                </a:rPr>
                <a:t>Reviews</a:t>
              </a:r>
            </a:p>
          </p:txBody>
        </p:sp>
        <p:sp>
          <p:nvSpPr>
            <p:cNvPr id="45" name="Rectangle 42"/>
            <p:cNvSpPr>
              <a:spLocks noChangeArrowheads="1"/>
            </p:cNvSpPr>
            <p:nvPr/>
          </p:nvSpPr>
          <p:spPr bwMode="auto">
            <a:xfrm>
              <a:off x="244" y="1691"/>
              <a:ext cx="1179" cy="189"/>
            </a:xfrm>
            <a:prstGeom prst="rect">
              <a:avLst/>
            </a:prstGeom>
            <a:solidFill>
              <a:srgbClr val="EDCEFC"/>
            </a:solidFill>
            <a:ln>
              <a:noFill/>
            </a:ln>
            <a:effectLst>
              <a:outerShdw algn="ctr" rotWithShape="0">
                <a:srgbClr val="919191"/>
              </a:outerShdw>
            </a:effectLst>
            <a:extLs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p>
              <a:pPr algn="l" eaLnBrk="0" hangingPunct="0">
                <a:lnSpc>
                  <a:spcPct val="92000"/>
                </a:lnSpc>
                <a:spcAft>
                  <a:spcPct val="0"/>
                </a:spcAft>
              </a:pPr>
              <a:r>
                <a:rPr lang="en-GB" b="1">
                  <a:solidFill>
                    <a:srgbClr val="000000"/>
                  </a:solidFill>
                  <a:latin typeface="Arial" pitchFamily="34" charset="0"/>
                </a:rPr>
                <a:t>Walkthroughs</a:t>
              </a:r>
            </a:p>
          </p:txBody>
        </p:sp>
        <p:sp>
          <p:nvSpPr>
            <p:cNvPr id="46" name="Rectangle 43"/>
            <p:cNvSpPr>
              <a:spLocks noChangeArrowheads="1"/>
            </p:cNvSpPr>
            <p:nvPr/>
          </p:nvSpPr>
          <p:spPr bwMode="auto">
            <a:xfrm>
              <a:off x="438" y="1970"/>
              <a:ext cx="1243" cy="192"/>
            </a:xfrm>
            <a:prstGeom prst="rect">
              <a:avLst/>
            </a:prstGeom>
            <a:solidFill>
              <a:srgbClr val="EDCEFC"/>
            </a:solidFill>
            <a:ln>
              <a:noFill/>
            </a:ln>
            <a:effectLst>
              <a:outerShdw algn="ctr" rotWithShape="0">
                <a:srgbClr val="919191"/>
              </a:outerShdw>
            </a:effectLst>
            <a:extLs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p>
              <a:pPr algn="l" eaLnBrk="0" hangingPunct="0">
                <a:lnSpc>
                  <a:spcPct val="92000"/>
                </a:lnSpc>
                <a:spcAft>
                  <a:spcPct val="0"/>
                </a:spcAft>
              </a:pPr>
              <a:r>
                <a:rPr lang="en-GB" b="1" dirty="0">
                  <a:solidFill>
                    <a:srgbClr val="000000"/>
                  </a:solidFill>
                  <a:latin typeface="Arial" pitchFamily="34" charset="0"/>
                </a:rPr>
                <a:t>Desk-checking</a:t>
              </a:r>
            </a:p>
          </p:txBody>
        </p:sp>
        <p:sp>
          <p:nvSpPr>
            <p:cNvPr id="47" name="Rectangle 44"/>
            <p:cNvSpPr>
              <a:spLocks noChangeArrowheads="1"/>
            </p:cNvSpPr>
            <p:nvPr/>
          </p:nvSpPr>
          <p:spPr bwMode="auto">
            <a:xfrm>
              <a:off x="1020" y="2435"/>
              <a:ext cx="481" cy="348"/>
            </a:xfrm>
            <a:prstGeom prst="rect">
              <a:avLst/>
            </a:prstGeom>
            <a:solidFill>
              <a:srgbClr val="DDDDDD"/>
            </a:solidFill>
            <a:ln w="25400">
              <a:solidFill>
                <a:srgbClr val="DDDDDD"/>
              </a:solidFill>
              <a:miter lim="800000"/>
              <a:headEnd/>
              <a:tailEnd/>
            </a:ln>
            <a:effectLst>
              <a:outerShdw algn="ctr" rotWithShape="0">
                <a:schemeClr val="bg2"/>
              </a:outerShdw>
            </a:effectLst>
          </p:spPr>
          <p:txBody>
            <a:bodyPr wrap="none" lIns="63500" tIns="25400" rIns="63500" bIns="25400">
              <a:spAutoFit/>
            </a:bodyPr>
            <a:lstStyle/>
            <a:p>
              <a:pPr algn="l" eaLnBrk="0" hangingPunct="0">
                <a:lnSpc>
                  <a:spcPct val="88000"/>
                </a:lnSpc>
                <a:spcAft>
                  <a:spcPct val="0"/>
                </a:spcAft>
              </a:pPr>
              <a:r>
                <a:rPr lang="en-GB" b="1">
                  <a:solidFill>
                    <a:srgbClr val="000000"/>
                  </a:solidFill>
                  <a:latin typeface="Arial" pitchFamily="34" charset="0"/>
                </a:rPr>
                <a:t>Data</a:t>
              </a:r>
            </a:p>
            <a:p>
              <a:pPr algn="l" eaLnBrk="0" hangingPunct="0">
                <a:lnSpc>
                  <a:spcPct val="88000"/>
                </a:lnSpc>
                <a:spcAft>
                  <a:spcPct val="0"/>
                </a:spcAft>
              </a:pPr>
              <a:r>
                <a:rPr lang="en-GB" b="1">
                  <a:solidFill>
                    <a:srgbClr val="000000"/>
                  </a:solidFill>
                  <a:latin typeface="Arial" pitchFamily="34" charset="0"/>
                </a:rPr>
                <a:t>Flow</a:t>
              </a:r>
            </a:p>
          </p:txBody>
        </p:sp>
        <p:sp>
          <p:nvSpPr>
            <p:cNvPr id="48" name="Rectangle 45"/>
            <p:cNvSpPr>
              <a:spLocks noChangeArrowheads="1"/>
            </p:cNvSpPr>
            <p:nvPr/>
          </p:nvSpPr>
          <p:spPr bwMode="auto">
            <a:xfrm>
              <a:off x="296" y="3094"/>
              <a:ext cx="871" cy="332"/>
            </a:xfrm>
            <a:prstGeom prst="rect">
              <a:avLst/>
            </a:prstGeom>
            <a:solidFill>
              <a:srgbClr val="DDDDDD"/>
            </a:solidFill>
            <a:ln>
              <a:noFill/>
            </a:ln>
            <a:effectLst>
              <a:outerShdw algn="ctr" rotWithShape="0">
                <a:srgbClr val="919191"/>
              </a:outerShdw>
            </a:effectLst>
            <a:extLs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p>
              <a:pPr algn="l" eaLnBrk="0" hangingPunct="0">
                <a:lnSpc>
                  <a:spcPct val="88000"/>
                </a:lnSpc>
                <a:spcAft>
                  <a:spcPct val="0"/>
                </a:spcAft>
              </a:pPr>
              <a:r>
                <a:rPr lang="en-GB" b="1">
                  <a:solidFill>
                    <a:srgbClr val="000000"/>
                  </a:solidFill>
                  <a:latin typeface="Arial" pitchFamily="34" charset="0"/>
                </a:rPr>
                <a:t>Symbolic</a:t>
              </a:r>
            </a:p>
            <a:p>
              <a:pPr algn="l" eaLnBrk="0" hangingPunct="0">
                <a:lnSpc>
                  <a:spcPct val="88000"/>
                </a:lnSpc>
                <a:spcAft>
                  <a:spcPct val="0"/>
                </a:spcAft>
              </a:pPr>
              <a:r>
                <a:rPr lang="en-GB" b="1">
                  <a:solidFill>
                    <a:srgbClr val="000000"/>
                  </a:solidFill>
                  <a:latin typeface="Arial" pitchFamily="34" charset="0"/>
                </a:rPr>
                <a:t>Execution</a:t>
              </a:r>
            </a:p>
          </p:txBody>
        </p:sp>
        <p:sp>
          <p:nvSpPr>
            <p:cNvPr id="49" name="Rectangle 46"/>
            <p:cNvSpPr>
              <a:spLocks noChangeArrowheads="1"/>
            </p:cNvSpPr>
            <p:nvPr/>
          </p:nvSpPr>
          <p:spPr bwMode="auto">
            <a:xfrm>
              <a:off x="871" y="3606"/>
              <a:ext cx="844" cy="329"/>
            </a:xfrm>
            <a:prstGeom prst="rect">
              <a:avLst/>
            </a:prstGeom>
            <a:solidFill>
              <a:srgbClr val="DDDDDD"/>
            </a:solidFill>
            <a:ln>
              <a:noFill/>
            </a:ln>
            <a:effectLst>
              <a:outerShdw algn="ctr" rotWithShape="0">
                <a:srgbClr val="919191"/>
              </a:outerShdw>
            </a:effectLst>
            <a:extLs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p>
              <a:pPr algn="l" eaLnBrk="0" hangingPunct="0">
                <a:lnSpc>
                  <a:spcPct val="88000"/>
                </a:lnSpc>
                <a:spcAft>
                  <a:spcPct val="0"/>
                </a:spcAft>
              </a:pPr>
              <a:r>
                <a:rPr lang="en-GB" b="1">
                  <a:solidFill>
                    <a:srgbClr val="000000"/>
                  </a:solidFill>
                  <a:latin typeface="Arial" pitchFamily="34" charset="0"/>
                </a:rPr>
                <a:t>Definition</a:t>
              </a:r>
            </a:p>
            <a:p>
              <a:pPr algn="l" eaLnBrk="0" hangingPunct="0">
                <a:lnSpc>
                  <a:spcPct val="88000"/>
                </a:lnSpc>
                <a:spcAft>
                  <a:spcPct val="0"/>
                </a:spcAft>
              </a:pPr>
              <a:r>
                <a:rPr lang="en-GB" b="1">
                  <a:solidFill>
                    <a:srgbClr val="000000"/>
                  </a:solidFill>
                  <a:latin typeface="Arial" pitchFamily="34" charset="0"/>
                </a:rPr>
                <a:t>-Use</a:t>
              </a:r>
            </a:p>
          </p:txBody>
        </p:sp>
        <p:sp>
          <p:nvSpPr>
            <p:cNvPr id="50" name="Rectangle 47"/>
            <p:cNvSpPr>
              <a:spLocks noChangeArrowheads="1"/>
            </p:cNvSpPr>
            <p:nvPr/>
          </p:nvSpPr>
          <p:spPr bwMode="auto">
            <a:xfrm>
              <a:off x="1552" y="2994"/>
              <a:ext cx="880" cy="189"/>
            </a:xfrm>
            <a:prstGeom prst="rect">
              <a:avLst/>
            </a:prstGeom>
            <a:solidFill>
              <a:schemeClr val="hlink"/>
            </a:solidFill>
            <a:ln>
              <a:noFill/>
            </a:ln>
            <a:effectLst>
              <a:outerShdw algn="ctr" rotWithShape="0">
                <a:srgbClr val="919191"/>
              </a:outerShdw>
            </a:effectLst>
            <a:extLs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p>
              <a:pPr algn="l" eaLnBrk="0" hangingPunct="0">
                <a:lnSpc>
                  <a:spcPct val="92000"/>
                </a:lnSpc>
                <a:spcAft>
                  <a:spcPct val="0"/>
                </a:spcAft>
              </a:pPr>
              <a:r>
                <a:rPr lang="en-GB" b="1">
                  <a:solidFill>
                    <a:srgbClr val="000000"/>
                  </a:solidFill>
                  <a:latin typeface="Arial" pitchFamily="34" charset="0"/>
                </a:rPr>
                <a:t>Statement</a:t>
              </a:r>
            </a:p>
          </p:txBody>
        </p:sp>
        <p:sp>
          <p:nvSpPr>
            <p:cNvPr id="51" name="Rectangle 48"/>
            <p:cNvSpPr>
              <a:spLocks noChangeArrowheads="1"/>
            </p:cNvSpPr>
            <p:nvPr/>
          </p:nvSpPr>
          <p:spPr bwMode="auto">
            <a:xfrm>
              <a:off x="1488" y="3273"/>
              <a:ext cx="1379" cy="189"/>
            </a:xfrm>
            <a:prstGeom prst="rect">
              <a:avLst/>
            </a:prstGeom>
            <a:solidFill>
              <a:schemeClr val="hlink"/>
            </a:solidFill>
            <a:ln>
              <a:noFill/>
            </a:ln>
            <a:effectLst>
              <a:outerShdw algn="ctr" rotWithShape="0">
                <a:srgbClr val="919191"/>
              </a:outerShdw>
            </a:effectLst>
            <a:extLs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p>
              <a:pPr algn="l" eaLnBrk="0" hangingPunct="0">
                <a:lnSpc>
                  <a:spcPct val="92000"/>
                </a:lnSpc>
                <a:spcAft>
                  <a:spcPct val="0"/>
                </a:spcAft>
              </a:pPr>
              <a:r>
                <a:rPr lang="en-GB" b="1">
                  <a:solidFill>
                    <a:srgbClr val="000000"/>
                  </a:solidFill>
                  <a:latin typeface="Arial" pitchFamily="34" charset="0"/>
                </a:rPr>
                <a:t>Branch/Decision</a:t>
              </a:r>
            </a:p>
          </p:txBody>
        </p:sp>
        <p:sp>
          <p:nvSpPr>
            <p:cNvPr id="52" name="Rectangle 49"/>
            <p:cNvSpPr>
              <a:spLocks noChangeArrowheads="1"/>
            </p:cNvSpPr>
            <p:nvPr/>
          </p:nvSpPr>
          <p:spPr bwMode="auto">
            <a:xfrm>
              <a:off x="1728" y="3552"/>
              <a:ext cx="1461" cy="189"/>
            </a:xfrm>
            <a:prstGeom prst="rect">
              <a:avLst/>
            </a:prstGeom>
            <a:solidFill>
              <a:schemeClr val="hlink"/>
            </a:solidFill>
            <a:ln>
              <a:noFill/>
            </a:ln>
            <a:effectLst>
              <a:outerShdw algn="ctr" rotWithShape="0">
                <a:srgbClr val="919191"/>
              </a:outerShdw>
            </a:effectLst>
            <a:extLs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p>
              <a:pPr algn="l" eaLnBrk="0" hangingPunct="0">
                <a:lnSpc>
                  <a:spcPct val="92000"/>
                </a:lnSpc>
                <a:spcAft>
                  <a:spcPct val="0"/>
                </a:spcAft>
              </a:pPr>
              <a:r>
                <a:rPr lang="en-GB" b="1">
                  <a:solidFill>
                    <a:srgbClr val="000000"/>
                  </a:solidFill>
                  <a:latin typeface="Arial" pitchFamily="34" charset="0"/>
                </a:rPr>
                <a:t>Branch Condition</a:t>
              </a:r>
            </a:p>
          </p:txBody>
        </p:sp>
        <p:sp>
          <p:nvSpPr>
            <p:cNvPr id="53" name="Rectangle 50"/>
            <p:cNvSpPr>
              <a:spLocks noChangeArrowheads="1"/>
            </p:cNvSpPr>
            <p:nvPr/>
          </p:nvSpPr>
          <p:spPr bwMode="auto">
            <a:xfrm>
              <a:off x="2390" y="3831"/>
              <a:ext cx="1464" cy="346"/>
            </a:xfrm>
            <a:prstGeom prst="rect">
              <a:avLst/>
            </a:prstGeom>
            <a:solidFill>
              <a:schemeClr val="hlink"/>
            </a:solidFill>
            <a:ln>
              <a:noFill/>
            </a:ln>
            <a:effectLst>
              <a:outerShdw algn="ctr" rotWithShape="0">
                <a:srgbClr val="919191"/>
              </a:outerShdw>
            </a:effectLst>
            <a:extLs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p>
              <a:pPr algn="l" eaLnBrk="0" hangingPunct="0">
                <a:lnSpc>
                  <a:spcPct val="92000"/>
                </a:lnSpc>
                <a:spcAft>
                  <a:spcPct val="0"/>
                </a:spcAft>
              </a:pPr>
              <a:r>
                <a:rPr lang="en-GB" b="1">
                  <a:solidFill>
                    <a:srgbClr val="000000"/>
                  </a:solidFill>
                  <a:latin typeface="Arial" pitchFamily="34" charset="0"/>
                </a:rPr>
                <a:t>Branch Condition</a:t>
              </a:r>
              <a:br>
                <a:rPr lang="en-GB" b="1">
                  <a:solidFill>
                    <a:srgbClr val="000000"/>
                  </a:solidFill>
                  <a:latin typeface="Arial" pitchFamily="34" charset="0"/>
                </a:rPr>
              </a:br>
              <a:r>
                <a:rPr lang="en-GB" b="1">
                  <a:solidFill>
                    <a:srgbClr val="000000"/>
                  </a:solidFill>
                  <a:latin typeface="Arial" pitchFamily="34" charset="0"/>
                </a:rPr>
                <a:t>Combination</a:t>
              </a:r>
            </a:p>
          </p:txBody>
        </p:sp>
        <p:sp>
          <p:nvSpPr>
            <p:cNvPr id="54" name="Rectangle 51"/>
            <p:cNvSpPr>
              <a:spLocks noChangeArrowheads="1"/>
            </p:cNvSpPr>
            <p:nvPr/>
          </p:nvSpPr>
          <p:spPr bwMode="auto">
            <a:xfrm>
              <a:off x="3277" y="3552"/>
              <a:ext cx="626" cy="189"/>
            </a:xfrm>
            <a:prstGeom prst="rect">
              <a:avLst/>
            </a:prstGeom>
            <a:solidFill>
              <a:schemeClr val="hlink"/>
            </a:solidFill>
            <a:ln>
              <a:noFill/>
            </a:ln>
            <a:effectLst>
              <a:outerShdw algn="ctr" rotWithShape="0">
                <a:srgbClr val="919191"/>
              </a:outerShdw>
            </a:effectLst>
            <a:extLs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p>
              <a:pPr algn="l" eaLnBrk="0" hangingPunct="0">
                <a:lnSpc>
                  <a:spcPct val="92000"/>
                </a:lnSpc>
                <a:spcAft>
                  <a:spcPct val="0"/>
                </a:spcAft>
              </a:pPr>
              <a:r>
                <a:rPr lang="en-GB" b="1">
                  <a:solidFill>
                    <a:srgbClr val="000000"/>
                  </a:solidFill>
                  <a:latin typeface="Arial" pitchFamily="34" charset="0"/>
                </a:rPr>
                <a:t>LCSAJ</a:t>
              </a:r>
            </a:p>
          </p:txBody>
        </p:sp>
        <p:sp>
          <p:nvSpPr>
            <p:cNvPr id="55" name="Rectangle 52"/>
            <p:cNvSpPr>
              <a:spLocks noChangeArrowheads="1"/>
            </p:cNvSpPr>
            <p:nvPr/>
          </p:nvSpPr>
          <p:spPr bwMode="auto">
            <a:xfrm>
              <a:off x="3435" y="3226"/>
              <a:ext cx="454" cy="193"/>
            </a:xfrm>
            <a:prstGeom prst="rect">
              <a:avLst/>
            </a:prstGeom>
            <a:solidFill>
              <a:schemeClr val="hlink"/>
            </a:solidFill>
            <a:ln>
              <a:noFill/>
            </a:ln>
            <a:effectLst>
              <a:outerShdw algn="ctr" rotWithShape="0">
                <a:srgbClr val="919191"/>
              </a:outerShdw>
            </a:effectLst>
            <a:extLs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p>
              <a:pPr algn="l" eaLnBrk="0" hangingPunct="0">
                <a:lnSpc>
                  <a:spcPct val="92000"/>
                </a:lnSpc>
                <a:spcAft>
                  <a:spcPct val="0"/>
                </a:spcAft>
              </a:pPr>
              <a:r>
                <a:rPr lang="en-GB" b="1">
                  <a:solidFill>
                    <a:srgbClr val="000000"/>
                  </a:solidFill>
                  <a:latin typeface="Arial" pitchFamily="34" charset="0"/>
                </a:rPr>
                <a:t>Arcs</a:t>
              </a:r>
            </a:p>
          </p:txBody>
        </p:sp>
        <p:sp>
          <p:nvSpPr>
            <p:cNvPr id="56" name="Rectangle 53"/>
            <p:cNvSpPr>
              <a:spLocks noChangeArrowheads="1"/>
            </p:cNvSpPr>
            <p:nvPr/>
          </p:nvSpPr>
          <p:spPr bwMode="auto">
            <a:xfrm>
              <a:off x="5057" y="2210"/>
              <a:ext cx="1043" cy="332"/>
            </a:xfrm>
            <a:prstGeom prst="rect">
              <a:avLst/>
            </a:prstGeom>
            <a:solidFill>
              <a:srgbClr val="618FFD"/>
            </a:solidFill>
            <a:ln>
              <a:noFill/>
            </a:ln>
            <a:effectLst>
              <a:outerShdw algn="ctr" rotWithShape="0">
                <a:srgbClr val="919191"/>
              </a:outerShdw>
            </a:effectLst>
            <a:extLs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p>
              <a:pPr algn="l" eaLnBrk="0" hangingPunct="0">
                <a:lnSpc>
                  <a:spcPct val="88000"/>
                </a:lnSpc>
                <a:spcAft>
                  <a:spcPct val="0"/>
                </a:spcAft>
              </a:pPr>
              <a:r>
                <a:rPr lang="en-GB" b="1">
                  <a:solidFill>
                    <a:srgbClr val="000000"/>
                  </a:solidFill>
                  <a:latin typeface="Arial" pitchFamily="34" charset="0"/>
                </a:rPr>
                <a:t>Equivalence</a:t>
              </a:r>
            </a:p>
            <a:p>
              <a:pPr algn="l" eaLnBrk="0" hangingPunct="0">
                <a:lnSpc>
                  <a:spcPct val="88000"/>
                </a:lnSpc>
                <a:spcAft>
                  <a:spcPct val="0"/>
                </a:spcAft>
              </a:pPr>
              <a:r>
                <a:rPr lang="en-GB" b="1">
                  <a:solidFill>
                    <a:srgbClr val="000000"/>
                  </a:solidFill>
                  <a:latin typeface="Arial" pitchFamily="34" charset="0"/>
                </a:rPr>
                <a:t>Partitioning</a:t>
              </a:r>
            </a:p>
          </p:txBody>
        </p:sp>
        <p:sp>
          <p:nvSpPr>
            <p:cNvPr id="57" name="Rectangle 54"/>
            <p:cNvSpPr>
              <a:spLocks noChangeArrowheads="1"/>
            </p:cNvSpPr>
            <p:nvPr/>
          </p:nvSpPr>
          <p:spPr bwMode="auto">
            <a:xfrm>
              <a:off x="4848" y="2676"/>
              <a:ext cx="1243" cy="332"/>
            </a:xfrm>
            <a:prstGeom prst="rect">
              <a:avLst/>
            </a:prstGeom>
            <a:solidFill>
              <a:srgbClr val="618FFD"/>
            </a:solidFill>
            <a:ln>
              <a:noFill/>
            </a:ln>
            <a:effectLst>
              <a:outerShdw algn="ctr" rotWithShape="0">
                <a:srgbClr val="919191"/>
              </a:outerShdw>
            </a:effectLst>
            <a:extLs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p>
              <a:pPr algn="l" eaLnBrk="0" hangingPunct="0">
                <a:lnSpc>
                  <a:spcPct val="88000"/>
                </a:lnSpc>
                <a:spcAft>
                  <a:spcPct val="0"/>
                </a:spcAft>
              </a:pPr>
              <a:r>
                <a:rPr lang="en-GB" b="1">
                  <a:solidFill>
                    <a:srgbClr val="000000"/>
                  </a:solidFill>
                  <a:latin typeface="Arial" pitchFamily="34" charset="0"/>
                </a:rPr>
                <a:t>Boundary</a:t>
              </a:r>
            </a:p>
            <a:p>
              <a:pPr algn="l" eaLnBrk="0" hangingPunct="0">
                <a:lnSpc>
                  <a:spcPct val="88000"/>
                </a:lnSpc>
                <a:spcAft>
                  <a:spcPct val="0"/>
                </a:spcAft>
              </a:pPr>
              <a:r>
                <a:rPr lang="en-GB" b="1">
                  <a:solidFill>
                    <a:srgbClr val="000000"/>
                  </a:solidFill>
                  <a:latin typeface="Arial" pitchFamily="34" charset="0"/>
                </a:rPr>
                <a:t>Value Analysis</a:t>
              </a:r>
            </a:p>
          </p:txBody>
        </p:sp>
        <p:sp>
          <p:nvSpPr>
            <p:cNvPr id="58" name="Rectangle 55"/>
            <p:cNvSpPr>
              <a:spLocks noChangeArrowheads="1"/>
            </p:cNvSpPr>
            <p:nvPr/>
          </p:nvSpPr>
          <p:spPr bwMode="auto">
            <a:xfrm>
              <a:off x="4587" y="3141"/>
              <a:ext cx="1860" cy="186"/>
            </a:xfrm>
            <a:prstGeom prst="rect">
              <a:avLst/>
            </a:prstGeom>
            <a:solidFill>
              <a:srgbClr val="618FFD"/>
            </a:solidFill>
            <a:ln>
              <a:noFill/>
            </a:ln>
            <a:effectLst>
              <a:outerShdw algn="ctr" rotWithShape="0">
                <a:srgbClr val="919191"/>
              </a:outerShdw>
            </a:effectLst>
            <a:extLs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p>
              <a:pPr algn="l" eaLnBrk="0" hangingPunct="0">
                <a:lnSpc>
                  <a:spcPct val="88000"/>
                </a:lnSpc>
                <a:spcAft>
                  <a:spcPct val="0"/>
                </a:spcAft>
              </a:pPr>
              <a:r>
                <a:rPr lang="en-GB" b="1">
                  <a:solidFill>
                    <a:srgbClr val="000000"/>
                  </a:solidFill>
                  <a:latin typeface="Arial" pitchFamily="34" charset="0"/>
                </a:rPr>
                <a:t>Cause-Effect Graphing</a:t>
              </a:r>
            </a:p>
          </p:txBody>
        </p:sp>
        <p:sp>
          <p:nvSpPr>
            <p:cNvPr id="59" name="Rectangle 56"/>
            <p:cNvSpPr>
              <a:spLocks noChangeArrowheads="1"/>
            </p:cNvSpPr>
            <p:nvPr/>
          </p:nvSpPr>
          <p:spPr bwMode="auto">
            <a:xfrm>
              <a:off x="4370" y="3462"/>
              <a:ext cx="686" cy="332"/>
            </a:xfrm>
            <a:prstGeom prst="rect">
              <a:avLst/>
            </a:prstGeom>
            <a:solidFill>
              <a:srgbClr val="618FFD"/>
            </a:solidFill>
            <a:ln>
              <a:noFill/>
            </a:ln>
            <a:effectLst>
              <a:outerShdw algn="ctr" rotWithShape="0">
                <a:srgbClr val="919191"/>
              </a:outerShdw>
            </a:effectLst>
            <a:extLst>
              <a:ext uri="{91240B29-F687-4F45-9708-019B960494DF}">
                <a14:hiddenLine xmlns:a14="http://schemas.microsoft.com/office/drawing/2010/main" w="9525">
                  <a:solidFill>
                    <a:srgbClr val="000000"/>
                  </a:solidFill>
                  <a:miter lim="800000"/>
                  <a:headEnd/>
                  <a:tailEnd/>
                </a14:hiddenLine>
              </a:ext>
            </a:extLst>
          </p:spPr>
          <p:txBody>
            <a:bodyPr lIns="63500" tIns="25400" rIns="63500" bIns="25400">
              <a:spAutoFit/>
            </a:bodyPr>
            <a:lstStyle/>
            <a:p>
              <a:pPr algn="l" eaLnBrk="0" hangingPunct="0">
                <a:lnSpc>
                  <a:spcPct val="88000"/>
                </a:lnSpc>
                <a:spcAft>
                  <a:spcPct val="0"/>
                </a:spcAft>
              </a:pPr>
              <a:r>
                <a:rPr lang="en-GB" b="1">
                  <a:solidFill>
                    <a:srgbClr val="000000"/>
                  </a:solidFill>
                  <a:latin typeface="Arial" pitchFamily="34" charset="0"/>
                </a:rPr>
                <a:t>Random</a:t>
              </a:r>
            </a:p>
          </p:txBody>
        </p:sp>
        <p:sp>
          <p:nvSpPr>
            <p:cNvPr id="60" name="Rectangle 57"/>
            <p:cNvSpPr>
              <a:spLocks noChangeArrowheads="1"/>
            </p:cNvSpPr>
            <p:nvPr/>
          </p:nvSpPr>
          <p:spPr bwMode="auto">
            <a:xfrm>
              <a:off x="3331" y="2295"/>
              <a:ext cx="771" cy="189"/>
            </a:xfrm>
            <a:prstGeom prst="rect">
              <a:avLst/>
            </a:prstGeom>
            <a:solidFill>
              <a:schemeClr val="accent2"/>
            </a:solidFill>
            <a:ln>
              <a:noFill/>
            </a:ln>
            <a:effectLst>
              <a:outerShdw algn="ctr" rotWithShape="0">
                <a:srgbClr val="919191"/>
              </a:outerShdw>
            </a:effectLst>
            <a:extLs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p>
              <a:pPr algn="l" eaLnBrk="0" hangingPunct="0">
                <a:lnSpc>
                  <a:spcPct val="92000"/>
                </a:lnSpc>
                <a:spcAft>
                  <a:spcPct val="0"/>
                </a:spcAft>
              </a:pPr>
              <a:r>
                <a:rPr lang="en-GB" b="1">
                  <a:solidFill>
                    <a:srgbClr val="000000"/>
                  </a:solidFill>
                  <a:latin typeface="Arial" pitchFamily="34" charset="0"/>
                </a:rPr>
                <a:t>Usability</a:t>
              </a:r>
            </a:p>
          </p:txBody>
        </p:sp>
        <p:sp>
          <p:nvSpPr>
            <p:cNvPr id="61" name="Rectangle 58"/>
            <p:cNvSpPr>
              <a:spLocks noChangeArrowheads="1"/>
            </p:cNvSpPr>
            <p:nvPr/>
          </p:nvSpPr>
          <p:spPr bwMode="auto">
            <a:xfrm>
              <a:off x="3435" y="2575"/>
              <a:ext cx="1089" cy="189"/>
            </a:xfrm>
            <a:prstGeom prst="rect">
              <a:avLst/>
            </a:prstGeom>
            <a:solidFill>
              <a:schemeClr val="accent2"/>
            </a:solidFill>
            <a:ln>
              <a:noFill/>
            </a:ln>
            <a:effectLst>
              <a:outerShdw algn="ctr" rotWithShape="0">
                <a:srgbClr val="919191"/>
              </a:outerShdw>
            </a:effectLst>
            <a:extLs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p>
              <a:pPr algn="l" eaLnBrk="0" hangingPunct="0">
                <a:lnSpc>
                  <a:spcPct val="92000"/>
                </a:lnSpc>
                <a:spcAft>
                  <a:spcPct val="0"/>
                </a:spcAft>
              </a:pPr>
              <a:r>
                <a:rPr lang="en-GB" b="1">
                  <a:solidFill>
                    <a:srgbClr val="000000"/>
                  </a:solidFill>
                  <a:latin typeface="Arial" pitchFamily="34" charset="0"/>
                </a:rPr>
                <a:t>Performance</a:t>
              </a:r>
            </a:p>
          </p:txBody>
        </p:sp>
        <p:sp>
          <p:nvSpPr>
            <p:cNvPr id="62" name="Rectangle 59"/>
            <p:cNvSpPr>
              <a:spLocks noChangeArrowheads="1"/>
            </p:cNvSpPr>
            <p:nvPr/>
          </p:nvSpPr>
          <p:spPr bwMode="auto">
            <a:xfrm>
              <a:off x="1604" y="1365"/>
              <a:ext cx="1252" cy="189"/>
            </a:xfrm>
            <a:prstGeom prst="rect">
              <a:avLst/>
            </a:prstGeom>
            <a:solidFill>
              <a:srgbClr val="EDCEFC"/>
            </a:solidFill>
            <a:ln>
              <a:noFill/>
            </a:ln>
            <a:effectLst>
              <a:outerShdw algn="ctr" rotWithShape="0">
                <a:srgbClr val="919191"/>
              </a:outerShdw>
            </a:effectLst>
            <a:extLs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p>
              <a:pPr algn="l" eaLnBrk="0" hangingPunct="0">
                <a:lnSpc>
                  <a:spcPct val="92000"/>
                </a:lnSpc>
                <a:spcAft>
                  <a:spcPct val="0"/>
                </a:spcAft>
              </a:pPr>
              <a:r>
                <a:rPr lang="en-GB" b="1">
                  <a:solidFill>
                    <a:srgbClr val="000000"/>
                  </a:solidFill>
                  <a:latin typeface="Arial" pitchFamily="34" charset="0"/>
                </a:rPr>
                <a:t>Static Analysis</a:t>
              </a:r>
            </a:p>
          </p:txBody>
        </p:sp>
        <p:sp>
          <p:nvSpPr>
            <p:cNvPr id="63" name="Rectangle 60"/>
            <p:cNvSpPr>
              <a:spLocks noChangeArrowheads="1"/>
            </p:cNvSpPr>
            <p:nvPr/>
          </p:nvSpPr>
          <p:spPr bwMode="auto">
            <a:xfrm>
              <a:off x="244" y="1419"/>
              <a:ext cx="907" cy="189"/>
            </a:xfrm>
            <a:prstGeom prst="rect">
              <a:avLst/>
            </a:prstGeom>
            <a:solidFill>
              <a:srgbClr val="EDCEFC"/>
            </a:solidFill>
            <a:ln>
              <a:noFill/>
            </a:ln>
            <a:effectLst>
              <a:outerShdw algn="ctr" rotWithShape="0">
                <a:srgbClr val="919191"/>
              </a:outerShdw>
            </a:effectLst>
            <a:extLs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p>
              <a:pPr algn="l" eaLnBrk="0" hangingPunct="0">
                <a:lnSpc>
                  <a:spcPct val="92000"/>
                </a:lnSpc>
                <a:spcAft>
                  <a:spcPct val="0"/>
                </a:spcAft>
              </a:pPr>
              <a:r>
                <a:rPr lang="en-GB" b="1" dirty="0">
                  <a:solidFill>
                    <a:srgbClr val="000000"/>
                  </a:solidFill>
                  <a:latin typeface="Arial" pitchFamily="34" charset="0"/>
                </a:rPr>
                <a:t>Inspection</a:t>
              </a:r>
            </a:p>
          </p:txBody>
        </p:sp>
        <p:sp>
          <p:nvSpPr>
            <p:cNvPr id="64" name="Rectangle 61"/>
            <p:cNvSpPr>
              <a:spLocks noChangeArrowheads="1"/>
            </p:cNvSpPr>
            <p:nvPr/>
          </p:nvSpPr>
          <p:spPr bwMode="auto">
            <a:xfrm>
              <a:off x="2433" y="2342"/>
              <a:ext cx="689" cy="345"/>
            </a:xfrm>
            <a:prstGeom prst="rect">
              <a:avLst/>
            </a:prstGeom>
            <a:solidFill>
              <a:schemeClr val="hlink"/>
            </a:solidFill>
            <a:ln w="25400">
              <a:solidFill>
                <a:schemeClr val="hlink"/>
              </a:solidFill>
              <a:miter lim="800000"/>
              <a:headEnd/>
              <a:tailEnd/>
            </a:ln>
            <a:effectLst>
              <a:outerShdw algn="ctr" rotWithShape="0">
                <a:schemeClr val="bg2"/>
              </a:outerShdw>
            </a:effectLst>
          </p:spPr>
          <p:txBody>
            <a:bodyPr wrap="none" lIns="63500" tIns="25400" rIns="63500" bIns="25400">
              <a:spAutoFit/>
            </a:bodyPr>
            <a:lstStyle/>
            <a:p>
              <a:pPr algn="l" eaLnBrk="0" hangingPunct="0">
                <a:lnSpc>
                  <a:spcPct val="88000"/>
                </a:lnSpc>
                <a:spcAft>
                  <a:spcPct val="0"/>
                </a:spcAft>
              </a:pPr>
              <a:r>
                <a:rPr lang="en-GB" b="1">
                  <a:solidFill>
                    <a:srgbClr val="000000"/>
                  </a:solidFill>
                  <a:latin typeface="Arial" pitchFamily="34" charset="0"/>
                </a:rPr>
                <a:t>Control</a:t>
              </a:r>
            </a:p>
            <a:p>
              <a:pPr algn="l" eaLnBrk="0" hangingPunct="0">
                <a:lnSpc>
                  <a:spcPct val="88000"/>
                </a:lnSpc>
                <a:spcAft>
                  <a:spcPct val="0"/>
                </a:spcAft>
              </a:pPr>
              <a:r>
                <a:rPr lang="en-GB" b="1">
                  <a:solidFill>
                    <a:srgbClr val="000000"/>
                  </a:solidFill>
                  <a:latin typeface="Arial" pitchFamily="34" charset="0"/>
                </a:rPr>
                <a:t>Flow</a:t>
              </a:r>
            </a:p>
          </p:txBody>
        </p:sp>
        <p:sp>
          <p:nvSpPr>
            <p:cNvPr id="65" name="Rectangle 62"/>
            <p:cNvSpPr>
              <a:spLocks noChangeArrowheads="1"/>
            </p:cNvSpPr>
            <p:nvPr/>
          </p:nvSpPr>
          <p:spPr bwMode="auto">
            <a:xfrm>
              <a:off x="3645" y="2900"/>
              <a:ext cx="372" cy="189"/>
            </a:xfrm>
            <a:prstGeom prst="rect">
              <a:avLst/>
            </a:prstGeom>
            <a:solidFill>
              <a:schemeClr val="hlink"/>
            </a:solidFill>
            <a:ln>
              <a:noFill/>
            </a:ln>
            <a:effectLst>
              <a:outerShdw algn="ctr" rotWithShape="0">
                <a:srgbClr val="919191"/>
              </a:outerShdw>
            </a:effectLst>
            <a:extLs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p>
              <a:pPr algn="l" eaLnBrk="0" hangingPunct="0">
                <a:lnSpc>
                  <a:spcPct val="92000"/>
                </a:lnSpc>
                <a:spcAft>
                  <a:spcPct val="0"/>
                </a:spcAft>
              </a:pPr>
              <a:r>
                <a:rPr lang="en-GB" b="1">
                  <a:solidFill>
                    <a:srgbClr val="000000"/>
                  </a:solidFill>
                  <a:latin typeface="Arial" pitchFamily="34" charset="0"/>
                </a:rPr>
                <a:t>etc.</a:t>
              </a:r>
            </a:p>
          </p:txBody>
        </p:sp>
        <p:sp>
          <p:nvSpPr>
            <p:cNvPr id="66" name="Rectangle 63"/>
            <p:cNvSpPr>
              <a:spLocks noChangeArrowheads="1"/>
            </p:cNvSpPr>
            <p:nvPr/>
          </p:nvSpPr>
          <p:spPr bwMode="auto">
            <a:xfrm>
              <a:off x="3226" y="2016"/>
              <a:ext cx="372" cy="189"/>
            </a:xfrm>
            <a:prstGeom prst="rect">
              <a:avLst/>
            </a:prstGeom>
            <a:solidFill>
              <a:schemeClr val="accent2"/>
            </a:solidFill>
            <a:ln>
              <a:noFill/>
            </a:ln>
            <a:effectLst>
              <a:outerShdw algn="ctr" rotWithShape="0">
                <a:srgbClr val="919191"/>
              </a:outerShdw>
            </a:effectLst>
            <a:extLs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p>
              <a:pPr algn="l" eaLnBrk="0" hangingPunct="0">
                <a:lnSpc>
                  <a:spcPct val="92000"/>
                </a:lnSpc>
                <a:spcAft>
                  <a:spcPct val="0"/>
                </a:spcAft>
              </a:pPr>
              <a:r>
                <a:rPr lang="en-GB" b="1">
                  <a:solidFill>
                    <a:srgbClr val="000000"/>
                  </a:solidFill>
                  <a:latin typeface="Arial" pitchFamily="34" charset="0"/>
                </a:rPr>
                <a:t>etc.</a:t>
              </a:r>
            </a:p>
          </p:txBody>
        </p:sp>
        <p:sp>
          <p:nvSpPr>
            <p:cNvPr id="67" name="Rectangle 64"/>
            <p:cNvSpPr>
              <a:spLocks noChangeArrowheads="1"/>
            </p:cNvSpPr>
            <p:nvPr/>
          </p:nvSpPr>
          <p:spPr bwMode="auto">
            <a:xfrm>
              <a:off x="2180" y="1086"/>
              <a:ext cx="372" cy="189"/>
            </a:xfrm>
            <a:prstGeom prst="rect">
              <a:avLst/>
            </a:prstGeom>
            <a:solidFill>
              <a:srgbClr val="EDCEFC"/>
            </a:solidFill>
            <a:ln>
              <a:noFill/>
            </a:ln>
            <a:effectLst>
              <a:outerShdw algn="ctr" rotWithShape="0">
                <a:srgbClr val="919191"/>
              </a:outerShdw>
            </a:effectLst>
            <a:extLs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p>
              <a:pPr algn="l" eaLnBrk="0" hangingPunct="0">
                <a:lnSpc>
                  <a:spcPct val="92000"/>
                </a:lnSpc>
                <a:spcAft>
                  <a:spcPct val="0"/>
                </a:spcAft>
              </a:pPr>
              <a:r>
                <a:rPr lang="en-GB" b="1">
                  <a:solidFill>
                    <a:srgbClr val="000000"/>
                  </a:solidFill>
                  <a:latin typeface="Arial" pitchFamily="34" charset="0"/>
                </a:rPr>
                <a:t>etc.</a:t>
              </a:r>
            </a:p>
          </p:txBody>
        </p:sp>
        <p:sp>
          <p:nvSpPr>
            <p:cNvPr id="68" name="Rectangle 65"/>
            <p:cNvSpPr>
              <a:spLocks noChangeArrowheads="1"/>
            </p:cNvSpPr>
            <p:nvPr/>
          </p:nvSpPr>
          <p:spPr bwMode="auto">
            <a:xfrm>
              <a:off x="348" y="2714"/>
              <a:ext cx="372" cy="189"/>
            </a:xfrm>
            <a:prstGeom prst="rect">
              <a:avLst/>
            </a:prstGeom>
            <a:solidFill>
              <a:srgbClr val="DDDDDD"/>
            </a:solidFill>
            <a:ln>
              <a:noFill/>
            </a:ln>
            <a:effectLst>
              <a:outerShdw algn="ctr" rotWithShape="0">
                <a:srgbClr val="919191"/>
              </a:outerShdw>
            </a:effectLst>
            <a:extLs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p>
              <a:pPr algn="l" eaLnBrk="0" hangingPunct="0">
                <a:lnSpc>
                  <a:spcPct val="92000"/>
                </a:lnSpc>
                <a:spcAft>
                  <a:spcPct val="0"/>
                </a:spcAft>
              </a:pPr>
              <a:r>
                <a:rPr lang="en-GB" b="1">
                  <a:solidFill>
                    <a:srgbClr val="000000"/>
                  </a:solidFill>
                  <a:latin typeface="Arial" pitchFamily="34" charset="0"/>
                </a:rPr>
                <a:t>etc.</a:t>
              </a:r>
            </a:p>
          </p:txBody>
        </p:sp>
        <p:sp>
          <p:nvSpPr>
            <p:cNvPr id="69" name="Rectangle 66"/>
            <p:cNvSpPr>
              <a:spLocks noChangeArrowheads="1"/>
            </p:cNvSpPr>
            <p:nvPr/>
          </p:nvSpPr>
          <p:spPr bwMode="auto">
            <a:xfrm>
              <a:off x="5790" y="1908"/>
              <a:ext cx="372" cy="189"/>
            </a:xfrm>
            <a:prstGeom prst="rect">
              <a:avLst/>
            </a:prstGeom>
            <a:solidFill>
              <a:srgbClr val="618FFD"/>
            </a:solidFill>
            <a:ln>
              <a:noFill/>
            </a:ln>
            <a:effectLst>
              <a:outerShdw algn="ctr" rotWithShape="0">
                <a:srgbClr val="919191"/>
              </a:outerShdw>
            </a:effectLst>
            <a:extLs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p>
              <a:pPr algn="l" eaLnBrk="0" hangingPunct="0">
                <a:lnSpc>
                  <a:spcPct val="92000"/>
                </a:lnSpc>
                <a:spcAft>
                  <a:spcPct val="0"/>
                </a:spcAft>
              </a:pPr>
              <a:r>
                <a:rPr lang="en-GB" b="1">
                  <a:solidFill>
                    <a:srgbClr val="000000"/>
                  </a:solidFill>
                  <a:latin typeface="Arial" pitchFamily="34" charset="0"/>
                </a:rPr>
                <a:t>etc.</a:t>
              </a:r>
            </a:p>
          </p:txBody>
        </p:sp>
        <p:sp>
          <p:nvSpPr>
            <p:cNvPr id="70" name="Rectangle 67"/>
            <p:cNvSpPr>
              <a:spLocks noChangeArrowheads="1"/>
            </p:cNvSpPr>
            <p:nvPr/>
          </p:nvSpPr>
          <p:spPr bwMode="auto">
            <a:xfrm>
              <a:off x="4120" y="3798"/>
              <a:ext cx="1227" cy="329"/>
            </a:xfrm>
            <a:prstGeom prst="rect">
              <a:avLst/>
            </a:prstGeom>
            <a:solidFill>
              <a:srgbClr val="618FFD"/>
            </a:solidFill>
            <a:ln>
              <a:noFill/>
            </a:ln>
            <a:effectLst>
              <a:outerShdw algn="ctr" rotWithShape="0">
                <a:srgbClr val="919191"/>
              </a:outerShdw>
            </a:effectLst>
            <a:extLst>
              <a:ext uri="{91240B29-F687-4F45-9708-019B960494DF}">
                <a14:hiddenLine xmlns:a14="http://schemas.microsoft.com/office/drawing/2010/main" w="9525">
                  <a:solidFill>
                    <a:srgbClr val="000000"/>
                  </a:solidFill>
                  <a:miter lim="800000"/>
                  <a:headEnd/>
                  <a:tailEnd/>
                </a14:hiddenLine>
              </a:ext>
            </a:extLst>
          </p:spPr>
          <p:txBody>
            <a:bodyPr lIns="63500" tIns="25400" rIns="63500" bIns="25400">
              <a:spAutoFit/>
            </a:bodyPr>
            <a:lstStyle/>
            <a:p>
              <a:pPr algn="l" eaLnBrk="0" hangingPunct="0">
                <a:lnSpc>
                  <a:spcPct val="88000"/>
                </a:lnSpc>
                <a:spcAft>
                  <a:spcPct val="0"/>
                </a:spcAft>
              </a:pPr>
              <a:r>
                <a:rPr lang="en-GB" b="1">
                  <a:solidFill>
                    <a:srgbClr val="000000"/>
                  </a:solidFill>
                  <a:latin typeface="Arial" pitchFamily="34" charset="0"/>
                </a:rPr>
                <a:t>State Transition</a:t>
              </a:r>
            </a:p>
          </p:txBody>
        </p:sp>
      </p:grpSp>
      <p:sp>
        <p:nvSpPr>
          <p:cNvPr id="71" name="Footer Placeholder 1"/>
          <p:cNvSpPr txBox="1">
            <a:spLocks/>
          </p:cNvSpPr>
          <p:nvPr/>
        </p:nvSpPr>
        <p:spPr bwMode="auto">
          <a:xfrm>
            <a:off x="5770563" y="6572250"/>
            <a:ext cx="3328987" cy="1031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0" latinLnBrk="0" hangingPunct="0">
              <a:defRPr sz="1800" kern="1200">
                <a:solidFill>
                  <a:schemeClr val="tx1"/>
                </a:solidFill>
                <a:latin typeface="Verdana" pitchFamily="34" charset="0"/>
                <a:ea typeface="+mn-ea"/>
                <a:cs typeface="+mn-cs"/>
              </a:defRPr>
            </a:lvl1pPr>
            <a:lvl2pPr marL="742950" indent="-285750" algn="l" defTabSz="914400" rtl="0" eaLnBrk="0" latinLnBrk="0" hangingPunct="0">
              <a:defRPr sz="1800" kern="1200">
                <a:solidFill>
                  <a:schemeClr val="tx1"/>
                </a:solidFill>
                <a:latin typeface="Verdana" pitchFamily="34" charset="0"/>
                <a:ea typeface="+mn-ea"/>
                <a:cs typeface="+mn-cs"/>
              </a:defRPr>
            </a:lvl2pPr>
            <a:lvl3pPr marL="1143000" indent="-228600" algn="l" defTabSz="914400" rtl="0" eaLnBrk="0" latinLnBrk="0" hangingPunct="0">
              <a:defRPr sz="1800" kern="1200">
                <a:solidFill>
                  <a:schemeClr val="tx1"/>
                </a:solidFill>
                <a:latin typeface="Verdana" pitchFamily="34" charset="0"/>
                <a:ea typeface="+mn-ea"/>
                <a:cs typeface="+mn-cs"/>
              </a:defRPr>
            </a:lvl3pPr>
            <a:lvl4pPr marL="1600200" indent="-228600" algn="l" defTabSz="914400" rtl="0" eaLnBrk="0" latinLnBrk="0" hangingPunct="0">
              <a:defRPr sz="1800" kern="1200">
                <a:solidFill>
                  <a:schemeClr val="tx1"/>
                </a:solidFill>
                <a:latin typeface="Verdana" pitchFamily="34" charset="0"/>
                <a:ea typeface="+mn-ea"/>
                <a:cs typeface="+mn-cs"/>
              </a:defRPr>
            </a:lvl4pPr>
            <a:lvl5pPr marL="2057400" indent="-228600" algn="l" defTabSz="914400" rtl="0" eaLnBrk="0" latinLnBrk="0" hangingPunct="0">
              <a:defRPr sz="1800" kern="1200">
                <a:solidFill>
                  <a:schemeClr val="tx1"/>
                </a:solidFill>
                <a:latin typeface="Verdana" pitchFamily="34" charset="0"/>
                <a:ea typeface="+mn-ea"/>
                <a:cs typeface="+mn-cs"/>
              </a:defRPr>
            </a:lvl5pPr>
            <a:lvl6pPr marL="2514600" indent="-228600" algn="ctr" defTabSz="914400" rtl="0" eaLnBrk="0" fontAlgn="base" latinLnBrk="0" hangingPunct="0">
              <a:spcBef>
                <a:spcPct val="0"/>
              </a:spcBef>
              <a:spcAft>
                <a:spcPct val="40000"/>
              </a:spcAft>
              <a:defRPr sz="1800" kern="1200">
                <a:solidFill>
                  <a:schemeClr val="tx1"/>
                </a:solidFill>
                <a:latin typeface="Verdana" pitchFamily="34" charset="0"/>
                <a:ea typeface="+mn-ea"/>
                <a:cs typeface="+mn-cs"/>
              </a:defRPr>
            </a:lvl6pPr>
            <a:lvl7pPr marL="2971800" indent="-228600" algn="ctr" defTabSz="914400" rtl="0" eaLnBrk="0" fontAlgn="base" latinLnBrk="0" hangingPunct="0">
              <a:spcBef>
                <a:spcPct val="0"/>
              </a:spcBef>
              <a:spcAft>
                <a:spcPct val="40000"/>
              </a:spcAft>
              <a:defRPr sz="1800" kern="1200">
                <a:solidFill>
                  <a:schemeClr val="tx1"/>
                </a:solidFill>
                <a:latin typeface="Verdana" pitchFamily="34" charset="0"/>
                <a:ea typeface="+mn-ea"/>
                <a:cs typeface="+mn-cs"/>
              </a:defRPr>
            </a:lvl7pPr>
            <a:lvl8pPr marL="3429000" indent="-228600" algn="ctr" defTabSz="914400" rtl="0" eaLnBrk="0" fontAlgn="base" latinLnBrk="0" hangingPunct="0">
              <a:spcBef>
                <a:spcPct val="0"/>
              </a:spcBef>
              <a:spcAft>
                <a:spcPct val="40000"/>
              </a:spcAft>
              <a:defRPr sz="1800" kern="1200">
                <a:solidFill>
                  <a:schemeClr val="tx1"/>
                </a:solidFill>
                <a:latin typeface="Verdana" pitchFamily="34" charset="0"/>
                <a:ea typeface="+mn-ea"/>
                <a:cs typeface="+mn-cs"/>
              </a:defRPr>
            </a:lvl8pPr>
            <a:lvl9pPr marL="3886200" indent="-228600" algn="ctr" defTabSz="914400" rtl="0" eaLnBrk="0" fontAlgn="base" latinLnBrk="0" hangingPunct="0">
              <a:spcBef>
                <a:spcPct val="0"/>
              </a:spcBef>
              <a:spcAft>
                <a:spcPct val="40000"/>
              </a:spcAft>
              <a:defRPr sz="1800" kern="1200">
                <a:solidFill>
                  <a:schemeClr val="tx1"/>
                </a:solidFill>
                <a:latin typeface="Verdana" pitchFamily="34" charset="0"/>
                <a:ea typeface="+mn-ea"/>
                <a:cs typeface="+mn-cs"/>
              </a:defRPr>
            </a:lvl9pPr>
          </a:lstStyle>
          <a:p>
            <a:pPr eaLnBrk="1" hangingPunct="1"/>
            <a:r>
              <a:rPr lang="en-US" smtClean="0"/>
              <a:t>Capgemini Internal</a:t>
            </a:r>
          </a:p>
        </p:txBody>
      </p:sp>
    </p:spTree>
    <p:extLst>
      <p:ext uri="{BB962C8B-B14F-4D97-AF65-F5344CB8AC3E}">
        <p14:creationId xmlns:p14="http://schemas.microsoft.com/office/powerpoint/2010/main" val="147750543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V&amp;V?</a:t>
            </a:r>
          </a:p>
        </p:txBody>
      </p:sp>
      <p:sp>
        <p:nvSpPr>
          <p:cNvPr id="3" name="Content Placeholder 2"/>
          <p:cNvSpPr>
            <a:spLocks noGrp="1"/>
          </p:cNvSpPr>
          <p:nvPr>
            <p:ph idx="1"/>
          </p:nvPr>
        </p:nvSpPr>
        <p:spPr/>
        <p:txBody>
          <a:bodyPr>
            <a:normAutofit/>
          </a:bodyPr>
          <a:lstStyle/>
          <a:p>
            <a:r>
              <a:rPr lang="en-US" dirty="0" smtClean="0">
                <a:solidFill>
                  <a:schemeClr val="tx1"/>
                </a:solidFill>
              </a:rPr>
              <a:t>  </a:t>
            </a:r>
            <a:r>
              <a:rPr lang="en-US" dirty="0">
                <a:solidFill>
                  <a:schemeClr val="tx1"/>
                </a:solidFill>
              </a:rPr>
              <a:t>V&amp;V is required </a:t>
            </a:r>
            <a:r>
              <a:rPr lang="en-US" dirty="0" smtClean="0">
                <a:solidFill>
                  <a:schemeClr val="tx1"/>
                </a:solidFill>
              </a:rPr>
              <a:t>because :</a:t>
            </a:r>
            <a:endParaRPr lang="en-US" dirty="0">
              <a:solidFill>
                <a:schemeClr val="tx1"/>
              </a:solidFill>
            </a:endParaRPr>
          </a:p>
          <a:p>
            <a:pPr lvl="1">
              <a:lnSpc>
                <a:spcPct val="90000"/>
              </a:lnSpc>
              <a:buSzPct val="75000"/>
            </a:pPr>
            <a:r>
              <a:rPr lang="en-US" dirty="0" smtClean="0">
                <a:solidFill>
                  <a:schemeClr val="tx1"/>
                </a:solidFill>
              </a:rPr>
              <a:t>Software </a:t>
            </a:r>
            <a:r>
              <a:rPr lang="en-US" dirty="0">
                <a:solidFill>
                  <a:schemeClr val="tx1"/>
                </a:solidFill>
              </a:rPr>
              <a:t>construction is a complex task.</a:t>
            </a:r>
          </a:p>
          <a:p>
            <a:pPr lvl="1">
              <a:lnSpc>
                <a:spcPct val="90000"/>
              </a:lnSpc>
              <a:buSzPct val="75000"/>
            </a:pPr>
            <a:r>
              <a:rPr lang="en-US" dirty="0" smtClean="0">
                <a:solidFill>
                  <a:schemeClr val="tx1"/>
                </a:solidFill>
              </a:rPr>
              <a:t>Software </a:t>
            </a:r>
            <a:r>
              <a:rPr lang="en-US" dirty="0">
                <a:solidFill>
                  <a:schemeClr val="tx1"/>
                </a:solidFill>
              </a:rPr>
              <a:t>construction is a Human </a:t>
            </a:r>
            <a:r>
              <a:rPr lang="en-US" dirty="0" smtClean="0">
                <a:solidFill>
                  <a:schemeClr val="tx1"/>
                </a:solidFill>
              </a:rPr>
              <a:t>activity</a:t>
            </a:r>
          </a:p>
          <a:p>
            <a:pPr lvl="1">
              <a:lnSpc>
                <a:spcPct val="90000"/>
              </a:lnSpc>
              <a:buSzPct val="75000"/>
            </a:pPr>
            <a:r>
              <a:rPr lang="en-US" dirty="0" smtClean="0">
                <a:solidFill>
                  <a:schemeClr val="tx1"/>
                </a:solidFill>
              </a:rPr>
              <a:t>Humans </a:t>
            </a:r>
            <a:r>
              <a:rPr lang="en-US" dirty="0">
                <a:solidFill>
                  <a:schemeClr val="tx1"/>
                </a:solidFill>
              </a:rPr>
              <a:t>make </a:t>
            </a:r>
            <a:r>
              <a:rPr lang="en-US" dirty="0" smtClean="0">
                <a:solidFill>
                  <a:schemeClr val="tx1"/>
                </a:solidFill>
              </a:rPr>
              <a:t>mistakes</a:t>
            </a:r>
            <a:endParaRPr lang="en-US" dirty="0">
              <a:solidFill>
                <a:schemeClr val="tx1"/>
              </a:solidFill>
            </a:endParaRPr>
          </a:p>
          <a:p>
            <a:pPr lvl="1">
              <a:lnSpc>
                <a:spcPct val="90000"/>
              </a:lnSpc>
              <a:buSzPct val="75000"/>
            </a:pPr>
            <a:r>
              <a:rPr lang="en-US" dirty="0" smtClean="0">
                <a:solidFill>
                  <a:schemeClr val="tx1"/>
                </a:solidFill>
              </a:rPr>
              <a:t>Discipline </a:t>
            </a:r>
            <a:r>
              <a:rPr lang="en-US" dirty="0">
                <a:solidFill>
                  <a:schemeClr val="tx1"/>
                </a:solidFill>
              </a:rPr>
              <a:t>and Methodology for </a:t>
            </a:r>
            <a:r>
              <a:rPr lang="en-US" dirty="0" smtClean="0">
                <a:solidFill>
                  <a:schemeClr val="tx1"/>
                </a:solidFill>
              </a:rPr>
              <a:t>construction reduce mistakes but cannot eliminate     mistakes</a:t>
            </a:r>
            <a:endParaRPr lang="en-US" dirty="0">
              <a:solidFill>
                <a:schemeClr val="tx1"/>
              </a:solidFill>
            </a:endParaRPr>
          </a:p>
          <a:p>
            <a:r>
              <a:rPr lang="en-US" dirty="0">
                <a:solidFill>
                  <a:schemeClr val="tx1"/>
                </a:solidFill>
              </a:rPr>
              <a:t>   V&amp;V  is  about  evaluating the products </a:t>
            </a:r>
            <a:r>
              <a:rPr lang="en-US" dirty="0" smtClean="0">
                <a:solidFill>
                  <a:schemeClr val="tx1"/>
                </a:solidFill>
              </a:rPr>
              <a:t>and processes </a:t>
            </a:r>
            <a:r>
              <a:rPr lang="en-US" dirty="0">
                <a:solidFill>
                  <a:schemeClr val="tx1"/>
                </a:solidFill>
              </a:rPr>
              <a:t>used for producing the </a:t>
            </a:r>
            <a:endParaRPr lang="en-US" dirty="0" smtClean="0">
              <a:solidFill>
                <a:schemeClr val="tx1"/>
              </a:solidFill>
            </a:endParaRPr>
          </a:p>
          <a:p>
            <a:pPr marL="0" indent="0">
              <a:buNone/>
            </a:pPr>
            <a:r>
              <a:rPr lang="en-US" dirty="0">
                <a:solidFill>
                  <a:schemeClr val="tx1"/>
                </a:solidFill>
              </a:rPr>
              <a:t> </a:t>
            </a:r>
            <a:r>
              <a:rPr lang="en-US" dirty="0" smtClean="0">
                <a:solidFill>
                  <a:schemeClr val="tx1"/>
                </a:solidFill>
              </a:rPr>
              <a:t>         products</a:t>
            </a:r>
            <a:endParaRPr lang="en-US" dirty="0">
              <a:solidFill>
                <a:schemeClr val="tx1"/>
              </a:solidFill>
            </a:endParaRPr>
          </a:p>
          <a:p>
            <a:r>
              <a:rPr lang="en-US" dirty="0">
                <a:solidFill>
                  <a:schemeClr val="tx1"/>
                </a:solidFill>
              </a:rPr>
              <a:t>   V&amp;V is NOT about evaluating the </a:t>
            </a:r>
            <a:r>
              <a:rPr lang="en-US" dirty="0" smtClean="0">
                <a:solidFill>
                  <a:schemeClr val="tx1"/>
                </a:solidFill>
              </a:rPr>
              <a:t>producers</a:t>
            </a:r>
            <a:endParaRPr lang="en-US" dirty="0">
              <a:solidFill>
                <a:schemeClr val="tx1"/>
              </a:solidFill>
            </a:endParaRPr>
          </a:p>
        </p:txBody>
      </p:sp>
    </p:spTree>
    <p:extLst>
      <p:ext uri="{BB962C8B-B14F-4D97-AF65-F5344CB8AC3E}">
        <p14:creationId xmlns:p14="http://schemas.microsoft.com/office/powerpoint/2010/main" val="21979829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a:xfrm>
            <a:off x="1" y="-19050"/>
            <a:ext cx="9143999" cy="1002135"/>
          </a:xfrm>
          <a:noFill/>
          <a:ln w="9525">
            <a:noFill/>
            <a:miter lim="800000"/>
            <a:headEnd/>
            <a:tailEnd/>
          </a:ln>
        </p:spPr>
        <p:txBody>
          <a:bodyPr vert="horz" wrap="square" lIns="91440" tIns="45720" rIns="91440" bIns="45720" numCol="1" anchor="ctr" anchorCtr="0" compatLnSpc="1">
            <a:prstTxWarp prst="textNoShape">
              <a:avLst/>
            </a:prstTxWarp>
            <a:noAutofit/>
          </a:bodyPr>
          <a:lstStyle/>
          <a:p>
            <a:r>
              <a:rPr lang="en-US" dirty="0"/>
              <a:t>Objective</a:t>
            </a:r>
          </a:p>
        </p:txBody>
      </p:sp>
      <p:sp>
        <p:nvSpPr>
          <p:cNvPr id="204803" name="Rectangle 3"/>
          <p:cNvSpPr>
            <a:spLocks noGrp="1" noChangeArrowheads="1"/>
          </p:cNvSpPr>
          <p:nvPr>
            <p:ph idx="1"/>
          </p:nvPr>
        </p:nvSpPr>
        <p:spPr>
          <a:noFill/>
          <a:ln/>
        </p:spPr>
        <p:txBody>
          <a:bodyPr lIns="94788" tIns="46562" rIns="94788" bIns="46562"/>
          <a:lstStyle/>
          <a:p>
            <a:r>
              <a:rPr lang="en-US" dirty="0">
                <a:solidFill>
                  <a:schemeClr val="tx1"/>
                </a:solidFill>
              </a:rPr>
              <a:t>To Understand the following :</a:t>
            </a:r>
          </a:p>
          <a:p>
            <a:pPr lvl="1"/>
            <a:r>
              <a:rPr lang="en-US" dirty="0">
                <a:solidFill>
                  <a:schemeClr val="tx1"/>
                </a:solidFill>
              </a:rPr>
              <a:t>What is Life Cycle ?</a:t>
            </a:r>
          </a:p>
          <a:p>
            <a:pPr lvl="1"/>
            <a:r>
              <a:rPr lang="en-US" dirty="0">
                <a:solidFill>
                  <a:schemeClr val="tx1"/>
                </a:solidFill>
              </a:rPr>
              <a:t>Software Testing Lifecycle</a:t>
            </a:r>
          </a:p>
          <a:p>
            <a:pPr lvl="1"/>
            <a:r>
              <a:rPr lang="en-US" dirty="0">
                <a:solidFill>
                  <a:schemeClr val="tx1"/>
                </a:solidFill>
              </a:rPr>
              <a:t>Different tasks involved in STLC</a:t>
            </a:r>
          </a:p>
          <a:p>
            <a:pPr lvl="1"/>
            <a:r>
              <a:rPr lang="en-US" dirty="0">
                <a:solidFill>
                  <a:schemeClr val="tx1"/>
                </a:solidFill>
              </a:rPr>
              <a:t>Different activities in each tasks</a:t>
            </a:r>
          </a:p>
          <a:p>
            <a:pPr lvl="1"/>
            <a:r>
              <a:rPr lang="en-US" dirty="0">
                <a:solidFill>
                  <a:schemeClr val="tx1"/>
                </a:solidFill>
              </a:rPr>
              <a:t>Task 1: Sales &amp; Initial Planning</a:t>
            </a:r>
          </a:p>
          <a:p>
            <a:pPr lvl="1"/>
            <a:r>
              <a:rPr lang="en-US" dirty="0">
                <a:solidFill>
                  <a:schemeClr val="tx1"/>
                </a:solidFill>
              </a:rPr>
              <a:t>Task 2: Create Test Strategy</a:t>
            </a:r>
          </a:p>
          <a:p>
            <a:pPr lvl="1"/>
            <a:r>
              <a:rPr lang="en-US" dirty="0">
                <a:solidFill>
                  <a:schemeClr val="tx1"/>
                </a:solidFill>
              </a:rPr>
              <a:t>Task 3: Analyze and Design Testware</a:t>
            </a:r>
          </a:p>
          <a:p>
            <a:pPr lvl="1"/>
            <a:r>
              <a:rPr lang="en-US" dirty="0">
                <a:solidFill>
                  <a:schemeClr val="tx1"/>
                </a:solidFill>
              </a:rPr>
              <a:t>Task 4: Test execution and analysis</a:t>
            </a:r>
          </a:p>
        </p:txBody>
      </p:sp>
    </p:spTree>
    <p:extLst>
      <p:ext uri="{BB962C8B-B14F-4D97-AF65-F5344CB8AC3E}">
        <p14:creationId xmlns:p14="http://schemas.microsoft.com/office/powerpoint/2010/main" val="85882349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V&amp;V</a:t>
            </a:r>
          </a:p>
        </p:txBody>
      </p:sp>
      <p:sp>
        <p:nvSpPr>
          <p:cNvPr id="3" name="Content Placeholder 2"/>
          <p:cNvSpPr>
            <a:spLocks noGrp="1"/>
          </p:cNvSpPr>
          <p:nvPr>
            <p:ph idx="1"/>
          </p:nvPr>
        </p:nvSpPr>
        <p:spPr/>
        <p:txBody>
          <a:bodyPr>
            <a:normAutofit/>
          </a:bodyPr>
          <a:lstStyle/>
          <a:p>
            <a:pPr>
              <a:lnSpc>
                <a:spcPct val="90000"/>
              </a:lnSpc>
            </a:pPr>
            <a:r>
              <a:rPr lang="en-US" dirty="0" smtClean="0">
                <a:solidFill>
                  <a:schemeClr val="tx1"/>
                </a:solidFill>
              </a:rPr>
              <a:t>Reviews</a:t>
            </a:r>
            <a:endParaRPr lang="en-US" dirty="0">
              <a:solidFill>
                <a:schemeClr val="tx1"/>
              </a:solidFill>
            </a:endParaRPr>
          </a:p>
          <a:p>
            <a:pPr lvl="1">
              <a:lnSpc>
                <a:spcPct val="90000"/>
              </a:lnSpc>
              <a:buSzPct val="75000"/>
            </a:pPr>
            <a:r>
              <a:rPr lang="en-US" sz="2000" dirty="0">
                <a:latin typeface="Times New Roman" pitchFamily="18" charset="0"/>
              </a:rPr>
              <a:t>  </a:t>
            </a:r>
            <a:r>
              <a:rPr lang="en-US" dirty="0" smtClean="0">
                <a:solidFill>
                  <a:schemeClr val="tx1"/>
                </a:solidFill>
              </a:rPr>
              <a:t>Project </a:t>
            </a:r>
            <a:r>
              <a:rPr lang="en-US" dirty="0">
                <a:solidFill>
                  <a:schemeClr val="tx1"/>
                </a:solidFill>
              </a:rPr>
              <a:t>Plans, Schedules, and Costs </a:t>
            </a:r>
          </a:p>
          <a:p>
            <a:pPr lvl="1">
              <a:lnSpc>
                <a:spcPct val="90000"/>
              </a:lnSpc>
              <a:buSzPct val="75000"/>
            </a:pPr>
            <a:r>
              <a:rPr lang="en-US" dirty="0">
                <a:solidFill>
                  <a:schemeClr val="tx1"/>
                </a:solidFill>
              </a:rPr>
              <a:t>   Requirements, Functional Specifications, and Design</a:t>
            </a:r>
          </a:p>
          <a:p>
            <a:pPr lvl="1">
              <a:lnSpc>
                <a:spcPct val="90000"/>
              </a:lnSpc>
              <a:buSzPct val="75000"/>
            </a:pPr>
            <a:r>
              <a:rPr lang="en-US" dirty="0">
                <a:solidFill>
                  <a:schemeClr val="tx1"/>
                </a:solidFill>
              </a:rPr>
              <a:t>   Test Plans, Test Specifications, Test Scripts, </a:t>
            </a:r>
          </a:p>
          <a:p>
            <a:pPr lvl="1">
              <a:lnSpc>
                <a:spcPct val="90000"/>
              </a:lnSpc>
              <a:buSzPct val="75000"/>
            </a:pPr>
            <a:r>
              <a:rPr lang="en-US" dirty="0">
                <a:solidFill>
                  <a:schemeClr val="tx1"/>
                </a:solidFill>
              </a:rPr>
              <a:t>   Source </a:t>
            </a:r>
            <a:r>
              <a:rPr lang="en-US" dirty="0" smtClean="0">
                <a:solidFill>
                  <a:schemeClr val="tx1"/>
                </a:solidFill>
              </a:rPr>
              <a:t>Code</a:t>
            </a:r>
          </a:p>
          <a:p>
            <a:pPr lvl="1">
              <a:lnSpc>
                <a:spcPct val="90000"/>
              </a:lnSpc>
              <a:buSzPct val="75000"/>
            </a:pPr>
            <a:endParaRPr lang="en-US" dirty="0">
              <a:solidFill>
                <a:schemeClr val="tx1"/>
              </a:solidFill>
            </a:endParaRPr>
          </a:p>
          <a:p>
            <a:pPr>
              <a:lnSpc>
                <a:spcPct val="90000"/>
              </a:lnSpc>
            </a:pPr>
            <a:r>
              <a:rPr lang="en-US" dirty="0">
                <a:solidFill>
                  <a:schemeClr val="tx1"/>
                </a:solidFill>
              </a:rPr>
              <a:t>Testing of </a:t>
            </a:r>
            <a:r>
              <a:rPr lang="en-US" dirty="0" smtClean="0">
                <a:solidFill>
                  <a:schemeClr val="tx1"/>
                </a:solidFill>
              </a:rPr>
              <a:t>Software</a:t>
            </a:r>
            <a:endParaRPr lang="en-US" dirty="0">
              <a:solidFill>
                <a:schemeClr val="tx1"/>
              </a:solidFill>
            </a:endParaRPr>
          </a:p>
          <a:p>
            <a:pPr lvl="1">
              <a:lnSpc>
                <a:spcPct val="90000"/>
              </a:lnSpc>
              <a:buSzPct val="75000"/>
            </a:pPr>
            <a:r>
              <a:rPr lang="en-US" dirty="0">
                <a:solidFill>
                  <a:schemeClr val="tx1"/>
                </a:solidFill>
              </a:rPr>
              <a:t> Unit </a:t>
            </a:r>
          </a:p>
          <a:p>
            <a:pPr lvl="1">
              <a:lnSpc>
                <a:spcPct val="90000"/>
              </a:lnSpc>
              <a:buSzPct val="75000"/>
            </a:pPr>
            <a:r>
              <a:rPr lang="en-US" dirty="0">
                <a:solidFill>
                  <a:schemeClr val="tx1"/>
                </a:solidFill>
              </a:rPr>
              <a:t> </a:t>
            </a:r>
            <a:r>
              <a:rPr lang="en-US" dirty="0" smtClean="0">
                <a:solidFill>
                  <a:schemeClr val="tx1"/>
                </a:solidFill>
              </a:rPr>
              <a:t>Integration </a:t>
            </a:r>
            <a:endParaRPr lang="en-US" dirty="0">
              <a:solidFill>
                <a:schemeClr val="tx1"/>
              </a:solidFill>
            </a:endParaRPr>
          </a:p>
          <a:p>
            <a:pPr lvl="1">
              <a:lnSpc>
                <a:spcPct val="90000"/>
              </a:lnSpc>
              <a:buSzPct val="75000"/>
            </a:pPr>
            <a:r>
              <a:rPr lang="en-US" dirty="0">
                <a:solidFill>
                  <a:schemeClr val="tx1"/>
                </a:solidFill>
              </a:rPr>
              <a:t> </a:t>
            </a:r>
            <a:r>
              <a:rPr lang="en-US" dirty="0" smtClean="0">
                <a:solidFill>
                  <a:schemeClr val="tx1"/>
                </a:solidFill>
              </a:rPr>
              <a:t>System </a:t>
            </a:r>
            <a:endParaRPr lang="en-US" dirty="0">
              <a:solidFill>
                <a:schemeClr val="tx1"/>
              </a:solidFill>
            </a:endParaRPr>
          </a:p>
          <a:p>
            <a:pPr lvl="1">
              <a:lnSpc>
                <a:spcPct val="90000"/>
              </a:lnSpc>
              <a:buSzPct val="75000"/>
            </a:pPr>
            <a:r>
              <a:rPr lang="en-US" dirty="0">
                <a:solidFill>
                  <a:schemeClr val="tx1"/>
                </a:solidFill>
              </a:rPr>
              <a:t> </a:t>
            </a:r>
            <a:r>
              <a:rPr lang="en-US" dirty="0" smtClean="0">
                <a:solidFill>
                  <a:schemeClr val="tx1"/>
                </a:solidFill>
              </a:rPr>
              <a:t>Customer </a:t>
            </a:r>
            <a:r>
              <a:rPr lang="en-US" dirty="0">
                <a:solidFill>
                  <a:schemeClr val="tx1"/>
                </a:solidFill>
              </a:rPr>
              <a:t>Acceptance</a:t>
            </a:r>
          </a:p>
          <a:p>
            <a:pPr marL="0" indent="0">
              <a:buNone/>
            </a:pPr>
            <a:endParaRPr lang="en-US" dirty="0">
              <a:solidFill>
                <a:schemeClr val="tx1"/>
              </a:solidFill>
            </a:endParaRPr>
          </a:p>
          <a:p>
            <a:endParaRPr lang="en-US" dirty="0">
              <a:solidFill>
                <a:schemeClr val="tx1"/>
              </a:solidFill>
            </a:endParaRPr>
          </a:p>
        </p:txBody>
      </p:sp>
      <p:pic>
        <p:nvPicPr>
          <p:cNvPr id="6" name="Picture 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94854" y="2228397"/>
            <a:ext cx="2546350" cy="187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4641780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Life Cycle </a:t>
            </a:r>
            <a:r>
              <a:rPr lang="en-US" dirty="0"/>
              <a:t>?</a:t>
            </a:r>
          </a:p>
        </p:txBody>
      </p:sp>
      <p:sp>
        <p:nvSpPr>
          <p:cNvPr id="3" name="Content Placeholder 2"/>
          <p:cNvSpPr>
            <a:spLocks noGrp="1"/>
          </p:cNvSpPr>
          <p:nvPr>
            <p:ph idx="1"/>
          </p:nvPr>
        </p:nvSpPr>
        <p:spPr/>
        <p:txBody>
          <a:bodyPr/>
          <a:lstStyle/>
          <a:p>
            <a:r>
              <a:rPr lang="en-US" dirty="0">
                <a:solidFill>
                  <a:schemeClr val="tx1"/>
                </a:solidFill>
              </a:rPr>
              <a:t>Lifecycle in simple term refers to the sequence of changes from one form to other </a:t>
            </a:r>
            <a:r>
              <a:rPr lang="en-US" dirty="0" smtClean="0">
                <a:solidFill>
                  <a:schemeClr val="tx1"/>
                </a:solidFill>
              </a:rPr>
              <a:t>form</a:t>
            </a:r>
            <a:endParaRPr lang="en-US" dirty="0">
              <a:solidFill>
                <a:schemeClr val="tx1"/>
              </a:solidFill>
            </a:endParaRPr>
          </a:p>
          <a:p>
            <a:r>
              <a:rPr lang="en-US" dirty="0">
                <a:solidFill>
                  <a:schemeClr val="tx1"/>
                </a:solidFill>
              </a:rPr>
              <a:t>Every entity has a lifecycle from its inception to </a:t>
            </a:r>
            <a:r>
              <a:rPr lang="en-US" dirty="0" smtClean="0">
                <a:solidFill>
                  <a:schemeClr val="tx1"/>
                </a:solidFill>
              </a:rPr>
              <a:t>retire</a:t>
            </a:r>
            <a:endParaRPr lang="en-US" dirty="0">
              <a:solidFill>
                <a:schemeClr val="tx1"/>
              </a:solidFill>
            </a:endParaRPr>
          </a:p>
          <a:p>
            <a:r>
              <a:rPr lang="en-US" dirty="0">
                <a:solidFill>
                  <a:schemeClr val="tx1"/>
                </a:solidFill>
              </a:rPr>
              <a:t>In a similar way, Software is also an </a:t>
            </a:r>
            <a:r>
              <a:rPr lang="en-US" dirty="0" smtClean="0">
                <a:solidFill>
                  <a:schemeClr val="tx1"/>
                </a:solidFill>
              </a:rPr>
              <a:t>entity</a:t>
            </a:r>
          </a:p>
          <a:p>
            <a:r>
              <a:rPr lang="en-US" dirty="0" smtClean="0">
                <a:solidFill>
                  <a:schemeClr val="tx1"/>
                </a:solidFill>
              </a:rPr>
              <a:t>Just </a:t>
            </a:r>
            <a:r>
              <a:rPr lang="en-US" dirty="0">
                <a:solidFill>
                  <a:schemeClr val="tx1"/>
                </a:solidFill>
              </a:rPr>
              <a:t>like developing software involves a sequences of steps, testing also has steps which should be executed in a definite </a:t>
            </a:r>
            <a:r>
              <a:rPr lang="en-US" dirty="0" smtClean="0">
                <a:solidFill>
                  <a:schemeClr val="tx1"/>
                </a:solidFill>
              </a:rPr>
              <a:t>sequence</a:t>
            </a:r>
            <a:endParaRPr lang="en-US" dirty="0">
              <a:solidFill>
                <a:schemeClr val="tx1"/>
              </a:solidFill>
            </a:endParaRPr>
          </a:p>
          <a:p>
            <a:r>
              <a:rPr lang="en-US" dirty="0">
                <a:solidFill>
                  <a:schemeClr val="tx1"/>
                </a:solidFill>
              </a:rPr>
              <a:t>This phenomenon of executing the testing activities in a systematic and planned way is called testing life </a:t>
            </a:r>
            <a:r>
              <a:rPr lang="en-US" dirty="0" smtClean="0">
                <a:solidFill>
                  <a:schemeClr val="tx1"/>
                </a:solidFill>
              </a:rPr>
              <a:t>cycle</a:t>
            </a:r>
            <a:endParaRPr lang="en-US" dirty="0">
              <a:solidFill>
                <a:schemeClr val="tx1"/>
              </a:solidFill>
            </a:endParaRPr>
          </a:p>
          <a:p>
            <a:pPr marL="0" indent="0">
              <a:buNone/>
            </a:pPr>
            <a:endParaRPr lang="en-US" dirty="0"/>
          </a:p>
        </p:txBody>
      </p:sp>
    </p:spTree>
    <p:extLst>
      <p:ext uri="{BB962C8B-B14F-4D97-AF65-F5344CB8AC3E}">
        <p14:creationId xmlns:p14="http://schemas.microsoft.com/office/powerpoint/2010/main" val="399389047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a:t>
            </a:r>
            <a:r>
              <a:rPr lang="en-US" dirty="0" smtClean="0"/>
              <a:t>Testing </a:t>
            </a:r>
            <a:r>
              <a:rPr lang="en-US" dirty="0"/>
              <a:t>L</a:t>
            </a:r>
            <a:r>
              <a:rPr lang="en-US" dirty="0" smtClean="0"/>
              <a:t>ifecycle</a:t>
            </a:r>
            <a:endParaRPr lang="en-US" dirty="0"/>
          </a:p>
        </p:txBody>
      </p:sp>
      <p:sp>
        <p:nvSpPr>
          <p:cNvPr id="5" name="Content Placeholder 4"/>
          <p:cNvSpPr>
            <a:spLocks noGrp="1"/>
          </p:cNvSpPr>
          <p:nvPr>
            <p:ph idx="1"/>
          </p:nvPr>
        </p:nvSpPr>
        <p:spPr/>
        <p:txBody>
          <a:bodyPr/>
          <a:lstStyle/>
          <a:p>
            <a:r>
              <a:rPr lang="en-US" dirty="0"/>
              <a:t>The full business, from initial thinking to final use, is called the product's life cycle." </a:t>
            </a:r>
          </a:p>
          <a:p>
            <a:pPr marL="0" indent="0">
              <a:buNone/>
            </a:pPr>
            <a:r>
              <a:rPr lang="en-US" dirty="0" smtClean="0"/>
              <a:t>			                           </a:t>
            </a:r>
            <a:r>
              <a:rPr lang="en-US" dirty="0"/>
              <a:t>--- </a:t>
            </a:r>
            <a:r>
              <a:rPr lang="en-US" dirty="0" err="1"/>
              <a:t>Cem</a:t>
            </a:r>
            <a:r>
              <a:rPr lang="en-US" dirty="0"/>
              <a:t> </a:t>
            </a:r>
            <a:r>
              <a:rPr lang="en-US" dirty="0" err="1"/>
              <a:t>Kaner</a:t>
            </a:r>
            <a:r>
              <a:rPr lang="en-US" dirty="0"/>
              <a:t/>
            </a:r>
            <a:br>
              <a:rPr lang="en-US" dirty="0"/>
            </a:br>
            <a:endParaRPr lang="en-US" dirty="0"/>
          </a:p>
          <a:p>
            <a:endParaRPr lang="en-US" dirty="0"/>
          </a:p>
          <a:p>
            <a:r>
              <a:rPr lang="en-US" dirty="0"/>
              <a:t>“It is the preprocess, the process and post process involved in testing the </a:t>
            </a:r>
            <a:r>
              <a:rPr lang="en-US" dirty="0" smtClean="0"/>
              <a:t>Product</a:t>
            </a:r>
            <a:r>
              <a:rPr lang="en-US" dirty="0"/>
              <a:t>.”</a:t>
            </a:r>
          </a:p>
          <a:p>
            <a:endParaRPr lang="en-US" dirty="0"/>
          </a:p>
        </p:txBody>
      </p:sp>
    </p:spTree>
    <p:extLst>
      <p:ext uri="{BB962C8B-B14F-4D97-AF65-F5344CB8AC3E}">
        <p14:creationId xmlns:p14="http://schemas.microsoft.com/office/powerpoint/2010/main" val="333936129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ndera"/>
              </a:rPr>
              <a:t>Software Test </a:t>
            </a:r>
            <a:r>
              <a:rPr lang="en-US" dirty="0" smtClean="0">
                <a:latin typeface="Candera"/>
              </a:rPr>
              <a:t>Life Cycle </a:t>
            </a:r>
            <a:r>
              <a:rPr lang="en-US" dirty="0">
                <a:latin typeface="Candera"/>
              </a:rPr>
              <a:t>(STLC)</a:t>
            </a:r>
          </a:p>
        </p:txBody>
      </p:sp>
      <p:pic>
        <p:nvPicPr>
          <p:cNvPr id="6" name="Picture 8"/>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a:xfrm>
            <a:off x="1389116" y="1195880"/>
            <a:ext cx="6191251" cy="4643438"/>
          </a:xfrm>
          <a:noFill/>
        </p:spPr>
      </p:pic>
    </p:spTree>
    <p:extLst>
      <p:ext uri="{BB962C8B-B14F-4D97-AF65-F5344CB8AC3E}">
        <p14:creationId xmlns:p14="http://schemas.microsoft.com/office/powerpoint/2010/main" val="286677007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dirty="0" smtClean="0"/>
              <a:t>Different tasks involved in STLC</a:t>
            </a:r>
          </a:p>
        </p:txBody>
      </p:sp>
      <p:sp>
        <p:nvSpPr>
          <p:cNvPr id="3" name="Content Placeholder 2"/>
          <p:cNvSpPr>
            <a:spLocks noGrp="1"/>
          </p:cNvSpPr>
          <p:nvPr>
            <p:ph idx="1"/>
          </p:nvPr>
        </p:nvSpPr>
        <p:spPr/>
        <p:txBody>
          <a:bodyPr/>
          <a:lstStyle/>
          <a:p>
            <a:r>
              <a:rPr lang="en-US" dirty="0"/>
              <a:t>Software Testing Life Cycle is broadly classified into four types:</a:t>
            </a:r>
          </a:p>
          <a:p>
            <a:endParaRPr lang="en-US" dirty="0"/>
          </a:p>
          <a:p>
            <a:pPr lvl="1"/>
            <a:r>
              <a:rPr lang="en-US" dirty="0"/>
              <a:t>Task 1:  Sales &amp; Initial Planning</a:t>
            </a:r>
          </a:p>
          <a:p>
            <a:pPr lvl="1"/>
            <a:r>
              <a:rPr lang="en-US" dirty="0"/>
              <a:t>Task 2:  Create Test Strategy</a:t>
            </a:r>
          </a:p>
          <a:p>
            <a:pPr lvl="1"/>
            <a:r>
              <a:rPr lang="en-US" dirty="0"/>
              <a:t>Task 3:  Analyze &amp; Design </a:t>
            </a:r>
            <a:r>
              <a:rPr lang="en-US" dirty="0" err="1"/>
              <a:t>Testware</a:t>
            </a:r>
            <a:endParaRPr lang="en-US" dirty="0"/>
          </a:p>
          <a:p>
            <a:pPr lvl="1"/>
            <a:r>
              <a:rPr lang="en-US" dirty="0"/>
              <a:t>Task 4:  Test Execution &amp; Analysis</a:t>
            </a:r>
          </a:p>
          <a:p>
            <a:endParaRPr lang="en-US" dirty="0"/>
          </a:p>
        </p:txBody>
      </p:sp>
    </p:spTree>
    <p:extLst>
      <p:ext uri="{BB962C8B-B14F-4D97-AF65-F5344CB8AC3E}">
        <p14:creationId xmlns:p14="http://schemas.microsoft.com/office/powerpoint/2010/main" val="38621608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idx="1"/>
          </p:nvPr>
        </p:nvSpPr>
        <p:spPr/>
        <p:txBody>
          <a:bodyPr/>
          <a:lstStyle/>
          <a:p>
            <a:endParaRPr lang="en-US"/>
          </a:p>
        </p:txBody>
      </p:sp>
    </p:spTree>
    <p:extLst>
      <p:ext uri="{BB962C8B-B14F-4D97-AF65-F5344CB8AC3E}">
        <p14:creationId xmlns:p14="http://schemas.microsoft.com/office/powerpoint/2010/main" val="23343374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Different activities in each tasks</a:t>
            </a:r>
          </a:p>
        </p:txBody>
      </p:sp>
      <p:sp>
        <p:nvSpPr>
          <p:cNvPr id="3" name="Content Placeholder 2"/>
          <p:cNvSpPr>
            <a:spLocks noGrp="1"/>
          </p:cNvSpPr>
          <p:nvPr>
            <p:ph idx="1"/>
          </p:nvPr>
        </p:nvSpPr>
        <p:spPr/>
        <p:txBody>
          <a:bodyPr/>
          <a:lstStyle/>
          <a:p>
            <a:r>
              <a:rPr lang="en-US" dirty="0">
                <a:solidFill>
                  <a:schemeClr val="tx1"/>
                </a:solidFill>
              </a:rPr>
              <a:t>Lifecycle in simple term refers to the sequence of changes from one form to other </a:t>
            </a:r>
            <a:r>
              <a:rPr lang="en-US" dirty="0" smtClean="0">
                <a:solidFill>
                  <a:schemeClr val="tx1"/>
                </a:solidFill>
              </a:rPr>
              <a:t>form</a:t>
            </a:r>
            <a:endParaRPr lang="en-US" dirty="0">
              <a:solidFill>
                <a:schemeClr val="tx1"/>
              </a:solidFill>
            </a:endParaRPr>
          </a:p>
          <a:p>
            <a:r>
              <a:rPr lang="en-US" dirty="0">
                <a:solidFill>
                  <a:schemeClr val="tx1"/>
                </a:solidFill>
              </a:rPr>
              <a:t>Every entity has a lifecycle from its inception to </a:t>
            </a:r>
            <a:r>
              <a:rPr lang="en-US" dirty="0" smtClean="0">
                <a:solidFill>
                  <a:schemeClr val="tx1"/>
                </a:solidFill>
              </a:rPr>
              <a:t>retire</a:t>
            </a:r>
            <a:endParaRPr lang="en-US" dirty="0">
              <a:solidFill>
                <a:schemeClr val="tx1"/>
              </a:solidFill>
            </a:endParaRPr>
          </a:p>
          <a:p>
            <a:r>
              <a:rPr lang="en-US" dirty="0">
                <a:solidFill>
                  <a:schemeClr val="tx1"/>
                </a:solidFill>
              </a:rPr>
              <a:t>In a similar way, Software is also an </a:t>
            </a:r>
            <a:r>
              <a:rPr lang="en-US" dirty="0" smtClean="0">
                <a:solidFill>
                  <a:schemeClr val="tx1"/>
                </a:solidFill>
              </a:rPr>
              <a:t>entity</a:t>
            </a:r>
          </a:p>
          <a:p>
            <a:r>
              <a:rPr lang="en-US" dirty="0" smtClean="0">
                <a:solidFill>
                  <a:schemeClr val="tx1"/>
                </a:solidFill>
              </a:rPr>
              <a:t>Just </a:t>
            </a:r>
            <a:r>
              <a:rPr lang="en-US" dirty="0">
                <a:solidFill>
                  <a:schemeClr val="tx1"/>
                </a:solidFill>
              </a:rPr>
              <a:t>like developing software involves a sequences of steps, testing also has steps which should be executed in a definite </a:t>
            </a:r>
            <a:r>
              <a:rPr lang="en-US" dirty="0" smtClean="0">
                <a:solidFill>
                  <a:schemeClr val="tx1"/>
                </a:solidFill>
              </a:rPr>
              <a:t>sequence</a:t>
            </a:r>
            <a:endParaRPr lang="en-US" dirty="0">
              <a:solidFill>
                <a:schemeClr val="tx1"/>
              </a:solidFill>
            </a:endParaRPr>
          </a:p>
          <a:p>
            <a:r>
              <a:rPr lang="en-US" dirty="0">
                <a:solidFill>
                  <a:schemeClr val="tx1"/>
                </a:solidFill>
              </a:rPr>
              <a:t>This phenomenon of executing the testing activities in a systematic and planned way is called testing life </a:t>
            </a:r>
            <a:r>
              <a:rPr lang="en-US" dirty="0" smtClean="0">
                <a:solidFill>
                  <a:schemeClr val="tx1"/>
                </a:solidFill>
              </a:rPr>
              <a:t>cycle</a:t>
            </a:r>
            <a:endParaRPr lang="en-US" dirty="0">
              <a:solidFill>
                <a:schemeClr val="tx1"/>
              </a:solidFill>
            </a:endParaRPr>
          </a:p>
          <a:p>
            <a:pPr marL="0" indent="0">
              <a:buNone/>
            </a:pPr>
            <a:endParaRPr lang="en-US" dirty="0"/>
          </a:p>
        </p:txBody>
      </p:sp>
    </p:spTree>
    <p:extLst>
      <p:ext uri="{BB962C8B-B14F-4D97-AF65-F5344CB8AC3E}">
        <p14:creationId xmlns:p14="http://schemas.microsoft.com/office/powerpoint/2010/main" val="314069979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dirty="0"/>
              <a:t>Task 1: </a:t>
            </a:r>
            <a:r>
              <a:rPr lang="en-US" dirty="0" smtClean="0"/>
              <a:t>Sales </a:t>
            </a:r>
            <a:r>
              <a:rPr lang="en-US" dirty="0"/>
              <a:t>&amp; Initial Planning</a:t>
            </a:r>
            <a:endParaRPr lang="en-US" dirty="0" smtClean="0"/>
          </a:p>
        </p:txBody>
      </p:sp>
      <p:sp>
        <p:nvSpPr>
          <p:cNvPr id="36867" name="Rectangle 9"/>
          <p:cNvSpPr>
            <a:spLocks noGrp="1" noChangeArrowheads="1"/>
          </p:cNvSpPr>
          <p:nvPr>
            <p:ph idx="1"/>
          </p:nvPr>
        </p:nvSpPr>
        <p:spPr/>
        <p:txBody>
          <a:bodyPr>
            <a:normAutofit/>
          </a:bodyPr>
          <a:lstStyle/>
          <a:p>
            <a:r>
              <a:rPr lang="en-US" sz="2000" dirty="0" smtClean="0">
                <a:solidFill>
                  <a:schemeClr val="tx1"/>
                </a:solidFill>
                <a:ea typeface="+mj-ea"/>
                <a:cs typeface="+mj-cs"/>
              </a:rPr>
              <a:t>‘Sales &amp; Initial Planning’ in tune  has three </a:t>
            </a:r>
            <a:r>
              <a:rPr lang="en-US" sz="2000" dirty="0">
                <a:solidFill>
                  <a:schemeClr val="tx1"/>
                </a:solidFill>
                <a:ea typeface="+mj-ea"/>
                <a:cs typeface="+mj-cs"/>
              </a:rPr>
              <a:t>major activities like </a:t>
            </a:r>
            <a:endParaRPr lang="en-US" dirty="0" smtClean="0">
              <a:solidFill>
                <a:schemeClr val="tx1"/>
              </a:solidFill>
              <a:ea typeface="+mj-ea"/>
              <a:cs typeface="+mj-cs"/>
            </a:endParaRPr>
          </a:p>
          <a:p>
            <a:pPr lvl="1">
              <a:lnSpc>
                <a:spcPct val="90000"/>
              </a:lnSpc>
              <a:buSzPct val="75000"/>
            </a:pPr>
            <a:r>
              <a:rPr lang="en-US" dirty="0" smtClean="0">
                <a:solidFill>
                  <a:schemeClr val="tx1"/>
                </a:solidFill>
              </a:rPr>
              <a:t>  Identify Requirements</a:t>
            </a:r>
          </a:p>
          <a:p>
            <a:pPr lvl="1">
              <a:lnSpc>
                <a:spcPct val="90000"/>
              </a:lnSpc>
              <a:buSzPct val="75000"/>
            </a:pPr>
            <a:r>
              <a:rPr lang="en-US" dirty="0" smtClean="0">
                <a:solidFill>
                  <a:schemeClr val="tx1"/>
                </a:solidFill>
              </a:rPr>
              <a:t>  Identify </a:t>
            </a:r>
            <a:r>
              <a:rPr lang="en-US" dirty="0">
                <a:solidFill>
                  <a:schemeClr val="tx1"/>
                </a:solidFill>
              </a:rPr>
              <a:t>Testing Tool</a:t>
            </a:r>
          </a:p>
          <a:p>
            <a:pPr lvl="1">
              <a:lnSpc>
                <a:spcPct val="90000"/>
              </a:lnSpc>
              <a:buSzPct val="75000"/>
            </a:pPr>
            <a:r>
              <a:rPr lang="en-US" dirty="0">
                <a:solidFill>
                  <a:schemeClr val="tx1"/>
                </a:solidFill>
              </a:rPr>
              <a:t>  </a:t>
            </a:r>
            <a:r>
              <a:rPr lang="en-US" dirty="0" smtClean="0">
                <a:solidFill>
                  <a:schemeClr val="tx1"/>
                </a:solidFill>
              </a:rPr>
              <a:t>Participate </a:t>
            </a:r>
            <a:r>
              <a:rPr lang="en-US" dirty="0">
                <a:solidFill>
                  <a:schemeClr val="tx1"/>
                </a:solidFill>
              </a:rPr>
              <a:t>in proposal &amp; plan </a:t>
            </a:r>
            <a:r>
              <a:rPr lang="en-US" dirty="0" smtClean="0">
                <a:solidFill>
                  <a:schemeClr val="tx1"/>
                </a:solidFill>
              </a:rPr>
              <a:t>creation</a:t>
            </a:r>
            <a:endParaRPr lang="en-US" b="0" dirty="0">
              <a:solidFill>
                <a:schemeClr val="tx1"/>
              </a:solidFill>
              <a:ea typeface="+mj-ea"/>
              <a:cs typeface="+mj-cs"/>
            </a:endParaRPr>
          </a:p>
        </p:txBody>
      </p:sp>
    </p:spTree>
    <p:extLst>
      <p:ext uri="{BB962C8B-B14F-4D97-AF65-F5344CB8AC3E}">
        <p14:creationId xmlns:p14="http://schemas.microsoft.com/office/powerpoint/2010/main" val="16617574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noAutofit/>
          </a:bodyPr>
          <a:lstStyle/>
          <a:p>
            <a:r>
              <a:rPr lang="en-US" dirty="0"/>
              <a:t>Task 1: Sales &amp; Initial </a:t>
            </a:r>
            <a:r>
              <a:rPr lang="en-US" dirty="0" smtClean="0"/>
              <a:t>Planning - Identify Requirements </a:t>
            </a:r>
          </a:p>
        </p:txBody>
      </p:sp>
      <p:sp>
        <p:nvSpPr>
          <p:cNvPr id="37891" name="Rectangle 12"/>
          <p:cNvSpPr>
            <a:spLocks noGrp="1" noChangeArrowheads="1"/>
          </p:cNvSpPr>
          <p:nvPr>
            <p:ph idx="1"/>
          </p:nvPr>
        </p:nvSpPr>
        <p:spPr/>
        <p:txBody>
          <a:bodyPr/>
          <a:lstStyle/>
          <a:p>
            <a:r>
              <a:rPr lang="en-US" sz="2000" dirty="0">
                <a:solidFill>
                  <a:schemeClr val="tx1"/>
                </a:solidFill>
              </a:rPr>
              <a:t>Details about this </a:t>
            </a:r>
            <a:r>
              <a:rPr lang="en-US" sz="2000" dirty="0" smtClean="0">
                <a:solidFill>
                  <a:schemeClr val="tx1"/>
                </a:solidFill>
              </a:rPr>
              <a:t>activity : </a:t>
            </a:r>
            <a:r>
              <a:rPr lang="en-US" b="0" dirty="0" smtClean="0">
                <a:solidFill>
                  <a:schemeClr val="tx1"/>
                </a:solidFill>
              </a:rPr>
              <a:t>This </a:t>
            </a:r>
            <a:r>
              <a:rPr lang="en-US" b="0" dirty="0">
                <a:solidFill>
                  <a:schemeClr val="tx1"/>
                </a:solidFill>
              </a:rPr>
              <a:t>task ensure that requirements related to designing &amp; performing software testing at various stages is adequately captured like</a:t>
            </a:r>
            <a:r>
              <a:rPr lang="en-US" b="0" dirty="0" smtClean="0">
                <a:solidFill>
                  <a:schemeClr val="tx1"/>
                </a:solidFill>
              </a:rPr>
              <a:t>,</a:t>
            </a:r>
          </a:p>
          <a:p>
            <a:pPr lvl="1">
              <a:lnSpc>
                <a:spcPct val="90000"/>
              </a:lnSpc>
              <a:buSzPct val="75000"/>
            </a:pPr>
            <a:r>
              <a:rPr lang="en-US" dirty="0">
                <a:solidFill>
                  <a:schemeClr val="tx1"/>
                </a:solidFill>
              </a:rPr>
              <a:t>Business and functional </a:t>
            </a:r>
            <a:r>
              <a:rPr lang="en-US" dirty="0" smtClean="0">
                <a:solidFill>
                  <a:schemeClr val="tx1"/>
                </a:solidFill>
              </a:rPr>
              <a:t>requirements</a:t>
            </a:r>
            <a:endParaRPr lang="en-US" dirty="0">
              <a:solidFill>
                <a:schemeClr val="tx1"/>
              </a:solidFill>
            </a:endParaRPr>
          </a:p>
          <a:p>
            <a:pPr lvl="1">
              <a:lnSpc>
                <a:spcPct val="90000"/>
              </a:lnSpc>
              <a:buSzPct val="75000"/>
            </a:pPr>
            <a:r>
              <a:rPr lang="en-US" dirty="0">
                <a:solidFill>
                  <a:schemeClr val="tx1"/>
                </a:solidFill>
              </a:rPr>
              <a:t>Non-functional </a:t>
            </a:r>
            <a:r>
              <a:rPr lang="en-US" dirty="0" smtClean="0">
                <a:solidFill>
                  <a:schemeClr val="tx1"/>
                </a:solidFill>
              </a:rPr>
              <a:t>requirements</a:t>
            </a:r>
            <a:endParaRPr lang="en-US" dirty="0">
              <a:solidFill>
                <a:schemeClr val="tx1"/>
              </a:solidFill>
            </a:endParaRPr>
          </a:p>
          <a:p>
            <a:pPr lvl="1">
              <a:lnSpc>
                <a:spcPct val="90000"/>
              </a:lnSpc>
              <a:buSzPct val="75000"/>
            </a:pPr>
            <a:r>
              <a:rPr lang="en-US" dirty="0">
                <a:solidFill>
                  <a:schemeClr val="tx1"/>
                </a:solidFill>
              </a:rPr>
              <a:t>Data related </a:t>
            </a:r>
            <a:r>
              <a:rPr lang="en-US" dirty="0" smtClean="0">
                <a:solidFill>
                  <a:schemeClr val="tx1"/>
                </a:solidFill>
              </a:rPr>
              <a:t>requirements</a:t>
            </a:r>
          </a:p>
          <a:p>
            <a:pPr lvl="1">
              <a:lnSpc>
                <a:spcPct val="90000"/>
              </a:lnSpc>
              <a:buSzPct val="75000"/>
            </a:pPr>
            <a:r>
              <a:rPr lang="en-US" dirty="0" smtClean="0">
                <a:solidFill>
                  <a:schemeClr val="tx1"/>
                </a:solidFill>
              </a:rPr>
              <a:t>Environment </a:t>
            </a:r>
            <a:r>
              <a:rPr lang="en-US" dirty="0">
                <a:solidFill>
                  <a:schemeClr val="tx1"/>
                </a:solidFill>
              </a:rPr>
              <a:t>related requirements </a:t>
            </a:r>
          </a:p>
          <a:p>
            <a:pPr marL="0" indent="0" eaLnBrk="1" hangingPunct="1">
              <a:buNone/>
            </a:pPr>
            <a:r>
              <a:rPr lang="en-US" dirty="0" smtClean="0"/>
              <a:t>	</a:t>
            </a:r>
          </a:p>
          <a:p>
            <a:pPr eaLnBrk="1" hangingPunct="1"/>
            <a:endParaRPr lang="en-US" sz="2300" dirty="0" smtClean="0"/>
          </a:p>
        </p:txBody>
      </p:sp>
    </p:spTree>
    <p:extLst>
      <p:ext uri="{BB962C8B-B14F-4D97-AF65-F5344CB8AC3E}">
        <p14:creationId xmlns:p14="http://schemas.microsoft.com/office/powerpoint/2010/main" val="37132925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p:txBody>
          <a:bodyPr>
            <a:noAutofit/>
          </a:bodyPr>
          <a:lstStyle/>
          <a:p>
            <a:r>
              <a:rPr lang="en-US" dirty="0"/>
              <a:t>Task 1: Sales </a:t>
            </a:r>
            <a:r>
              <a:rPr lang="en-US" dirty="0" smtClean="0"/>
              <a:t>&amp; Initial Planning - Identify Requirements </a:t>
            </a:r>
          </a:p>
        </p:txBody>
      </p:sp>
      <p:sp>
        <p:nvSpPr>
          <p:cNvPr id="38915" name="Rectangle 53"/>
          <p:cNvSpPr>
            <a:spLocks noGrp="1" noChangeArrowheads="1"/>
          </p:cNvSpPr>
          <p:nvPr>
            <p:ph idx="1"/>
          </p:nvPr>
        </p:nvSpPr>
        <p:spPr>
          <a:xfrm>
            <a:off x="298516" y="1384404"/>
            <a:ext cx="8845484" cy="4643751"/>
          </a:xfrm>
        </p:spPr>
        <p:txBody>
          <a:bodyPr>
            <a:noAutofit/>
          </a:bodyPr>
          <a:lstStyle/>
          <a:p>
            <a:pPr>
              <a:lnSpc>
                <a:spcPct val="80000"/>
              </a:lnSpc>
            </a:pPr>
            <a:r>
              <a:rPr lang="en-US" dirty="0">
                <a:solidFill>
                  <a:schemeClr val="tx1"/>
                </a:solidFill>
              </a:rPr>
              <a:t>Roles and Responsibilities </a:t>
            </a:r>
            <a:br>
              <a:rPr lang="en-US" dirty="0">
                <a:solidFill>
                  <a:schemeClr val="tx1"/>
                </a:solidFill>
              </a:rPr>
            </a:br>
            <a:endParaRPr lang="en-US" dirty="0" smtClean="0">
              <a:solidFill>
                <a:schemeClr val="tx1"/>
              </a:solidFill>
            </a:endParaRPr>
          </a:p>
          <a:p>
            <a:pPr>
              <a:lnSpc>
                <a:spcPct val="80000"/>
              </a:lnSpc>
            </a:pPr>
            <a:r>
              <a:rPr lang="en-US" dirty="0" smtClean="0">
                <a:solidFill>
                  <a:schemeClr val="tx1"/>
                </a:solidFill>
              </a:rPr>
              <a:t>Tasks </a:t>
            </a:r>
            <a:r>
              <a:rPr lang="en-US" dirty="0">
                <a:solidFill>
                  <a:schemeClr val="tx1"/>
                </a:solidFill>
              </a:rPr>
              <a:t>to be perform by Test Manager with PM / Technical Architect / Business Analyst :</a:t>
            </a:r>
          </a:p>
          <a:p>
            <a:pPr lvl="1">
              <a:lnSpc>
                <a:spcPct val="90000"/>
              </a:lnSpc>
              <a:buSzPct val="75000"/>
            </a:pPr>
            <a:r>
              <a:rPr lang="en-US" dirty="0" smtClean="0">
                <a:solidFill>
                  <a:schemeClr val="tx1"/>
                </a:solidFill>
              </a:rPr>
              <a:t>Identify </a:t>
            </a:r>
            <a:r>
              <a:rPr lang="en-US" dirty="0">
                <a:solidFill>
                  <a:schemeClr val="tx1"/>
                </a:solidFill>
              </a:rPr>
              <a:t>testable and non testable items from requirements </a:t>
            </a:r>
          </a:p>
          <a:p>
            <a:pPr lvl="1">
              <a:lnSpc>
                <a:spcPct val="90000"/>
              </a:lnSpc>
              <a:buSzPct val="75000"/>
            </a:pPr>
            <a:r>
              <a:rPr lang="en-US" dirty="0">
                <a:solidFill>
                  <a:schemeClr val="tx1"/>
                </a:solidFill>
              </a:rPr>
              <a:t>Ensure all non functional requirements like Usability, Security, Reliability, Performance, Stress, transaction  are </a:t>
            </a:r>
            <a:r>
              <a:rPr lang="en-US" dirty="0" smtClean="0">
                <a:solidFill>
                  <a:schemeClr val="tx1"/>
                </a:solidFill>
              </a:rPr>
              <a:t>captured</a:t>
            </a:r>
            <a:endParaRPr lang="en-US" dirty="0">
              <a:solidFill>
                <a:schemeClr val="tx1"/>
              </a:solidFill>
            </a:endParaRPr>
          </a:p>
          <a:p>
            <a:pPr lvl="1">
              <a:lnSpc>
                <a:spcPct val="90000"/>
              </a:lnSpc>
              <a:buSzPct val="75000"/>
            </a:pPr>
            <a:r>
              <a:rPr lang="en-US" dirty="0" smtClean="0">
                <a:solidFill>
                  <a:schemeClr val="tx1"/>
                </a:solidFill>
              </a:rPr>
              <a:t>The </a:t>
            </a:r>
            <a:r>
              <a:rPr lang="en-US" dirty="0">
                <a:solidFill>
                  <a:schemeClr val="tx1"/>
                </a:solidFill>
              </a:rPr>
              <a:t>data requirements for each level of testing and types of testing are </a:t>
            </a:r>
            <a:r>
              <a:rPr lang="en-US" dirty="0" smtClean="0">
                <a:solidFill>
                  <a:schemeClr val="tx1"/>
                </a:solidFill>
              </a:rPr>
              <a:t>captured</a:t>
            </a:r>
            <a:endParaRPr lang="en-US" dirty="0">
              <a:solidFill>
                <a:schemeClr val="tx1"/>
              </a:solidFill>
            </a:endParaRPr>
          </a:p>
          <a:p>
            <a:pPr lvl="1">
              <a:lnSpc>
                <a:spcPct val="90000"/>
              </a:lnSpc>
              <a:buSzPct val="75000"/>
            </a:pPr>
            <a:r>
              <a:rPr lang="en-US" dirty="0" smtClean="0">
                <a:solidFill>
                  <a:schemeClr val="tx1"/>
                </a:solidFill>
              </a:rPr>
              <a:t>Verify </a:t>
            </a:r>
            <a:r>
              <a:rPr lang="en-US" dirty="0">
                <a:solidFill>
                  <a:schemeClr val="tx1"/>
                </a:solidFill>
              </a:rPr>
              <a:t>if the production database at client has some sensitive data and information in </a:t>
            </a:r>
            <a:r>
              <a:rPr lang="en-US" dirty="0" smtClean="0">
                <a:solidFill>
                  <a:schemeClr val="tx1"/>
                </a:solidFill>
              </a:rPr>
              <a:t>it</a:t>
            </a:r>
          </a:p>
          <a:p>
            <a:pPr lvl="1">
              <a:lnSpc>
                <a:spcPct val="90000"/>
              </a:lnSpc>
              <a:buSzPct val="75000"/>
            </a:pPr>
            <a:r>
              <a:rPr lang="en-US" dirty="0">
                <a:solidFill>
                  <a:schemeClr val="tx1"/>
                </a:solidFill>
              </a:rPr>
              <a:t>Data structure &amp; relationships are analyzed and the business rules associated with the tables &amp; columns are to be captured</a:t>
            </a:r>
          </a:p>
          <a:p>
            <a:pPr lvl="1">
              <a:lnSpc>
                <a:spcPct val="90000"/>
              </a:lnSpc>
              <a:buSzPct val="75000"/>
            </a:pPr>
            <a:r>
              <a:rPr lang="en-US" dirty="0" smtClean="0">
                <a:solidFill>
                  <a:schemeClr val="tx1"/>
                </a:solidFill>
              </a:rPr>
              <a:t>Identify </a:t>
            </a:r>
            <a:r>
              <a:rPr lang="en-US" dirty="0">
                <a:solidFill>
                  <a:schemeClr val="tx1"/>
                </a:solidFill>
              </a:rPr>
              <a:t>how exceptions, errors and deviations are to be handled</a:t>
            </a:r>
          </a:p>
          <a:p>
            <a:pPr lvl="1">
              <a:lnSpc>
                <a:spcPct val="90000"/>
              </a:lnSpc>
              <a:buSzPct val="75000"/>
            </a:pPr>
            <a:r>
              <a:rPr lang="en-US" dirty="0" smtClean="0">
                <a:solidFill>
                  <a:schemeClr val="tx1"/>
                </a:solidFill>
              </a:rPr>
              <a:t>Identify </a:t>
            </a:r>
            <a:r>
              <a:rPr lang="en-US" dirty="0">
                <a:solidFill>
                  <a:schemeClr val="tx1"/>
                </a:solidFill>
              </a:rPr>
              <a:t>risks and assumptions and mitigation plan. Unanswered questions can be marked as pending until the project progresses </a:t>
            </a:r>
          </a:p>
          <a:p>
            <a:pPr lvl="1">
              <a:lnSpc>
                <a:spcPct val="90000"/>
              </a:lnSpc>
              <a:buSzPct val="75000"/>
            </a:pPr>
            <a:r>
              <a:rPr lang="en-US" dirty="0" smtClean="0">
                <a:solidFill>
                  <a:schemeClr val="tx1"/>
                </a:solidFill>
              </a:rPr>
              <a:t>Obtain </a:t>
            </a:r>
            <a:r>
              <a:rPr lang="en-US" dirty="0">
                <a:solidFill>
                  <a:schemeClr val="tx1"/>
                </a:solidFill>
              </a:rPr>
              <a:t>client sign-off on the requirements &amp; baseline the </a:t>
            </a:r>
            <a:r>
              <a:rPr lang="en-US" dirty="0" smtClean="0">
                <a:solidFill>
                  <a:schemeClr val="tx1"/>
                </a:solidFill>
              </a:rPr>
              <a:t>requirement</a:t>
            </a:r>
            <a:endParaRPr lang="en-US" sz="1600" b="0" dirty="0">
              <a:solidFill>
                <a:schemeClr val="tx1"/>
              </a:solidFill>
              <a:latin typeface="Candera"/>
              <a:ea typeface="+mj-ea"/>
              <a:cs typeface="+mj-cs"/>
            </a:endParaRPr>
          </a:p>
        </p:txBody>
      </p:sp>
    </p:spTree>
    <p:extLst>
      <p:ext uri="{BB962C8B-B14F-4D97-AF65-F5344CB8AC3E}">
        <p14:creationId xmlns:p14="http://schemas.microsoft.com/office/powerpoint/2010/main" val="32574188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lstStyle/>
          <a:p>
            <a:r>
              <a:rPr lang="en-US" dirty="0" smtClean="0"/>
              <a:t>Introduction to Software Engineering </a:t>
            </a:r>
            <a:endParaRPr lang="en-US" dirty="0"/>
          </a:p>
        </p:txBody>
      </p:sp>
    </p:spTree>
    <p:extLst>
      <p:ext uri="{BB962C8B-B14F-4D97-AF65-F5344CB8AC3E}">
        <p14:creationId xmlns:p14="http://schemas.microsoft.com/office/powerpoint/2010/main" val="128531507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noAutofit/>
          </a:bodyPr>
          <a:lstStyle/>
          <a:p>
            <a:r>
              <a:rPr lang="en-US" dirty="0"/>
              <a:t>Task 1: Sales </a:t>
            </a:r>
            <a:r>
              <a:rPr lang="en-US" dirty="0" smtClean="0"/>
              <a:t>&amp; Initial Planning - Identify Testing Tool</a:t>
            </a:r>
          </a:p>
        </p:txBody>
      </p:sp>
      <p:sp>
        <p:nvSpPr>
          <p:cNvPr id="3" name="Content Placeholder 2"/>
          <p:cNvSpPr>
            <a:spLocks noGrp="1"/>
          </p:cNvSpPr>
          <p:nvPr>
            <p:ph idx="1"/>
          </p:nvPr>
        </p:nvSpPr>
        <p:spPr/>
        <p:txBody>
          <a:bodyPr/>
          <a:lstStyle/>
          <a:p>
            <a:r>
              <a:rPr lang="en-US" dirty="0"/>
              <a:t>Identify Testing Tools : Identify the need and feasibility of tools to be used based on project profitability, enhanced delivery capability and ease &amp; effectiveness of testing.</a:t>
            </a:r>
          </a:p>
          <a:p>
            <a:endParaRPr lang="en-US" dirty="0"/>
          </a:p>
          <a:p>
            <a:r>
              <a:rPr lang="en-US" dirty="0"/>
              <a:t>Testing tools could be used for the following purposes:  </a:t>
            </a:r>
          </a:p>
          <a:p>
            <a:pPr lvl="1"/>
            <a:r>
              <a:rPr lang="en-US" dirty="0"/>
              <a:t>Functional Testing</a:t>
            </a:r>
          </a:p>
          <a:p>
            <a:pPr lvl="1"/>
            <a:r>
              <a:rPr lang="en-US" dirty="0"/>
              <a:t>Performance Testing</a:t>
            </a:r>
          </a:p>
          <a:p>
            <a:pPr lvl="1"/>
            <a:r>
              <a:rPr lang="en-US" dirty="0"/>
              <a:t>Website Monitoring,</a:t>
            </a:r>
          </a:p>
          <a:p>
            <a:pPr lvl="1"/>
            <a:r>
              <a:rPr lang="en-US" dirty="0"/>
              <a:t>Data Generation</a:t>
            </a:r>
          </a:p>
          <a:p>
            <a:pPr lvl="1"/>
            <a:r>
              <a:rPr lang="en-US" dirty="0"/>
              <a:t>Data Upload</a:t>
            </a:r>
          </a:p>
          <a:p>
            <a:pPr lvl="1"/>
            <a:r>
              <a:rPr lang="en-US" dirty="0"/>
              <a:t>Defect Tracking</a:t>
            </a:r>
          </a:p>
          <a:p>
            <a:pPr lvl="1"/>
            <a:r>
              <a:rPr lang="en-US" dirty="0"/>
              <a:t>Application Security Testing</a:t>
            </a:r>
          </a:p>
          <a:p>
            <a:pPr lvl="1"/>
            <a:r>
              <a:rPr lang="en-US" dirty="0"/>
              <a:t>Data Migration testing</a:t>
            </a:r>
          </a:p>
          <a:p>
            <a:endParaRPr lang="en-US" dirty="0"/>
          </a:p>
        </p:txBody>
      </p:sp>
    </p:spTree>
    <p:extLst>
      <p:ext uri="{BB962C8B-B14F-4D97-AF65-F5344CB8AC3E}">
        <p14:creationId xmlns:p14="http://schemas.microsoft.com/office/powerpoint/2010/main" val="5946167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noAutofit/>
          </a:bodyPr>
          <a:lstStyle/>
          <a:p>
            <a:r>
              <a:rPr lang="en-US" dirty="0"/>
              <a:t>Task 1: Sales </a:t>
            </a:r>
            <a:r>
              <a:rPr lang="en-US" dirty="0" smtClean="0"/>
              <a:t>&amp; Initial Planning - Identify </a:t>
            </a:r>
            <a:r>
              <a:rPr lang="en-US" dirty="0"/>
              <a:t>Testing Tool</a:t>
            </a:r>
            <a:endParaRPr lang="en-US" dirty="0" smtClean="0"/>
          </a:p>
        </p:txBody>
      </p:sp>
      <p:sp>
        <p:nvSpPr>
          <p:cNvPr id="3" name="Content Placeholder 2"/>
          <p:cNvSpPr>
            <a:spLocks noGrp="1"/>
          </p:cNvSpPr>
          <p:nvPr>
            <p:ph idx="1"/>
          </p:nvPr>
        </p:nvSpPr>
        <p:spPr/>
        <p:txBody>
          <a:bodyPr/>
          <a:lstStyle/>
          <a:p>
            <a:r>
              <a:rPr lang="en-US" dirty="0"/>
              <a:t>Details about this activity : Some of the tools should be chosen by default, e.g. Bug Tracking Tool, Unit Testing Tool, but the tool expert must consider the following: </a:t>
            </a:r>
            <a:br>
              <a:rPr lang="en-US" dirty="0"/>
            </a:br>
            <a:endParaRPr lang="en-US" dirty="0"/>
          </a:p>
          <a:p>
            <a:pPr lvl="1"/>
            <a:r>
              <a:rPr lang="en-US" dirty="0"/>
              <a:t>Evaluate needs for testing tools </a:t>
            </a:r>
          </a:p>
          <a:p>
            <a:pPr lvl="1"/>
            <a:r>
              <a:rPr lang="en-US" dirty="0"/>
              <a:t>Impact of the tool usage on the cost/time and effort for the project </a:t>
            </a:r>
          </a:p>
          <a:p>
            <a:pPr lvl="1"/>
            <a:r>
              <a:rPr lang="en-US" dirty="0"/>
              <a:t>Infrastructure changes, licensing and availability of the tool to be accessed</a:t>
            </a:r>
          </a:p>
          <a:p>
            <a:pPr lvl="1"/>
            <a:r>
              <a:rPr lang="en-US" dirty="0"/>
              <a:t>Revise estimates for testing effort based on the tools selected </a:t>
            </a:r>
          </a:p>
          <a:p>
            <a:pPr lvl="1"/>
            <a:r>
              <a:rPr lang="en-US" dirty="0"/>
              <a:t>The deal team/ PM shall place a helpdesk request if tools have to be procured</a:t>
            </a:r>
          </a:p>
          <a:p>
            <a:pPr lvl="1"/>
            <a:r>
              <a:rPr lang="en-US" dirty="0"/>
              <a:t>Based on the timelines for availability of tools, project schedule &amp; timelines may be revised</a:t>
            </a:r>
          </a:p>
          <a:p>
            <a:endParaRPr lang="en-US" dirty="0"/>
          </a:p>
        </p:txBody>
      </p:sp>
    </p:spTree>
    <p:extLst>
      <p:ext uri="{BB962C8B-B14F-4D97-AF65-F5344CB8AC3E}">
        <p14:creationId xmlns:p14="http://schemas.microsoft.com/office/powerpoint/2010/main" val="16704393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Autofit/>
          </a:bodyPr>
          <a:lstStyle/>
          <a:p>
            <a:r>
              <a:rPr lang="en-US" dirty="0"/>
              <a:t>Task 1: Sales </a:t>
            </a:r>
            <a:r>
              <a:rPr lang="en-US" dirty="0" smtClean="0"/>
              <a:t>&amp; Initial Planning - Participate in proposal &amp; plan creation</a:t>
            </a:r>
          </a:p>
        </p:txBody>
      </p:sp>
      <p:sp>
        <p:nvSpPr>
          <p:cNvPr id="3" name="Content Placeholder 2"/>
          <p:cNvSpPr>
            <a:spLocks noGrp="1"/>
          </p:cNvSpPr>
          <p:nvPr>
            <p:ph idx="1"/>
          </p:nvPr>
        </p:nvSpPr>
        <p:spPr/>
        <p:txBody>
          <a:bodyPr/>
          <a:lstStyle/>
          <a:p>
            <a:r>
              <a:rPr lang="en-US" dirty="0"/>
              <a:t>Details about this activity:</a:t>
            </a:r>
          </a:p>
          <a:p>
            <a:pPr lvl="1"/>
            <a:r>
              <a:rPr lang="en-US" dirty="0"/>
              <a:t>The testing activities, effort estimates, cost estimates &amp; milestones are determined based on the previous activities</a:t>
            </a:r>
          </a:p>
          <a:p>
            <a:pPr lvl="1"/>
            <a:r>
              <a:rPr lang="en-US" dirty="0"/>
              <a:t>These are now factored into the proposal to the client &amp; an initial project plan is developed</a:t>
            </a:r>
          </a:p>
          <a:p>
            <a:endParaRPr lang="en-US" dirty="0"/>
          </a:p>
        </p:txBody>
      </p:sp>
    </p:spTree>
    <p:extLst>
      <p:ext uri="{BB962C8B-B14F-4D97-AF65-F5344CB8AC3E}">
        <p14:creationId xmlns:p14="http://schemas.microsoft.com/office/powerpoint/2010/main" val="5486505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p:txBody>
          <a:bodyPr>
            <a:noAutofit/>
          </a:bodyPr>
          <a:lstStyle/>
          <a:p>
            <a:r>
              <a:rPr lang="en-US" dirty="0"/>
              <a:t>Task 1: Sales </a:t>
            </a:r>
            <a:r>
              <a:rPr lang="en-US" dirty="0" smtClean="0"/>
              <a:t>&amp; Initial Planning - Participate in proposal &amp; plan creation</a:t>
            </a:r>
          </a:p>
        </p:txBody>
      </p:sp>
      <p:sp>
        <p:nvSpPr>
          <p:cNvPr id="44035" name="Rectangle 9"/>
          <p:cNvSpPr>
            <a:spLocks noGrp="1" noChangeArrowheads="1"/>
          </p:cNvSpPr>
          <p:nvPr>
            <p:ph idx="1"/>
          </p:nvPr>
        </p:nvSpPr>
        <p:spPr/>
        <p:txBody>
          <a:bodyPr>
            <a:normAutofit/>
          </a:bodyPr>
          <a:lstStyle/>
          <a:p>
            <a:pPr>
              <a:lnSpc>
                <a:spcPct val="80000"/>
              </a:lnSpc>
            </a:pPr>
            <a:r>
              <a:rPr lang="en-US" dirty="0">
                <a:solidFill>
                  <a:schemeClr val="tx1"/>
                </a:solidFill>
              </a:rPr>
              <a:t>Roles and </a:t>
            </a:r>
            <a:r>
              <a:rPr lang="en-US" dirty="0" smtClean="0">
                <a:solidFill>
                  <a:schemeClr val="tx1"/>
                </a:solidFill>
              </a:rPr>
              <a:t>Responsibilities :</a:t>
            </a:r>
            <a:endParaRPr lang="en-US" dirty="0">
              <a:solidFill>
                <a:schemeClr val="tx1"/>
              </a:solidFill>
            </a:endParaRPr>
          </a:p>
          <a:p>
            <a:pPr marL="0" indent="0">
              <a:lnSpc>
                <a:spcPct val="80000"/>
              </a:lnSpc>
              <a:buNone/>
            </a:pPr>
            <a:endParaRPr lang="en-US" dirty="0" smtClean="0">
              <a:solidFill>
                <a:schemeClr val="tx1"/>
              </a:solidFill>
              <a:latin typeface="Candera"/>
            </a:endParaRPr>
          </a:p>
          <a:p>
            <a:pPr>
              <a:lnSpc>
                <a:spcPct val="80000"/>
              </a:lnSpc>
            </a:pPr>
            <a:r>
              <a:rPr lang="en-US" dirty="0">
                <a:solidFill>
                  <a:schemeClr val="tx1"/>
                </a:solidFill>
              </a:rPr>
              <a:t>Tasks to be perform by test manager :</a:t>
            </a:r>
          </a:p>
          <a:p>
            <a:pPr lvl="1">
              <a:lnSpc>
                <a:spcPct val="80000"/>
              </a:lnSpc>
            </a:pPr>
            <a:r>
              <a:rPr lang="en-US" dirty="0" smtClean="0">
                <a:solidFill>
                  <a:schemeClr val="tx1"/>
                </a:solidFill>
                <a:ea typeface="+mj-ea"/>
                <a:cs typeface="+mj-cs"/>
              </a:rPr>
              <a:t>Estimate </a:t>
            </a:r>
            <a:r>
              <a:rPr lang="en-US" dirty="0">
                <a:solidFill>
                  <a:schemeClr val="tx1"/>
                </a:solidFill>
                <a:ea typeface="+mj-ea"/>
                <a:cs typeface="+mj-cs"/>
              </a:rPr>
              <a:t>the testing effort &amp; cost for the project and integrate the same with the overall project effort in the proposal </a:t>
            </a:r>
          </a:p>
          <a:p>
            <a:pPr lvl="1">
              <a:lnSpc>
                <a:spcPct val="80000"/>
              </a:lnSpc>
            </a:pPr>
            <a:r>
              <a:rPr lang="en-US" dirty="0" smtClean="0">
                <a:solidFill>
                  <a:schemeClr val="tx1"/>
                </a:solidFill>
                <a:ea typeface="+mj-ea"/>
                <a:cs typeface="+mj-cs"/>
              </a:rPr>
              <a:t>Identify </a:t>
            </a:r>
            <a:r>
              <a:rPr lang="en-US" dirty="0">
                <a:solidFill>
                  <a:schemeClr val="tx1"/>
                </a:solidFill>
                <a:ea typeface="+mj-ea"/>
                <a:cs typeface="+mj-cs"/>
              </a:rPr>
              <a:t>the Size and roles of testing team, Major testing milestones, Hardware and Software requirements for testing and Data back-up &amp; roll back facilities</a:t>
            </a:r>
          </a:p>
          <a:p>
            <a:pPr lvl="1">
              <a:lnSpc>
                <a:spcPct val="80000"/>
              </a:lnSpc>
            </a:pPr>
            <a:r>
              <a:rPr lang="en-US" dirty="0" smtClean="0">
                <a:solidFill>
                  <a:schemeClr val="tx1"/>
                </a:solidFill>
                <a:ea typeface="+mj-ea"/>
                <a:cs typeface="+mj-cs"/>
              </a:rPr>
              <a:t>Review </a:t>
            </a:r>
            <a:r>
              <a:rPr lang="en-US" dirty="0">
                <a:solidFill>
                  <a:schemeClr val="tx1"/>
                </a:solidFill>
                <a:ea typeface="+mj-ea"/>
                <a:cs typeface="+mj-cs"/>
              </a:rPr>
              <a:t>the proposal using the proposal review checklist </a:t>
            </a:r>
          </a:p>
          <a:p>
            <a:pPr lvl="1">
              <a:lnSpc>
                <a:spcPct val="80000"/>
              </a:lnSpc>
            </a:pPr>
            <a:r>
              <a:rPr lang="en-US" dirty="0" smtClean="0">
                <a:solidFill>
                  <a:schemeClr val="tx1"/>
                </a:solidFill>
                <a:ea typeface="+mj-ea"/>
                <a:cs typeface="+mj-cs"/>
              </a:rPr>
              <a:t>Raise </a:t>
            </a:r>
            <a:r>
              <a:rPr lang="en-US" dirty="0">
                <a:solidFill>
                  <a:schemeClr val="tx1"/>
                </a:solidFill>
                <a:ea typeface="+mj-ea"/>
                <a:cs typeface="+mj-cs"/>
              </a:rPr>
              <a:t>resource requisitions</a:t>
            </a:r>
          </a:p>
          <a:p>
            <a:pPr lvl="1">
              <a:lnSpc>
                <a:spcPct val="80000"/>
              </a:lnSpc>
            </a:pPr>
            <a:r>
              <a:rPr lang="en-US" dirty="0" smtClean="0">
                <a:solidFill>
                  <a:schemeClr val="tx1"/>
                </a:solidFill>
                <a:ea typeface="+mj-ea"/>
                <a:cs typeface="+mj-cs"/>
              </a:rPr>
              <a:t>Integrate </a:t>
            </a:r>
            <a:r>
              <a:rPr lang="en-US" dirty="0">
                <a:solidFill>
                  <a:schemeClr val="tx1"/>
                </a:solidFill>
                <a:ea typeface="+mj-ea"/>
                <a:cs typeface="+mj-cs"/>
              </a:rPr>
              <a:t>all testing activities identified into the creation of phase one project plan </a:t>
            </a:r>
          </a:p>
          <a:p>
            <a:pPr marL="381000" indent="-381000" eaLnBrk="1" hangingPunct="1">
              <a:lnSpc>
                <a:spcPct val="80000"/>
              </a:lnSpc>
            </a:pPr>
            <a:endParaRPr lang="en-US" sz="2300" dirty="0" smtClean="0">
              <a:latin typeface="Verdana" pitchFamily="34" charset="0"/>
            </a:endParaRPr>
          </a:p>
        </p:txBody>
      </p:sp>
    </p:spTree>
    <p:extLst>
      <p:ext uri="{BB962C8B-B14F-4D97-AF65-F5344CB8AC3E}">
        <p14:creationId xmlns:p14="http://schemas.microsoft.com/office/powerpoint/2010/main" val="8635213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Grp="1" noChangeArrowheads="1"/>
          </p:cNvSpPr>
          <p:nvPr>
            <p:ph type="title"/>
          </p:nvPr>
        </p:nvSpPr>
        <p:spPr>
          <a:noFill/>
        </p:spPr>
        <p:txBody>
          <a:bodyPr lIns="91440" tIns="45720" rIns="91440" bIns="45720"/>
          <a:lstStyle/>
          <a:p>
            <a:r>
              <a:rPr lang="en-US" dirty="0"/>
              <a:t>Task </a:t>
            </a:r>
            <a:r>
              <a:rPr lang="en-US" dirty="0" smtClean="0"/>
              <a:t>2: </a:t>
            </a:r>
            <a:r>
              <a:rPr lang="en-US" dirty="0"/>
              <a:t>Create Test Strategy</a:t>
            </a:r>
            <a:endParaRPr lang="en-US" dirty="0" smtClean="0"/>
          </a:p>
        </p:txBody>
      </p:sp>
      <p:sp>
        <p:nvSpPr>
          <p:cNvPr id="45059" name="Rectangle 25"/>
          <p:cNvSpPr>
            <a:spLocks noGrp="1" noChangeArrowheads="1"/>
          </p:cNvSpPr>
          <p:nvPr>
            <p:ph idx="1"/>
          </p:nvPr>
        </p:nvSpPr>
        <p:spPr/>
        <p:txBody>
          <a:bodyPr/>
          <a:lstStyle/>
          <a:p>
            <a:pPr>
              <a:lnSpc>
                <a:spcPct val="80000"/>
              </a:lnSpc>
            </a:pPr>
            <a:r>
              <a:rPr lang="en-US" b="0" dirty="0" smtClean="0">
                <a:solidFill>
                  <a:schemeClr val="tx1"/>
                </a:solidFill>
              </a:rPr>
              <a:t>‘</a:t>
            </a:r>
            <a:r>
              <a:rPr lang="en-US" dirty="0" smtClean="0">
                <a:solidFill>
                  <a:schemeClr val="tx1"/>
                </a:solidFill>
              </a:rPr>
              <a:t>Create </a:t>
            </a:r>
            <a:r>
              <a:rPr lang="en-US" dirty="0">
                <a:solidFill>
                  <a:schemeClr val="tx1"/>
                </a:solidFill>
              </a:rPr>
              <a:t>Test Strategy’ in tune has two major activities </a:t>
            </a:r>
            <a:r>
              <a:rPr lang="en-US" dirty="0" smtClean="0">
                <a:solidFill>
                  <a:schemeClr val="tx1"/>
                </a:solidFill>
              </a:rPr>
              <a:t>like :</a:t>
            </a:r>
            <a:endParaRPr lang="en-US" dirty="0">
              <a:solidFill>
                <a:schemeClr val="tx1"/>
              </a:solidFill>
            </a:endParaRPr>
          </a:p>
          <a:p>
            <a:pPr lvl="1">
              <a:lnSpc>
                <a:spcPct val="80000"/>
              </a:lnSpc>
            </a:pPr>
            <a:r>
              <a:rPr lang="en-US" dirty="0" smtClean="0">
                <a:solidFill>
                  <a:schemeClr val="tx1"/>
                </a:solidFill>
                <a:ea typeface="+mj-ea"/>
                <a:cs typeface="+mj-cs"/>
              </a:rPr>
              <a:t>   Develop </a:t>
            </a:r>
            <a:r>
              <a:rPr lang="en-US" dirty="0">
                <a:solidFill>
                  <a:schemeClr val="tx1"/>
                </a:solidFill>
                <a:ea typeface="+mj-ea"/>
                <a:cs typeface="+mj-cs"/>
              </a:rPr>
              <a:t>Detailed Project Plan </a:t>
            </a:r>
          </a:p>
          <a:p>
            <a:pPr lvl="1">
              <a:lnSpc>
                <a:spcPct val="80000"/>
              </a:lnSpc>
            </a:pPr>
            <a:r>
              <a:rPr lang="en-US" dirty="0">
                <a:solidFill>
                  <a:schemeClr val="tx1"/>
                </a:solidFill>
                <a:ea typeface="+mj-ea"/>
                <a:cs typeface="+mj-cs"/>
              </a:rPr>
              <a:t>   </a:t>
            </a:r>
            <a:r>
              <a:rPr lang="en-US" dirty="0" smtClean="0">
                <a:solidFill>
                  <a:schemeClr val="tx1"/>
                </a:solidFill>
                <a:ea typeface="+mj-ea"/>
                <a:cs typeface="+mj-cs"/>
              </a:rPr>
              <a:t>Creation </a:t>
            </a:r>
            <a:r>
              <a:rPr lang="en-US" dirty="0">
                <a:solidFill>
                  <a:schemeClr val="tx1"/>
                </a:solidFill>
                <a:ea typeface="+mj-ea"/>
                <a:cs typeface="+mj-cs"/>
              </a:rPr>
              <a:t>of Test Strategy </a:t>
            </a:r>
          </a:p>
          <a:p>
            <a:pPr eaLnBrk="1" hangingPunct="1">
              <a:buFont typeface="Courier New" pitchFamily="49" charset="0"/>
              <a:buChar char="o"/>
            </a:pPr>
            <a:endParaRPr lang="en-US" b="0" dirty="0" smtClean="0">
              <a:solidFill>
                <a:schemeClr val="tx1"/>
              </a:solidFill>
            </a:endParaRPr>
          </a:p>
          <a:p>
            <a:pPr marL="0" indent="0" eaLnBrk="1" hangingPunct="1">
              <a:buNone/>
            </a:pPr>
            <a:endParaRPr lang="en-US" sz="2300" dirty="0" smtClean="0"/>
          </a:p>
        </p:txBody>
      </p:sp>
    </p:spTree>
    <p:extLst>
      <p:ext uri="{BB962C8B-B14F-4D97-AF65-F5344CB8AC3E}">
        <p14:creationId xmlns:p14="http://schemas.microsoft.com/office/powerpoint/2010/main" val="918392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Task 2: Create Test Strategy - Develop Detailed Project </a:t>
            </a:r>
            <a:r>
              <a:rPr lang="en-US" dirty="0" smtClean="0"/>
              <a:t>Plan</a:t>
            </a:r>
            <a:endParaRPr lang="en-US" dirty="0"/>
          </a:p>
        </p:txBody>
      </p:sp>
      <p:sp>
        <p:nvSpPr>
          <p:cNvPr id="6" name="Content Placeholder 5"/>
          <p:cNvSpPr>
            <a:spLocks noGrp="1"/>
          </p:cNvSpPr>
          <p:nvPr>
            <p:ph idx="1"/>
          </p:nvPr>
        </p:nvSpPr>
        <p:spPr/>
        <p:txBody>
          <a:bodyPr/>
          <a:lstStyle/>
          <a:p>
            <a:r>
              <a:rPr lang="en-US" dirty="0"/>
              <a:t>Develop Detailed Project Plan : Once the deal for the approval to go ahead with the project is obtained, detail planning needs to be executed.</a:t>
            </a:r>
          </a:p>
          <a:p>
            <a:endParaRPr lang="en-US" dirty="0"/>
          </a:p>
          <a:p>
            <a:r>
              <a:rPr lang="en-US" dirty="0"/>
              <a:t>Roles and Responsibilities :</a:t>
            </a:r>
          </a:p>
          <a:p>
            <a:endParaRPr lang="en-US" dirty="0"/>
          </a:p>
          <a:p>
            <a:r>
              <a:rPr lang="en-US" dirty="0"/>
              <a:t>Tasks to be perform by test manager along with PM: </a:t>
            </a:r>
          </a:p>
          <a:p>
            <a:pPr lvl="1"/>
            <a:r>
              <a:rPr lang="en-US" dirty="0"/>
              <a:t>Confirm the resource requisitions and raise a helpdesk request for hardware, software requirements etc.</a:t>
            </a:r>
          </a:p>
          <a:p>
            <a:pPr lvl="1"/>
            <a:r>
              <a:rPr lang="en-US" dirty="0"/>
              <a:t>Update the project plan periodically as and when there is any changes </a:t>
            </a:r>
          </a:p>
          <a:p>
            <a:endParaRPr lang="en-US" dirty="0"/>
          </a:p>
        </p:txBody>
      </p:sp>
    </p:spTree>
    <p:extLst>
      <p:ext uri="{BB962C8B-B14F-4D97-AF65-F5344CB8AC3E}">
        <p14:creationId xmlns:p14="http://schemas.microsoft.com/office/powerpoint/2010/main" val="19584853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noAutofit/>
          </a:bodyPr>
          <a:lstStyle/>
          <a:p>
            <a:r>
              <a:rPr lang="en-US" dirty="0" smtClean="0"/>
              <a:t>Task 2: </a:t>
            </a:r>
            <a:r>
              <a:rPr lang="en-US" dirty="0"/>
              <a:t>Create Test </a:t>
            </a:r>
            <a:r>
              <a:rPr lang="en-US" dirty="0" smtClean="0"/>
              <a:t>Strategy - Creation </a:t>
            </a:r>
            <a:r>
              <a:rPr lang="en-US" dirty="0"/>
              <a:t>of Test Strategy</a:t>
            </a:r>
          </a:p>
        </p:txBody>
      </p:sp>
      <p:sp>
        <p:nvSpPr>
          <p:cNvPr id="3" name="Content Placeholder 2"/>
          <p:cNvSpPr>
            <a:spLocks noGrp="1"/>
          </p:cNvSpPr>
          <p:nvPr>
            <p:ph idx="1"/>
          </p:nvPr>
        </p:nvSpPr>
        <p:spPr/>
        <p:txBody>
          <a:bodyPr/>
          <a:lstStyle/>
          <a:p>
            <a:r>
              <a:rPr lang="en-US" dirty="0"/>
              <a:t>Details about this activity</a:t>
            </a:r>
          </a:p>
          <a:p>
            <a:r>
              <a:rPr lang="en-US" dirty="0"/>
              <a:t>Based on the technology, the level/type of testing and the results of the initial requirements analysis, specific testing deliverables which will become the basis for creating a test strategy need to be defined and use the available Test Strategy Templates.</a:t>
            </a:r>
          </a:p>
          <a:p>
            <a:endParaRPr lang="en-US" dirty="0"/>
          </a:p>
        </p:txBody>
      </p:sp>
    </p:spTree>
    <p:extLst>
      <p:ext uri="{BB962C8B-B14F-4D97-AF65-F5344CB8AC3E}">
        <p14:creationId xmlns:p14="http://schemas.microsoft.com/office/powerpoint/2010/main" val="322358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p:txBody>
          <a:bodyPr>
            <a:noAutofit/>
          </a:bodyPr>
          <a:lstStyle/>
          <a:p>
            <a:r>
              <a:rPr lang="en-US" dirty="0" smtClean="0"/>
              <a:t>Task 2: </a:t>
            </a:r>
            <a:r>
              <a:rPr lang="en-US" dirty="0"/>
              <a:t>Create Test </a:t>
            </a:r>
            <a:r>
              <a:rPr lang="en-US" dirty="0" smtClean="0"/>
              <a:t>Strategy - Creation </a:t>
            </a:r>
            <a:r>
              <a:rPr lang="en-US" dirty="0"/>
              <a:t>of Test Strategy</a:t>
            </a:r>
          </a:p>
        </p:txBody>
      </p:sp>
      <p:sp>
        <p:nvSpPr>
          <p:cNvPr id="3" name="Content Placeholder 2"/>
          <p:cNvSpPr>
            <a:spLocks noGrp="1"/>
          </p:cNvSpPr>
          <p:nvPr>
            <p:ph idx="1"/>
          </p:nvPr>
        </p:nvSpPr>
        <p:spPr/>
        <p:txBody>
          <a:bodyPr/>
          <a:lstStyle/>
          <a:p>
            <a:r>
              <a:rPr lang="en-US" dirty="0"/>
              <a:t>Roles and Responsibilities :</a:t>
            </a:r>
          </a:p>
          <a:p>
            <a:r>
              <a:rPr lang="en-US" dirty="0"/>
              <a:t>Some of the tasks to be perform like :</a:t>
            </a:r>
          </a:p>
          <a:p>
            <a:pPr lvl="1"/>
            <a:r>
              <a:rPr lang="en-US" dirty="0"/>
              <a:t>Set the testing objectives </a:t>
            </a:r>
          </a:p>
          <a:p>
            <a:pPr lvl="1"/>
            <a:r>
              <a:rPr lang="en-US" dirty="0"/>
              <a:t>Define scope based on the requirements</a:t>
            </a:r>
          </a:p>
          <a:p>
            <a:pPr lvl="1"/>
            <a:r>
              <a:rPr lang="en-US" dirty="0"/>
              <a:t>Identify the types of testing required</a:t>
            </a:r>
          </a:p>
          <a:p>
            <a:pPr lvl="1"/>
            <a:r>
              <a:rPr lang="en-US" dirty="0"/>
              <a:t>Determine the levels of testing involved in the project </a:t>
            </a:r>
          </a:p>
          <a:p>
            <a:pPr lvl="1"/>
            <a:r>
              <a:rPr lang="en-US" dirty="0"/>
              <a:t>Define Entry and Exit criteria </a:t>
            </a:r>
          </a:p>
          <a:p>
            <a:pPr lvl="1"/>
            <a:r>
              <a:rPr lang="en-US" dirty="0"/>
              <a:t>Define Test environment requirements with respect to test infrastructure requirements, test bed set up, configuration management process</a:t>
            </a:r>
          </a:p>
          <a:p>
            <a:pPr lvl="1"/>
            <a:r>
              <a:rPr lang="en-US" dirty="0"/>
              <a:t>Identify various cycles of testing</a:t>
            </a:r>
          </a:p>
          <a:p>
            <a:pPr lvl="1"/>
            <a:r>
              <a:rPr lang="en-US" dirty="0"/>
              <a:t>Identify the core functionality and the risk associated with it</a:t>
            </a:r>
          </a:p>
          <a:p>
            <a:endParaRPr lang="en-US" dirty="0"/>
          </a:p>
        </p:txBody>
      </p:sp>
    </p:spTree>
    <p:extLst>
      <p:ext uri="{BB962C8B-B14F-4D97-AF65-F5344CB8AC3E}">
        <p14:creationId xmlns:p14="http://schemas.microsoft.com/office/powerpoint/2010/main" val="6549301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p:txBody>
          <a:bodyPr>
            <a:noAutofit/>
          </a:bodyPr>
          <a:lstStyle/>
          <a:p>
            <a:r>
              <a:rPr lang="en-US" dirty="0" smtClean="0"/>
              <a:t>Task 2: </a:t>
            </a:r>
            <a:r>
              <a:rPr lang="en-US" dirty="0"/>
              <a:t>Create Test </a:t>
            </a:r>
            <a:r>
              <a:rPr lang="en-US" dirty="0" smtClean="0"/>
              <a:t>Strategy - Creation </a:t>
            </a:r>
            <a:r>
              <a:rPr lang="en-US" dirty="0"/>
              <a:t>of Test Strategy</a:t>
            </a:r>
          </a:p>
        </p:txBody>
      </p:sp>
      <p:sp>
        <p:nvSpPr>
          <p:cNvPr id="49154" name="Rectangle 5"/>
          <p:cNvSpPr>
            <a:spLocks noGrp="1" noChangeArrowheads="1"/>
          </p:cNvSpPr>
          <p:nvPr>
            <p:ph idx="1"/>
          </p:nvPr>
        </p:nvSpPr>
        <p:spPr/>
        <p:txBody>
          <a:bodyPr>
            <a:normAutofit/>
          </a:bodyPr>
          <a:lstStyle/>
          <a:p>
            <a:pPr lvl="1">
              <a:lnSpc>
                <a:spcPct val="90000"/>
              </a:lnSpc>
            </a:pPr>
            <a:r>
              <a:rPr lang="en-US" b="0" dirty="0" smtClean="0">
                <a:solidFill>
                  <a:schemeClr val="tx1"/>
                </a:solidFill>
                <a:latin typeface="Candera"/>
              </a:rPr>
              <a:t>I</a:t>
            </a:r>
            <a:r>
              <a:rPr lang="en-US" dirty="0" smtClean="0">
                <a:solidFill>
                  <a:schemeClr val="tx1"/>
                </a:solidFill>
                <a:ea typeface="+mj-ea"/>
                <a:cs typeface="+mj-cs"/>
              </a:rPr>
              <a:t>dentify </a:t>
            </a:r>
            <a:r>
              <a:rPr lang="en-US" dirty="0">
                <a:solidFill>
                  <a:schemeClr val="tx1"/>
                </a:solidFill>
                <a:ea typeface="+mj-ea"/>
                <a:cs typeface="+mj-cs"/>
              </a:rPr>
              <a:t>Test Data Requirements, Test Procedures, Special Considerations and time to prepare test cases from several test scenarios, for all types of tests</a:t>
            </a:r>
          </a:p>
          <a:p>
            <a:pPr lvl="1">
              <a:lnSpc>
                <a:spcPct val="90000"/>
              </a:lnSpc>
            </a:pPr>
            <a:r>
              <a:rPr lang="en-US" dirty="0">
                <a:solidFill>
                  <a:schemeClr val="tx1"/>
                </a:solidFill>
                <a:ea typeface="+mj-ea"/>
                <a:cs typeface="+mj-cs"/>
              </a:rPr>
              <a:t>Identify what and how the data will be scrubbed for functional and performance testing</a:t>
            </a:r>
          </a:p>
          <a:p>
            <a:pPr lvl="1">
              <a:lnSpc>
                <a:spcPct val="90000"/>
              </a:lnSpc>
            </a:pPr>
            <a:r>
              <a:rPr lang="en-US" dirty="0">
                <a:solidFill>
                  <a:schemeClr val="tx1"/>
                </a:solidFill>
                <a:ea typeface="+mj-ea"/>
                <a:cs typeface="+mj-cs"/>
              </a:rPr>
              <a:t>Plan for test data and it source and the method for replicating data from the production environment, tools required for data creation</a:t>
            </a:r>
          </a:p>
          <a:p>
            <a:pPr lvl="1">
              <a:lnSpc>
                <a:spcPct val="90000"/>
              </a:lnSpc>
            </a:pPr>
            <a:r>
              <a:rPr lang="en-US" dirty="0">
                <a:solidFill>
                  <a:schemeClr val="tx1"/>
                </a:solidFill>
                <a:ea typeface="+mj-ea"/>
                <a:cs typeface="+mj-cs"/>
              </a:rPr>
              <a:t>Identify the data requirements for integration and system, if required</a:t>
            </a:r>
          </a:p>
          <a:p>
            <a:pPr lvl="1">
              <a:lnSpc>
                <a:spcPct val="90000"/>
              </a:lnSpc>
            </a:pPr>
            <a:r>
              <a:rPr lang="en-US" dirty="0">
                <a:solidFill>
                  <a:schemeClr val="tx1"/>
                </a:solidFill>
                <a:ea typeface="+mj-ea"/>
                <a:cs typeface="+mj-cs"/>
              </a:rPr>
              <a:t>Identify the test stubs and harness required plus how they should be designed</a:t>
            </a:r>
          </a:p>
          <a:p>
            <a:pPr lvl="1">
              <a:lnSpc>
                <a:spcPct val="90000"/>
              </a:lnSpc>
            </a:pPr>
            <a:r>
              <a:rPr lang="en-US" dirty="0">
                <a:solidFill>
                  <a:schemeClr val="tx1"/>
                </a:solidFill>
                <a:ea typeface="+mj-ea"/>
                <a:cs typeface="+mj-cs"/>
              </a:rPr>
              <a:t>Identify how test results (test reports, defects raised) shall be reproduced</a:t>
            </a:r>
          </a:p>
        </p:txBody>
      </p:sp>
    </p:spTree>
    <p:extLst>
      <p:ext uri="{BB962C8B-B14F-4D97-AF65-F5344CB8AC3E}">
        <p14:creationId xmlns:p14="http://schemas.microsoft.com/office/powerpoint/2010/main" val="31770657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t>
            </a:r>
            <a:r>
              <a:rPr lang="en-US" dirty="0"/>
              <a:t>Analyze and Design </a:t>
            </a:r>
            <a:r>
              <a:rPr lang="en-US" dirty="0" err="1"/>
              <a:t>Testware</a:t>
            </a:r>
            <a:r>
              <a:rPr lang="en-US" dirty="0"/>
              <a:t>’ in tune has five major activities like :</a:t>
            </a:r>
          </a:p>
          <a:p>
            <a:pPr lvl="1"/>
            <a:r>
              <a:rPr lang="en-US" dirty="0"/>
              <a:t>Analyze and Detail Requirements </a:t>
            </a:r>
          </a:p>
          <a:p>
            <a:pPr lvl="1"/>
            <a:r>
              <a:rPr lang="en-US" dirty="0"/>
              <a:t>Review Architecture and Design </a:t>
            </a:r>
          </a:p>
          <a:p>
            <a:pPr lvl="1"/>
            <a:r>
              <a:rPr lang="en-US" dirty="0"/>
              <a:t>Design </a:t>
            </a:r>
            <a:r>
              <a:rPr lang="en-US" dirty="0" err="1"/>
              <a:t>Testware</a:t>
            </a:r>
            <a:r>
              <a:rPr lang="en-US" dirty="0"/>
              <a:t> </a:t>
            </a:r>
          </a:p>
          <a:p>
            <a:pPr lvl="1"/>
            <a:r>
              <a:rPr lang="en-US" dirty="0"/>
              <a:t>Review Design of </a:t>
            </a:r>
            <a:r>
              <a:rPr lang="en-US" dirty="0" err="1"/>
              <a:t>Testware</a:t>
            </a:r>
            <a:r>
              <a:rPr lang="en-US" dirty="0"/>
              <a:t> </a:t>
            </a:r>
          </a:p>
          <a:p>
            <a:pPr lvl="1"/>
            <a:r>
              <a:rPr lang="en-US" dirty="0"/>
              <a:t>Set Up Test Environment </a:t>
            </a:r>
          </a:p>
          <a:p>
            <a:endParaRPr lang="en-US" dirty="0"/>
          </a:p>
        </p:txBody>
      </p:sp>
      <p:sp>
        <p:nvSpPr>
          <p:cNvPr id="4" name="Title 3"/>
          <p:cNvSpPr>
            <a:spLocks noGrp="1"/>
          </p:cNvSpPr>
          <p:nvPr>
            <p:ph type="title"/>
          </p:nvPr>
        </p:nvSpPr>
        <p:spPr/>
        <p:txBody>
          <a:bodyPr/>
          <a:lstStyle/>
          <a:p>
            <a:r>
              <a:rPr lang="en-US" dirty="0"/>
              <a:t>Task 3: Analyze and Design </a:t>
            </a:r>
            <a:r>
              <a:rPr lang="en-US" dirty="0" err="1"/>
              <a:t>Testware</a:t>
            </a:r>
            <a:endParaRPr lang="en-US" dirty="0"/>
          </a:p>
        </p:txBody>
      </p:sp>
    </p:spTree>
    <p:extLst>
      <p:ext uri="{BB962C8B-B14F-4D97-AF65-F5344CB8AC3E}">
        <p14:creationId xmlns:p14="http://schemas.microsoft.com/office/powerpoint/2010/main" val="32444165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2_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290F0099B6204A992AAF82A2A26582" ma:contentTypeVersion="3" ma:contentTypeDescription="Create a new document." ma:contentTypeScope="" ma:versionID="647d81cd89999b02674cf54dde3c9283">
  <xsd:schema xmlns:xsd="http://www.w3.org/2001/XMLSchema" xmlns:xs="http://www.w3.org/2001/XMLSchema" xmlns:p="http://schemas.microsoft.com/office/2006/metadata/properties" xmlns:ns2="0d8c4aea-b462-4687-8b40-bd2f5a85267d" targetNamespace="http://schemas.microsoft.com/office/2006/metadata/properties" ma:root="true" ma:fieldsID="1e381b838e1515737216dd4535b8eb25" ns2:_="">
    <xsd:import namespace="0d8c4aea-b462-4687-8b40-bd2f5a85267d"/>
    <xsd:element name="properties">
      <xsd:complexType>
        <xsd:sequence>
          <xsd:element name="documentManagement">
            <xsd:complexType>
              <xsd:all>
                <xsd:element ref="ns2:Level"/>
                <xsd:element ref="ns2:Category"/>
                <xsd:element ref="ns2: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d8c4aea-b462-4687-8b40-bd2f5a85267d"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aterial_x0020_Type xmlns="0d8c4aea-b462-4687-8b40-bd2f5a85267d">Quiz</Material_x0020_Type>
    <Category xmlns="0d8c4aea-b462-4687-8b40-bd2f5a85267d">Module Artifact</Category>
    <Level xmlns="0d8c4aea-b462-4687-8b40-bd2f5a85267d">L1</Level>
  </documentManagement>
</p:properties>
</file>

<file path=customXml/itemProps1.xml><?xml version="1.0" encoding="utf-8"?>
<ds:datastoreItem xmlns:ds="http://schemas.openxmlformats.org/officeDocument/2006/customXml" ds:itemID="{E3132B00-9351-43F7-A265-87857C1B3EBE}"/>
</file>

<file path=customXml/itemProps2.xml><?xml version="1.0" encoding="utf-8"?>
<ds:datastoreItem xmlns:ds="http://schemas.openxmlformats.org/officeDocument/2006/customXml" ds:itemID="{1B673CDC-8BE6-4391-ABD9-A817C61AB8C9}"/>
</file>

<file path=customXml/itemProps3.xml><?xml version="1.0" encoding="utf-8"?>
<ds:datastoreItem xmlns:ds="http://schemas.openxmlformats.org/officeDocument/2006/customXml" ds:itemID="{7C1830C8-F522-4AF4-83DD-915E4EE23EB4}"/>
</file>

<file path=docProps/app.xml><?xml version="1.0" encoding="utf-8"?>
<Properties xmlns="http://schemas.openxmlformats.org/officeDocument/2006/extended-properties" xmlns:vt="http://schemas.openxmlformats.org/officeDocument/2006/docPropsVTypes">
  <Template/>
  <TotalTime>2931</TotalTime>
  <Words>10285</Words>
  <Application>Microsoft Office PowerPoint</Application>
  <PresentationFormat>On-screen Show (4:3)</PresentationFormat>
  <Paragraphs>1399</Paragraphs>
  <Slides>117</Slides>
  <Notes>117</Notes>
  <HiddenSlides>5</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2</vt:i4>
      </vt:variant>
      <vt:variant>
        <vt:lpstr>Slide Titles</vt:lpstr>
      </vt:variant>
      <vt:variant>
        <vt:i4>117</vt:i4>
      </vt:variant>
    </vt:vector>
  </HeadingPairs>
  <TitlesOfParts>
    <vt:vector size="132" baseType="lpstr">
      <vt:lpstr>ＭＳ Ｐゴシック</vt:lpstr>
      <vt:lpstr>Calibri</vt:lpstr>
      <vt:lpstr>Candera</vt:lpstr>
      <vt:lpstr>Times New Roman</vt:lpstr>
      <vt:lpstr>Arial</vt:lpstr>
      <vt:lpstr>Courier New</vt:lpstr>
      <vt:lpstr>ヒラギノ角ゴ Pro W3</vt:lpstr>
      <vt:lpstr>Verdana</vt:lpstr>
      <vt:lpstr>Candara</vt:lpstr>
      <vt:lpstr>Helvetica Light</vt:lpstr>
      <vt:lpstr>Lucida Sans</vt:lpstr>
      <vt:lpstr>Wingdings</vt:lpstr>
      <vt:lpstr>2_Corporate Presentation Template (4x3 - Normal)</vt:lpstr>
      <vt:lpstr>think-cell Slide</vt:lpstr>
      <vt:lpstr>Clip</vt:lpstr>
      <vt:lpstr>PowerPoint Presentation</vt:lpstr>
      <vt:lpstr>Document History</vt:lpstr>
      <vt:lpstr>Course Goals and Non Goals</vt:lpstr>
      <vt:lpstr>Pre-requisites</vt:lpstr>
      <vt:lpstr>Intended Audience</vt:lpstr>
      <vt:lpstr>Objective</vt:lpstr>
      <vt:lpstr>Objective</vt:lpstr>
      <vt:lpstr>Objective</vt:lpstr>
      <vt:lpstr>Introduction to Software Engineering </vt:lpstr>
      <vt:lpstr>Overview of the Session</vt:lpstr>
      <vt:lpstr>Software Engineering – What </vt:lpstr>
      <vt:lpstr>Software Development Life Cycle (SDLC)</vt:lpstr>
      <vt:lpstr>Typical Phases in Software Development</vt:lpstr>
      <vt:lpstr> SDLC Models  </vt:lpstr>
      <vt:lpstr>Software Development Models- Waterfall</vt:lpstr>
      <vt:lpstr>Software Development Models – V Model</vt:lpstr>
      <vt:lpstr>Software Development Models – Iterative and Incremental </vt:lpstr>
      <vt:lpstr>Agile Modeling </vt:lpstr>
      <vt:lpstr>Software Operations and Maintenance </vt:lpstr>
      <vt:lpstr>Software Maintenance Life Cycle – Typical  phases</vt:lpstr>
      <vt:lpstr>Selection of  life cycle and support </vt:lpstr>
      <vt:lpstr>Introduction to Requirements Phase </vt:lpstr>
      <vt:lpstr>What is a Requirement?</vt:lpstr>
      <vt:lpstr>Requirement phase </vt:lpstr>
      <vt:lpstr>Need for good requirements </vt:lpstr>
      <vt:lpstr>Requirement Engineering activities </vt:lpstr>
      <vt:lpstr>Requirement Engineering activities </vt:lpstr>
      <vt:lpstr>Requirement Validation and Management </vt:lpstr>
      <vt:lpstr>Requirement phase key points </vt:lpstr>
      <vt:lpstr>Introduction to Design Phase </vt:lpstr>
      <vt:lpstr>Architecture and Design </vt:lpstr>
      <vt:lpstr>Key activities in Design phase</vt:lpstr>
      <vt:lpstr>Design phase key points </vt:lpstr>
      <vt:lpstr>Introduction to Construction  Phase </vt:lpstr>
      <vt:lpstr>Construction phase </vt:lpstr>
      <vt:lpstr>Construction phase </vt:lpstr>
      <vt:lpstr>Construction phase – key activities  </vt:lpstr>
      <vt:lpstr>Introduction to Testing  Phase </vt:lpstr>
      <vt:lpstr>System  Testing </vt:lpstr>
      <vt:lpstr>System Testing Key Activities </vt:lpstr>
      <vt:lpstr>Acceptance Testing </vt:lpstr>
      <vt:lpstr> Acceptance Testing - Key activities </vt:lpstr>
      <vt:lpstr>Post Acceptance phase </vt:lpstr>
      <vt:lpstr>Software Reviews </vt:lpstr>
      <vt:lpstr>Reviews – What </vt:lpstr>
      <vt:lpstr>Reviews – Why </vt:lpstr>
      <vt:lpstr>Software Reviews – When , where </vt:lpstr>
      <vt:lpstr>Types of Review </vt:lpstr>
      <vt:lpstr>Review Process </vt:lpstr>
      <vt:lpstr>Introduction to Configuration Management Process</vt:lpstr>
      <vt:lpstr>Agenda </vt:lpstr>
      <vt:lpstr>What is a “Configuration”?</vt:lpstr>
      <vt:lpstr>What is Software Configuration Management?</vt:lpstr>
      <vt:lpstr>Why do we need SCM?</vt:lpstr>
      <vt:lpstr>Elements of SCM</vt:lpstr>
      <vt:lpstr>Elements of SCM</vt:lpstr>
      <vt:lpstr>Library Structure</vt:lpstr>
      <vt:lpstr>Example of Libraries Structure</vt:lpstr>
      <vt:lpstr> Usage of library - example </vt:lpstr>
      <vt:lpstr>Version Numbering</vt:lpstr>
      <vt:lpstr>Naming Conventions</vt:lpstr>
      <vt:lpstr>Baselines</vt:lpstr>
      <vt:lpstr>Illustration of a Baseline</vt:lpstr>
      <vt:lpstr>Branching, Merging and Labeling</vt:lpstr>
      <vt:lpstr>Different Ways of Branching</vt:lpstr>
      <vt:lpstr>SCM Tools </vt:lpstr>
      <vt:lpstr>Different Roles and Accesses in  SCM Tool </vt:lpstr>
      <vt:lpstr>Check –in and Check -Out</vt:lpstr>
      <vt:lpstr>Test your understanding </vt:lpstr>
      <vt:lpstr>Test Your Understanding!</vt:lpstr>
      <vt:lpstr>Introduction to Software Testing Life Cycle</vt:lpstr>
      <vt:lpstr>What is Software Quality?</vt:lpstr>
      <vt:lpstr>Other definitions</vt:lpstr>
      <vt:lpstr>Quality Assurance  &amp; Quality Control</vt:lpstr>
      <vt:lpstr>Importance of QA/QC</vt:lpstr>
      <vt:lpstr> What is V&amp;V?</vt:lpstr>
      <vt:lpstr>Static and Dynamic V&amp;V</vt:lpstr>
      <vt:lpstr>Static and Dynamic Techniques</vt:lpstr>
      <vt:lpstr>Why V&amp;V?</vt:lpstr>
      <vt:lpstr>Types of V&amp;V</vt:lpstr>
      <vt:lpstr>What is Life Cycle ?</vt:lpstr>
      <vt:lpstr>Software Testing Lifecycle</vt:lpstr>
      <vt:lpstr>Software Test Life Cycle (STLC)</vt:lpstr>
      <vt:lpstr>Different tasks involved in STLC</vt:lpstr>
      <vt:lpstr>PowerPoint Presentation</vt:lpstr>
      <vt:lpstr>Different activities in each tasks</vt:lpstr>
      <vt:lpstr>Task 1: Sales &amp; Initial Planning</vt:lpstr>
      <vt:lpstr>Task 1: Sales &amp; Initial Planning - Identify Requirements </vt:lpstr>
      <vt:lpstr>Task 1: Sales &amp; Initial Planning - Identify Requirements </vt:lpstr>
      <vt:lpstr>Task 1: Sales &amp; Initial Planning - Identify Testing Tool</vt:lpstr>
      <vt:lpstr>Task 1: Sales &amp; Initial Planning - Identify Testing Tool</vt:lpstr>
      <vt:lpstr>Task 1: Sales &amp; Initial Planning - Participate in proposal &amp; plan creation</vt:lpstr>
      <vt:lpstr>Task 1: Sales &amp; Initial Planning - Participate in proposal &amp; plan creation</vt:lpstr>
      <vt:lpstr>Task 2: Create Test Strategy</vt:lpstr>
      <vt:lpstr>Task 2: Create Test Strategy - Develop Detailed Project Plan</vt:lpstr>
      <vt:lpstr>Task 2: Create Test Strategy - Creation of Test Strategy</vt:lpstr>
      <vt:lpstr>Task 2: Create Test Strategy - Creation of Test Strategy</vt:lpstr>
      <vt:lpstr>Task 2: Create Test Strategy - Creation of Test Strategy</vt:lpstr>
      <vt:lpstr>Task 3: Analyze and Design Testware</vt:lpstr>
      <vt:lpstr>Task 3: Analyze and Design Testware - Analyze and Detail Requirements</vt:lpstr>
      <vt:lpstr>Task 3: Analyze and Design Testware - Analyze and Detail Requirements</vt:lpstr>
      <vt:lpstr>Task 3: Analyze and Design Testware - Analyze and Detail Requirements</vt:lpstr>
      <vt:lpstr>Task 3: Analyze and Design Testware - Review Architecture and Design</vt:lpstr>
      <vt:lpstr>Task 3: Analyze and Design Testware -  Design Testware</vt:lpstr>
      <vt:lpstr>Task 3: Analyze and Design Testware -  Design Testware</vt:lpstr>
      <vt:lpstr>Task 3: Analyze and Design Testware -  Review Design of Testware</vt:lpstr>
      <vt:lpstr>Task 3: Analyze and Design Testware -  Set Up Test Environment</vt:lpstr>
      <vt:lpstr>Task 3: Analyze and Design Testware -  Set Up Test Environment</vt:lpstr>
      <vt:lpstr>Task 4: Test execution and analysis</vt:lpstr>
      <vt:lpstr>Task 4: Test execution and analysis - Execute tests &amp; coordinate with development team</vt:lpstr>
      <vt:lpstr>Task 4: Test execution and analysis - Execute tests &amp; coordinate with development team</vt:lpstr>
      <vt:lpstr>Task 4: Test execution and analysis - Execute tests &amp; coordinate with development team</vt:lpstr>
      <vt:lpstr>Task 4: Test execution and analysis -  Defect Reporting &amp; Analyze Test Result </vt:lpstr>
      <vt:lpstr>Task 4: Test execution and analysis -  Defect Reporting &amp; Analyze Test Result </vt:lpstr>
      <vt:lpstr>Task 4: Test execution and analysis - Considerations for independent Test Assignments </vt:lpstr>
      <vt:lpstr>Test Your Understanding!</vt:lpstr>
      <vt:lpstr>Test Your Understanding!</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ClassBook-LessonXX-</dc:title>
  <dc:creator>iGATE</dc:creator>
  <cp:lastModifiedBy>Arora, Kavita</cp:lastModifiedBy>
  <cp:revision>176</cp:revision>
  <dcterms:created xsi:type="dcterms:W3CDTF">2012-05-18T02:59:15Z</dcterms:created>
  <dcterms:modified xsi:type="dcterms:W3CDTF">2016-12-15T09:12:52Z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0x010100BC290F0099B6204A992AAF82A2A26582</vt:lpwstr>
  </property>
</Properties>
</file>