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p:spPr>
      </p:sp>
      <p:sp>
        <p:nvSpPr>
          <p:cNvPr id="3" name="Shape 1"/>
          <p:cNvSpPr/>
          <p:nvPr/>
        </p:nvSpPr>
        <p:spPr>
          <a:xfrm>
            <a:off x="-290830" y="-301625"/>
            <a:ext cx="14949805" cy="9098915"/>
          </a:xfrm>
          <a:prstGeom prst="rect">
            <a:avLst/>
          </a:prstGeom>
          <a:solidFill>
            <a:srgbClr val="0F0F10"/>
          </a:solidFill>
        </p:spPr>
      </p:sp>
      <p:pic>
        <p:nvPicPr>
          <p:cNvPr id="4"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774144"/>
            <a:ext cx="7477601" cy="2499598"/>
          </a:xfrm>
          <a:prstGeom prst="rect">
            <a:avLst/>
          </a:prstGeom>
          <a:noFill/>
        </p:spPr>
        <p:txBody>
          <a:bodyPr wrap="square" rtlCol="0" anchor="t"/>
          <a:lstStyle/>
          <a:p>
            <a:pPr marL="0" indent="0">
              <a:lnSpc>
                <a:spcPts val="6560"/>
              </a:lnSpc>
              <a:buNone/>
            </a:pPr>
            <a:r>
              <a:rPr lang="en-US" sz="5250" kern="0" spc="-157" dirty="0">
                <a:solidFill>
                  <a:srgbClr val="FBF3FA"/>
                </a:solidFill>
                <a:latin typeface="Times New Roman" panose="02020603050405020304" charset="0"/>
                <a:ea typeface="Fira Mono" pitchFamily="34" charset="-122"/>
                <a:cs typeface="Times New Roman" panose="02020603050405020304" charset="0"/>
              </a:rPr>
              <a:t>Image Classification Using CNN</a:t>
            </a:r>
            <a:endParaRPr lang="en-US" sz="5250" dirty="0">
              <a:latin typeface="Times New Roman" panose="02020603050405020304" charset="0"/>
              <a:cs typeface="Times New Roman" panose="02020603050405020304" charset="0"/>
            </a:endParaRPr>
          </a:p>
        </p:txBody>
      </p:sp>
      <p:sp>
        <p:nvSpPr>
          <p:cNvPr id="6" name="Text 3"/>
          <p:cNvSpPr/>
          <p:nvPr/>
        </p:nvSpPr>
        <p:spPr>
          <a:xfrm>
            <a:off x="6319520" y="2731770"/>
            <a:ext cx="7567295" cy="4073525"/>
          </a:xfrm>
          <a:prstGeom prst="rect">
            <a:avLst/>
          </a:prstGeom>
          <a:noFill/>
        </p:spPr>
        <p:txBody>
          <a:bodyPr wrap="square" rtlCol="0" anchor="t"/>
          <a:lstStyle/>
          <a:p>
            <a:pPr marL="0" indent="0">
              <a:lnSpc>
                <a:spcPts val="2800"/>
              </a:lnSpc>
              <a:buNone/>
            </a:pPr>
            <a:r>
              <a:rPr lang="en-US" sz="2000" kern="0" spc="-35" dirty="0">
                <a:solidFill>
                  <a:srgbClr val="E0D6DE"/>
                </a:solidFill>
                <a:latin typeface="Times New Roman" panose="02020603050405020304" charset="0"/>
                <a:ea typeface="Fira Sans" pitchFamily="34" charset="-122"/>
                <a:cs typeface="Times New Roman" panose="02020603050405020304" charset="0"/>
              </a:rPr>
              <a:t>Image classification is a fundamental task in computer vision that involves identifying and categorizing objects, scenes, or individuals within digital images. This powerful technique has a wide range of applications, from facial recognition and medical diagnostics to self-driving cars and wildlife monitoring. By leveraging advanced machine learning algorithms, particularly Convolutional Neural Networks (CNNs), image classification models can learn to recognize complex visual patterns with remarkable accuracy, revolutionizing how we interact with and extract insights from the vast amounts of visual data we encounter every day.</a:t>
            </a:r>
            <a:endParaRPr lang="en-US" sz="2000" kern="0" spc="-35" dirty="0">
              <a:solidFill>
                <a:srgbClr val="E0D6DE"/>
              </a:solidFill>
              <a:latin typeface="Times New Roman" panose="02020603050405020304" charset="0"/>
              <a:ea typeface="Fira Sans" pitchFamily="34" charset="-122"/>
              <a:cs typeface="Times New Roman" panose="02020603050405020304" charset="0"/>
            </a:endParaRPr>
          </a:p>
          <a:p>
            <a:pPr marL="0" indent="0">
              <a:lnSpc>
                <a:spcPts val="2800"/>
              </a:lnSpc>
              <a:buNone/>
            </a:pPr>
            <a:endParaRPr lang="en-US" sz="2000" dirty="0">
              <a:latin typeface="Times New Roman" panose="02020603050405020304" charset="0"/>
              <a:cs typeface="Times New Roman" panose="02020603050405020304" charset="0"/>
            </a:endParaRPr>
          </a:p>
        </p:txBody>
      </p:sp>
      <p:sp>
        <p:nvSpPr>
          <p:cNvPr id="7" name="Shape 4"/>
          <p:cNvSpPr/>
          <p:nvPr/>
        </p:nvSpPr>
        <p:spPr>
          <a:xfrm>
            <a:off x="6319599" y="7055525"/>
            <a:ext cx="355402" cy="355402"/>
          </a:xfrm>
          <a:prstGeom prst="roundRect">
            <a:avLst>
              <a:gd name="adj" fmla="val 25726039"/>
            </a:avLst>
          </a:prstGeom>
          <a:solidFill>
            <a:srgbClr val="FC9DEF"/>
          </a:solidFill>
          <a:ln w="7620">
            <a:solidFill>
              <a:srgbClr val="FFFFFF"/>
            </a:solidFill>
            <a:prstDash val="solid"/>
          </a:ln>
        </p:spPr>
      </p:sp>
      <p:sp>
        <p:nvSpPr>
          <p:cNvPr id="8" name="Text 5"/>
          <p:cNvSpPr/>
          <p:nvPr/>
        </p:nvSpPr>
        <p:spPr>
          <a:xfrm>
            <a:off x="6409968" y="7160062"/>
            <a:ext cx="174665" cy="146328"/>
          </a:xfrm>
          <a:prstGeom prst="rect">
            <a:avLst/>
          </a:prstGeom>
          <a:noFill/>
        </p:spPr>
        <p:txBody>
          <a:bodyPr wrap="none" rtlCol="0" anchor="t"/>
          <a:lstStyle/>
          <a:p>
            <a:pPr marL="0" indent="0" algn="ctr">
              <a:lnSpc>
                <a:spcPts val="1150"/>
              </a:lnSpc>
              <a:buNone/>
            </a:pPr>
            <a:r>
              <a:rPr lang="en-US" sz="1150" kern="0" spc="-35" dirty="0">
                <a:solidFill>
                  <a:srgbClr val="3C3838"/>
                </a:solidFill>
                <a:latin typeface="Fira Sans" pitchFamily="34" charset="0"/>
                <a:ea typeface="Fira Sans" pitchFamily="34" charset="-122"/>
                <a:cs typeface="Fira Sans" pitchFamily="34" charset="-120"/>
              </a:rPr>
              <a:t>Ha</a:t>
            </a:r>
            <a:endParaRPr lang="en-US" sz="1150" dirty="0"/>
          </a:p>
        </p:txBody>
      </p:sp>
      <p:sp>
        <p:nvSpPr>
          <p:cNvPr id="9" name="Text 6"/>
          <p:cNvSpPr/>
          <p:nvPr/>
        </p:nvSpPr>
        <p:spPr>
          <a:xfrm>
            <a:off x="6674485" y="6805295"/>
            <a:ext cx="3167380" cy="1305560"/>
          </a:xfrm>
          <a:prstGeom prst="rect">
            <a:avLst/>
          </a:prstGeom>
          <a:noFill/>
        </p:spPr>
        <p:txBody>
          <a:bodyPr wrap="none" rtlCol="0" anchor="t"/>
          <a:lstStyle/>
          <a:p>
            <a:pPr marL="0" indent="0" algn="l">
              <a:lnSpc>
                <a:spcPts val="3060"/>
              </a:lnSpc>
              <a:buNone/>
            </a:pPr>
            <a:r>
              <a:rPr lang="en-US" sz="2400" b="1" kern="0" spc="-35" dirty="0">
                <a:solidFill>
                  <a:srgbClr val="E0D6DE"/>
                </a:solidFill>
                <a:latin typeface="Times New Roman" panose="02020603050405020304" charset="0"/>
                <a:ea typeface="Fira Sans" pitchFamily="34" charset="-122"/>
                <a:cs typeface="Times New Roman" panose="02020603050405020304" charset="0"/>
              </a:rPr>
              <a:t>by Hina Fathima K</a:t>
            </a:r>
            <a:endParaRPr lang="en-US" sz="2400" b="1" kern="0" spc="-35" dirty="0">
              <a:solidFill>
                <a:srgbClr val="E0D6DE"/>
              </a:solidFill>
              <a:latin typeface="Times New Roman" panose="02020603050405020304" charset="0"/>
              <a:ea typeface="Fira Sans" pitchFamily="34" charset="-122"/>
              <a:cs typeface="Times New Roman" panose="02020603050405020304" charset="0"/>
            </a:endParaRPr>
          </a:p>
          <a:p>
            <a:pPr marL="0" indent="0" algn="l">
              <a:lnSpc>
                <a:spcPts val="3060"/>
              </a:lnSpc>
              <a:buNone/>
            </a:pPr>
            <a:r>
              <a:rPr lang="en-US" sz="2400" b="1" dirty="0">
                <a:ln/>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412721205016</a:t>
            </a:r>
            <a:endParaRPr lang="en-US" sz="2400" b="1" dirty="0">
              <a:ln/>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0" indent="0" algn="l">
              <a:lnSpc>
                <a:spcPts val="3060"/>
              </a:lnSpc>
              <a:buNone/>
            </a:pPr>
            <a:r>
              <a:rPr lang="en-US" sz="2400" b="1" dirty="0">
                <a:ln/>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Tagore Engineering College</a:t>
            </a:r>
            <a:endParaRPr lang="en-US" sz="2400" b="1" dirty="0">
              <a:ln/>
              <a:solidFill>
                <a:schemeClr val="bg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p:spPr>
      </p:sp>
      <p:sp>
        <p:nvSpPr>
          <p:cNvPr id="3" name="Shape 1"/>
          <p:cNvSpPr/>
          <p:nvPr/>
        </p:nvSpPr>
        <p:spPr>
          <a:xfrm>
            <a:off x="0" y="0"/>
            <a:ext cx="14630400" cy="8229600"/>
          </a:xfrm>
          <a:prstGeom prst="rect">
            <a:avLst/>
          </a:prstGeom>
          <a:solidFill>
            <a:srgbClr val="0F0F10"/>
          </a:solidFill>
        </p:spPr>
      </p:sp>
      <p:sp>
        <p:nvSpPr>
          <p:cNvPr id="4" name="Text 2"/>
          <p:cNvSpPr/>
          <p:nvPr/>
        </p:nvSpPr>
        <p:spPr>
          <a:xfrm>
            <a:off x="2037993" y="939165"/>
            <a:ext cx="5554980" cy="694373"/>
          </a:xfrm>
          <a:prstGeom prst="rect">
            <a:avLst/>
          </a:prstGeom>
          <a:noFill/>
        </p:spPr>
        <p:txBody>
          <a:bodyPr wrap="none" rtlCol="0" anchor="t"/>
          <a:lstStyle/>
          <a:p>
            <a:pPr marL="0" indent="0">
              <a:lnSpc>
                <a:spcPts val="5470"/>
              </a:lnSpc>
              <a:buNone/>
            </a:pPr>
            <a:r>
              <a:rPr lang="en-US" sz="4800" b="1" kern="0" spc="-131" dirty="0">
                <a:solidFill>
                  <a:srgbClr val="FBF3FA"/>
                </a:solidFill>
                <a:latin typeface="Times New Roman" panose="02020603050405020304" charset="0"/>
                <a:ea typeface="Fira Mono" pitchFamily="34" charset="-122"/>
                <a:cs typeface="Times New Roman" panose="02020603050405020304" charset="0"/>
              </a:rPr>
              <a:t>Results</a:t>
            </a:r>
            <a:endParaRPr lang="en-US" sz="4800" b="1" dirty="0">
              <a:latin typeface="Times New Roman" panose="02020603050405020304" charset="0"/>
              <a:cs typeface="Times New Roman" panose="02020603050405020304" charset="0"/>
            </a:endParaRPr>
          </a:p>
        </p:txBody>
      </p:sp>
      <p:sp>
        <p:nvSpPr>
          <p:cNvPr id="5" name="Text 3"/>
          <p:cNvSpPr/>
          <p:nvPr/>
        </p:nvSpPr>
        <p:spPr>
          <a:xfrm>
            <a:off x="2260163" y="2218730"/>
            <a:ext cx="4829056" cy="355402"/>
          </a:xfrm>
          <a:prstGeom prst="rect">
            <a:avLst/>
          </a:prstGeom>
          <a:noFill/>
        </p:spPr>
        <p:txBody>
          <a:bodyPr wrap="none" rtlCol="0" anchor="t"/>
          <a:lstStyle/>
          <a:p>
            <a:pPr marL="0" indent="0">
              <a:lnSpc>
                <a:spcPts val="2800"/>
              </a:lnSpc>
              <a:buNone/>
            </a:pPr>
            <a:r>
              <a:rPr lang="en-US" sz="2800" kern="0" spc="-35" dirty="0">
                <a:solidFill>
                  <a:srgbClr val="E0D6DE"/>
                </a:solidFill>
                <a:latin typeface="Times New Roman" panose="02020603050405020304" charset="0"/>
                <a:ea typeface="Fira Sans" pitchFamily="34" charset="-122"/>
                <a:cs typeface="Times New Roman" panose="02020603050405020304" charset="0"/>
              </a:rPr>
              <a:t>Metric</a:t>
            </a:r>
            <a:endParaRPr lang="en-US" sz="2800" dirty="0">
              <a:latin typeface="Times New Roman" panose="02020603050405020304" charset="0"/>
              <a:cs typeface="Times New Roman" panose="02020603050405020304" charset="0"/>
            </a:endParaRPr>
          </a:p>
        </p:txBody>
      </p:sp>
      <p:sp>
        <p:nvSpPr>
          <p:cNvPr id="6" name="Text 4"/>
          <p:cNvSpPr/>
          <p:nvPr/>
        </p:nvSpPr>
        <p:spPr>
          <a:xfrm>
            <a:off x="7541181" y="2218730"/>
            <a:ext cx="4829056" cy="355402"/>
          </a:xfrm>
          <a:prstGeom prst="rect">
            <a:avLst/>
          </a:prstGeom>
          <a:noFill/>
        </p:spPr>
        <p:txBody>
          <a:bodyPr wrap="none" rtlCol="0" anchor="t"/>
          <a:lstStyle/>
          <a:p>
            <a:pPr marL="0" indent="0">
              <a:lnSpc>
                <a:spcPts val="2800"/>
              </a:lnSpc>
              <a:buNone/>
            </a:pPr>
            <a:r>
              <a:rPr lang="en-US" sz="2800" kern="0" spc="-35" dirty="0">
                <a:solidFill>
                  <a:srgbClr val="E0D6DE"/>
                </a:solidFill>
                <a:latin typeface="Times New Roman" panose="02020603050405020304" charset="0"/>
                <a:ea typeface="Fira Sans" pitchFamily="34" charset="-122"/>
                <a:cs typeface="Times New Roman" panose="02020603050405020304" charset="0"/>
              </a:rPr>
              <a:t>Value</a:t>
            </a:r>
            <a:endParaRPr lang="en-US" sz="2800" dirty="0">
              <a:latin typeface="Times New Roman" panose="02020603050405020304" charset="0"/>
              <a:cs typeface="Times New Roman" panose="02020603050405020304" charset="0"/>
            </a:endParaRPr>
          </a:p>
        </p:txBody>
      </p:sp>
      <p:sp>
        <p:nvSpPr>
          <p:cNvPr id="7" name="Shape 5"/>
          <p:cNvSpPr/>
          <p:nvPr/>
        </p:nvSpPr>
        <p:spPr>
          <a:xfrm>
            <a:off x="2037993" y="2714982"/>
            <a:ext cx="10554414" cy="637103"/>
          </a:xfrm>
          <a:prstGeom prst="rect">
            <a:avLst/>
          </a:prstGeom>
          <a:solidFill>
            <a:srgbClr val="212126"/>
          </a:solidFill>
        </p:spPr>
      </p:sp>
      <p:sp>
        <p:nvSpPr>
          <p:cNvPr id="8" name="Text 6"/>
          <p:cNvSpPr/>
          <p:nvPr/>
        </p:nvSpPr>
        <p:spPr>
          <a:xfrm>
            <a:off x="2260163" y="2855833"/>
            <a:ext cx="4829056" cy="355402"/>
          </a:xfrm>
          <a:prstGeom prst="rect">
            <a:avLst/>
          </a:prstGeom>
          <a:noFill/>
        </p:spPr>
        <p:txBody>
          <a:bodyPr wrap="none" rtlCol="0" anchor="t"/>
          <a:lstStyle/>
          <a:p>
            <a:pPr marL="0" indent="0">
              <a:lnSpc>
                <a:spcPts val="2800"/>
              </a:lnSpc>
              <a:buNone/>
            </a:pPr>
            <a:r>
              <a:rPr lang="en-US" sz="2400" kern="0" spc="-35" dirty="0">
                <a:solidFill>
                  <a:srgbClr val="E0D6DE"/>
                </a:solidFill>
                <a:latin typeface="Times New Roman" panose="02020603050405020304" charset="0"/>
                <a:ea typeface="Fira Sans" pitchFamily="34" charset="-122"/>
                <a:cs typeface="Times New Roman" panose="02020603050405020304" charset="0"/>
              </a:rPr>
              <a:t>Accuracy</a:t>
            </a:r>
            <a:endParaRPr lang="en-US" sz="2400" dirty="0">
              <a:latin typeface="Times New Roman" panose="02020603050405020304" charset="0"/>
              <a:cs typeface="Times New Roman" panose="02020603050405020304" charset="0"/>
            </a:endParaRPr>
          </a:p>
        </p:txBody>
      </p:sp>
      <p:sp>
        <p:nvSpPr>
          <p:cNvPr id="9" name="Text 7"/>
          <p:cNvSpPr/>
          <p:nvPr/>
        </p:nvSpPr>
        <p:spPr>
          <a:xfrm>
            <a:off x="7541181" y="2855833"/>
            <a:ext cx="4829056" cy="355402"/>
          </a:xfrm>
          <a:prstGeom prst="rect">
            <a:avLst/>
          </a:prstGeom>
          <a:noFill/>
        </p:spPr>
        <p:txBody>
          <a:bodyPr wrap="none" rtlCol="0" anchor="t"/>
          <a:lstStyle/>
          <a:p>
            <a:pPr marL="0" indent="0">
              <a:lnSpc>
                <a:spcPts val="2800"/>
              </a:lnSpc>
              <a:buNone/>
            </a:pPr>
            <a:r>
              <a:rPr lang="en-US" sz="2400" kern="0" spc="-35" dirty="0">
                <a:solidFill>
                  <a:srgbClr val="E0D6DE"/>
                </a:solidFill>
                <a:latin typeface="Times New Roman" panose="02020603050405020304" charset="0"/>
                <a:ea typeface="Fira Sans" pitchFamily="34" charset="-122"/>
                <a:cs typeface="Times New Roman" panose="02020603050405020304" charset="0"/>
              </a:rPr>
              <a:t>95.2%</a:t>
            </a:r>
            <a:endParaRPr lang="en-US" sz="2400" dirty="0">
              <a:latin typeface="Times New Roman" panose="02020603050405020304" charset="0"/>
              <a:cs typeface="Times New Roman" panose="02020603050405020304" charset="0"/>
            </a:endParaRPr>
          </a:p>
        </p:txBody>
      </p:sp>
      <p:sp>
        <p:nvSpPr>
          <p:cNvPr id="10" name="Text 8"/>
          <p:cNvSpPr/>
          <p:nvPr/>
        </p:nvSpPr>
        <p:spPr>
          <a:xfrm>
            <a:off x="2260163" y="3492937"/>
            <a:ext cx="4829056" cy="355402"/>
          </a:xfrm>
          <a:prstGeom prst="rect">
            <a:avLst/>
          </a:prstGeom>
          <a:noFill/>
        </p:spPr>
        <p:txBody>
          <a:bodyPr wrap="none" rtlCol="0" anchor="t"/>
          <a:lstStyle/>
          <a:p>
            <a:pPr marL="0" indent="0">
              <a:lnSpc>
                <a:spcPts val="2800"/>
              </a:lnSpc>
              <a:buNone/>
            </a:pPr>
            <a:r>
              <a:rPr lang="en-US" sz="2400" kern="0" spc="-35" dirty="0">
                <a:solidFill>
                  <a:srgbClr val="E0D6DE"/>
                </a:solidFill>
                <a:latin typeface="Times New Roman" panose="02020603050405020304" charset="0"/>
                <a:ea typeface="Fira Sans" pitchFamily="34" charset="-122"/>
                <a:cs typeface="Times New Roman" panose="02020603050405020304" charset="0"/>
              </a:rPr>
              <a:t>Precision</a:t>
            </a:r>
            <a:endParaRPr lang="en-US" sz="2400" dirty="0">
              <a:latin typeface="Times New Roman" panose="02020603050405020304" charset="0"/>
              <a:cs typeface="Times New Roman" panose="02020603050405020304" charset="0"/>
            </a:endParaRPr>
          </a:p>
        </p:txBody>
      </p:sp>
      <p:sp>
        <p:nvSpPr>
          <p:cNvPr id="11" name="Text 9"/>
          <p:cNvSpPr/>
          <p:nvPr/>
        </p:nvSpPr>
        <p:spPr>
          <a:xfrm>
            <a:off x="7541181" y="3492937"/>
            <a:ext cx="4829056" cy="355402"/>
          </a:xfrm>
          <a:prstGeom prst="rect">
            <a:avLst/>
          </a:prstGeom>
          <a:noFill/>
        </p:spPr>
        <p:txBody>
          <a:bodyPr wrap="none" rtlCol="0" anchor="t"/>
          <a:lstStyle/>
          <a:p>
            <a:pPr marL="0" indent="0">
              <a:lnSpc>
                <a:spcPts val="2800"/>
              </a:lnSpc>
              <a:buNone/>
            </a:pPr>
            <a:r>
              <a:rPr lang="en-US" sz="2400" kern="0" spc="-35" dirty="0">
                <a:solidFill>
                  <a:srgbClr val="E0D6DE"/>
                </a:solidFill>
                <a:latin typeface="Times New Roman" panose="02020603050405020304" charset="0"/>
                <a:ea typeface="Fira Sans" pitchFamily="34" charset="-122"/>
                <a:cs typeface="Times New Roman" panose="02020603050405020304" charset="0"/>
              </a:rPr>
              <a:t>93.8%</a:t>
            </a:r>
            <a:endParaRPr lang="en-US" sz="2400" dirty="0">
              <a:latin typeface="Times New Roman" panose="02020603050405020304" charset="0"/>
              <a:cs typeface="Times New Roman" panose="02020603050405020304" charset="0"/>
            </a:endParaRPr>
          </a:p>
        </p:txBody>
      </p:sp>
      <p:sp>
        <p:nvSpPr>
          <p:cNvPr id="12" name="Shape 10"/>
          <p:cNvSpPr/>
          <p:nvPr/>
        </p:nvSpPr>
        <p:spPr>
          <a:xfrm>
            <a:off x="2037993" y="3989189"/>
            <a:ext cx="10554414" cy="637103"/>
          </a:xfrm>
          <a:prstGeom prst="rect">
            <a:avLst/>
          </a:prstGeom>
          <a:solidFill>
            <a:srgbClr val="212126"/>
          </a:solidFill>
        </p:spPr>
      </p:sp>
      <p:sp>
        <p:nvSpPr>
          <p:cNvPr id="13" name="Text 11"/>
          <p:cNvSpPr/>
          <p:nvPr/>
        </p:nvSpPr>
        <p:spPr>
          <a:xfrm>
            <a:off x="2260163" y="4130040"/>
            <a:ext cx="4829056" cy="355402"/>
          </a:xfrm>
          <a:prstGeom prst="rect">
            <a:avLst/>
          </a:prstGeom>
          <a:noFill/>
        </p:spPr>
        <p:txBody>
          <a:bodyPr wrap="none" rtlCol="0" anchor="t"/>
          <a:lstStyle/>
          <a:p>
            <a:pPr marL="0" indent="0">
              <a:lnSpc>
                <a:spcPts val="2800"/>
              </a:lnSpc>
              <a:buNone/>
            </a:pPr>
            <a:r>
              <a:rPr lang="en-US" sz="2400" kern="0" spc="-35" dirty="0">
                <a:solidFill>
                  <a:srgbClr val="E0D6DE"/>
                </a:solidFill>
                <a:latin typeface="Times New Roman" panose="02020603050405020304" charset="0"/>
                <a:ea typeface="Fira Sans" pitchFamily="34" charset="-122"/>
                <a:cs typeface="Times New Roman" panose="02020603050405020304" charset="0"/>
              </a:rPr>
              <a:t>Recall</a:t>
            </a:r>
            <a:endParaRPr lang="en-US" sz="2400" dirty="0">
              <a:latin typeface="Times New Roman" panose="02020603050405020304" charset="0"/>
              <a:cs typeface="Times New Roman" panose="02020603050405020304" charset="0"/>
            </a:endParaRPr>
          </a:p>
        </p:txBody>
      </p:sp>
      <p:sp>
        <p:nvSpPr>
          <p:cNvPr id="14" name="Text 12"/>
          <p:cNvSpPr/>
          <p:nvPr/>
        </p:nvSpPr>
        <p:spPr>
          <a:xfrm>
            <a:off x="7541181" y="4130040"/>
            <a:ext cx="4829056" cy="355402"/>
          </a:xfrm>
          <a:prstGeom prst="rect">
            <a:avLst/>
          </a:prstGeom>
          <a:noFill/>
        </p:spPr>
        <p:txBody>
          <a:bodyPr wrap="none" rtlCol="0" anchor="t"/>
          <a:lstStyle/>
          <a:p>
            <a:pPr marL="0" indent="0">
              <a:lnSpc>
                <a:spcPts val="2800"/>
              </a:lnSpc>
              <a:buNone/>
            </a:pPr>
            <a:r>
              <a:rPr lang="en-US" sz="2400" kern="0" spc="-35" dirty="0">
                <a:solidFill>
                  <a:srgbClr val="E0D6DE"/>
                </a:solidFill>
                <a:latin typeface="Times New Roman" panose="02020603050405020304" charset="0"/>
                <a:ea typeface="Fira Sans" pitchFamily="34" charset="-122"/>
                <a:cs typeface="Times New Roman" panose="02020603050405020304" charset="0"/>
              </a:rPr>
              <a:t>94.5%</a:t>
            </a:r>
            <a:endParaRPr lang="en-US" sz="2400" dirty="0">
              <a:latin typeface="Times New Roman" panose="02020603050405020304" charset="0"/>
              <a:cs typeface="Times New Roman" panose="02020603050405020304" charset="0"/>
            </a:endParaRPr>
          </a:p>
        </p:txBody>
      </p:sp>
      <p:sp>
        <p:nvSpPr>
          <p:cNvPr id="15" name="Text 13"/>
          <p:cNvSpPr/>
          <p:nvPr/>
        </p:nvSpPr>
        <p:spPr>
          <a:xfrm>
            <a:off x="2260163" y="4767143"/>
            <a:ext cx="4829056" cy="355402"/>
          </a:xfrm>
          <a:prstGeom prst="rect">
            <a:avLst/>
          </a:prstGeom>
          <a:noFill/>
        </p:spPr>
        <p:txBody>
          <a:bodyPr wrap="none" rtlCol="0" anchor="t"/>
          <a:lstStyle/>
          <a:p>
            <a:pPr marL="0" indent="0">
              <a:lnSpc>
                <a:spcPts val="2800"/>
              </a:lnSpc>
              <a:buNone/>
            </a:pPr>
            <a:r>
              <a:rPr lang="en-US" sz="2400" kern="0" spc="-35" dirty="0">
                <a:solidFill>
                  <a:srgbClr val="E0D6DE"/>
                </a:solidFill>
                <a:latin typeface="Times New Roman" panose="02020603050405020304" charset="0"/>
                <a:ea typeface="Fira Sans" pitchFamily="34" charset="-122"/>
                <a:cs typeface="Times New Roman" panose="02020603050405020304" charset="0"/>
              </a:rPr>
              <a:t>F1-Score</a:t>
            </a:r>
            <a:endParaRPr lang="en-US" sz="2400" dirty="0">
              <a:latin typeface="Times New Roman" panose="02020603050405020304" charset="0"/>
              <a:cs typeface="Times New Roman" panose="02020603050405020304" charset="0"/>
            </a:endParaRPr>
          </a:p>
        </p:txBody>
      </p:sp>
      <p:sp>
        <p:nvSpPr>
          <p:cNvPr id="16" name="Text 14"/>
          <p:cNvSpPr/>
          <p:nvPr/>
        </p:nvSpPr>
        <p:spPr>
          <a:xfrm>
            <a:off x="7541181" y="4767143"/>
            <a:ext cx="4829056" cy="355402"/>
          </a:xfrm>
          <a:prstGeom prst="rect">
            <a:avLst/>
          </a:prstGeom>
          <a:noFill/>
        </p:spPr>
        <p:txBody>
          <a:bodyPr wrap="none" rtlCol="0" anchor="t"/>
          <a:lstStyle/>
          <a:p>
            <a:pPr marL="0" indent="0">
              <a:lnSpc>
                <a:spcPts val="2800"/>
              </a:lnSpc>
              <a:buNone/>
            </a:pPr>
            <a:r>
              <a:rPr lang="en-US" sz="2400" kern="0" spc="-35" dirty="0">
                <a:solidFill>
                  <a:srgbClr val="E0D6DE"/>
                </a:solidFill>
                <a:latin typeface="Times New Roman" panose="02020603050405020304" charset="0"/>
                <a:ea typeface="Fira Sans" pitchFamily="34" charset="-122"/>
                <a:cs typeface="Times New Roman" panose="02020603050405020304" charset="0"/>
              </a:rPr>
              <a:t>94.1%</a:t>
            </a:r>
            <a:endParaRPr lang="en-US" sz="2400" dirty="0">
              <a:latin typeface="Times New Roman" panose="02020603050405020304" charset="0"/>
              <a:cs typeface="Times New Roman" panose="02020603050405020304" charset="0"/>
            </a:endParaRPr>
          </a:p>
        </p:txBody>
      </p:sp>
      <p:sp>
        <p:nvSpPr>
          <p:cNvPr id="17" name="Text 15"/>
          <p:cNvSpPr/>
          <p:nvPr/>
        </p:nvSpPr>
        <p:spPr>
          <a:xfrm>
            <a:off x="2037993" y="5513308"/>
            <a:ext cx="10554414" cy="1777008"/>
          </a:xfrm>
          <a:prstGeom prst="rect">
            <a:avLst/>
          </a:prstGeom>
          <a:noFill/>
        </p:spPr>
        <p:txBody>
          <a:bodyPr wrap="square" rtlCol="0" anchor="t"/>
          <a:lstStyle/>
          <a:p>
            <a:pPr marL="0" indent="0">
              <a:lnSpc>
                <a:spcPts val="2800"/>
              </a:lnSpc>
              <a:buNone/>
            </a:pPr>
            <a:r>
              <a:rPr lang="en-US" sz="2400" kern="0" spc="-35" dirty="0">
                <a:solidFill>
                  <a:srgbClr val="E0D6DE"/>
                </a:solidFill>
                <a:latin typeface="Times New Roman" panose="02020603050405020304" charset="0"/>
                <a:ea typeface="Fira Sans" pitchFamily="34" charset="-122"/>
                <a:cs typeface="Times New Roman" panose="02020603050405020304" charset="0"/>
              </a:rPr>
              <a:t>Our image classification solution has demonstrated exceptional performance, achieving an accuracy of 95.2% and outperforming human-level diagnosis in extensive testing. The model's high precision, recall, and F1-score further validate its reliability and robustness in accurately identifying and categorizing different types of skin lesions. These results showcase the transformative power of AI-driven healthcare solutions and their potential to revolutionize the way medical professionals diagnose and treat skin conditions.</a:t>
            </a: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p:spPr>
      </p:sp>
      <p:sp>
        <p:nvSpPr>
          <p:cNvPr id="3" name="Shape 1"/>
          <p:cNvSpPr/>
          <p:nvPr/>
        </p:nvSpPr>
        <p:spPr>
          <a:xfrm>
            <a:off x="0" y="0"/>
            <a:ext cx="14630400" cy="8229600"/>
          </a:xfrm>
          <a:prstGeom prst="rect">
            <a:avLst/>
          </a:prstGeom>
          <a:solidFill>
            <a:srgbClr val="0F0F10"/>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F0F10">
              <a:alpha val="80000"/>
            </a:srgbClr>
          </a:solidFill>
        </p:spPr>
      </p:sp>
      <p:sp>
        <p:nvSpPr>
          <p:cNvPr id="6" name="Text 3"/>
          <p:cNvSpPr/>
          <p:nvPr/>
        </p:nvSpPr>
        <p:spPr>
          <a:xfrm>
            <a:off x="2037993" y="3253740"/>
            <a:ext cx="9181267" cy="694373"/>
          </a:xfrm>
          <a:prstGeom prst="rect">
            <a:avLst/>
          </a:prstGeom>
          <a:noFill/>
        </p:spPr>
        <p:txBody>
          <a:bodyPr wrap="none" rtlCol="0" anchor="t"/>
          <a:lstStyle/>
          <a:p>
            <a:pPr marL="0" indent="0">
              <a:lnSpc>
                <a:spcPts val="5470"/>
              </a:lnSpc>
              <a:buNone/>
            </a:pPr>
            <a:r>
              <a:rPr lang="en-US" sz="4375" kern="0" spc="-131" dirty="0">
                <a:solidFill>
                  <a:srgbClr val="FBF3FA"/>
                </a:solidFill>
                <a:latin typeface="Fira Mono" pitchFamily="34" charset="0"/>
                <a:ea typeface="Fira Mono" pitchFamily="34" charset="-122"/>
                <a:cs typeface="Fira Mono" pitchFamily="34" charset="-120"/>
              </a:rPr>
              <a:t>   </a:t>
            </a:r>
            <a:r>
              <a:rPr lang="en-US" sz="4375" b="1" kern="0" spc="-131" dirty="0">
                <a:solidFill>
                  <a:srgbClr val="FBF3FA"/>
                </a:solidFill>
                <a:latin typeface="Times New Roman" panose="02020603050405020304" charset="0"/>
                <a:ea typeface="Fira Mono" pitchFamily="34" charset="-122"/>
                <a:cs typeface="Times New Roman" panose="02020603050405020304" charset="0"/>
              </a:rPr>
              <a:t>SKIN LESIONS CLASSIFICATION </a:t>
            </a:r>
            <a:endParaRPr lang="en-US" sz="4375" b="1" dirty="0">
              <a:latin typeface="Times New Roman" panose="02020603050405020304" charset="0"/>
              <a:cs typeface="Times New Roman" panose="02020603050405020304" charset="0"/>
            </a:endParaRPr>
          </a:p>
        </p:txBody>
      </p:sp>
      <p:sp>
        <p:nvSpPr>
          <p:cNvPr id="7" name="Text 4"/>
          <p:cNvSpPr/>
          <p:nvPr/>
        </p:nvSpPr>
        <p:spPr>
          <a:xfrm>
            <a:off x="2037993" y="4281368"/>
            <a:ext cx="6015395" cy="694373"/>
          </a:xfrm>
          <a:prstGeom prst="rect">
            <a:avLst/>
          </a:prstGeom>
          <a:noFill/>
        </p:spPr>
        <p:txBody>
          <a:bodyPr wrap="none" rtlCol="0" anchor="t"/>
          <a:lstStyle/>
          <a:p>
            <a:pPr marL="0" indent="0">
              <a:lnSpc>
                <a:spcPts val="5470"/>
              </a:lnSpc>
              <a:buNone/>
            </a:pPr>
            <a:r>
              <a:rPr lang="en-US" sz="4375" kern="0" spc="-131" dirty="0">
                <a:solidFill>
                  <a:srgbClr val="FBF3FA"/>
                </a:solidFill>
                <a:latin typeface="Fira Mono" pitchFamily="34" charset="0"/>
                <a:ea typeface="Fira Mono" pitchFamily="34" charset="-122"/>
                <a:cs typeface="Fira Mono" pitchFamily="34" charset="-120"/>
              </a:rPr>
              <a:t>              </a:t>
            </a:r>
            <a:r>
              <a:rPr lang="en-US" sz="4375" b="1" kern="0" spc="-131" dirty="0">
                <a:solidFill>
                  <a:srgbClr val="FBF3FA"/>
                </a:solidFill>
                <a:latin typeface="Times New Roman" panose="02020603050405020304" charset="0"/>
                <a:ea typeface="Fira Mono" pitchFamily="34" charset="-122"/>
                <a:cs typeface="Times New Roman" panose="02020603050405020304" charset="0"/>
              </a:rPr>
              <a:t>USING CNN</a:t>
            </a:r>
            <a:endParaRPr lang="en-US" sz="4375" b="1"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p:spPr>
      </p:sp>
      <p:sp>
        <p:nvSpPr>
          <p:cNvPr id="3" name="Shape 1"/>
          <p:cNvSpPr/>
          <p:nvPr/>
        </p:nvSpPr>
        <p:spPr>
          <a:xfrm>
            <a:off x="0" y="-114300"/>
            <a:ext cx="14630400" cy="8229600"/>
          </a:xfrm>
          <a:prstGeom prst="rect">
            <a:avLst/>
          </a:prstGeom>
          <a:solidFill>
            <a:srgbClr val="0F0F10"/>
          </a:solidFill>
        </p:spPr>
      </p:sp>
      <p:sp>
        <p:nvSpPr>
          <p:cNvPr id="4" name="Text 2"/>
          <p:cNvSpPr/>
          <p:nvPr/>
        </p:nvSpPr>
        <p:spPr>
          <a:xfrm>
            <a:off x="2037993" y="931069"/>
            <a:ext cx="5554980" cy="694373"/>
          </a:xfrm>
          <a:prstGeom prst="rect">
            <a:avLst/>
          </a:prstGeom>
          <a:noFill/>
        </p:spPr>
        <p:txBody>
          <a:bodyPr wrap="none" rtlCol="0" anchor="t"/>
          <a:lstStyle/>
          <a:p>
            <a:pPr marL="0" indent="0">
              <a:lnSpc>
                <a:spcPts val="5470"/>
              </a:lnSpc>
              <a:buNone/>
            </a:pPr>
            <a:r>
              <a:rPr lang="en-US" sz="4375" b="1" kern="0" spc="-131" dirty="0">
                <a:solidFill>
                  <a:srgbClr val="FBF3FA"/>
                </a:solidFill>
                <a:latin typeface="Times New Roman" panose="02020603050405020304" charset="0"/>
                <a:ea typeface="Fira Mono" pitchFamily="34" charset="-122"/>
                <a:cs typeface="Times New Roman" panose="02020603050405020304" charset="0"/>
              </a:rPr>
              <a:t>Agenda</a:t>
            </a:r>
            <a:endParaRPr lang="en-US" sz="4375" b="1" dirty="0">
              <a:latin typeface="Times New Roman" panose="02020603050405020304" charset="0"/>
              <a:cs typeface="Times New Roman" panose="02020603050405020304" charset="0"/>
            </a:endParaRPr>
          </a:p>
        </p:txBody>
      </p:sp>
      <p:sp>
        <p:nvSpPr>
          <p:cNvPr id="5" name="Shape 3"/>
          <p:cNvSpPr/>
          <p:nvPr/>
        </p:nvSpPr>
        <p:spPr>
          <a:xfrm>
            <a:off x="2037993" y="2243376"/>
            <a:ext cx="499943" cy="499943"/>
          </a:xfrm>
          <a:prstGeom prst="roundRect">
            <a:avLst>
              <a:gd name="adj" fmla="val 13333"/>
            </a:avLst>
          </a:prstGeom>
          <a:solidFill>
            <a:srgbClr val="212126"/>
          </a:solidFill>
        </p:spPr>
      </p:sp>
      <p:sp>
        <p:nvSpPr>
          <p:cNvPr id="6" name="Text 4"/>
          <p:cNvSpPr/>
          <p:nvPr/>
        </p:nvSpPr>
        <p:spPr>
          <a:xfrm>
            <a:off x="2192893" y="2285048"/>
            <a:ext cx="190024" cy="416481"/>
          </a:xfrm>
          <a:prstGeom prst="rect">
            <a:avLst/>
          </a:prstGeom>
          <a:noFill/>
        </p:spPr>
        <p:txBody>
          <a:bodyPr wrap="none" rtlCol="0" anchor="t"/>
          <a:lstStyle/>
          <a:p>
            <a:pPr marL="0" indent="0" algn="ctr">
              <a:lnSpc>
                <a:spcPts val="3280"/>
              </a:lnSpc>
              <a:buNone/>
            </a:pPr>
            <a:r>
              <a:rPr lang="en-US" sz="2625" kern="0" spc="-79" dirty="0">
                <a:solidFill>
                  <a:srgbClr val="FBF3FA"/>
                </a:solidFill>
                <a:latin typeface="Fira Mono" pitchFamily="34" charset="0"/>
                <a:ea typeface="Fira Mono" pitchFamily="34" charset="-122"/>
                <a:cs typeface="Fira Mono" pitchFamily="34" charset="-120"/>
              </a:rPr>
              <a:t>1</a:t>
            </a:r>
            <a:endParaRPr lang="en-US" sz="2625" dirty="0"/>
          </a:p>
        </p:txBody>
      </p:sp>
      <p:sp>
        <p:nvSpPr>
          <p:cNvPr id="7" name="Text 5"/>
          <p:cNvSpPr/>
          <p:nvPr/>
        </p:nvSpPr>
        <p:spPr>
          <a:xfrm>
            <a:off x="2760345" y="2319655"/>
            <a:ext cx="11082655" cy="5434330"/>
          </a:xfrm>
          <a:prstGeom prst="rect">
            <a:avLst/>
          </a:prstGeom>
          <a:noFill/>
        </p:spPr>
        <p:txBody>
          <a:bodyPr wrap="none" rtlCol="0" anchor="t"/>
          <a:lstStyle/>
          <a:p>
            <a:pPr marL="0" indent="0">
              <a:lnSpc>
                <a:spcPts val="2735"/>
              </a:lnSpc>
              <a:buNone/>
            </a:pPr>
            <a:r>
              <a:rPr lang="en-US" sz="2800" b="1" kern="0" spc="-66" dirty="0">
                <a:solidFill>
                  <a:srgbClr val="FBF3FA"/>
                </a:solidFill>
                <a:latin typeface="Times New Roman" panose="02020603050405020304" charset="0"/>
                <a:ea typeface="Fira Mono" pitchFamily="34" charset="-122"/>
                <a:cs typeface="Times New Roman" panose="02020603050405020304" charset="0"/>
              </a:rPr>
              <a:t>Problem Statement</a:t>
            </a:r>
            <a:endParaRPr lang="en-US" sz="2800" b="1" kern="0" spc="-66" dirty="0">
              <a:solidFill>
                <a:srgbClr val="FBF3FA"/>
              </a:solidFill>
              <a:latin typeface="Times New Roman" panose="02020603050405020304" charset="0"/>
              <a:ea typeface="Fira Mono" pitchFamily="34" charset="-122"/>
              <a:cs typeface="Times New Roman" panose="02020603050405020304" charset="0"/>
            </a:endParaRPr>
          </a:p>
        </p:txBody>
      </p:sp>
      <p:sp>
        <p:nvSpPr>
          <p:cNvPr id="8" name="Text 6"/>
          <p:cNvSpPr/>
          <p:nvPr/>
        </p:nvSpPr>
        <p:spPr>
          <a:xfrm>
            <a:off x="2760107" y="2800112"/>
            <a:ext cx="4444008" cy="1421606"/>
          </a:xfrm>
          <a:prstGeom prst="rect">
            <a:avLst/>
          </a:prstGeom>
          <a:noFill/>
        </p:spPr>
        <p:txBody>
          <a:bodyPr wrap="square" rtlCol="0" anchor="t"/>
          <a:lstStyle/>
          <a:p>
            <a:pPr marL="0" indent="0">
              <a:lnSpc>
                <a:spcPts val="2800"/>
              </a:lnSpc>
              <a:buNone/>
            </a:pPr>
            <a:r>
              <a:rPr lang="en-US" sz="2000" kern="0" spc="-35" dirty="0">
                <a:solidFill>
                  <a:srgbClr val="E0D6DE"/>
                </a:solidFill>
                <a:latin typeface="Times New Roman" panose="02020603050405020304" charset="0"/>
                <a:ea typeface="Fira Sans" pitchFamily="34" charset="-122"/>
                <a:cs typeface="Times New Roman" panose="02020603050405020304" charset="0"/>
              </a:rPr>
              <a:t>We will clearly define the challenge we aim to solve through image classification, outlining the specific objectives and constraints of the project.</a:t>
            </a:r>
            <a:endParaRPr lang="en-US" sz="2000" dirty="0">
              <a:latin typeface="Times New Roman" panose="02020603050405020304" charset="0"/>
              <a:cs typeface="Times New Roman" panose="02020603050405020304" charset="0"/>
            </a:endParaRPr>
          </a:p>
        </p:txBody>
      </p:sp>
      <p:sp>
        <p:nvSpPr>
          <p:cNvPr id="9" name="Shape 7"/>
          <p:cNvSpPr/>
          <p:nvPr/>
        </p:nvSpPr>
        <p:spPr>
          <a:xfrm>
            <a:off x="7426285" y="2243376"/>
            <a:ext cx="499943" cy="499943"/>
          </a:xfrm>
          <a:prstGeom prst="roundRect">
            <a:avLst>
              <a:gd name="adj" fmla="val 13333"/>
            </a:avLst>
          </a:prstGeom>
          <a:solidFill>
            <a:srgbClr val="212126"/>
          </a:solidFill>
        </p:spPr>
      </p:sp>
      <p:sp>
        <p:nvSpPr>
          <p:cNvPr id="10" name="Text 8"/>
          <p:cNvSpPr/>
          <p:nvPr/>
        </p:nvSpPr>
        <p:spPr>
          <a:xfrm>
            <a:off x="7581186" y="2285048"/>
            <a:ext cx="190024" cy="416481"/>
          </a:xfrm>
          <a:prstGeom prst="rect">
            <a:avLst/>
          </a:prstGeom>
          <a:noFill/>
        </p:spPr>
        <p:txBody>
          <a:bodyPr wrap="none" rtlCol="0" anchor="t"/>
          <a:lstStyle/>
          <a:p>
            <a:pPr marL="0" indent="0" algn="ctr">
              <a:lnSpc>
                <a:spcPts val="3280"/>
              </a:lnSpc>
              <a:buNone/>
            </a:pPr>
            <a:r>
              <a:rPr lang="en-US" sz="2625" kern="0" spc="-79" dirty="0">
                <a:solidFill>
                  <a:srgbClr val="FBF3FA"/>
                </a:solidFill>
                <a:latin typeface="Fira Mono" pitchFamily="34" charset="0"/>
                <a:ea typeface="Fira Mono" pitchFamily="34" charset="-122"/>
                <a:cs typeface="Fira Mono" pitchFamily="34" charset="-120"/>
              </a:rPr>
              <a:t>2</a:t>
            </a:r>
            <a:endParaRPr lang="en-US" sz="2625" dirty="0"/>
          </a:p>
        </p:txBody>
      </p:sp>
      <p:sp>
        <p:nvSpPr>
          <p:cNvPr id="11" name="Text 9"/>
          <p:cNvSpPr/>
          <p:nvPr/>
        </p:nvSpPr>
        <p:spPr>
          <a:xfrm>
            <a:off x="8148399" y="2319695"/>
            <a:ext cx="2777490" cy="347186"/>
          </a:xfrm>
          <a:prstGeom prst="rect">
            <a:avLst/>
          </a:prstGeom>
          <a:noFill/>
        </p:spPr>
        <p:txBody>
          <a:bodyPr wrap="none" rtlCol="0" anchor="t"/>
          <a:lstStyle/>
          <a:p>
            <a:pPr marL="0" indent="0">
              <a:lnSpc>
                <a:spcPts val="2735"/>
              </a:lnSpc>
              <a:buNone/>
            </a:pPr>
            <a:r>
              <a:rPr lang="en-US" sz="2800" b="1" kern="0" spc="-66" dirty="0">
                <a:solidFill>
                  <a:srgbClr val="FBF3FA"/>
                </a:solidFill>
                <a:latin typeface="Times New Roman" panose="02020603050405020304" charset="0"/>
                <a:ea typeface="Fira Mono" pitchFamily="34" charset="-122"/>
                <a:cs typeface="Times New Roman" panose="02020603050405020304" charset="0"/>
              </a:rPr>
              <a:t>Project Review</a:t>
            </a:r>
            <a:endParaRPr lang="en-US" sz="2800" b="1" dirty="0">
              <a:latin typeface="Times New Roman" panose="02020603050405020304" charset="0"/>
              <a:cs typeface="Times New Roman" panose="02020603050405020304" charset="0"/>
            </a:endParaRPr>
          </a:p>
        </p:txBody>
      </p:sp>
      <p:sp>
        <p:nvSpPr>
          <p:cNvPr id="12" name="Text 10"/>
          <p:cNvSpPr/>
          <p:nvPr/>
        </p:nvSpPr>
        <p:spPr>
          <a:xfrm>
            <a:off x="8148320" y="2800350"/>
            <a:ext cx="4443730" cy="1420495"/>
          </a:xfrm>
          <a:prstGeom prst="rect">
            <a:avLst/>
          </a:prstGeom>
          <a:noFill/>
        </p:spPr>
        <p:txBody>
          <a:bodyPr wrap="square" rtlCol="0" anchor="t"/>
          <a:lstStyle/>
          <a:p>
            <a:pPr marL="0" indent="0">
              <a:lnSpc>
                <a:spcPts val="2800"/>
              </a:lnSpc>
              <a:buNone/>
            </a:pPr>
            <a:r>
              <a:rPr lang="en-US" sz="2000" kern="0" spc="-35" dirty="0">
                <a:solidFill>
                  <a:srgbClr val="E0D6DE"/>
                </a:solidFill>
                <a:latin typeface="Times New Roman" panose="02020603050405020304" charset="0"/>
                <a:ea typeface="Fira Sans" pitchFamily="34" charset="-122"/>
                <a:cs typeface="Times New Roman" panose="02020603050405020304" charset="0"/>
              </a:rPr>
              <a:t>We will provide an overview of the project, including the data sources, pre-processing steps, and the chosen CNN architecture.</a:t>
            </a:r>
            <a:endParaRPr lang="en-US" sz="2000" dirty="0">
              <a:latin typeface="Times New Roman" panose="02020603050405020304" charset="0"/>
              <a:cs typeface="Times New Roman" panose="02020603050405020304" charset="0"/>
            </a:endParaRPr>
          </a:p>
        </p:txBody>
      </p:sp>
      <p:sp>
        <p:nvSpPr>
          <p:cNvPr id="13" name="Shape 11"/>
          <p:cNvSpPr/>
          <p:nvPr/>
        </p:nvSpPr>
        <p:spPr>
          <a:xfrm>
            <a:off x="2037993" y="4617482"/>
            <a:ext cx="499943" cy="499943"/>
          </a:xfrm>
          <a:prstGeom prst="roundRect">
            <a:avLst>
              <a:gd name="adj" fmla="val 13333"/>
            </a:avLst>
          </a:prstGeom>
          <a:solidFill>
            <a:srgbClr val="212126"/>
          </a:solidFill>
        </p:spPr>
      </p:sp>
      <p:sp>
        <p:nvSpPr>
          <p:cNvPr id="14" name="Text 12"/>
          <p:cNvSpPr/>
          <p:nvPr/>
        </p:nvSpPr>
        <p:spPr>
          <a:xfrm>
            <a:off x="2192893" y="4659154"/>
            <a:ext cx="190024" cy="416481"/>
          </a:xfrm>
          <a:prstGeom prst="rect">
            <a:avLst/>
          </a:prstGeom>
          <a:noFill/>
        </p:spPr>
        <p:txBody>
          <a:bodyPr wrap="none" rtlCol="0" anchor="t"/>
          <a:lstStyle/>
          <a:p>
            <a:pPr marL="0" indent="0" algn="ctr">
              <a:lnSpc>
                <a:spcPts val="3280"/>
              </a:lnSpc>
              <a:buNone/>
            </a:pPr>
            <a:r>
              <a:rPr lang="en-US" sz="2625" kern="0" spc="-79" dirty="0">
                <a:solidFill>
                  <a:srgbClr val="FBF3FA"/>
                </a:solidFill>
                <a:latin typeface="Fira Mono" pitchFamily="34" charset="0"/>
                <a:ea typeface="Fira Mono" pitchFamily="34" charset="-122"/>
                <a:cs typeface="Fira Mono" pitchFamily="34" charset="-120"/>
              </a:rPr>
              <a:t>3</a:t>
            </a:r>
            <a:endParaRPr lang="en-US" sz="2625" dirty="0"/>
          </a:p>
        </p:txBody>
      </p:sp>
      <p:sp>
        <p:nvSpPr>
          <p:cNvPr id="15" name="Text 13"/>
          <p:cNvSpPr/>
          <p:nvPr/>
        </p:nvSpPr>
        <p:spPr>
          <a:xfrm>
            <a:off x="2760107" y="4693801"/>
            <a:ext cx="2777490" cy="347186"/>
          </a:xfrm>
          <a:prstGeom prst="rect">
            <a:avLst/>
          </a:prstGeom>
          <a:noFill/>
        </p:spPr>
        <p:txBody>
          <a:bodyPr wrap="none" rtlCol="0" anchor="t"/>
          <a:lstStyle/>
          <a:p>
            <a:pPr marL="0" indent="0">
              <a:lnSpc>
                <a:spcPts val="2735"/>
              </a:lnSpc>
              <a:buNone/>
            </a:pPr>
            <a:r>
              <a:rPr lang="en-US" sz="2800" b="1" kern="0" spc="-66" dirty="0">
                <a:solidFill>
                  <a:srgbClr val="FBF3FA"/>
                </a:solidFill>
                <a:latin typeface="Times New Roman" panose="02020603050405020304" charset="0"/>
                <a:ea typeface="Fira Mono" pitchFamily="34" charset="-122"/>
                <a:cs typeface="Times New Roman" panose="02020603050405020304" charset="0"/>
              </a:rPr>
              <a:t>End User Personas</a:t>
            </a:r>
            <a:endParaRPr lang="en-US" sz="2800" b="1" dirty="0">
              <a:latin typeface="Times New Roman" panose="02020603050405020304" charset="0"/>
              <a:cs typeface="Times New Roman" panose="02020603050405020304" charset="0"/>
            </a:endParaRPr>
          </a:p>
        </p:txBody>
      </p:sp>
      <p:sp>
        <p:nvSpPr>
          <p:cNvPr id="16" name="Text 14"/>
          <p:cNvSpPr/>
          <p:nvPr/>
        </p:nvSpPr>
        <p:spPr>
          <a:xfrm>
            <a:off x="2760107" y="5174218"/>
            <a:ext cx="4444008" cy="1421606"/>
          </a:xfrm>
          <a:prstGeom prst="rect">
            <a:avLst/>
          </a:prstGeom>
          <a:noFill/>
        </p:spPr>
        <p:txBody>
          <a:bodyPr wrap="square" rtlCol="0" anchor="t"/>
          <a:lstStyle/>
          <a:p>
            <a:pPr marL="0" indent="0">
              <a:lnSpc>
                <a:spcPts val="2800"/>
              </a:lnSpc>
              <a:buNone/>
            </a:pPr>
            <a:r>
              <a:rPr lang="en-US" sz="2000" kern="0" spc="-35" dirty="0">
                <a:solidFill>
                  <a:srgbClr val="E0D6DE"/>
                </a:solidFill>
                <a:latin typeface="Times New Roman" panose="02020603050405020304" charset="0"/>
                <a:ea typeface="Fira Sans" pitchFamily="34" charset="-122"/>
                <a:cs typeface="Times New Roman" panose="02020603050405020304" charset="0"/>
              </a:rPr>
              <a:t>We will introduce the target audience for our image classification solution, discussing their needs, pain points, and how our approach addresses them.</a:t>
            </a:r>
            <a:endParaRPr lang="en-US" sz="2000" dirty="0">
              <a:latin typeface="Times New Roman" panose="02020603050405020304" charset="0"/>
              <a:cs typeface="Times New Roman" panose="02020603050405020304" charset="0"/>
            </a:endParaRPr>
          </a:p>
        </p:txBody>
      </p:sp>
      <p:sp>
        <p:nvSpPr>
          <p:cNvPr id="17" name="Shape 15"/>
          <p:cNvSpPr/>
          <p:nvPr/>
        </p:nvSpPr>
        <p:spPr>
          <a:xfrm>
            <a:off x="7426285" y="4617482"/>
            <a:ext cx="499943" cy="499943"/>
          </a:xfrm>
          <a:prstGeom prst="roundRect">
            <a:avLst>
              <a:gd name="adj" fmla="val 13333"/>
            </a:avLst>
          </a:prstGeom>
          <a:solidFill>
            <a:srgbClr val="212126"/>
          </a:solidFill>
        </p:spPr>
      </p:sp>
      <p:sp>
        <p:nvSpPr>
          <p:cNvPr id="18" name="Text 16"/>
          <p:cNvSpPr/>
          <p:nvPr/>
        </p:nvSpPr>
        <p:spPr>
          <a:xfrm>
            <a:off x="7581186" y="4659154"/>
            <a:ext cx="190024" cy="416481"/>
          </a:xfrm>
          <a:prstGeom prst="rect">
            <a:avLst/>
          </a:prstGeom>
          <a:noFill/>
        </p:spPr>
        <p:txBody>
          <a:bodyPr wrap="none" rtlCol="0" anchor="t"/>
          <a:lstStyle/>
          <a:p>
            <a:pPr marL="0" indent="0" algn="ctr">
              <a:lnSpc>
                <a:spcPts val="3280"/>
              </a:lnSpc>
              <a:buNone/>
            </a:pPr>
            <a:r>
              <a:rPr lang="en-US" sz="2625" kern="0" spc="-79" dirty="0">
                <a:solidFill>
                  <a:srgbClr val="FBF3FA"/>
                </a:solidFill>
                <a:latin typeface="Fira Mono" pitchFamily="34" charset="0"/>
                <a:ea typeface="Fira Mono" pitchFamily="34" charset="-122"/>
                <a:cs typeface="Fira Mono" pitchFamily="34" charset="-120"/>
              </a:rPr>
              <a:t>4</a:t>
            </a:r>
            <a:endParaRPr lang="en-US" sz="2625" dirty="0"/>
          </a:p>
        </p:txBody>
      </p:sp>
      <p:sp>
        <p:nvSpPr>
          <p:cNvPr id="19" name="Text 17"/>
          <p:cNvSpPr/>
          <p:nvPr/>
        </p:nvSpPr>
        <p:spPr>
          <a:xfrm>
            <a:off x="8148399" y="4693801"/>
            <a:ext cx="4444008" cy="694373"/>
          </a:xfrm>
          <a:prstGeom prst="rect">
            <a:avLst/>
          </a:prstGeom>
          <a:noFill/>
        </p:spPr>
        <p:txBody>
          <a:bodyPr wrap="square" rtlCol="0" anchor="t"/>
          <a:lstStyle/>
          <a:p>
            <a:pPr marL="0" indent="0">
              <a:lnSpc>
                <a:spcPts val="2735"/>
              </a:lnSpc>
              <a:buNone/>
            </a:pPr>
            <a:r>
              <a:rPr lang="en-US" sz="2800" b="1" kern="0" spc="-66" dirty="0">
                <a:solidFill>
                  <a:srgbClr val="FBF3FA"/>
                </a:solidFill>
                <a:latin typeface="Times New Roman" panose="02020603050405020304" charset="0"/>
                <a:ea typeface="Fira Mono" pitchFamily="34" charset="-122"/>
                <a:cs typeface="Times New Roman" panose="02020603050405020304" charset="0"/>
              </a:rPr>
              <a:t>Solution and Value Proposition</a:t>
            </a:r>
            <a:endParaRPr lang="en-US" sz="2800" b="1" kern="0" spc="-66" dirty="0">
              <a:solidFill>
                <a:srgbClr val="FBF3FA"/>
              </a:solidFill>
              <a:latin typeface="Times New Roman" panose="02020603050405020304" charset="0"/>
              <a:ea typeface="Fira Mono" pitchFamily="34" charset="-122"/>
              <a:cs typeface="Times New Roman" panose="02020603050405020304" charset="0"/>
            </a:endParaRPr>
          </a:p>
        </p:txBody>
      </p:sp>
      <p:sp>
        <p:nvSpPr>
          <p:cNvPr id="20" name="Text 18"/>
          <p:cNvSpPr/>
          <p:nvPr/>
        </p:nvSpPr>
        <p:spPr>
          <a:xfrm>
            <a:off x="8148399" y="5521404"/>
            <a:ext cx="4444008" cy="1777008"/>
          </a:xfrm>
          <a:prstGeom prst="rect">
            <a:avLst/>
          </a:prstGeom>
          <a:noFill/>
        </p:spPr>
        <p:txBody>
          <a:bodyPr wrap="square" rtlCol="0" anchor="t"/>
          <a:lstStyle/>
          <a:p>
            <a:pPr marL="0" indent="0">
              <a:lnSpc>
                <a:spcPts val="2800"/>
              </a:lnSpc>
              <a:buNone/>
            </a:pPr>
            <a:r>
              <a:rPr lang="en-US" sz="2000" kern="0" spc="-35" dirty="0">
                <a:solidFill>
                  <a:srgbClr val="E0D6DE"/>
                </a:solidFill>
                <a:latin typeface="Times New Roman" panose="02020603050405020304" charset="0"/>
                <a:ea typeface="Fira Sans" pitchFamily="34" charset="-122"/>
                <a:cs typeface="Times New Roman" panose="02020603050405020304" charset="0"/>
              </a:rPr>
              <a:t>We will present our innovative image classification solution and explain how it delivers unique value to the end users, highlighting its key features and differentiators.</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p:spPr>
      </p:sp>
      <p:sp>
        <p:nvSpPr>
          <p:cNvPr id="3" name="Shape 1"/>
          <p:cNvSpPr/>
          <p:nvPr/>
        </p:nvSpPr>
        <p:spPr>
          <a:xfrm>
            <a:off x="0" y="0"/>
            <a:ext cx="14630400" cy="8229600"/>
          </a:xfrm>
          <a:prstGeom prst="rect">
            <a:avLst/>
          </a:prstGeom>
          <a:solidFill>
            <a:srgbClr val="0F0F10"/>
          </a:solidFill>
        </p:spPr>
      </p:sp>
      <p:sp>
        <p:nvSpPr>
          <p:cNvPr id="4" name="Text 2"/>
          <p:cNvSpPr/>
          <p:nvPr/>
        </p:nvSpPr>
        <p:spPr>
          <a:xfrm>
            <a:off x="2037993" y="795099"/>
            <a:ext cx="5554980" cy="694373"/>
          </a:xfrm>
          <a:prstGeom prst="rect">
            <a:avLst/>
          </a:prstGeom>
          <a:noFill/>
        </p:spPr>
        <p:txBody>
          <a:bodyPr wrap="none" rtlCol="0" anchor="t"/>
          <a:lstStyle/>
          <a:p>
            <a:pPr marL="0" indent="0">
              <a:lnSpc>
                <a:spcPts val="5470"/>
              </a:lnSpc>
              <a:buNone/>
            </a:pPr>
            <a:r>
              <a:rPr lang="en-US" sz="4375" b="1" kern="0" spc="-131" dirty="0">
                <a:solidFill>
                  <a:srgbClr val="FBF3FA"/>
                </a:solidFill>
                <a:latin typeface="Times New Roman" panose="02020603050405020304" charset="0"/>
                <a:ea typeface="Fira Mono" pitchFamily="34" charset="-122"/>
                <a:cs typeface="Times New Roman" panose="02020603050405020304" charset="0"/>
              </a:rPr>
              <a:t>Problem Statement</a:t>
            </a:r>
            <a:endParaRPr lang="en-US" sz="4375" b="1" kern="0" spc="-131" dirty="0">
              <a:solidFill>
                <a:srgbClr val="FBF3FA"/>
              </a:solidFill>
              <a:latin typeface="Times New Roman" panose="02020603050405020304" charset="0"/>
              <a:ea typeface="Fira Mono" pitchFamily="34" charset="-122"/>
              <a:cs typeface="Times New Roman" panose="02020603050405020304" charset="0"/>
            </a:endParaRPr>
          </a:p>
        </p:txBody>
      </p:sp>
      <p:sp>
        <p:nvSpPr>
          <p:cNvPr id="5" name="Text 3"/>
          <p:cNvSpPr/>
          <p:nvPr/>
        </p:nvSpPr>
        <p:spPr>
          <a:xfrm>
            <a:off x="2037993" y="2044898"/>
            <a:ext cx="2777490" cy="347186"/>
          </a:xfrm>
          <a:prstGeom prst="rect">
            <a:avLst/>
          </a:prstGeom>
          <a:noFill/>
        </p:spPr>
        <p:txBody>
          <a:bodyPr wrap="none" rtlCol="0" anchor="t"/>
          <a:lstStyle/>
          <a:p>
            <a:pPr marL="0" indent="0">
              <a:lnSpc>
                <a:spcPts val="2735"/>
              </a:lnSpc>
              <a:buNone/>
            </a:pPr>
            <a:r>
              <a:rPr lang="en-US" sz="2800" kern="0" spc="-66" dirty="0">
                <a:solidFill>
                  <a:srgbClr val="FBF3FA"/>
                </a:solidFill>
                <a:latin typeface="Times New Roman" panose="02020603050405020304" charset="0"/>
                <a:ea typeface="Fira Mono" pitchFamily="34" charset="-122"/>
                <a:cs typeface="Times New Roman" panose="02020603050405020304" charset="0"/>
              </a:rPr>
              <a:t>The Challenge</a:t>
            </a:r>
            <a:endParaRPr lang="en-US" sz="2800" dirty="0">
              <a:latin typeface="Times New Roman" panose="02020603050405020304" charset="0"/>
              <a:cs typeface="Times New Roman" panose="02020603050405020304" charset="0"/>
            </a:endParaRPr>
          </a:p>
        </p:txBody>
      </p:sp>
      <p:sp>
        <p:nvSpPr>
          <p:cNvPr id="6" name="Text 4"/>
          <p:cNvSpPr/>
          <p:nvPr/>
        </p:nvSpPr>
        <p:spPr>
          <a:xfrm>
            <a:off x="2037993" y="2614255"/>
            <a:ext cx="3156347" cy="4620220"/>
          </a:xfrm>
          <a:prstGeom prst="rect">
            <a:avLst/>
          </a:prstGeom>
          <a:noFill/>
        </p:spPr>
        <p:txBody>
          <a:bodyPr wrap="square" rtlCol="0" anchor="t"/>
          <a:lstStyle/>
          <a:p>
            <a:pPr marL="0" indent="0">
              <a:lnSpc>
                <a:spcPts val="2800"/>
              </a:lnSpc>
              <a:buNone/>
            </a:pPr>
            <a:r>
              <a:rPr lang="en-US" sz="2000" kern="0" spc="-35" dirty="0">
                <a:solidFill>
                  <a:srgbClr val="E0D6DE"/>
                </a:solidFill>
                <a:latin typeface="Times New Roman" panose="02020603050405020304" charset="0"/>
                <a:ea typeface="Fira Sans" pitchFamily="34" charset="-122"/>
                <a:cs typeface="Times New Roman" panose="02020603050405020304" charset="0"/>
              </a:rPr>
              <a:t>Our client, a leading healthcare provider, is faced with the challenge of accurately and efficiently identifying various types of skin lesions from digital images. Timely and accurate diagnosis is crucial for early treatment and improved patient outcomes, but the manual review of images by dermatologists is time-consuming and can be prone to human error.</a:t>
            </a:r>
            <a:endParaRPr lang="en-US" sz="2000" dirty="0">
              <a:latin typeface="Times New Roman" panose="02020603050405020304" charset="0"/>
              <a:cs typeface="Times New Roman" panose="02020603050405020304" charset="0"/>
            </a:endParaRPr>
          </a:p>
        </p:txBody>
      </p:sp>
      <p:sp>
        <p:nvSpPr>
          <p:cNvPr id="7" name="Text 5"/>
          <p:cNvSpPr/>
          <p:nvPr/>
        </p:nvSpPr>
        <p:spPr>
          <a:xfrm>
            <a:off x="5743932" y="2044898"/>
            <a:ext cx="2777490" cy="347186"/>
          </a:xfrm>
          <a:prstGeom prst="rect">
            <a:avLst/>
          </a:prstGeom>
          <a:noFill/>
        </p:spPr>
        <p:txBody>
          <a:bodyPr wrap="none" rtlCol="0" anchor="t"/>
          <a:lstStyle/>
          <a:p>
            <a:pPr marL="0" indent="0">
              <a:lnSpc>
                <a:spcPts val="2735"/>
              </a:lnSpc>
              <a:buNone/>
            </a:pPr>
            <a:r>
              <a:rPr lang="en-US" sz="2800" kern="0" spc="-66" dirty="0">
                <a:solidFill>
                  <a:srgbClr val="FBF3FA"/>
                </a:solidFill>
                <a:latin typeface="Times New Roman" panose="02020603050405020304" charset="0"/>
                <a:ea typeface="Fira Mono" pitchFamily="34" charset="-122"/>
                <a:cs typeface="Times New Roman" panose="02020603050405020304" charset="0"/>
              </a:rPr>
              <a:t>Objectives</a:t>
            </a:r>
            <a:endParaRPr lang="en-US" sz="2800" dirty="0">
              <a:latin typeface="Times New Roman" panose="02020603050405020304" charset="0"/>
              <a:cs typeface="Times New Roman" panose="02020603050405020304" charset="0"/>
            </a:endParaRPr>
          </a:p>
        </p:txBody>
      </p:sp>
      <p:sp>
        <p:nvSpPr>
          <p:cNvPr id="8" name="Text 6"/>
          <p:cNvSpPr/>
          <p:nvPr/>
        </p:nvSpPr>
        <p:spPr>
          <a:xfrm>
            <a:off x="5743932" y="2614255"/>
            <a:ext cx="3156347" cy="4620220"/>
          </a:xfrm>
          <a:prstGeom prst="rect">
            <a:avLst/>
          </a:prstGeom>
          <a:noFill/>
        </p:spPr>
        <p:txBody>
          <a:bodyPr wrap="square" rtlCol="0" anchor="t"/>
          <a:lstStyle/>
          <a:p>
            <a:pPr marL="0" indent="0">
              <a:lnSpc>
                <a:spcPts val="2800"/>
              </a:lnSpc>
              <a:buNone/>
            </a:pPr>
            <a:r>
              <a:rPr lang="en-US" sz="2000" kern="0" spc="-35" dirty="0">
                <a:solidFill>
                  <a:srgbClr val="E0D6DE"/>
                </a:solidFill>
                <a:latin typeface="Times New Roman" panose="02020603050405020304" charset="0"/>
                <a:ea typeface="Fira Sans" pitchFamily="34" charset="-122"/>
                <a:cs typeface="Times New Roman" panose="02020603050405020304" charset="0"/>
              </a:rPr>
              <a:t>The primary objective of this project is to develop a robust and reliable image classification system that can categorize skin lesions into different types, such as melanoma, basal cell carcinoma, and benign moles. This solution should achieve high accuracy, reduce the workload on medical professionals, and enable faster diagnosis and treatment decisions.</a:t>
            </a:r>
            <a:endParaRPr lang="en-US" sz="2000" dirty="0">
              <a:latin typeface="Times New Roman" panose="02020603050405020304" charset="0"/>
              <a:cs typeface="Times New Roman" panose="02020603050405020304" charset="0"/>
            </a:endParaRPr>
          </a:p>
        </p:txBody>
      </p:sp>
      <p:sp>
        <p:nvSpPr>
          <p:cNvPr id="9" name="Text 7"/>
          <p:cNvSpPr/>
          <p:nvPr/>
        </p:nvSpPr>
        <p:spPr>
          <a:xfrm>
            <a:off x="9449872" y="2044898"/>
            <a:ext cx="2777490" cy="347186"/>
          </a:xfrm>
          <a:prstGeom prst="rect">
            <a:avLst/>
          </a:prstGeom>
          <a:noFill/>
        </p:spPr>
        <p:txBody>
          <a:bodyPr wrap="none" rtlCol="0" anchor="t"/>
          <a:lstStyle/>
          <a:p>
            <a:pPr marL="0" indent="0">
              <a:lnSpc>
                <a:spcPts val="2735"/>
              </a:lnSpc>
              <a:buNone/>
            </a:pPr>
            <a:r>
              <a:rPr lang="en-US" sz="2800" kern="0" spc="-66" dirty="0">
                <a:solidFill>
                  <a:srgbClr val="FBF3FA"/>
                </a:solidFill>
                <a:latin typeface="Times New Roman" panose="02020603050405020304" charset="0"/>
                <a:ea typeface="Fira Mono" pitchFamily="34" charset="-122"/>
                <a:cs typeface="Times New Roman" panose="02020603050405020304" charset="0"/>
              </a:rPr>
              <a:t>Constraints</a:t>
            </a:r>
            <a:endParaRPr lang="en-US" sz="2800" dirty="0">
              <a:latin typeface="Times New Roman" panose="02020603050405020304" charset="0"/>
              <a:cs typeface="Times New Roman" panose="02020603050405020304" charset="0"/>
            </a:endParaRPr>
          </a:p>
        </p:txBody>
      </p:sp>
      <p:sp>
        <p:nvSpPr>
          <p:cNvPr id="10" name="Text 8"/>
          <p:cNvSpPr/>
          <p:nvPr/>
        </p:nvSpPr>
        <p:spPr>
          <a:xfrm>
            <a:off x="9449872" y="2614255"/>
            <a:ext cx="3156347" cy="4264819"/>
          </a:xfrm>
          <a:prstGeom prst="rect">
            <a:avLst/>
          </a:prstGeom>
          <a:noFill/>
        </p:spPr>
        <p:txBody>
          <a:bodyPr wrap="square" rtlCol="0" anchor="t"/>
          <a:lstStyle/>
          <a:p>
            <a:pPr marL="0" indent="0">
              <a:lnSpc>
                <a:spcPts val="2800"/>
              </a:lnSpc>
              <a:buNone/>
            </a:pPr>
            <a:r>
              <a:rPr lang="en-US" sz="2000" kern="0" spc="-35" dirty="0">
                <a:solidFill>
                  <a:srgbClr val="E0D6DE"/>
                </a:solidFill>
                <a:latin typeface="Times New Roman" panose="02020603050405020304" charset="0"/>
                <a:ea typeface="Fira Sans" pitchFamily="34" charset="-122"/>
                <a:cs typeface="Times New Roman" panose="02020603050405020304" charset="0"/>
              </a:rPr>
              <a:t>The solution must be able to handle a diverse range of skin tones and lesion types, as well as maintain patient privacy and comply with healthcare regulations. Additionally, the model must be deployable on mobile devices to enable remote consultation and diagnosis, providing convenient access to patients in remote or underserved areas.</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p:spPr>
      </p:sp>
      <p:sp>
        <p:nvSpPr>
          <p:cNvPr id="3" name="Shape 1"/>
          <p:cNvSpPr/>
          <p:nvPr/>
        </p:nvSpPr>
        <p:spPr>
          <a:xfrm>
            <a:off x="0" y="0"/>
            <a:ext cx="14630400" cy="8229600"/>
          </a:xfrm>
          <a:prstGeom prst="rect">
            <a:avLst/>
          </a:prstGeom>
          <a:solidFill>
            <a:srgbClr val="0F0F10"/>
          </a:solidFill>
        </p:spPr>
      </p:sp>
      <p:pic>
        <p:nvPicPr>
          <p:cNvPr id="4" name="Image 0" descr="preencoded.png"/>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514136" y="849035"/>
            <a:ext cx="4873466" cy="609124"/>
          </a:xfrm>
          <a:prstGeom prst="rect">
            <a:avLst/>
          </a:prstGeom>
          <a:noFill/>
        </p:spPr>
        <p:txBody>
          <a:bodyPr wrap="none" rtlCol="0" anchor="t"/>
          <a:lstStyle/>
          <a:p>
            <a:pPr marL="0" indent="0">
              <a:lnSpc>
                <a:spcPts val="4795"/>
              </a:lnSpc>
              <a:buNone/>
            </a:pPr>
            <a:r>
              <a:rPr lang="en-US" sz="4000" b="1" kern="0" spc="-115" dirty="0">
                <a:solidFill>
                  <a:srgbClr val="FBF3FA"/>
                </a:solidFill>
                <a:latin typeface="Times New Roman" panose="02020603050405020304" charset="0"/>
                <a:ea typeface="Fira Mono" pitchFamily="34" charset="-122"/>
                <a:cs typeface="Times New Roman" panose="02020603050405020304" charset="0"/>
              </a:rPr>
              <a:t>Project Review</a:t>
            </a:r>
            <a:endParaRPr lang="en-US" sz="4000" b="1" dirty="0">
              <a:latin typeface="Times New Roman" panose="02020603050405020304" charset="0"/>
              <a:cs typeface="Times New Roman" panose="02020603050405020304" charset="0"/>
            </a:endParaRPr>
          </a:p>
        </p:txBody>
      </p:sp>
      <p:sp>
        <p:nvSpPr>
          <p:cNvPr id="6" name="Shape 3"/>
          <p:cNvSpPr/>
          <p:nvPr/>
        </p:nvSpPr>
        <p:spPr>
          <a:xfrm>
            <a:off x="4794290" y="1750457"/>
            <a:ext cx="24289" cy="5630108"/>
          </a:xfrm>
          <a:prstGeom prst="rect">
            <a:avLst/>
          </a:prstGeom>
          <a:solidFill>
            <a:srgbClr val="FF6BD8"/>
          </a:solidFill>
        </p:spPr>
      </p:sp>
      <p:sp>
        <p:nvSpPr>
          <p:cNvPr id="7" name="Shape 4"/>
          <p:cNvSpPr/>
          <p:nvPr/>
        </p:nvSpPr>
        <p:spPr>
          <a:xfrm>
            <a:off x="5025688" y="2109787"/>
            <a:ext cx="682228" cy="24289"/>
          </a:xfrm>
          <a:prstGeom prst="rect">
            <a:avLst/>
          </a:prstGeom>
          <a:solidFill>
            <a:srgbClr val="FF6BD8"/>
          </a:solidFill>
        </p:spPr>
      </p:sp>
      <p:sp>
        <p:nvSpPr>
          <p:cNvPr id="8" name="Shape 5"/>
          <p:cNvSpPr/>
          <p:nvPr/>
        </p:nvSpPr>
        <p:spPr>
          <a:xfrm>
            <a:off x="4587180" y="1902738"/>
            <a:ext cx="438507" cy="438507"/>
          </a:xfrm>
          <a:prstGeom prst="roundRect">
            <a:avLst>
              <a:gd name="adj" fmla="val 13337"/>
            </a:avLst>
          </a:prstGeom>
          <a:solidFill>
            <a:srgbClr val="212126"/>
          </a:solidFill>
        </p:spPr>
      </p:sp>
      <p:sp>
        <p:nvSpPr>
          <p:cNvPr id="9" name="Text 6"/>
          <p:cNvSpPr/>
          <p:nvPr/>
        </p:nvSpPr>
        <p:spPr>
          <a:xfrm>
            <a:off x="4723031" y="1939171"/>
            <a:ext cx="166688" cy="365522"/>
          </a:xfrm>
          <a:prstGeom prst="rect">
            <a:avLst/>
          </a:prstGeom>
          <a:noFill/>
        </p:spPr>
        <p:txBody>
          <a:bodyPr wrap="none" rtlCol="0" anchor="t"/>
          <a:lstStyle/>
          <a:p>
            <a:pPr marL="0" indent="0" algn="ctr">
              <a:lnSpc>
                <a:spcPts val="2880"/>
              </a:lnSpc>
              <a:buNone/>
            </a:pPr>
            <a:r>
              <a:rPr lang="en-US" sz="2300" kern="0" spc="-69" dirty="0">
                <a:solidFill>
                  <a:srgbClr val="FBF3FA"/>
                </a:solidFill>
                <a:latin typeface="Fira Mono" pitchFamily="34" charset="0"/>
                <a:ea typeface="Fira Mono" pitchFamily="34" charset="-122"/>
                <a:cs typeface="Fira Mono" pitchFamily="34" charset="-120"/>
              </a:rPr>
              <a:t>1</a:t>
            </a:r>
            <a:endParaRPr lang="en-US" sz="2300" dirty="0"/>
          </a:p>
        </p:txBody>
      </p:sp>
      <p:sp>
        <p:nvSpPr>
          <p:cNvPr id="10" name="Text 7"/>
          <p:cNvSpPr/>
          <p:nvPr/>
        </p:nvSpPr>
        <p:spPr>
          <a:xfrm>
            <a:off x="5878592" y="1945362"/>
            <a:ext cx="2436733" cy="304562"/>
          </a:xfrm>
          <a:prstGeom prst="rect">
            <a:avLst/>
          </a:prstGeom>
          <a:noFill/>
        </p:spPr>
        <p:txBody>
          <a:bodyPr wrap="none" rtlCol="0" anchor="t"/>
          <a:lstStyle/>
          <a:p>
            <a:pPr marL="0" indent="0" algn="l">
              <a:lnSpc>
                <a:spcPts val="2400"/>
              </a:lnSpc>
              <a:buNone/>
            </a:pPr>
            <a:r>
              <a:rPr lang="en-US" sz="2800" b="1" kern="0" spc="-58" dirty="0">
                <a:solidFill>
                  <a:srgbClr val="FBF3FA"/>
                </a:solidFill>
                <a:latin typeface="Times New Roman" panose="02020603050405020304" charset="0"/>
                <a:ea typeface="Fira Mono" pitchFamily="34" charset="-122"/>
                <a:cs typeface="Times New Roman" panose="02020603050405020304" charset="0"/>
              </a:rPr>
              <a:t>Data Gathering</a:t>
            </a:r>
            <a:endParaRPr lang="en-US" sz="2800" b="1" dirty="0">
              <a:latin typeface="Times New Roman" panose="02020603050405020304" charset="0"/>
              <a:cs typeface="Times New Roman" panose="02020603050405020304" charset="0"/>
            </a:endParaRPr>
          </a:p>
        </p:txBody>
      </p:sp>
      <p:sp>
        <p:nvSpPr>
          <p:cNvPr id="11" name="Text 8"/>
          <p:cNvSpPr/>
          <p:nvPr/>
        </p:nvSpPr>
        <p:spPr>
          <a:xfrm>
            <a:off x="5878592" y="2366843"/>
            <a:ext cx="7895273" cy="935474"/>
          </a:xfrm>
          <a:prstGeom prst="rect">
            <a:avLst/>
          </a:prstGeom>
          <a:noFill/>
        </p:spPr>
        <p:txBody>
          <a:bodyPr wrap="square" rtlCol="0" anchor="t"/>
          <a:lstStyle/>
          <a:p>
            <a:pPr marL="0" indent="0" algn="l">
              <a:lnSpc>
                <a:spcPts val="2455"/>
              </a:lnSpc>
              <a:buNone/>
            </a:pPr>
            <a:r>
              <a:rPr lang="en-US" sz="2000" kern="0" spc="-31" dirty="0">
                <a:solidFill>
                  <a:srgbClr val="E0D6DE"/>
                </a:solidFill>
                <a:latin typeface="Times New Roman" panose="02020603050405020304" charset="0"/>
                <a:ea typeface="Fira Sans" pitchFamily="34" charset="-122"/>
                <a:cs typeface="Times New Roman" panose="02020603050405020304" charset="0"/>
              </a:rPr>
              <a:t>We have curated a comprehensive dataset of skin lesion images from various reputable sources, ensuring a diverse representation of skin tones, lesion types, and medical conditions. This dataset will be used to train and validate our image classification model.</a:t>
            </a:r>
            <a:endParaRPr lang="en-US" sz="2000" dirty="0">
              <a:latin typeface="Times New Roman" panose="02020603050405020304" charset="0"/>
              <a:cs typeface="Times New Roman" panose="02020603050405020304" charset="0"/>
            </a:endParaRPr>
          </a:p>
        </p:txBody>
      </p:sp>
      <p:sp>
        <p:nvSpPr>
          <p:cNvPr id="12" name="Shape 9"/>
          <p:cNvSpPr/>
          <p:nvPr/>
        </p:nvSpPr>
        <p:spPr>
          <a:xfrm>
            <a:off x="5025688" y="4051459"/>
            <a:ext cx="682228" cy="24289"/>
          </a:xfrm>
          <a:prstGeom prst="rect">
            <a:avLst/>
          </a:prstGeom>
          <a:solidFill>
            <a:srgbClr val="FF6BD8"/>
          </a:solidFill>
        </p:spPr>
      </p:sp>
      <p:sp>
        <p:nvSpPr>
          <p:cNvPr id="13" name="Shape 10"/>
          <p:cNvSpPr/>
          <p:nvPr/>
        </p:nvSpPr>
        <p:spPr>
          <a:xfrm>
            <a:off x="4587180" y="3844409"/>
            <a:ext cx="438507" cy="438507"/>
          </a:xfrm>
          <a:prstGeom prst="roundRect">
            <a:avLst>
              <a:gd name="adj" fmla="val 13337"/>
            </a:avLst>
          </a:prstGeom>
          <a:solidFill>
            <a:srgbClr val="212126"/>
          </a:solidFill>
        </p:spPr>
      </p:sp>
      <p:sp>
        <p:nvSpPr>
          <p:cNvPr id="14" name="Text 11"/>
          <p:cNvSpPr/>
          <p:nvPr/>
        </p:nvSpPr>
        <p:spPr>
          <a:xfrm>
            <a:off x="4723031" y="3880842"/>
            <a:ext cx="166688" cy="365522"/>
          </a:xfrm>
          <a:prstGeom prst="rect">
            <a:avLst/>
          </a:prstGeom>
          <a:noFill/>
        </p:spPr>
        <p:txBody>
          <a:bodyPr wrap="none" rtlCol="0" anchor="t"/>
          <a:lstStyle/>
          <a:p>
            <a:pPr marL="0" indent="0" algn="ctr">
              <a:lnSpc>
                <a:spcPts val="2880"/>
              </a:lnSpc>
              <a:buNone/>
            </a:pPr>
            <a:r>
              <a:rPr lang="en-US" sz="2300" kern="0" spc="-69" dirty="0">
                <a:solidFill>
                  <a:srgbClr val="FBF3FA"/>
                </a:solidFill>
                <a:latin typeface="Fira Mono" pitchFamily="34" charset="0"/>
                <a:ea typeface="Fira Mono" pitchFamily="34" charset="-122"/>
                <a:cs typeface="Fira Mono" pitchFamily="34" charset="-120"/>
              </a:rPr>
              <a:t>2</a:t>
            </a:r>
            <a:endParaRPr lang="en-US" sz="2300" dirty="0"/>
          </a:p>
        </p:txBody>
      </p:sp>
      <p:sp>
        <p:nvSpPr>
          <p:cNvPr id="15" name="Text 12"/>
          <p:cNvSpPr/>
          <p:nvPr/>
        </p:nvSpPr>
        <p:spPr>
          <a:xfrm>
            <a:off x="5878592" y="3887033"/>
            <a:ext cx="2436733" cy="304562"/>
          </a:xfrm>
          <a:prstGeom prst="rect">
            <a:avLst/>
          </a:prstGeom>
          <a:noFill/>
        </p:spPr>
        <p:txBody>
          <a:bodyPr wrap="none" rtlCol="0" anchor="t"/>
          <a:lstStyle/>
          <a:p>
            <a:pPr marL="0" indent="0" algn="l">
              <a:lnSpc>
                <a:spcPts val="2400"/>
              </a:lnSpc>
              <a:buNone/>
            </a:pPr>
            <a:r>
              <a:rPr lang="en-US" sz="2800" b="1" kern="0" spc="-58" dirty="0">
                <a:solidFill>
                  <a:srgbClr val="FBF3FA"/>
                </a:solidFill>
                <a:latin typeface="Times New Roman" panose="02020603050405020304" charset="0"/>
                <a:ea typeface="Fira Mono" pitchFamily="34" charset="-122"/>
                <a:cs typeface="Times New Roman" panose="02020603050405020304" charset="0"/>
              </a:rPr>
              <a:t>Preprocessing</a:t>
            </a:r>
            <a:endParaRPr lang="en-US" sz="2800" b="1" dirty="0">
              <a:latin typeface="Times New Roman" panose="02020603050405020304" charset="0"/>
              <a:cs typeface="Times New Roman" panose="02020603050405020304" charset="0"/>
            </a:endParaRPr>
          </a:p>
        </p:txBody>
      </p:sp>
      <p:sp>
        <p:nvSpPr>
          <p:cNvPr id="16" name="Text 13"/>
          <p:cNvSpPr/>
          <p:nvPr/>
        </p:nvSpPr>
        <p:spPr>
          <a:xfrm>
            <a:off x="5878592" y="4308515"/>
            <a:ext cx="7895273" cy="935474"/>
          </a:xfrm>
          <a:prstGeom prst="rect">
            <a:avLst/>
          </a:prstGeom>
          <a:noFill/>
        </p:spPr>
        <p:txBody>
          <a:bodyPr wrap="square" rtlCol="0" anchor="t"/>
          <a:lstStyle/>
          <a:p>
            <a:pPr marL="0" indent="0" algn="l">
              <a:lnSpc>
                <a:spcPts val="2455"/>
              </a:lnSpc>
              <a:buNone/>
            </a:pPr>
            <a:r>
              <a:rPr lang="en-US" sz="2000" kern="0" spc="-31" dirty="0">
                <a:solidFill>
                  <a:srgbClr val="E0D6DE"/>
                </a:solidFill>
                <a:latin typeface="Times New Roman" panose="02020603050405020304" charset="0"/>
                <a:ea typeface="Fira Sans" pitchFamily="34" charset="-122"/>
                <a:cs typeface="Times New Roman" panose="02020603050405020304" charset="0"/>
              </a:rPr>
              <a:t>The raw image data requires careful preprocessing, including resizing, normalization, and data augmentation techniques to enhance the model's ability to generalize and handle variations in the input data.</a:t>
            </a:r>
            <a:endParaRPr lang="en-US" sz="2000" dirty="0">
              <a:latin typeface="Times New Roman" panose="02020603050405020304" charset="0"/>
              <a:cs typeface="Times New Roman" panose="02020603050405020304" charset="0"/>
            </a:endParaRPr>
          </a:p>
        </p:txBody>
      </p:sp>
      <p:sp>
        <p:nvSpPr>
          <p:cNvPr id="17" name="Shape 14"/>
          <p:cNvSpPr/>
          <p:nvPr/>
        </p:nvSpPr>
        <p:spPr>
          <a:xfrm>
            <a:off x="5025688" y="5993130"/>
            <a:ext cx="682228" cy="24289"/>
          </a:xfrm>
          <a:prstGeom prst="rect">
            <a:avLst/>
          </a:prstGeom>
          <a:solidFill>
            <a:srgbClr val="FF6BD8"/>
          </a:solidFill>
        </p:spPr>
      </p:sp>
      <p:sp>
        <p:nvSpPr>
          <p:cNvPr id="18" name="Shape 15"/>
          <p:cNvSpPr/>
          <p:nvPr/>
        </p:nvSpPr>
        <p:spPr>
          <a:xfrm>
            <a:off x="4587180" y="5786080"/>
            <a:ext cx="438507" cy="438507"/>
          </a:xfrm>
          <a:prstGeom prst="roundRect">
            <a:avLst>
              <a:gd name="adj" fmla="val 13337"/>
            </a:avLst>
          </a:prstGeom>
          <a:solidFill>
            <a:srgbClr val="212126"/>
          </a:solidFill>
        </p:spPr>
      </p:sp>
      <p:sp>
        <p:nvSpPr>
          <p:cNvPr id="19" name="Text 16"/>
          <p:cNvSpPr/>
          <p:nvPr/>
        </p:nvSpPr>
        <p:spPr>
          <a:xfrm>
            <a:off x="4723031" y="5822513"/>
            <a:ext cx="166688" cy="365522"/>
          </a:xfrm>
          <a:prstGeom prst="rect">
            <a:avLst/>
          </a:prstGeom>
          <a:noFill/>
        </p:spPr>
        <p:txBody>
          <a:bodyPr wrap="none" rtlCol="0" anchor="t"/>
          <a:lstStyle/>
          <a:p>
            <a:pPr marL="0" indent="0" algn="ctr">
              <a:lnSpc>
                <a:spcPts val="2880"/>
              </a:lnSpc>
              <a:buNone/>
            </a:pPr>
            <a:r>
              <a:rPr lang="en-US" sz="2300" kern="0" spc="-69" dirty="0">
                <a:solidFill>
                  <a:srgbClr val="FBF3FA"/>
                </a:solidFill>
                <a:latin typeface="Fira Mono" pitchFamily="34" charset="0"/>
                <a:ea typeface="Fira Mono" pitchFamily="34" charset="-122"/>
                <a:cs typeface="Fira Mono" pitchFamily="34" charset="-120"/>
              </a:rPr>
              <a:t>3</a:t>
            </a:r>
            <a:endParaRPr lang="en-US" sz="2300" dirty="0"/>
          </a:p>
        </p:txBody>
      </p:sp>
      <p:sp>
        <p:nvSpPr>
          <p:cNvPr id="20" name="Text 17"/>
          <p:cNvSpPr/>
          <p:nvPr/>
        </p:nvSpPr>
        <p:spPr>
          <a:xfrm>
            <a:off x="5878592" y="5828705"/>
            <a:ext cx="2499360" cy="304562"/>
          </a:xfrm>
          <a:prstGeom prst="rect">
            <a:avLst/>
          </a:prstGeom>
          <a:noFill/>
        </p:spPr>
        <p:txBody>
          <a:bodyPr wrap="none" rtlCol="0" anchor="t"/>
          <a:lstStyle/>
          <a:p>
            <a:pPr marL="0" indent="0" algn="l">
              <a:lnSpc>
                <a:spcPts val="2400"/>
              </a:lnSpc>
              <a:buNone/>
            </a:pPr>
            <a:r>
              <a:rPr lang="en-US" sz="2800" b="1" kern="0" spc="-58" dirty="0">
                <a:solidFill>
                  <a:srgbClr val="FBF3FA"/>
                </a:solidFill>
                <a:latin typeface="Times New Roman" panose="02020603050405020304" charset="0"/>
                <a:ea typeface="Fira Mono" pitchFamily="34" charset="-122"/>
                <a:cs typeface="Times New Roman" panose="02020603050405020304" charset="0"/>
              </a:rPr>
              <a:t>Model Architecture</a:t>
            </a:r>
            <a:endParaRPr lang="en-US" sz="2800" b="1" dirty="0">
              <a:latin typeface="Times New Roman" panose="02020603050405020304" charset="0"/>
              <a:cs typeface="Times New Roman" panose="02020603050405020304" charset="0"/>
            </a:endParaRPr>
          </a:p>
        </p:txBody>
      </p:sp>
      <p:sp>
        <p:nvSpPr>
          <p:cNvPr id="21" name="Text 18"/>
          <p:cNvSpPr/>
          <p:nvPr/>
        </p:nvSpPr>
        <p:spPr>
          <a:xfrm>
            <a:off x="5878592" y="6250186"/>
            <a:ext cx="7895273" cy="935474"/>
          </a:xfrm>
          <a:prstGeom prst="rect">
            <a:avLst/>
          </a:prstGeom>
          <a:noFill/>
        </p:spPr>
        <p:txBody>
          <a:bodyPr wrap="square" rtlCol="0" anchor="t"/>
          <a:lstStyle/>
          <a:p>
            <a:pPr marL="0" indent="0" algn="l">
              <a:lnSpc>
                <a:spcPts val="2455"/>
              </a:lnSpc>
              <a:buNone/>
            </a:pPr>
            <a:r>
              <a:rPr lang="en-US" sz="2000" kern="0" spc="-31" dirty="0">
                <a:solidFill>
                  <a:srgbClr val="E0D6DE"/>
                </a:solidFill>
                <a:latin typeface="Times New Roman" panose="02020603050405020304" charset="0"/>
                <a:ea typeface="Fira Sans" pitchFamily="34" charset="-122"/>
                <a:cs typeface="Times New Roman" panose="02020603050405020304" charset="0"/>
              </a:rPr>
              <a:t>We have selected a state-of-the-art Convolutional Neural Network (CNN) architecture, known for its exceptional performance in image classification tasks. The model will be trained to learn the unique visual features and patterns that distinguish different types of skin lesions.</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p:spPr>
      </p:sp>
      <p:sp>
        <p:nvSpPr>
          <p:cNvPr id="3" name="Shape 1"/>
          <p:cNvSpPr/>
          <p:nvPr/>
        </p:nvSpPr>
        <p:spPr>
          <a:xfrm>
            <a:off x="0" y="0"/>
            <a:ext cx="14630400" cy="8229600"/>
          </a:xfrm>
          <a:prstGeom prst="rect">
            <a:avLst/>
          </a:prstGeom>
          <a:solidFill>
            <a:srgbClr val="0F0F10"/>
          </a:solidFill>
        </p:spPr>
      </p:sp>
      <p:sp>
        <p:nvSpPr>
          <p:cNvPr id="4" name="Text 2"/>
          <p:cNvSpPr/>
          <p:nvPr/>
        </p:nvSpPr>
        <p:spPr>
          <a:xfrm>
            <a:off x="2037993" y="1150501"/>
            <a:ext cx="6648450" cy="694373"/>
          </a:xfrm>
          <a:prstGeom prst="rect">
            <a:avLst/>
          </a:prstGeom>
          <a:noFill/>
        </p:spPr>
        <p:txBody>
          <a:bodyPr wrap="none" rtlCol="0" anchor="t"/>
          <a:lstStyle/>
          <a:p>
            <a:pPr marL="0" indent="0">
              <a:lnSpc>
                <a:spcPts val="5470"/>
              </a:lnSpc>
              <a:buNone/>
            </a:pPr>
            <a:r>
              <a:rPr lang="en-US" sz="4400" b="1" kern="0" spc="-131" dirty="0">
                <a:solidFill>
                  <a:srgbClr val="FBF3FA"/>
                </a:solidFill>
                <a:latin typeface="Times New Roman" panose="02020603050405020304" charset="0"/>
                <a:ea typeface="Fira Mono" pitchFamily="34" charset="-122"/>
                <a:cs typeface="Times New Roman" panose="02020603050405020304" charset="0"/>
              </a:rPr>
              <a:t>Who are the end users</a:t>
            </a:r>
            <a:endParaRPr lang="en-US" sz="4400" b="1" kern="0" spc="-131" dirty="0">
              <a:solidFill>
                <a:srgbClr val="FBF3FA"/>
              </a:solidFill>
              <a:latin typeface="Times New Roman" panose="02020603050405020304" charset="0"/>
              <a:ea typeface="Fira Mono" pitchFamily="34" charset="-122"/>
              <a:cs typeface="Times New Roman" panose="02020603050405020304" charset="0"/>
            </a:endParaRPr>
          </a:p>
        </p:txBody>
      </p:sp>
      <p:sp>
        <p:nvSpPr>
          <p:cNvPr id="5" name="Text 3"/>
          <p:cNvSpPr/>
          <p:nvPr/>
        </p:nvSpPr>
        <p:spPr>
          <a:xfrm>
            <a:off x="2078990" y="2400300"/>
            <a:ext cx="2925445" cy="347345"/>
          </a:xfrm>
          <a:prstGeom prst="rect">
            <a:avLst/>
          </a:prstGeom>
          <a:noFill/>
        </p:spPr>
        <p:txBody>
          <a:bodyPr wrap="none" rtlCol="0" anchor="t"/>
          <a:lstStyle/>
          <a:p>
            <a:pPr marL="0" indent="0">
              <a:lnSpc>
                <a:spcPts val="2735"/>
              </a:lnSpc>
              <a:buNone/>
            </a:pPr>
            <a:r>
              <a:rPr lang="en-US" sz="2800" b="1" kern="0" spc="-66" dirty="0">
                <a:solidFill>
                  <a:srgbClr val="FBF3FA"/>
                </a:solidFill>
                <a:latin typeface="Times New Roman" panose="02020603050405020304" charset="0"/>
                <a:ea typeface="Fira Mono" pitchFamily="34" charset="-122"/>
                <a:cs typeface="Times New Roman" panose="02020603050405020304" charset="0"/>
              </a:rPr>
              <a:t>Dermatologists</a:t>
            </a:r>
            <a:endParaRPr lang="en-US" sz="2800" b="1" dirty="0">
              <a:latin typeface="Times New Roman" panose="02020603050405020304" charset="0"/>
              <a:cs typeface="Times New Roman" panose="02020603050405020304" charset="0"/>
            </a:endParaRPr>
          </a:p>
        </p:txBody>
      </p:sp>
      <p:sp>
        <p:nvSpPr>
          <p:cNvPr id="6" name="Text 4"/>
          <p:cNvSpPr/>
          <p:nvPr/>
        </p:nvSpPr>
        <p:spPr>
          <a:xfrm>
            <a:off x="2037993" y="2969657"/>
            <a:ext cx="3156347" cy="3554016"/>
          </a:xfrm>
          <a:prstGeom prst="rect">
            <a:avLst/>
          </a:prstGeom>
          <a:noFill/>
        </p:spPr>
        <p:txBody>
          <a:bodyPr wrap="square" rtlCol="0" anchor="t"/>
          <a:lstStyle/>
          <a:p>
            <a:pPr marL="0" indent="0">
              <a:lnSpc>
                <a:spcPts val="2800"/>
              </a:lnSpc>
              <a:buNone/>
            </a:pPr>
            <a:r>
              <a:rPr lang="en-US" sz="2000" kern="0" spc="-35" dirty="0">
                <a:solidFill>
                  <a:srgbClr val="E0D6DE"/>
                </a:solidFill>
                <a:latin typeface="Times New Roman" panose="02020603050405020304" charset="0"/>
                <a:ea typeface="Fira Sans" pitchFamily="34" charset="-122"/>
                <a:cs typeface="Times New Roman" panose="02020603050405020304" charset="0"/>
              </a:rPr>
              <a:t>Our primary target users are dermatologists and other healthcare professionals who specialize in skin conditions. Our image classification solution will assist them in the early detection and diagnosis of skin lesions, helping to improve patient outcomes and reduce the workload on medical staff.</a:t>
            </a:r>
            <a:endParaRPr lang="en-US" sz="2000" kern="0" spc="-35" dirty="0">
              <a:solidFill>
                <a:srgbClr val="E0D6DE"/>
              </a:solidFill>
              <a:latin typeface="Times New Roman" panose="02020603050405020304" charset="0"/>
              <a:ea typeface="Fira Sans" pitchFamily="34" charset="-122"/>
              <a:cs typeface="Times New Roman" panose="02020603050405020304" charset="0"/>
            </a:endParaRPr>
          </a:p>
        </p:txBody>
      </p:sp>
      <p:sp>
        <p:nvSpPr>
          <p:cNvPr id="7" name="Text 5"/>
          <p:cNvSpPr/>
          <p:nvPr/>
        </p:nvSpPr>
        <p:spPr>
          <a:xfrm>
            <a:off x="5743932" y="2400300"/>
            <a:ext cx="2777490" cy="347186"/>
          </a:xfrm>
          <a:prstGeom prst="rect">
            <a:avLst/>
          </a:prstGeom>
          <a:noFill/>
        </p:spPr>
        <p:txBody>
          <a:bodyPr wrap="none" rtlCol="0" anchor="t"/>
          <a:lstStyle/>
          <a:p>
            <a:pPr marL="0" indent="0">
              <a:lnSpc>
                <a:spcPts val="2735"/>
              </a:lnSpc>
              <a:buNone/>
            </a:pPr>
            <a:r>
              <a:rPr lang="en-US" sz="2800" b="1" kern="0" spc="-66" dirty="0">
                <a:solidFill>
                  <a:srgbClr val="FBF3FA"/>
                </a:solidFill>
                <a:latin typeface="Times New Roman" panose="02020603050405020304" charset="0"/>
                <a:ea typeface="Fira Mono" pitchFamily="34" charset="-122"/>
                <a:cs typeface="Times New Roman" panose="02020603050405020304" charset="0"/>
              </a:rPr>
              <a:t>Patients</a:t>
            </a:r>
            <a:endParaRPr lang="en-US" sz="2800" b="1" dirty="0">
              <a:latin typeface="Times New Roman" panose="02020603050405020304" charset="0"/>
              <a:cs typeface="Times New Roman" panose="02020603050405020304" charset="0"/>
            </a:endParaRPr>
          </a:p>
        </p:txBody>
      </p:sp>
      <p:sp>
        <p:nvSpPr>
          <p:cNvPr id="8" name="Text 6"/>
          <p:cNvSpPr/>
          <p:nvPr/>
        </p:nvSpPr>
        <p:spPr>
          <a:xfrm>
            <a:off x="5743932" y="2969657"/>
            <a:ext cx="3156347" cy="3909417"/>
          </a:xfrm>
          <a:prstGeom prst="rect">
            <a:avLst/>
          </a:prstGeom>
          <a:noFill/>
        </p:spPr>
        <p:txBody>
          <a:bodyPr wrap="square" rtlCol="0" anchor="t"/>
          <a:lstStyle/>
          <a:p>
            <a:pPr marL="0" indent="0">
              <a:lnSpc>
                <a:spcPts val="2800"/>
              </a:lnSpc>
              <a:buNone/>
            </a:pPr>
            <a:r>
              <a:rPr lang="en-US" sz="2000" kern="0" spc="-35" dirty="0">
                <a:solidFill>
                  <a:srgbClr val="E0D6DE"/>
                </a:solidFill>
                <a:latin typeface="Times New Roman" panose="02020603050405020304" charset="0"/>
                <a:ea typeface="Fira Sans" pitchFamily="34" charset="-122"/>
                <a:cs typeface="Times New Roman" panose="02020603050405020304" charset="0"/>
              </a:rPr>
              <a:t>Patients, especially those in remote or underserved areas, will also benefit from our solution. By enabling faster and more accurate diagnosis through mobile device integration, patients can receive timely treatment and better manage their skin health, leading to improved quality of life.</a:t>
            </a:r>
            <a:endParaRPr lang="en-US" sz="2000" dirty="0">
              <a:latin typeface="Times New Roman" panose="02020603050405020304" charset="0"/>
              <a:cs typeface="Times New Roman" panose="02020603050405020304" charset="0"/>
            </a:endParaRPr>
          </a:p>
        </p:txBody>
      </p:sp>
      <p:sp>
        <p:nvSpPr>
          <p:cNvPr id="9" name="Text 7"/>
          <p:cNvSpPr/>
          <p:nvPr/>
        </p:nvSpPr>
        <p:spPr>
          <a:xfrm>
            <a:off x="9449872" y="2400300"/>
            <a:ext cx="3007043" cy="347186"/>
          </a:xfrm>
          <a:prstGeom prst="rect">
            <a:avLst/>
          </a:prstGeom>
          <a:noFill/>
        </p:spPr>
        <p:txBody>
          <a:bodyPr wrap="none" rtlCol="0" anchor="t"/>
          <a:lstStyle/>
          <a:p>
            <a:pPr marL="0" indent="0">
              <a:lnSpc>
                <a:spcPts val="2735"/>
              </a:lnSpc>
              <a:buNone/>
            </a:pPr>
            <a:r>
              <a:rPr lang="en-US" sz="2800" b="1" kern="0" spc="-66" dirty="0">
                <a:solidFill>
                  <a:srgbClr val="FBF3FA"/>
                </a:solidFill>
                <a:latin typeface="Times New Roman" panose="02020603050405020304" charset="0"/>
                <a:ea typeface="Fira Mono" pitchFamily="34" charset="-122"/>
                <a:cs typeface="Times New Roman" panose="02020603050405020304" charset="0"/>
              </a:rPr>
              <a:t>Medical Researchers</a:t>
            </a:r>
            <a:endParaRPr lang="en-US" sz="2800" b="1" kern="0" spc="-66" dirty="0">
              <a:solidFill>
                <a:srgbClr val="FBF3FA"/>
              </a:solidFill>
              <a:latin typeface="Times New Roman" panose="02020603050405020304" charset="0"/>
              <a:ea typeface="Fira Mono" pitchFamily="34" charset="-122"/>
              <a:cs typeface="Times New Roman" panose="02020603050405020304" charset="0"/>
            </a:endParaRPr>
          </a:p>
        </p:txBody>
      </p:sp>
      <p:sp>
        <p:nvSpPr>
          <p:cNvPr id="10" name="Text 8"/>
          <p:cNvSpPr/>
          <p:nvPr/>
        </p:nvSpPr>
        <p:spPr>
          <a:xfrm>
            <a:off x="9449872" y="2969657"/>
            <a:ext cx="3156347" cy="3554016"/>
          </a:xfrm>
          <a:prstGeom prst="rect">
            <a:avLst/>
          </a:prstGeom>
          <a:noFill/>
        </p:spPr>
        <p:txBody>
          <a:bodyPr wrap="square" rtlCol="0" anchor="t"/>
          <a:lstStyle/>
          <a:p>
            <a:pPr marL="0" indent="0">
              <a:lnSpc>
                <a:spcPts val="2800"/>
              </a:lnSpc>
              <a:buNone/>
            </a:pPr>
            <a:r>
              <a:rPr lang="en-US" sz="2000" kern="0" spc="-35" dirty="0">
                <a:solidFill>
                  <a:srgbClr val="E0D6DE"/>
                </a:solidFill>
                <a:latin typeface="Times New Roman" panose="02020603050405020304" charset="0"/>
                <a:ea typeface="Fira Sans" pitchFamily="34" charset="-122"/>
                <a:cs typeface="Times New Roman" panose="02020603050405020304" charset="0"/>
              </a:rPr>
              <a:t>The robust dataset and insights generated by our image classification model can also be valuable for medical researchers studying skin conditions and developing new treatment protocols. Our solution can aid in furthering research and advancing the field of dermatology.</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p:spPr>
      </p:sp>
      <p:sp>
        <p:nvSpPr>
          <p:cNvPr id="3" name="Shape 1"/>
          <p:cNvSpPr/>
          <p:nvPr/>
        </p:nvSpPr>
        <p:spPr>
          <a:xfrm>
            <a:off x="0" y="0"/>
            <a:ext cx="14630400" cy="8229600"/>
          </a:xfrm>
          <a:prstGeom prst="rect">
            <a:avLst/>
          </a:prstGeom>
          <a:solidFill>
            <a:srgbClr val="0F0F10"/>
          </a:solidFill>
        </p:spPr>
      </p:sp>
      <p:sp>
        <p:nvSpPr>
          <p:cNvPr id="4" name="Text 2"/>
          <p:cNvSpPr/>
          <p:nvPr/>
        </p:nvSpPr>
        <p:spPr>
          <a:xfrm>
            <a:off x="2509599" y="671393"/>
            <a:ext cx="9611082" cy="1264682"/>
          </a:xfrm>
          <a:prstGeom prst="rect">
            <a:avLst/>
          </a:prstGeom>
          <a:noFill/>
        </p:spPr>
        <p:txBody>
          <a:bodyPr wrap="square" rtlCol="0" anchor="t"/>
          <a:lstStyle/>
          <a:p>
            <a:pPr marL="0" indent="0">
              <a:lnSpc>
                <a:spcPts val="4980"/>
              </a:lnSpc>
              <a:buNone/>
            </a:pPr>
            <a:r>
              <a:rPr lang="en-US" sz="4000" b="1" kern="0" spc="-119" dirty="0">
                <a:solidFill>
                  <a:srgbClr val="FBF3FA"/>
                </a:solidFill>
                <a:latin typeface="Times New Roman" panose="02020603050405020304" charset="0"/>
                <a:ea typeface="Fira Mono" pitchFamily="34" charset="-122"/>
                <a:cs typeface="Times New Roman" panose="02020603050405020304" charset="0"/>
              </a:rPr>
              <a:t>Your solution and its value proposition</a:t>
            </a:r>
            <a:endParaRPr lang="en-US" sz="4000" b="1" kern="0" spc="-119" dirty="0">
              <a:solidFill>
                <a:srgbClr val="FBF3FA"/>
              </a:solidFill>
              <a:latin typeface="Times New Roman" panose="02020603050405020304" charset="0"/>
              <a:ea typeface="Fira Mono" pitchFamily="34" charset="-122"/>
              <a:cs typeface="Times New Roman" panose="02020603050405020304" charset="0"/>
            </a:endParaRPr>
          </a:p>
        </p:txBody>
      </p:sp>
      <p:sp>
        <p:nvSpPr>
          <p:cNvPr id="5" name="Shape 3"/>
          <p:cNvSpPr/>
          <p:nvPr/>
        </p:nvSpPr>
        <p:spPr>
          <a:xfrm>
            <a:off x="2509520" y="2023110"/>
            <a:ext cx="4676775" cy="3012440"/>
          </a:xfrm>
          <a:prstGeom prst="roundRect">
            <a:avLst>
              <a:gd name="adj" fmla="val 2181"/>
            </a:avLst>
          </a:prstGeom>
          <a:solidFill>
            <a:srgbClr val="212126"/>
          </a:solidFill>
        </p:spPr>
      </p:sp>
      <p:sp>
        <p:nvSpPr>
          <p:cNvPr id="6" name="Text 4"/>
          <p:cNvSpPr/>
          <p:nvPr/>
        </p:nvSpPr>
        <p:spPr>
          <a:xfrm>
            <a:off x="2711887" y="2428637"/>
            <a:ext cx="2594610" cy="316111"/>
          </a:xfrm>
          <a:prstGeom prst="rect">
            <a:avLst/>
          </a:prstGeom>
          <a:noFill/>
        </p:spPr>
        <p:txBody>
          <a:bodyPr wrap="none" rtlCol="0" anchor="t"/>
          <a:lstStyle/>
          <a:p>
            <a:pPr marL="0" indent="0">
              <a:lnSpc>
                <a:spcPts val="2490"/>
              </a:lnSpc>
              <a:buNone/>
            </a:pPr>
            <a:r>
              <a:rPr lang="en-US" sz="2800" b="1" kern="0" spc="-60" dirty="0">
                <a:solidFill>
                  <a:srgbClr val="FBF3FA"/>
                </a:solidFill>
                <a:latin typeface="Times New Roman" panose="02020603050405020304" charset="0"/>
                <a:ea typeface="Fira Mono" pitchFamily="34" charset="-122"/>
                <a:cs typeface="Times New Roman" panose="02020603050405020304" charset="0"/>
              </a:rPr>
              <a:t>Accurate Diagnosis</a:t>
            </a:r>
            <a:endParaRPr lang="en-US" sz="2800" b="1" kern="0" spc="-60" dirty="0">
              <a:solidFill>
                <a:srgbClr val="FBF3FA"/>
              </a:solidFill>
              <a:latin typeface="Times New Roman" panose="02020603050405020304" charset="0"/>
              <a:ea typeface="Fira Mono" pitchFamily="34" charset="-122"/>
              <a:cs typeface="Times New Roman" panose="02020603050405020304" charset="0"/>
            </a:endParaRPr>
          </a:p>
        </p:txBody>
      </p:sp>
      <p:sp>
        <p:nvSpPr>
          <p:cNvPr id="7" name="Text 5"/>
          <p:cNvSpPr/>
          <p:nvPr/>
        </p:nvSpPr>
        <p:spPr>
          <a:xfrm>
            <a:off x="2711887" y="2866073"/>
            <a:ext cx="4299823" cy="1618059"/>
          </a:xfrm>
          <a:prstGeom prst="rect">
            <a:avLst/>
          </a:prstGeom>
          <a:noFill/>
        </p:spPr>
        <p:txBody>
          <a:bodyPr wrap="square" rtlCol="0" anchor="t"/>
          <a:lstStyle/>
          <a:p>
            <a:pPr marL="0" indent="0">
              <a:lnSpc>
                <a:spcPts val="2550"/>
              </a:lnSpc>
              <a:buNone/>
            </a:pPr>
            <a:r>
              <a:rPr lang="en-US" sz="2000" kern="0" spc="-32" dirty="0">
                <a:solidFill>
                  <a:srgbClr val="E0D6DE"/>
                </a:solidFill>
                <a:latin typeface="Times New Roman" panose="02020603050405020304" charset="0"/>
                <a:ea typeface="Fira Sans" pitchFamily="34" charset="-122"/>
                <a:cs typeface="Times New Roman" panose="02020603050405020304" charset="0"/>
              </a:rPr>
              <a:t>Our image classification solution leverages state-of-the-art deep learning algorithms to accurately identify and categorize different types of skin lesions, reducing the risk of misdiagnosis and enabling timely treatment decisions.</a:t>
            </a:r>
            <a:endParaRPr lang="en-US" sz="2000" dirty="0">
              <a:latin typeface="Times New Roman" panose="02020603050405020304" charset="0"/>
              <a:cs typeface="Times New Roman" panose="02020603050405020304" charset="0"/>
            </a:endParaRPr>
          </a:p>
        </p:txBody>
      </p:sp>
      <p:sp>
        <p:nvSpPr>
          <p:cNvPr id="8" name="Shape 6"/>
          <p:cNvSpPr/>
          <p:nvPr/>
        </p:nvSpPr>
        <p:spPr>
          <a:xfrm>
            <a:off x="7416800" y="2022475"/>
            <a:ext cx="4906645" cy="2961005"/>
          </a:xfrm>
          <a:prstGeom prst="roundRect">
            <a:avLst>
              <a:gd name="adj" fmla="val 2181"/>
            </a:avLst>
          </a:prstGeom>
          <a:solidFill>
            <a:srgbClr val="212126"/>
          </a:solidFill>
        </p:spPr>
      </p:sp>
      <p:sp>
        <p:nvSpPr>
          <p:cNvPr id="9" name="Text 7"/>
          <p:cNvSpPr/>
          <p:nvPr/>
        </p:nvSpPr>
        <p:spPr>
          <a:xfrm>
            <a:off x="7618571" y="2428637"/>
            <a:ext cx="2882979" cy="316111"/>
          </a:xfrm>
          <a:prstGeom prst="rect">
            <a:avLst/>
          </a:prstGeom>
          <a:noFill/>
        </p:spPr>
        <p:txBody>
          <a:bodyPr wrap="none" rtlCol="0" anchor="t"/>
          <a:lstStyle/>
          <a:p>
            <a:pPr marL="0" indent="0">
              <a:lnSpc>
                <a:spcPts val="2490"/>
              </a:lnSpc>
              <a:buNone/>
            </a:pPr>
            <a:r>
              <a:rPr lang="en-US" sz="2800" b="1" kern="0" spc="-60" dirty="0">
                <a:solidFill>
                  <a:srgbClr val="FBF3FA"/>
                </a:solidFill>
                <a:latin typeface="Times New Roman" panose="02020603050405020304" charset="0"/>
                <a:ea typeface="Fira Mono" pitchFamily="34" charset="-122"/>
                <a:cs typeface="Times New Roman" panose="02020603050405020304" charset="0"/>
              </a:rPr>
              <a:t>Increased Efficiency</a:t>
            </a:r>
            <a:endParaRPr lang="en-US" sz="2800" b="1" dirty="0">
              <a:latin typeface="Times New Roman" panose="02020603050405020304" charset="0"/>
              <a:cs typeface="Times New Roman" panose="02020603050405020304" charset="0"/>
            </a:endParaRPr>
          </a:p>
        </p:txBody>
      </p:sp>
      <p:sp>
        <p:nvSpPr>
          <p:cNvPr id="10" name="Text 8"/>
          <p:cNvSpPr/>
          <p:nvPr/>
        </p:nvSpPr>
        <p:spPr>
          <a:xfrm>
            <a:off x="7697311" y="2865438"/>
            <a:ext cx="4299823" cy="1941671"/>
          </a:xfrm>
          <a:prstGeom prst="rect">
            <a:avLst/>
          </a:prstGeom>
          <a:noFill/>
        </p:spPr>
        <p:txBody>
          <a:bodyPr wrap="square" rtlCol="0" anchor="t"/>
          <a:lstStyle/>
          <a:p>
            <a:pPr marL="0" indent="0">
              <a:lnSpc>
                <a:spcPts val="2550"/>
              </a:lnSpc>
              <a:buNone/>
            </a:pPr>
            <a:r>
              <a:rPr lang="en-US" sz="2000" kern="0" spc="-32" dirty="0">
                <a:solidFill>
                  <a:srgbClr val="E0D6DE"/>
                </a:solidFill>
                <a:latin typeface="Times New Roman" panose="02020603050405020304" charset="0"/>
                <a:ea typeface="Fira Sans" pitchFamily="34" charset="-122"/>
                <a:cs typeface="Times New Roman" panose="02020603050405020304" charset="0"/>
              </a:rPr>
              <a:t>By automating the initial screening and categorization of skin lesions, our solution can significantly reduce the workload on dermatologists, allowing them to focus on more complex cases and provide more personalized care to their patients.</a:t>
            </a:r>
            <a:endParaRPr lang="en-US" sz="2000" kern="0" spc="-32" dirty="0">
              <a:solidFill>
                <a:srgbClr val="E0D6DE"/>
              </a:solidFill>
              <a:latin typeface="Times New Roman" panose="02020603050405020304" charset="0"/>
              <a:ea typeface="Fira Sans" pitchFamily="34" charset="-122"/>
              <a:cs typeface="Times New Roman" panose="02020603050405020304" charset="0"/>
            </a:endParaRPr>
          </a:p>
        </p:txBody>
      </p:sp>
      <p:sp>
        <p:nvSpPr>
          <p:cNvPr id="11" name="Shape 9"/>
          <p:cNvSpPr/>
          <p:nvPr/>
        </p:nvSpPr>
        <p:spPr>
          <a:xfrm>
            <a:off x="2509599" y="5212318"/>
            <a:ext cx="4704398" cy="2460069"/>
          </a:xfrm>
          <a:prstGeom prst="roundRect">
            <a:avLst>
              <a:gd name="adj" fmla="val 2467"/>
            </a:avLst>
          </a:prstGeom>
          <a:solidFill>
            <a:srgbClr val="212126"/>
          </a:solidFill>
        </p:spPr>
      </p:sp>
      <p:sp>
        <p:nvSpPr>
          <p:cNvPr id="12" name="Text 10"/>
          <p:cNvSpPr/>
          <p:nvPr/>
        </p:nvSpPr>
        <p:spPr>
          <a:xfrm>
            <a:off x="2711887" y="5414605"/>
            <a:ext cx="3027045" cy="316111"/>
          </a:xfrm>
          <a:prstGeom prst="rect">
            <a:avLst/>
          </a:prstGeom>
          <a:noFill/>
        </p:spPr>
        <p:txBody>
          <a:bodyPr wrap="none" rtlCol="0" anchor="t"/>
          <a:lstStyle/>
          <a:p>
            <a:pPr marL="0" indent="0">
              <a:lnSpc>
                <a:spcPts val="2490"/>
              </a:lnSpc>
              <a:buNone/>
            </a:pPr>
            <a:r>
              <a:rPr lang="en-US" sz="2800" b="1" kern="0" spc="-60" dirty="0">
                <a:solidFill>
                  <a:srgbClr val="FBF3FA"/>
                </a:solidFill>
                <a:latin typeface="Times New Roman" panose="02020603050405020304" charset="0"/>
                <a:ea typeface="Fira Mono" pitchFamily="34" charset="-122"/>
                <a:cs typeface="Times New Roman" panose="02020603050405020304" charset="0"/>
              </a:rPr>
              <a:t>Accessible Healthcare</a:t>
            </a:r>
            <a:endParaRPr lang="en-US" sz="2800" b="1" dirty="0">
              <a:latin typeface="Times New Roman" panose="02020603050405020304" charset="0"/>
              <a:cs typeface="Times New Roman" panose="02020603050405020304" charset="0"/>
            </a:endParaRPr>
          </a:p>
        </p:txBody>
      </p:sp>
      <p:sp>
        <p:nvSpPr>
          <p:cNvPr id="13" name="Text 11"/>
          <p:cNvSpPr/>
          <p:nvPr/>
        </p:nvSpPr>
        <p:spPr>
          <a:xfrm>
            <a:off x="2711887" y="5852041"/>
            <a:ext cx="4299823" cy="1618059"/>
          </a:xfrm>
          <a:prstGeom prst="rect">
            <a:avLst/>
          </a:prstGeom>
          <a:noFill/>
        </p:spPr>
        <p:txBody>
          <a:bodyPr wrap="square" rtlCol="0" anchor="t"/>
          <a:lstStyle/>
          <a:p>
            <a:pPr marL="0" indent="0">
              <a:lnSpc>
                <a:spcPts val="2550"/>
              </a:lnSpc>
              <a:buNone/>
            </a:pPr>
            <a:r>
              <a:rPr lang="en-US" sz="2000" kern="0" spc="-32" dirty="0">
                <a:solidFill>
                  <a:srgbClr val="E0D6DE"/>
                </a:solidFill>
                <a:latin typeface="Times New Roman" panose="02020603050405020304" charset="0"/>
                <a:ea typeface="Fira Sans" pitchFamily="34" charset="-122"/>
                <a:cs typeface="Times New Roman" panose="02020603050405020304" charset="0"/>
              </a:rPr>
              <a:t>The integration of our solution with mobile devices enables remote consultation and diagnosis, making skin health assessments more accessible to patients in underserved or remote areas, ultimately improving healthcare equity.</a:t>
            </a:r>
            <a:endParaRPr lang="en-US" sz="2000" dirty="0">
              <a:latin typeface="Times New Roman" panose="02020603050405020304" charset="0"/>
              <a:cs typeface="Times New Roman" panose="02020603050405020304" charset="0"/>
            </a:endParaRPr>
          </a:p>
        </p:txBody>
      </p:sp>
      <p:sp>
        <p:nvSpPr>
          <p:cNvPr id="14" name="Shape 12"/>
          <p:cNvSpPr/>
          <p:nvPr/>
        </p:nvSpPr>
        <p:spPr>
          <a:xfrm>
            <a:off x="7416284" y="5212318"/>
            <a:ext cx="4704398" cy="2460069"/>
          </a:xfrm>
          <a:prstGeom prst="roundRect">
            <a:avLst>
              <a:gd name="adj" fmla="val 2467"/>
            </a:avLst>
          </a:prstGeom>
          <a:solidFill>
            <a:srgbClr val="212126"/>
          </a:solidFill>
        </p:spPr>
      </p:sp>
      <p:sp>
        <p:nvSpPr>
          <p:cNvPr id="15" name="Text 13"/>
          <p:cNvSpPr/>
          <p:nvPr/>
        </p:nvSpPr>
        <p:spPr>
          <a:xfrm>
            <a:off x="7618571" y="5414605"/>
            <a:ext cx="2594610" cy="316111"/>
          </a:xfrm>
          <a:prstGeom prst="rect">
            <a:avLst/>
          </a:prstGeom>
          <a:noFill/>
        </p:spPr>
        <p:txBody>
          <a:bodyPr wrap="none" rtlCol="0" anchor="t"/>
          <a:lstStyle/>
          <a:p>
            <a:pPr marL="0" indent="0">
              <a:lnSpc>
                <a:spcPts val="2490"/>
              </a:lnSpc>
              <a:buNone/>
            </a:pPr>
            <a:r>
              <a:rPr lang="en-US" sz="2800" b="1" kern="0" spc="-60" dirty="0">
                <a:solidFill>
                  <a:srgbClr val="FBF3FA"/>
                </a:solidFill>
                <a:latin typeface="Times New Roman" panose="02020603050405020304" charset="0"/>
                <a:ea typeface="Fira Mono" pitchFamily="34" charset="-122"/>
                <a:cs typeface="Times New Roman" panose="02020603050405020304" charset="0"/>
              </a:rPr>
              <a:t>Advancing Research</a:t>
            </a:r>
            <a:endParaRPr lang="en-US" sz="2800" b="1" kern="0" spc="-60" dirty="0">
              <a:solidFill>
                <a:srgbClr val="FBF3FA"/>
              </a:solidFill>
              <a:latin typeface="Times New Roman" panose="02020603050405020304" charset="0"/>
              <a:ea typeface="Fira Mono" pitchFamily="34" charset="-122"/>
              <a:cs typeface="Times New Roman" panose="02020603050405020304" charset="0"/>
            </a:endParaRPr>
          </a:p>
        </p:txBody>
      </p:sp>
      <p:sp>
        <p:nvSpPr>
          <p:cNvPr id="16" name="Text 14"/>
          <p:cNvSpPr/>
          <p:nvPr/>
        </p:nvSpPr>
        <p:spPr>
          <a:xfrm>
            <a:off x="7618571" y="5852041"/>
            <a:ext cx="4299823" cy="1618059"/>
          </a:xfrm>
          <a:prstGeom prst="rect">
            <a:avLst/>
          </a:prstGeom>
          <a:noFill/>
        </p:spPr>
        <p:txBody>
          <a:bodyPr wrap="square" rtlCol="0" anchor="t"/>
          <a:lstStyle/>
          <a:p>
            <a:pPr marL="0" indent="0">
              <a:lnSpc>
                <a:spcPts val="2550"/>
              </a:lnSpc>
              <a:buNone/>
            </a:pPr>
            <a:r>
              <a:rPr lang="en-US" sz="2000" kern="0" spc="-32" dirty="0">
                <a:solidFill>
                  <a:srgbClr val="E0D6DE"/>
                </a:solidFill>
                <a:latin typeface="Times New Roman" panose="02020603050405020304" charset="0"/>
                <a:ea typeface="Fira Sans" pitchFamily="34" charset="-122"/>
                <a:cs typeface="Times New Roman" panose="02020603050405020304" charset="0"/>
              </a:rPr>
              <a:t>The robust dataset and insights generated by our image classification model can contribute to ongoing medical research, aiding in the development of new treatments and the deeper understanding of skin conditions.</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p:spPr>
      </p:sp>
      <p:sp>
        <p:nvSpPr>
          <p:cNvPr id="3" name="Shape 1"/>
          <p:cNvSpPr/>
          <p:nvPr/>
        </p:nvSpPr>
        <p:spPr>
          <a:xfrm>
            <a:off x="0" y="0"/>
            <a:ext cx="14630400" cy="8944610"/>
          </a:xfrm>
          <a:prstGeom prst="rect">
            <a:avLst/>
          </a:prstGeom>
          <a:solidFill>
            <a:srgbClr val="0F0F10"/>
          </a:solidFill>
        </p:spPr>
      </p:sp>
      <p:sp>
        <p:nvSpPr>
          <p:cNvPr id="4" name="Text 2"/>
          <p:cNvSpPr/>
          <p:nvPr/>
        </p:nvSpPr>
        <p:spPr>
          <a:xfrm>
            <a:off x="2189798" y="593408"/>
            <a:ext cx="7379970" cy="674251"/>
          </a:xfrm>
          <a:prstGeom prst="rect">
            <a:avLst/>
          </a:prstGeom>
          <a:noFill/>
        </p:spPr>
        <p:txBody>
          <a:bodyPr wrap="none" rtlCol="0" anchor="t"/>
          <a:lstStyle/>
          <a:p>
            <a:pPr marL="0" indent="0">
              <a:lnSpc>
                <a:spcPts val="5310"/>
              </a:lnSpc>
              <a:buNone/>
            </a:pPr>
            <a:r>
              <a:rPr lang="en-US" sz="4800" b="1" kern="0" spc="-127" dirty="0">
                <a:solidFill>
                  <a:srgbClr val="FBF3FA"/>
                </a:solidFill>
                <a:latin typeface="Times New Roman" panose="02020603050405020304" charset="0"/>
                <a:ea typeface="Fira Mono" pitchFamily="34" charset="-122"/>
                <a:cs typeface="Times New Roman" panose="02020603050405020304" charset="0"/>
              </a:rPr>
              <a:t>The Wow in your solution</a:t>
            </a:r>
            <a:endParaRPr lang="en-US" sz="4800" b="1" dirty="0">
              <a:latin typeface="Times New Roman" panose="02020603050405020304" charset="0"/>
              <a:cs typeface="Times New Roman" panose="02020603050405020304" charset="0"/>
            </a:endParaRPr>
          </a:p>
        </p:txBody>
      </p:sp>
      <p:pic>
        <p:nvPicPr>
          <p:cNvPr id="5" name="Image 0" descr="preencoded.png"/>
          <p:cNvPicPr>
            <a:picLocks noChangeAspect="1"/>
          </p:cNvPicPr>
          <p:nvPr/>
        </p:nvPicPr>
        <p:blipFill>
          <a:blip r:embed="rId1"/>
          <a:stretch>
            <a:fillRect/>
          </a:stretch>
        </p:blipFill>
        <p:spPr>
          <a:xfrm>
            <a:off x="2189798" y="1699260"/>
            <a:ext cx="431602" cy="431602"/>
          </a:xfrm>
          <a:prstGeom prst="rect">
            <a:avLst/>
          </a:prstGeom>
        </p:spPr>
      </p:pic>
      <p:sp>
        <p:nvSpPr>
          <p:cNvPr id="6" name="Text 3"/>
          <p:cNvSpPr/>
          <p:nvPr/>
        </p:nvSpPr>
        <p:spPr>
          <a:xfrm>
            <a:off x="2189798" y="2346603"/>
            <a:ext cx="2319933" cy="674370"/>
          </a:xfrm>
          <a:prstGeom prst="rect">
            <a:avLst/>
          </a:prstGeom>
          <a:noFill/>
        </p:spPr>
        <p:txBody>
          <a:bodyPr wrap="square" rtlCol="0" anchor="t"/>
          <a:lstStyle/>
          <a:p>
            <a:pPr marL="0" indent="0" algn="l">
              <a:lnSpc>
                <a:spcPts val="2655"/>
              </a:lnSpc>
              <a:buNone/>
            </a:pPr>
            <a:r>
              <a:rPr lang="en-US" sz="2800" b="1" kern="0" spc="-64" dirty="0">
                <a:solidFill>
                  <a:srgbClr val="FBF3FA"/>
                </a:solidFill>
                <a:latin typeface="Times New Roman" panose="02020603050405020304" charset="0"/>
                <a:ea typeface="Fira Mono" pitchFamily="34" charset="-122"/>
                <a:cs typeface="Times New Roman" panose="02020603050405020304" charset="0"/>
              </a:rPr>
              <a:t>Unparalleled Accuracy</a:t>
            </a:r>
            <a:endParaRPr lang="en-US" sz="2800" b="1" dirty="0">
              <a:latin typeface="Times New Roman" panose="02020603050405020304" charset="0"/>
              <a:cs typeface="Times New Roman" panose="02020603050405020304" charset="0"/>
            </a:endParaRPr>
          </a:p>
        </p:txBody>
      </p:sp>
      <p:sp>
        <p:nvSpPr>
          <p:cNvPr id="7" name="Text 4"/>
          <p:cNvSpPr/>
          <p:nvPr/>
        </p:nvSpPr>
        <p:spPr>
          <a:xfrm>
            <a:off x="2190115" y="3150235"/>
            <a:ext cx="2319655" cy="5079365"/>
          </a:xfrm>
          <a:prstGeom prst="rect">
            <a:avLst/>
          </a:prstGeom>
          <a:noFill/>
        </p:spPr>
        <p:txBody>
          <a:bodyPr wrap="square" rtlCol="0" anchor="t"/>
          <a:lstStyle/>
          <a:p>
            <a:pPr marL="0" indent="0" algn="l">
              <a:lnSpc>
                <a:spcPts val="2720"/>
              </a:lnSpc>
              <a:buNone/>
            </a:pPr>
            <a:r>
              <a:rPr lang="en-US" sz="2000" kern="0" spc="-34" dirty="0">
                <a:solidFill>
                  <a:srgbClr val="E0D6DE"/>
                </a:solidFill>
                <a:latin typeface="Times New Roman" panose="02020603050405020304" charset="0"/>
                <a:ea typeface="Fira Sans" pitchFamily="34" charset="-122"/>
                <a:cs typeface="Times New Roman" panose="02020603050405020304" charset="0"/>
              </a:rPr>
              <a:t>Our image classification solution achieves industry-leading accuracy, surpassing human-level performance in the diagnosis of skin lesions. This breakthrough in AI-powered healthcare can significantly improve patient outcomes and save lives.</a:t>
            </a:r>
            <a:endParaRPr lang="en-US" sz="2000" dirty="0">
              <a:latin typeface="Times New Roman" panose="02020603050405020304" charset="0"/>
              <a:cs typeface="Times New Roman" panose="02020603050405020304" charset="0"/>
            </a:endParaRPr>
          </a:p>
        </p:txBody>
      </p:sp>
      <p:pic>
        <p:nvPicPr>
          <p:cNvPr id="8" name="Image 1" descr="preencoded.png"/>
          <p:cNvPicPr>
            <a:picLocks noChangeAspect="1"/>
          </p:cNvPicPr>
          <p:nvPr/>
        </p:nvPicPr>
        <p:blipFill>
          <a:blip r:embed="rId2"/>
          <a:stretch>
            <a:fillRect/>
          </a:stretch>
        </p:blipFill>
        <p:spPr>
          <a:xfrm>
            <a:off x="4833342" y="1699260"/>
            <a:ext cx="431602" cy="431602"/>
          </a:xfrm>
          <a:prstGeom prst="rect">
            <a:avLst/>
          </a:prstGeom>
        </p:spPr>
      </p:pic>
      <p:sp>
        <p:nvSpPr>
          <p:cNvPr id="9" name="Text 5"/>
          <p:cNvSpPr/>
          <p:nvPr/>
        </p:nvSpPr>
        <p:spPr>
          <a:xfrm>
            <a:off x="4833342" y="2346603"/>
            <a:ext cx="2319933" cy="674370"/>
          </a:xfrm>
          <a:prstGeom prst="rect">
            <a:avLst/>
          </a:prstGeom>
          <a:noFill/>
        </p:spPr>
        <p:txBody>
          <a:bodyPr wrap="square" rtlCol="0" anchor="t"/>
          <a:lstStyle/>
          <a:p>
            <a:pPr marL="0" indent="0" algn="l">
              <a:lnSpc>
                <a:spcPts val="2655"/>
              </a:lnSpc>
              <a:buNone/>
            </a:pPr>
            <a:r>
              <a:rPr lang="en-US" sz="2800" b="1" kern="0" spc="-64" dirty="0">
                <a:solidFill>
                  <a:srgbClr val="FBF3FA"/>
                </a:solidFill>
                <a:latin typeface="Times New Roman" panose="02020603050405020304" charset="0"/>
                <a:ea typeface="Fira Mono" pitchFamily="34" charset="-122"/>
                <a:cs typeface="Times New Roman" panose="02020603050405020304" charset="0"/>
              </a:rPr>
              <a:t>Lightning-Fast Diagnosis</a:t>
            </a:r>
            <a:endParaRPr lang="en-US" sz="2800" b="1" dirty="0">
              <a:latin typeface="Times New Roman" panose="02020603050405020304" charset="0"/>
              <a:cs typeface="Times New Roman" panose="02020603050405020304" charset="0"/>
            </a:endParaRPr>
          </a:p>
        </p:txBody>
      </p:sp>
      <p:sp>
        <p:nvSpPr>
          <p:cNvPr id="10" name="Text 6"/>
          <p:cNvSpPr/>
          <p:nvPr/>
        </p:nvSpPr>
        <p:spPr>
          <a:xfrm>
            <a:off x="4833620" y="3150235"/>
            <a:ext cx="2319655" cy="5032375"/>
          </a:xfrm>
          <a:prstGeom prst="rect">
            <a:avLst/>
          </a:prstGeom>
          <a:noFill/>
        </p:spPr>
        <p:txBody>
          <a:bodyPr wrap="square" rtlCol="0" anchor="t"/>
          <a:lstStyle/>
          <a:p>
            <a:pPr marL="0" indent="0" algn="l">
              <a:lnSpc>
                <a:spcPts val="2720"/>
              </a:lnSpc>
              <a:buNone/>
            </a:pPr>
            <a:r>
              <a:rPr lang="en-US" sz="2000" kern="0" spc="-34" dirty="0">
                <a:solidFill>
                  <a:srgbClr val="E0D6DE"/>
                </a:solidFill>
                <a:latin typeface="Times New Roman" panose="02020603050405020304" charset="0"/>
                <a:ea typeface="Fira Sans" pitchFamily="34" charset="-122"/>
                <a:cs typeface="Times New Roman" panose="02020603050405020304" charset="0"/>
              </a:rPr>
              <a:t>By processing images in mere seconds, our solution can provide near-instantaneous feedback to healthcare professionals, enabling faster decision-making and expediting the initiation of necessary treatments.</a:t>
            </a:r>
            <a:endParaRPr lang="en-US" sz="2000" dirty="0">
              <a:latin typeface="Times New Roman" panose="02020603050405020304" charset="0"/>
              <a:cs typeface="Times New Roman" panose="02020603050405020304" charset="0"/>
            </a:endParaRPr>
          </a:p>
        </p:txBody>
      </p:sp>
      <p:pic>
        <p:nvPicPr>
          <p:cNvPr id="11" name="Image 2" descr="preencoded.png"/>
          <p:cNvPicPr>
            <a:picLocks noChangeAspect="1"/>
          </p:cNvPicPr>
          <p:nvPr/>
        </p:nvPicPr>
        <p:blipFill>
          <a:blip r:embed="rId3"/>
          <a:stretch>
            <a:fillRect/>
          </a:stretch>
        </p:blipFill>
        <p:spPr>
          <a:xfrm>
            <a:off x="7476887" y="1699260"/>
            <a:ext cx="431602" cy="431602"/>
          </a:xfrm>
          <a:prstGeom prst="rect">
            <a:avLst/>
          </a:prstGeom>
        </p:spPr>
      </p:pic>
      <p:sp>
        <p:nvSpPr>
          <p:cNvPr id="12" name="Text 7"/>
          <p:cNvSpPr/>
          <p:nvPr/>
        </p:nvSpPr>
        <p:spPr>
          <a:xfrm>
            <a:off x="7476887" y="2346603"/>
            <a:ext cx="2319933" cy="674370"/>
          </a:xfrm>
          <a:prstGeom prst="rect">
            <a:avLst/>
          </a:prstGeom>
          <a:noFill/>
        </p:spPr>
        <p:txBody>
          <a:bodyPr wrap="square" rtlCol="0" anchor="t"/>
          <a:lstStyle/>
          <a:p>
            <a:pPr marL="0" indent="0" algn="l">
              <a:lnSpc>
                <a:spcPts val="2655"/>
              </a:lnSpc>
              <a:buNone/>
            </a:pPr>
            <a:r>
              <a:rPr lang="en-US" sz="2800" b="1" kern="0" spc="-64" dirty="0">
                <a:solidFill>
                  <a:srgbClr val="FBF3FA"/>
                </a:solidFill>
                <a:latin typeface="Times New Roman" panose="02020603050405020304" charset="0"/>
                <a:ea typeface="Fira Mono" pitchFamily="34" charset="-122"/>
                <a:cs typeface="Times New Roman" panose="02020603050405020304" charset="0"/>
              </a:rPr>
              <a:t>Personalized Approach</a:t>
            </a:r>
            <a:endParaRPr lang="en-US" sz="2800" b="1" dirty="0">
              <a:latin typeface="Times New Roman" panose="02020603050405020304" charset="0"/>
              <a:cs typeface="Times New Roman" panose="02020603050405020304" charset="0"/>
            </a:endParaRPr>
          </a:p>
        </p:txBody>
      </p:sp>
      <p:sp>
        <p:nvSpPr>
          <p:cNvPr id="13" name="Text 8"/>
          <p:cNvSpPr/>
          <p:nvPr/>
        </p:nvSpPr>
        <p:spPr>
          <a:xfrm>
            <a:off x="7476887" y="3150394"/>
            <a:ext cx="2319933" cy="4143375"/>
          </a:xfrm>
          <a:prstGeom prst="rect">
            <a:avLst/>
          </a:prstGeom>
          <a:noFill/>
        </p:spPr>
        <p:txBody>
          <a:bodyPr wrap="square" rtlCol="0" anchor="t"/>
          <a:lstStyle/>
          <a:p>
            <a:pPr marL="0" indent="0" algn="l">
              <a:lnSpc>
                <a:spcPts val="2720"/>
              </a:lnSpc>
              <a:buNone/>
            </a:pPr>
            <a:r>
              <a:rPr lang="en-US" sz="2000" kern="0" spc="-34" dirty="0">
                <a:solidFill>
                  <a:srgbClr val="E0D6DE"/>
                </a:solidFill>
                <a:latin typeface="Times New Roman" panose="02020603050405020304" charset="0"/>
                <a:ea typeface="Fira Sans" pitchFamily="34" charset="-122"/>
                <a:cs typeface="Times New Roman" panose="02020603050405020304" charset="0"/>
              </a:rPr>
              <a:t>Our image classification model is designed to adapt to individual patient characteristics, such as skin tone and lesion type, ensuring accurate and personalized diagnoses for every individual, regardless of their background or medical history.</a:t>
            </a:r>
            <a:endParaRPr lang="en-US" sz="2000" dirty="0">
              <a:latin typeface="Times New Roman" panose="02020603050405020304" charset="0"/>
              <a:cs typeface="Times New Roman" panose="02020603050405020304" charset="0"/>
            </a:endParaRPr>
          </a:p>
        </p:txBody>
      </p:sp>
      <p:pic>
        <p:nvPicPr>
          <p:cNvPr id="14" name="Image 3" descr="preencoded.png"/>
          <p:cNvPicPr>
            <a:picLocks noChangeAspect="1"/>
          </p:cNvPicPr>
          <p:nvPr/>
        </p:nvPicPr>
        <p:blipFill>
          <a:blip r:embed="rId4"/>
          <a:stretch>
            <a:fillRect/>
          </a:stretch>
        </p:blipFill>
        <p:spPr>
          <a:xfrm>
            <a:off x="10120432" y="1699260"/>
            <a:ext cx="431602" cy="431602"/>
          </a:xfrm>
          <a:prstGeom prst="rect">
            <a:avLst/>
          </a:prstGeom>
        </p:spPr>
      </p:pic>
      <p:sp>
        <p:nvSpPr>
          <p:cNvPr id="15" name="Text 9"/>
          <p:cNvSpPr/>
          <p:nvPr/>
        </p:nvSpPr>
        <p:spPr>
          <a:xfrm>
            <a:off x="10120432" y="2346603"/>
            <a:ext cx="2320052" cy="674370"/>
          </a:xfrm>
          <a:prstGeom prst="rect">
            <a:avLst/>
          </a:prstGeom>
          <a:noFill/>
        </p:spPr>
        <p:txBody>
          <a:bodyPr wrap="square" rtlCol="0" anchor="t"/>
          <a:lstStyle/>
          <a:p>
            <a:pPr marL="0" indent="0" algn="l">
              <a:lnSpc>
                <a:spcPts val="2655"/>
              </a:lnSpc>
              <a:buNone/>
            </a:pPr>
            <a:r>
              <a:rPr lang="en-US" sz="2800" b="1" kern="0" spc="-64" dirty="0">
                <a:solidFill>
                  <a:srgbClr val="FBF3FA"/>
                </a:solidFill>
                <a:latin typeface="Times New Roman" panose="02020603050405020304" charset="0"/>
                <a:ea typeface="Fira Mono" pitchFamily="34" charset="-122"/>
                <a:cs typeface="Times New Roman" panose="02020603050405020304" charset="0"/>
              </a:rPr>
              <a:t>Accessible to All</a:t>
            </a:r>
            <a:endParaRPr lang="en-US" sz="2800" b="1" dirty="0">
              <a:latin typeface="Times New Roman" panose="02020603050405020304" charset="0"/>
              <a:cs typeface="Times New Roman" panose="02020603050405020304" charset="0"/>
            </a:endParaRPr>
          </a:p>
        </p:txBody>
      </p:sp>
      <p:sp>
        <p:nvSpPr>
          <p:cNvPr id="16" name="Text 10"/>
          <p:cNvSpPr/>
          <p:nvPr/>
        </p:nvSpPr>
        <p:spPr>
          <a:xfrm>
            <a:off x="10120432" y="3150394"/>
            <a:ext cx="2320052" cy="3452813"/>
          </a:xfrm>
          <a:prstGeom prst="rect">
            <a:avLst/>
          </a:prstGeom>
          <a:noFill/>
        </p:spPr>
        <p:txBody>
          <a:bodyPr wrap="square" rtlCol="0" anchor="t"/>
          <a:lstStyle/>
          <a:p>
            <a:pPr marL="0" indent="0" algn="l">
              <a:lnSpc>
                <a:spcPts val="2720"/>
              </a:lnSpc>
              <a:buNone/>
            </a:pPr>
            <a:r>
              <a:rPr lang="en-US" sz="2000" kern="0" spc="-34" dirty="0">
                <a:solidFill>
                  <a:srgbClr val="E0D6DE"/>
                </a:solidFill>
                <a:latin typeface="Times New Roman" panose="02020603050405020304" charset="0"/>
                <a:ea typeface="Fira Sans" pitchFamily="34" charset="-122"/>
                <a:cs typeface="Times New Roman" panose="02020603050405020304" charset="0"/>
              </a:rPr>
              <a:t>The integration of our solution with mobile devices allows for widespread accessibility, empowering patients in remote or underserved areas to receive high-quality skin health assessments and access to expert medical care.</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p:spPr>
      </p:sp>
      <p:sp>
        <p:nvSpPr>
          <p:cNvPr id="3" name="Shape 1"/>
          <p:cNvSpPr/>
          <p:nvPr/>
        </p:nvSpPr>
        <p:spPr>
          <a:xfrm>
            <a:off x="11430" y="0"/>
            <a:ext cx="14618970" cy="9436735"/>
          </a:xfrm>
          <a:prstGeom prst="rect">
            <a:avLst/>
          </a:prstGeom>
          <a:solidFill>
            <a:srgbClr val="0F0F10"/>
          </a:solidFill>
        </p:spPr>
      </p:sp>
      <p:sp>
        <p:nvSpPr>
          <p:cNvPr id="4" name="Text 2"/>
          <p:cNvSpPr/>
          <p:nvPr/>
        </p:nvSpPr>
        <p:spPr>
          <a:xfrm>
            <a:off x="2795468" y="524113"/>
            <a:ext cx="4757618" cy="594717"/>
          </a:xfrm>
          <a:prstGeom prst="rect">
            <a:avLst/>
          </a:prstGeom>
          <a:noFill/>
        </p:spPr>
        <p:txBody>
          <a:bodyPr wrap="none" rtlCol="0" anchor="t"/>
          <a:lstStyle/>
          <a:p>
            <a:pPr marL="0" indent="0">
              <a:lnSpc>
                <a:spcPts val="4685"/>
              </a:lnSpc>
              <a:buNone/>
            </a:pPr>
            <a:r>
              <a:rPr lang="en-US" sz="4000" b="1" kern="0" spc="-112" dirty="0">
                <a:solidFill>
                  <a:srgbClr val="FBF3FA"/>
                </a:solidFill>
                <a:latin typeface="Times New Roman" panose="02020603050405020304" charset="0"/>
                <a:ea typeface="Fira Mono" pitchFamily="34" charset="-122"/>
                <a:cs typeface="Times New Roman" panose="02020603050405020304" charset="0"/>
              </a:rPr>
              <a:t>Modelling</a:t>
            </a:r>
            <a:endParaRPr lang="en-US" sz="4000" b="1" dirty="0">
              <a:latin typeface="Times New Roman" panose="02020603050405020304" charset="0"/>
              <a:cs typeface="Times New Roman" panose="02020603050405020304" charset="0"/>
            </a:endParaRPr>
          </a:p>
        </p:txBody>
      </p:sp>
      <p:pic>
        <p:nvPicPr>
          <p:cNvPr id="5" name="Image 0" descr="preencoded.png"/>
          <p:cNvPicPr>
            <a:picLocks noChangeAspect="1"/>
          </p:cNvPicPr>
          <p:nvPr/>
        </p:nvPicPr>
        <p:blipFill>
          <a:blip r:embed="rId1"/>
          <a:stretch>
            <a:fillRect/>
          </a:stretch>
        </p:blipFill>
        <p:spPr>
          <a:xfrm>
            <a:off x="2795468" y="1499354"/>
            <a:ext cx="2259806" cy="761167"/>
          </a:xfrm>
          <a:prstGeom prst="rect">
            <a:avLst/>
          </a:prstGeom>
        </p:spPr>
      </p:pic>
      <p:sp>
        <p:nvSpPr>
          <p:cNvPr id="6" name="Text 3"/>
          <p:cNvSpPr/>
          <p:nvPr/>
        </p:nvSpPr>
        <p:spPr>
          <a:xfrm>
            <a:off x="2827020" y="2545715"/>
            <a:ext cx="2038350" cy="594360"/>
          </a:xfrm>
          <a:prstGeom prst="rect">
            <a:avLst/>
          </a:prstGeom>
          <a:noFill/>
        </p:spPr>
        <p:txBody>
          <a:bodyPr wrap="square" rtlCol="0" anchor="t"/>
          <a:lstStyle/>
          <a:p>
            <a:pPr marL="0" indent="0" algn="l">
              <a:lnSpc>
                <a:spcPts val="2340"/>
              </a:lnSpc>
              <a:buNone/>
            </a:pPr>
            <a:r>
              <a:rPr lang="en-US" sz="2400" b="1" kern="0" spc="-56" dirty="0">
                <a:solidFill>
                  <a:srgbClr val="FBF3FA"/>
                </a:solidFill>
                <a:latin typeface="Times New Roman" panose="02020603050405020304" charset="0"/>
                <a:ea typeface="Fira Mono" pitchFamily="34" charset="-122"/>
                <a:cs typeface="Times New Roman" panose="02020603050405020304" charset="0"/>
              </a:rPr>
              <a:t>Data Preprocessing</a:t>
            </a:r>
            <a:endParaRPr lang="en-US" sz="2400" b="1" dirty="0">
              <a:latin typeface="Times New Roman" panose="02020603050405020304" charset="0"/>
              <a:cs typeface="Times New Roman" panose="02020603050405020304" charset="0"/>
            </a:endParaRPr>
          </a:p>
        </p:txBody>
      </p:sp>
      <p:sp>
        <p:nvSpPr>
          <p:cNvPr id="7" name="Text 4"/>
          <p:cNvSpPr/>
          <p:nvPr/>
        </p:nvSpPr>
        <p:spPr>
          <a:xfrm>
            <a:off x="2985730" y="3254693"/>
            <a:ext cx="1879283" cy="3347561"/>
          </a:xfrm>
          <a:prstGeom prst="rect">
            <a:avLst/>
          </a:prstGeom>
          <a:noFill/>
        </p:spPr>
        <p:txBody>
          <a:bodyPr wrap="square" rtlCol="0" anchor="t"/>
          <a:lstStyle/>
          <a:p>
            <a:pPr marL="0" indent="0" algn="l">
              <a:lnSpc>
                <a:spcPts val="2400"/>
              </a:lnSpc>
              <a:buNone/>
            </a:pPr>
            <a:r>
              <a:rPr lang="en-US" sz="2000" kern="0" spc="-30" dirty="0">
                <a:solidFill>
                  <a:srgbClr val="E0D6DE"/>
                </a:solidFill>
                <a:latin typeface="Times New Roman" panose="02020603050405020304" charset="0"/>
                <a:ea typeface="Fira Sans" pitchFamily="34" charset="-122"/>
                <a:cs typeface="Times New Roman" panose="02020603050405020304" charset="0"/>
              </a:rPr>
              <a:t>The raw image data undergoes extensive preprocessing, including resizing, normalization, and data augmentation techniques to enhance the model's ability to generalize and handle variations in the input.</a:t>
            </a:r>
            <a:endParaRPr lang="en-US" sz="2000" dirty="0">
              <a:latin typeface="Times New Roman" panose="02020603050405020304" charset="0"/>
              <a:cs typeface="Times New Roman" panose="02020603050405020304" charset="0"/>
            </a:endParaRPr>
          </a:p>
        </p:txBody>
      </p:sp>
      <p:pic>
        <p:nvPicPr>
          <p:cNvPr id="8" name="Image 1" descr="preencoded.png"/>
          <p:cNvPicPr>
            <a:picLocks noChangeAspect="1"/>
          </p:cNvPicPr>
          <p:nvPr/>
        </p:nvPicPr>
        <p:blipFill>
          <a:blip r:embed="rId2"/>
          <a:stretch>
            <a:fillRect/>
          </a:stretch>
        </p:blipFill>
        <p:spPr>
          <a:xfrm>
            <a:off x="5055275" y="1499354"/>
            <a:ext cx="2259925" cy="761167"/>
          </a:xfrm>
          <a:prstGeom prst="rect">
            <a:avLst/>
          </a:prstGeom>
        </p:spPr>
      </p:pic>
      <p:sp>
        <p:nvSpPr>
          <p:cNvPr id="9" name="Text 5"/>
          <p:cNvSpPr/>
          <p:nvPr/>
        </p:nvSpPr>
        <p:spPr>
          <a:xfrm>
            <a:off x="5245537" y="2545913"/>
            <a:ext cx="1879402" cy="594598"/>
          </a:xfrm>
          <a:prstGeom prst="rect">
            <a:avLst/>
          </a:prstGeom>
          <a:noFill/>
        </p:spPr>
        <p:txBody>
          <a:bodyPr wrap="square" rtlCol="0" anchor="t"/>
          <a:lstStyle/>
          <a:p>
            <a:pPr marL="0" indent="0" algn="l">
              <a:lnSpc>
                <a:spcPts val="2340"/>
              </a:lnSpc>
              <a:buNone/>
            </a:pPr>
            <a:r>
              <a:rPr lang="en-US" sz="2400" b="1" kern="0" spc="-56" dirty="0">
                <a:solidFill>
                  <a:srgbClr val="FBF3FA"/>
                </a:solidFill>
                <a:latin typeface="Times New Roman" panose="02020603050405020304" charset="0"/>
                <a:ea typeface="Fira Mono" pitchFamily="34" charset="-122"/>
                <a:cs typeface="Times New Roman" panose="02020603050405020304" charset="0"/>
              </a:rPr>
              <a:t>CNN Architecture</a:t>
            </a:r>
            <a:endParaRPr lang="en-US" sz="2400" b="1" dirty="0">
              <a:latin typeface="Times New Roman" panose="02020603050405020304" charset="0"/>
              <a:cs typeface="Times New Roman" panose="02020603050405020304" charset="0"/>
            </a:endParaRPr>
          </a:p>
        </p:txBody>
      </p:sp>
      <p:sp>
        <p:nvSpPr>
          <p:cNvPr id="10" name="Text 6"/>
          <p:cNvSpPr/>
          <p:nvPr/>
        </p:nvSpPr>
        <p:spPr>
          <a:xfrm>
            <a:off x="5127625" y="3255010"/>
            <a:ext cx="1997710" cy="4260850"/>
          </a:xfrm>
          <a:prstGeom prst="rect">
            <a:avLst/>
          </a:prstGeom>
          <a:noFill/>
        </p:spPr>
        <p:txBody>
          <a:bodyPr wrap="square" rtlCol="0" anchor="t"/>
          <a:lstStyle/>
          <a:p>
            <a:pPr marL="0" indent="0" algn="l">
              <a:lnSpc>
                <a:spcPts val="2400"/>
              </a:lnSpc>
              <a:buNone/>
            </a:pPr>
            <a:r>
              <a:rPr lang="en-US" sz="2000" kern="0" spc="-30" dirty="0">
                <a:solidFill>
                  <a:srgbClr val="E0D6DE"/>
                </a:solidFill>
                <a:latin typeface="Times New Roman" panose="02020603050405020304" charset="0"/>
                <a:ea typeface="Fira Sans" pitchFamily="34" charset="-122"/>
                <a:cs typeface="Times New Roman" panose="02020603050405020304" charset="0"/>
              </a:rPr>
              <a:t>We have carefully selected a state-of-the-art Convolutional Neural Network (CNN) architecture that has demonstrated exceptional performance in image classification tasks, ensuring the model can accurately identify and categorize different types of skin lesions.</a:t>
            </a:r>
            <a:endParaRPr lang="en-US" sz="2000" dirty="0">
              <a:latin typeface="Times New Roman" panose="02020603050405020304" charset="0"/>
              <a:cs typeface="Times New Roman" panose="02020603050405020304" charset="0"/>
            </a:endParaRPr>
          </a:p>
        </p:txBody>
      </p:sp>
      <p:pic>
        <p:nvPicPr>
          <p:cNvPr id="11" name="Image 2" descr="preencoded.png"/>
          <p:cNvPicPr>
            <a:picLocks noChangeAspect="1"/>
          </p:cNvPicPr>
          <p:nvPr/>
        </p:nvPicPr>
        <p:blipFill>
          <a:blip r:embed="rId3"/>
          <a:stretch>
            <a:fillRect/>
          </a:stretch>
        </p:blipFill>
        <p:spPr>
          <a:xfrm>
            <a:off x="7315200" y="1499354"/>
            <a:ext cx="2259806" cy="761167"/>
          </a:xfrm>
          <a:prstGeom prst="rect">
            <a:avLst/>
          </a:prstGeom>
        </p:spPr>
      </p:pic>
      <p:sp>
        <p:nvSpPr>
          <p:cNvPr id="12" name="Text 7"/>
          <p:cNvSpPr/>
          <p:nvPr/>
        </p:nvSpPr>
        <p:spPr>
          <a:xfrm>
            <a:off x="7505462" y="2545913"/>
            <a:ext cx="1879283" cy="594598"/>
          </a:xfrm>
          <a:prstGeom prst="rect">
            <a:avLst/>
          </a:prstGeom>
          <a:noFill/>
        </p:spPr>
        <p:txBody>
          <a:bodyPr wrap="square" rtlCol="0" anchor="t"/>
          <a:lstStyle/>
          <a:p>
            <a:pPr marL="0" indent="0" algn="l">
              <a:lnSpc>
                <a:spcPts val="2340"/>
              </a:lnSpc>
              <a:buNone/>
            </a:pPr>
            <a:r>
              <a:rPr lang="en-US" sz="2400" b="1" kern="0" spc="-56" dirty="0">
                <a:solidFill>
                  <a:srgbClr val="FBF3FA"/>
                </a:solidFill>
                <a:latin typeface="Times New Roman" panose="02020603050405020304" charset="0"/>
                <a:ea typeface="Fira Mono" pitchFamily="34" charset="-122"/>
                <a:cs typeface="Times New Roman" panose="02020603050405020304" charset="0"/>
              </a:rPr>
              <a:t>Model Training</a:t>
            </a:r>
            <a:endParaRPr lang="en-US" sz="2400" b="1" dirty="0">
              <a:latin typeface="Times New Roman" panose="02020603050405020304" charset="0"/>
              <a:cs typeface="Times New Roman" panose="02020603050405020304" charset="0"/>
            </a:endParaRPr>
          </a:p>
        </p:txBody>
      </p:sp>
      <p:sp>
        <p:nvSpPr>
          <p:cNvPr id="13" name="Text 8"/>
          <p:cNvSpPr/>
          <p:nvPr/>
        </p:nvSpPr>
        <p:spPr>
          <a:xfrm>
            <a:off x="7505462" y="3254693"/>
            <a:ext cx="1879283" cy="3043237"/>
          </a:xfrm>
          <a:prstGeom prst="rect">
            <a:avLst/>
          </a:prstGeom>
          <a:noFill/>
        </p:spPr>
        <p:txBody>
          <a:bodyPr wrap="square" rtlCol="0" anchor="t"/>
          <a:lstStyle/>
          <a:p>
            <a:pPr marL="0" indent="0" algn="l">
              <a:lnSpc>
                <a:spcPts val="2400"/>
              </a:lnSpc>
              <a:buNone/>
            </a:pPr>
            <a:r>
              <a:rPr lang="en-US" sz="2000" kern="0" spc="-30" dirty="0">
                <a:solidFill>
                  <a:srgbClr val="E0D6DE"/>
                </a:solidFill>
                <a:latin typeface="Times New Roman" panose="02020603050405020304" charset="0"/>
                <a:ea typeface="Fira Sans" pitchFamily="34" charset="-122"/>
                <a:cs typeface="Times New Roman" panose="02020603050405020304" charset="0"/>
              </a:rPr>
              <a:t>The preprocessed image data is used to train the CNN model, leveraging techniques like transfer learning and fine-tuning to maximize the model's performance and generalization capabilities.</a:t>
            </a:r>
            <a:endParaRPr lang="en-US" sz="2000" dirty="0">
              <a:latin typeface="Times New Roman" panose="02020603050405020304" charset="0"/>
              <a:cs typeface="Times New Roman" panose="02020603050405020304" charset="0"/>
            </a:endParaRPr>
          </a:p>
        </p:txBody>
      </p:sp>
      <p:pic>
        <p:nvPicPr>
          <p:cNvPr id="14" name="Image 3" descr="preencoded.png"/>
          <p:cNvPicPr>
            <a:picLocks noChangeAspect="1"/>
          </p:cNvPicPr>
          <p:nvPr/>
        </p:nvPicPr>
        <p:blipFill>
          <a:blip r:embed="rId4"/>
          <a:stretch>
            <a:fillRect/>
          </a:stretch>
        </p:blipFill>
        <p:spPr>
          <a:xfrm>
            <a:off x="9575006" y="1499354"/>
            <a:ext cx="2259925" cy="761167"/>
          </a:xfrm>
          <a:prstGeom prst="rect">
            <a:avLst/>
          </a:prstGeom>
        </p:spPr>
      </p:pic>
      <p:sp>
        <p:nvSpPr>
          <p:cNvPr id="15" name="Text 9"/>
          <p:cNvSpPr/>
          <p:nvPr/>
        </p:nvSpPr>
        <p:spPr>
          <a:xfrm>
            <a:off x="9765268" y="2545913"/>
            <a:ext cx="1879402" cy="594598"/>
          </a:xfrm>
          <a:prstGeom prst="rect">
            <a:avLst/>
          </a:prstGeom>
          <a:noFill/>
        </p:spPr>
        <p:txBody>
          <a:bodyPr wrap="square" rtlCol="0" anchor="t"/>
          <a:lstStyle/>
          <a:p>
            <a:pPr marL="0" indent="0" algn="l">
              <a:lnSpc>
                <a:spcPts val="2340"/>
              </a:lnSpc>
              <a:buNone/>
            </a:pPr>
            <a:r>
              <a:rPr lang="en-US" sz="2400" b="1" kern="0" spc="-56" dirty="0">
                <a:solidFill>
                  <a:srgbClr val="FBF3FA"/>
                </a:solidFill>
                <a:latin typeface="Times New Roman" panose="02020603050405020304" charset="0"/>
                <a:ea typeface="Fira Mono" pitchFamily="34" charset="-122"/>
                <a:cs typeface="Times New Roman" panose="02020603050405020304" charset="0"/>
              </a:rPr>
              <a:t>Model Evaluation</a:t>
            </a:r>
            <a:endParaRPr lang="en-US" sz="2400" b="1" dirty="0">
              <a:latin typeface="Times New Roman" panose="02020603050405020304" charset="0"/>
              <a:cs typeface="Times New Roman" panose="02020603050405020304" charset="0"/>
            </a:endParaRPr>
          </a:p>
        </p:txBody>
      </p:sp>
      <p:sp>
        <p:nvSpPr>
          <p:cNvPr id="16" name="Text 10"/>
          <p:cNvSpPr/>
          <p:nvPr/>
        </p:nvSpPr>
        <p:spPr>
          <a:xfrm>
            <a:off x="9765268" y="3254693"/>
            <a:ext cx="1879402" cy="3043237"/>
          </a:xfrm>
          <a:prstGeom prst="rect">
            <a:avLst/>
          </a:prstGeom>
          <a:noFill/>
        </p:spPr>
        <p:txBody>
          <a:bodyPr wrap="square" rtlCol="0" anchor="t"/>
          <a:lstStyle/>
          <a:p>
            <a:pPr marL="0" indent="0" algn="l">
              <a:lnSpc>
                <a:spcPts val="2400"/>
              </a:lnSpc>
              <a:buNone/>
            </a:pPr>
            <a:r>
              <a:rPr lang="en-US" sz="2000" kern="0" spc="-30" dirty="0">
                <a:solidFill>
                  <a:srgbClr val="E0D6DE"/>
                </a:solidFill>
                <a:latin typeface="Times New Roman" panose="02020603050405020304" charset="0"/>
                <a:ea typeface="Fira Sans" pitchFamily="34" charset="-122"/>
                <a:cs typeface="Times New Roman" panose="02020603050405020304" charset="0"/>
              </a:rPr>
              <a:t>The trained model is rigorously tested and validated using a held-out test set, ensuring it meets the desired accuracy and performance criteria before deployment in the real-world healthcare setting.</a:t>
            </a:r>
            <a:endParaRPr lang="en-US" sz="2000" kern="0" spc="-30" dirty="0">
              <a:solidFill>
                <a:srgbClr val="E0D6DE"/>
              </a:solidFill>
              <a:latin typeface="Times New Roman" panose="02020603050405020304" charset="0"/>
              <a:ea typeface="Fira Sans" pitchFamily="34" charset="-122"/>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7839</Words>
  <Application>WPS Presentation</Application>
  <PresentationFormat>On-screen Show (16:9)</PresentationFormat>
  <Paragraphs>167</Paragraphs>
  <Slides>10</Slides>
  <Notes>10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10</vt:i4>
      </vt:variant>
    </vt:vector>
  </HeadingPairs>
  <TitlesOfParts>
    <vt:vector size="27" baseType="lpstr">
      <vt:lpstr>Arial</vt:lpstr>
      <vt:lpstr>SimSun</vt:lpstr>
      <vt:lpstr>Wingdings</vt:lpstr>
      <vt:lpstr>Fira Mono</vt:lpstr>
      <vt:lpstr>Segoe Print</vt:lpstr>
      <vt:lpstr>Fira Mono</vt:lpstr>
      <vt:lpstr>Fira Mono</vt:lpstr>
      <vt:lpstr>Fira Sans</vt:lpstr>
      <vt:lpstr>Fira Sans</vt:lpstr>
      <vt:lpstr>Fira Sans</vt:lpstr>
      <vt:lpstr>Calibri</vt:lpstr>
      <vt:lpstr>Microsoft YaHei</vt:lpstr>
      <vt:lpstr>Arial Unicode MS</vt:lpstr>
      <vt:lpstr>MingLiU-ExtB</vt:lpstr>
      <vt:lpstr>Times New Roman</vt:lpstr>
      <vt:lpstr>Berlin Sans FB Demi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admin</cp:lastModifiedBy>
  <cp:revision>4</cp:revision>
  <dcterms:created xsi:type="dcterms:W3CDTF">2024-03-30T12:33:00Z</dcterms:created>
  <dcterms:modified xsi:type="dcterms:W3CDTF">2024-04-01T09:57:03Z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A4163F9C20ED44A2AB0AE053BCDCB70E_13</vt:lpwstr>
  </property>
  <property fmtid="{D5CDD505-2E9C-101B-9397-08002B2CF9AE}" pid="3" name="KSOProductBuildVer">
    <vt:lpwstr>1033-12.2.0.13489</vt:lpwstr>
  </property>
</Properties>
</file>