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pen Sans ExtraBold"/>
      <p:bold r:id="rId26"/>
      <p:boldItalic r:id="rId27"/>
    </p:embeddedFont>
    <p:embeddedFont>
      <p:font typeface="Open Sans Medium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ExtraBold-bold.fntdata"/><Relationship Id="rId25" Type="http://schemas.openxmlformats.org/officeDocument/2006/relationships/slide" Target="slides/slide20.xml"/><Relationship Id="rId28" Type="http://schemas.openxmlformats.org/officeDocument/2006/relationships/font" Target="fonts/OpenSansMedium-regular.fntdata"/><Relationship Id="rId27" Type="http://schemas.openxmlformats.org/officeDocument/2006/relationships/font" Target="fonts/OpenSans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Medium-boldItalic.fntdata"/><Relationship Id="rId30" Type="http://schemas.openxmlformats.org/officeDocument/2006/relationships/font" Target="fonts/OpenSansMedium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6a1dee2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6a1dee2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a1dee2f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6a1dee2f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6a1dee2f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6a1dee2f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6a1dee2f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6a1dee2f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76f01cf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76f01cf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6a1dee2f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6a1dee2f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6a1dee2f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6a1dee2f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787a92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787a92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76f01cf9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76f01cf9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6a1dee2f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c6a1dee2f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76f01cf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c76f01cf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6a1dee2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6a1dee2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c79a1eed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c79a1eed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6a1dee2f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6a1dee2f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6a1dee2f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6a1dee2f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6a1dee2f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6a1dee2f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6a1dee2f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6a1dee2f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6a1dee2f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6a1dee2f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6a1dee2f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6a1dee2f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6a1dee2f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6a1dee2f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Method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sz="1000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37" name="Google Shape;137;p22"/>
          <p:cNvSpPr txBox="1"/>
          <p:nvPr>
            <p:ph type="title"/>
          </p:nvPr>
        </p:nvSpPr>
        <p:spPr>
          <a:xfrm>
            <a:off x="540300" y="410450"/>
            <a:ext cx="2579400" cy="4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r>
              <a:rPr lang="en" sz="1800"/>
              <a:t>oid r</a:t>
            </a:r>
            <a:r>
              <a:rPr lang="en" sz="1800"/>
              <a:t>eturn </a:t>
            </a:r>
            <a:endParaRPr sz="1800"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856200"/>
            <a:ext cx="2808000" cy="15789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static </a:t>
            </a:r>
            <a:r>
              <a:rPr lang="en"/>
              <a:t>void print_sum(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a,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b) {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sum = a+b;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0000FF"/>
                </a:solidFill>
              </a:rPr>
              <a:t>System</a:t>
            </a:r>
            <a:r>
              <a:rPr lang="en"/>
              <a:t>.out.println(sum);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} </a:t>
            </a:r>
            <a:r>
              <a:rPr lang="en">
                <a:solidFill>
                  <a:srgbClr val="6AA84F"/>
                </a:solidFill>
              </a:rPr>
              <a:t>//this method does not return any value.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294400" y="421275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1</a:t>
            </a:r>
            <a:endParaRPr sz="13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3439800" y="421275"/>
            <a:ext cx="2579400" cy="4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r>
              <a:rPr lang="en" sz="1800"/>
              <a:t>nt return</a:t>
            </a:r>
            <a:endParaRPr sz="180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211200" y="867025"/>
            <a:ext cx="2808000" cy="1567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static </a:t>
            </a:r>
            <a:r>
              <a:rPr lang="en"/>
              <a:t>int sum(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a,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b) {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sum = a+b;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rgbClr val="0000FF"/>
                </a:solidFill>
              </a:rPr>
              <a:t>r</a:t>
            </a:r>
            <a:r>
              <a:rPr lang="en">
                <a:solidFill>
                  <a:srgbClr val="0000FF"/>
                </a:solidFill>
              </a:rPr>
              <a:t>eturn </a:t>
            </a:r>
            <a:r>
              <a:rPr lang="en"/>
              <a:t>sum;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} </a:t>
            </a:r>
            <a:r>
              <a:rPr lang="en">
                <a:solidFill>
                  <a:srgbClr val="6AA84F"/>
                </a:solidFill>
              </a:rPr>
              <a:t>//this method returns an integer type value.</a:t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3193900" y="432100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2</a:t>
            </a:r>
            <a:endParaRPr sz="13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6363125" y="421700"/>
            <a:ext cx="2579400" cy="4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boolean</a:t>
            </a:r>
            <a:r>
              <a:rPr lang="en" sz="1800"/>
              <a:t> return</a:t>
            </a:r>
            <a:endParaRPr sz="1800"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6134525" y="867450"/>
            <a:ext cx="2808000" cy="3785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static </a:t>
            </a:r>
            <a:r>
              <a:rPr lang="en"/>
              <a:t>boolean </a:t>
            </a:r>
            <a:r>
              <a:rPr lang="en"/>
              <a:t>check(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a) {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if(a&gt;10){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return </a:t>
            </a:r>
            <a:r>
              <a:rPr lang="en"/>
              <a:t>true;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e</a:t>
            </a:r>
            <a:r>
              <a:rPr lang="en"/>
              <a:t>lse{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rgbClr val="0000FF"/>
                </a:solidFill>
              </a:rPr>
              <a:t>return </a:t>
            </a:r>
            <a:r>
              <a:rPr lang="en"/>
              <a:t>false;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r>
              <a:rPr lang="en">
                <a:solidFill>
                  <a:srgbClr val="0000FF"/>
                </a:solidFill>
              </a:rPr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} </a:t>
            </a:r>
            <a:r>
              <a:rPr lang="en">
                <a:solidFill>
                  <a:srgbClr val="6AA84F"/>
                </a:solidFill>
              </a:rPr>
              <a:t>//this method returns a boolean type value.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6117225" y="432525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3</a:t>
            </a:r>
            <a:endParaRPr sz="13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548950" y="2628825"/>
            <a:ext cx="2579400" cy="4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String</a:t>
            </a:r>
            <a:r>
              <a:rPr lang="en" sz="1800"/>
              <a:t> return </a:t>
            </a:r>
            <a:endParaRPr sz="1800"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20350" y="3074575"/>
            <a:ext cx="2808000" cy="15789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static </a:t>
            </a:r>
            <a:r>
              <a:rPr lang="en"/>
              <a:t>String okay</a:t>
            </a:r>
            <a:r>
              <a:rPr lang="en"/>
              <a:t>(int a, String str1) {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rgbClr val="0000FF"/>
                </a:solidFill>
              </a:rPr>
              <a:t>return </a:t>
            </a:r>
            <a:r>
              <a:rPr lang="en">
                <a:solidFill>
                  <a:srgbClr val="595959"/>
                </a:solidFill>
              </a:rPr>
              <a:t>(a+2)+str1;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} </a:t>
            </a:r>
            <a:r>
              <a:rPr lang="en">
                <a:solidFill>
                  <a:srgbClr val="6AA84F"/>
                </a:solidFill>
              </a:rPr>
              <a:t>//this method returns a String type value.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303050" y="2639650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4</a:t>
            </a:r>
            <a:endParaRPr sz="13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3464675" y="2628250"/>
            <a:ext cx="2579400" cy="4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r>
              <a:rPr lang="en" sz="1800"/>
              <a:t>ouble </a:t>
            </a:r>
            <a:r>
              <a:rPr lang="en" sz="1800"/>
              <a:t>return </a:t>
            </a:r>
            <a:endParaRPr sz="1800"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236075" y="3074000"/>
            <a:ext cx="2808000" cy="15789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static </a:t>
            </a:r>
            <a:r>
              <a:rPr lang="en"/>
              <a:t>double point</a:t>
            </a:r>
            <a:r>
              <a:rPr lang="en"/>
              <a:t>(int a) {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</a:t>
            </a:r>
            <a:r>
              <a:rPr lang="en"/>
              <a:t>d</a:t>
            </a:r>
            <a:r>
              <a:rPr lang="en"/>
              <a:t>ouble db = a/10.0;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return </a:t>
            </a:r>
            <a:r>
              <a:rPr lang="en">
                <a:solidFill>
                  <a:srgbClr val="595959"/>
                </a:solidFill>
              </a:rPr>
              <a:t>db</a:t>
            </a:r>
            <a:r>
              <a:rPr lang="en">
                <a:solidFill>
                  <a:srgbClr val="595959"/>
                </a:solidFill>
              </a:rPr>
              <a:t>;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} </a:t>
            </a:r>
            <a:r>
              <a:rPr lang="en">
                <a:solidFill>
                  <a:srgbClr val="6AA84F"/>
                </a:solidFill>
              </a:rPr>
              <a:t>//this method returns a double type variable.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3218775" y="2639075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5</a:t>
            </a:r>
            <a:endParaRPr sz="13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311700" y="1476625"/>
            <a:ext cx="84816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To run a method we MUST call the method.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Method call is done inside the main() method.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The number of arguments passed must be equal to parameters </a:t>
            </a:r>
            <a:r>
              <a:rPr lang="en" sz="1800"/>
              <a:t>received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The </a:t>
            </a:r>
            <a:r>
              <a:rPr lang="en" sz="1800"/>
              <a:t>sequence of the parameters passed is important.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The type of the </a:t>
            </a:r>
            <a:r>
              <a:rPr lang="en" sz="1800"/>
              <a:t>arguments</a:t>
            </a:r>
            <a:r>
              <a:rPr lang="en" sz="1800"/>
              <a:t> passed must be same as type of parameters being </a:t>
            </a:r>
            <a:r>
              <a:rPr lang="en" sz="1800"/>
              <a:t>received</a:t>
            </a:r>
            <a:r>
              <a:rPr lang="en" sz="1800"/>
              <a:t>.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After method call, a value is returned to the line of method call.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23"/>
          <p:cNvSpPr txBox="1"/>
          <p:nvPr/>
        </p:nvSpPr>
        <p:spPr>
          <a:xfrm>
            <a:off x="311700" y="769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Method Call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sz="1000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Call Cont.</a:t>
            </a:r>
            <a:endParaRPr b="1"/>
          </a:p>
        </p:txBody>
      </p:sp>
      <p:sp>
        <p:nvSpPr>
          <p:cNvPr id="164" name="Google Shape;164;p24"/>
          <p:cNvSpPr txBox="1"/>
          <p:nvPr/>
        </p:nvSpPr>
        <p:spPr>
          <a:xfrm>
            <a:off x="1612200" y="1722775"/>
            <a:ext cx="6162000" cy="188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</a:t>
            </a:r>
            <a:r>
              <a:rPr lang="en" sz="1500">
                <a:solidFill>
                  <a:srgbClr val="0000FF"/>
                </a:solidFill>
              </a:rPr>
              <a:t>public static </a:t>
            </a:r>
            <a:r>
              <a:rPr lang="en" sz="1500">
                <a:solidFill>
                  <a:schemeClr val="dk1"/>
                </a:solidFill>
              </a:rPr>
              <a:t>void main(</a:t>
            </a:r>
            <a:r>
              <a:rPr lang="en" sz="1500">
                <a:solidFill>
                  <a:srgbClr val="38761D"/>
                </a:solidFill>
              </a:rPr>
              <a:t>String</a:t>
            </a:r>
            <a:r>
              <a:rPr lang="en" sz="1500">
                <a:solidFill>
                  <a:schemeClr val="dk1"/>
                </a:solidFill>
              </a:rPr>
              <a:t> [] args){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  </a:t>
            </a:r>
            <a:r>
              <a:rPr lang="en" sz="1500">
                <a:solidFill>
                  <a:srgbClr val="38761D"/>
                </a:solidFill>
              </a:rPr>
              <a:t>int</a:t>
            </a:r>
            <a:r>
              <a:rPr lang="en" sz="1500">
                <a:solidFill>
                  <a:srgbClr val="EFEFEF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answer = add(4,5);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    </a:t>
            </a:r>
            <a:r>
              <a:rPr lang="en" sz="1500">
                <a:solidFill>
                  <a:srgbClr val="0000FF"/>
                </a:solidFill>
              </a:rPr>
              <a:t>System</a:t>
            </a:r>
            <a:r>
              <a:rPr lang="en" sz="1500">
                <a:solidFill>
                  <a:schemeClr val="dk1"/>
                </a:solidFill>
              </a:rPr>
              <a:t>.out.println(answer);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}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311700" y="1000075"/>
            <a:ext cx="84816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Calling the previously written add method.</a:t>
            </a:r>
            <a:endParaRPr sz="1800"/>
          </a:p>
        </p:txBody>
      </p:sp>
      <p:sp>
        <p:nvSpPr>
          <p:cNvPr id="166" name="Google Shape;166;p24"/>
          <p:cNvSpPr txBox="1"/>
          <p:nvPr/>
        </p:nvSpPr>
        <p:spPr>
          <a:xfrm>
            <a:off x="1612200" y="3607075"/>
            <a:ext cx="6162000" cy="118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12">
                <a:solidFill>
                  <a:schemeClr val="dk1"/>
                </a:solidFill>
              </a:rPr>
              <a:t>Welcome to DrJava.  Working directory is E:\Java</a:t>
            </a:r>
            <a:endParaRPr sz="10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12">
                <a:solidFill>
                  <a:schemeClr val="dk1"/>
                </a:solidFill>
              </a:rPr>
              <a:t>&gt; run function1</a:t>
            </a:r>
            <a:endParaRPr sz="10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12">
                <a:solidFill>
                  <a:srgbClr val="38761D"/>
                </a:solidFill>
              </a:rPr>
              <a:t>9</a:t>
            </a:r>
            <a:endParaRPr sz="1012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012">
                <a:solidFill>
                  <a:schemeClr val="dk1"/>
                </a:solidFill>
              </a:rPr>
              <a:t>&gt; </a:t>
            </a:r>
            <a:endParaRPr sz="1012">
              <a:solidFill>
                <a:schemeClr val="dk1"/>
              </a:solidFill>
            </a:endParaRPr>
          </a:p>
        </p:txBody>
      </p:sp>
      <p:sp>
        <p:nvSpPr>
          <p:cNvPr id="167" name="Google Shape;167;p24"/>
          <p:cNvSpPr/>
          <p:nvPr/>
        </p:nvSpPr>
        <p:spPr>
          <a:xfrm rot="5400000">
            <a:off x="4650913" y="2280806"/>
            <a:ext cx="326894" cy="188000"/>
          </a:xfrm>
          <a:prstGeom prst="flowChartMerg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24"/>
          <p:cNvCxnSpPr/>
          <p:nvPr/>
        </p:nvCxnSpPr>
        <p:spPr>
          <a:xfrm flipH="1">
            <a:off x="4908241" y="2372547"/>
            <a:ext cx="441900" cy="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4"/>
          <p:cNvSpPr txBox="1"/>
          <p:nvPr/>
        </p:nvSpPr>
        <p:spPr>
          <a:xfrm>
            <a:off x="5392927" y="2147250"/>
            <a:ext cx="17784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230">
                <a:solidFill>
                  <a:srgbClr val="0000FF"/>
                </a:solidFill>
              </a:rPr>
              <a:t>Passing the same type of arguments as declared (int)</a:t>
            </a:r>
            <a:endParaRPr b="1" sz="1230">
              <a:solidFill>
                <a:srgbClr val="0000FF"/>
              </a:solidFill>
            </a:endParaRPr>
          </a:p>
        </p:txBody>
      </p:sp>
      <p:sp>
        <p:nvSpPr>
          <p:cNvPr id="170" name="Google Shape;170;p24"/>
          <p:cNvSpPr/>
          <p:nvPr/>
        </p:nvSpPr>
        <p:spPr>
          <a:xfrm rot="-5400000">
            <a:off x="1530919" y="2246081"/>
            <a:ext cx="326894" cy="188000"/>
          </a:xfrm>
          <a:prstGeom prst="flowChartMerg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4"/>
          <p:cNvCxnSpPr/>
          <p:nvPr/>
        </p:nvCxnSpPr>
        <p:spPr>
          <a:xfrm rot="10800000">
            <a:off x="1380475" y="2339775"/>
            <a:ext cx="2199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4"/>
          <p:cNvSpPr txBox="1"/>
          <p:nvPr/>
        </p:nvSpPr>
        <p:spPr>
          <a:xfrm>
            <a:off x="238353" y="2021850"/>
            <a:ext cx="1287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Receiving</a:t>
            </a:r>
            <a:r>
              <a:rPr b="1" lang="en" sz="1200">
                <a:solidFill>
                  <a:srgbClr val="0000FF"/>
                </a:solidFill>
              </a:rPr>
              <a:t> the value of sum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sz="1000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311700" y="322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Method Arguments &amp; Parameters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331200" y="997275"/>
            <a:ext cx="848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The sequence of the arguments passed corresponds to the variables </a:t>
            </a:r>
            <a:r>
              <a:rPr lang="en" sz="1800"/>
              <a:t>receiving</a:t>
            </a:r>
            <a:r>
              <a:rPr lang="en" sz="1800"/>
              <a:t> the parameters.</a:t>
            </a:r>
            <a:endParaRPr sz="1800"/>
          </a:p>
        </p:txBody>
      </p:sp>
      <p:sp>
        <p:nvSpPr>
          <p:cNvPr id="180" name="Google Shape;180;p25"/>
          <p:cNvSpPr txBox="1"/>
          <p:nvPr>
            <p:ph type="title"/>
          </p:nvPr>
        </p:nvSpPr>
        <p:spPr>
          <a:xfrm>
            <a:off x="632175" y="1880975"/>
            <a:ext cx="25794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Method to subtract two numbers</a:t>
            </a:r>
            <a:endParaRPr sz="1300"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403575" y="2326725"/>
            <a:ext cx="2808000" cy="15789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static </a:t>
            </a:r>
            <a:r>
              <a:rPr lang="en"/>
              <a:t>void subtract(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a,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b) {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0000FF"/>
                </a:solidFill>
              </a:rPr>
              <a:t>int </a:t>
            </a:r>
            <a:r>
              <a:rPr lang="en"/>
              <a:t>diff = a-b;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0000FF"/>
                </a:solidFill>
              </a:rPr>
              <a:t>System</a:t>
            </a:r>
            <a:r>
              <a:rPr lang="en"/>
              <a:t>.out.println(diff);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} </a:t>
            </a:r>
            <a:r>
              <a:rPr lang="en">
                <a:solidFill>
                  <a:srgbClr val="6AA84F"/>
                </a:solidFill>
              </a:rPr>
              <a:t>//this method does not return any value.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86275" y="1891800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3509350" y="1880975"/>
            <a:ext cx="25794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Calling subtract</a:t>
            </a:r>
            <a:endParaRPr sz="1300"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280750" y="2326725"/>
            <a:ext cx="2808000" cy="15789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5D5C59"/>
                </a:solidFill>
              </a:rPr>
              <a:t>subtract</a:t>
            </a:r>
            <a:r>
              <a:rPr lang="en" sz="1250">
                <a:solidFill>
                  <a:srgbClr val="5D5C59"/>
                </a:solidFill>
              </a:rPr>
              <a:t>(2, 3);</a:t>
            </a:r>
            <a:endParaRPr sz="1250">
              <a:solidFill>
                <a:srgbClr val="5D5C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5D5C59"/>
                </a:solidFill>
              </a:rPr>
              <a:t>subtract</a:t>
            </a:r>
            <a:r>
              <a:rPr lang="en" sz="1250">
                <a:solidFill>
                  <a:srgbClr val="5D5C59"/>
                </a:solidFill>
              </a:rPr>
              <a:t>(3,2);</a:t>
            </a:r>
            <a:endParaRPr sz="1250">
              <a:solidFill>
                <a:srgbClr val="5D5C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5D5C59"/>
              </a:solidFill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3263450" y="1891800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6386525" y="1891800"/>
            <a:ext cx="25794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Output</a:t>
            </a:r>
            <a:endParaRPr sz="1300"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6157925" y="2337550"/>
            <a:ext cx="2808000" cy="15789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12">
                <a:solidFill>
                  <a:schemeClr val="dk1"/>
                </a:solidFill>
              </a:rPr>
              <a:t>Welcome to DrJava.  Working directory is E:\Java</a:t>
            </a:r>
            <a:endParaRPr sz="10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2">
                <a:solidFill>
                  <a:schemeClr val="dk1"/>
                </a:solidFill>
              </a:rPr>
              <a:t>&gt; run function1</a:t>
            </a:r>
            <a:endParaRPr sz="10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2">
                <a:solidFill>
                  <a:srgbClr val="38761D"/>
                </a:solidFill>
              </a:rPr>
              <a:t>-1</a:t>
            </a:r>
            <a:endParaRPr sz="1012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2">
                <a:solidFill>
                  <a:srgbClr val="38761D"/>
                </a:solidFill>
              </a:rPr>
              <a:t>1</a:t>
            </a:r>
            <a:endParaRPr sz="1012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12">
                <a:solidFill>
                  <a:schemeClr val="dk1"/>
                </a:solidFill>
              </a:rPr>
              <a:t>&gt; </a:t>
            </a:r>
            <a:endParaRPr sz="1250">
              <a:solidFill>
                <a:srgbClr val="6AA84F"/>
              </a:solidFill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6140625" y="1902625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403575" y="4020075"/>
            <a:ext cx="848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Here in case 1: subtract(2,3), the values 2 and 3 will be </a:t>
            </a:r>
            <a:r>
              <a:rPr lang="en" sz="1050"/>
              <a:t>received</a:t>
            </a:r>
            <a:r>
              <a:rPr lang="en" sz="1050"/>
              <a:t> as int a = 2 and int b = 3. Therefore, the difference is (2-3) = -1.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50"/>
              <a:t>In case 2: int  a = 3 and int b = 2 and so difference is (3-2) = 1.</a:t>
            </a:r>
            <a:endParaRPr sz="10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/>
        </p:nvSpPr>
        <p:spPr>
          <a:xfrm>
            <a:off x="311700" y="703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Method Signature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331200" y="1378275"/>
            <a:ext cx="84816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method is identified based on its name, parameter </a:t>
            </a:r>
            <a:r>
              <a:rPr lang="en" sz="1800">
                <a:solidFill>
                  <a:schemeClr val="dk1"/>
                </a:solidFill>
              </a:rPr>
              <a:t>list it receives</a:t>
            </a:r>
            <a:r>
              <a:rPr lang="en" sz="1800"/>
              <a:t> and return type.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number of parameters passed in method call must be equal to the number of parameters received during method declaration.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sz="1800">
                <a:solidFill>
                  <a:srgbClr val="FF0000"/>
                </a:solidFill>
              </a:rPr>
              <a:t>Multiple methods can have same name but different sets of parameters.</a:t>
            </a:r>
            <a:endParaRPr sz="1800"/>
          </a:p>
        </p:txBody>
      </p:sp>
      <p:sp>
        <p:nvSpPr>
          <p:cNvPr id="196" name="Google Shape;196;p2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sz="1000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27250" y="4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Example 1</a:t>
            </a:r>
            <a:endParaRPr b="1"/>
          </a:p>
        </p:txBody>
      </p:sp>
      <p:sp>
        <p:nvSpPr>
          <p:cNvPr id="202" name="Google Shape;202;p27"/>
          <p:cNvSpPr txBox="1"/>
          <p:nvPr/>
        </p:nvSpPr>
        <p:spPr>
          <a:xfrm>
            <a:off x="688275" y="1446475"/>
            <a:ext cx="4704300" cy="23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ublic class func1{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ublic static void sayHello(){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System.out.println(“Hello!”);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main(String []args){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sayHello();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98650" y="891025"/>
            <a:ext cx="797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425">
                <a:latin typeface="Open Sans"/>
                <a:ea typeface="Open Sans"/>
                <a:cs typeface="Open Sans"/>
                <a:sym typeface="Open Sans"/>
              </a:rPr>
              <a:t>Writing a method that prints “Hello!”</a:t>
            </a:r>
            <a:endParaRPr sz="1425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sz="1000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05" name="Google Shape;205;p27"/>
          <p:cNvSpPr txBox="1"/>
          <p:nvPr>
            <p:ph type="title"/>
          </p:nvPr>
        </p:nvSpPr>
        <p:spPr>
          <a:xfrm>
            <a:off x="6140400" y="1569700"/>
            <a:ext cx="25794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Output</a:t>
            </a:r>
            <a:endParaRPr sz="1300"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5911800" y="2015450"/>
            <a:ext cx="2808000" cy="15789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12">
                <a:solidFill>
                  <a:schemeClr val="dk1"/>
                </a:solidFill>
              </a:rPr>
              <a:t>Welcome to DrJava.  Working directory is E:\Java</a:t>
            </a:r>
            <a:endParaRPr sz="10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2">
                <a:solidFill>
                  <a:schemeClr val="dk1"/>
                </a:solidFill>
              </a:rPr>
              <a:t>&gt; run func1</a:t>
            </a:r>
            <a:endParaRPr sz="10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2">
                <a:solidFill>
                  <a:srgbClr val="38761D"/>
                </a:solidFill>
              </a:rPr>
              <a:t>Hello!</a:t>
            </a:r>
            <a:endParaRPr sz="1012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12">
                <a:solidFill>
                  <a:schemeClr val="dk1"/>
                </a:solidFill>
              </a:rPr>
              <a:t>&gt; </a:t>
            </a:r>
            <a:endParaRPr sz="1250">
              <a:solidFill>
                <a:srgbClr val="6AA84F"/>
              </a:solidFill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5894500" y="1580525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cxnSp>
        <p:nvCxnSpPr>
          <p:cNvPr id="208" name="Google Shape;208;p27"/>
          <p:cNvCxnSpPr/>
          <p:nvPr/>
        </p:nvCxnSpPr>
        <p:spPr>
          <a:xfrm flipH="1" rot="10800000">
            <a:off x="1909000" y="1876600"/>
            <a:ext cx="1659300" cy="1111800"/>
          </a:xfrm>
          <a:prstGeom prst="bentConnector3">
            <a:avLst>
              <a:gd fmla="val 1834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7"/>
          <p:cNvSpPr txBox="1"/>
          <p:nvPr/>
        </p:nvSpPr>
        <p:spPr>
          <a:xfrm>
            <a:off x="3186625" y="2951375"/>
            <a:ext cx="121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25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arguments and no parameters </a:t>
            </a:r>
            <a:r>
              <a:rPr lang="en" sz="925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received</a:t>
            </a:r>
            <a:endParaRPr sz="925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2141275" y="1768875"/>
            <a:ext cx="447900" cy="20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27"/>
          <p:cNvCxnSpPr>
            <a:stCxn id="210" idx="2"/>
          </p:cNvCxnSpPr>
          <p:nvPr/>
        </p:nvCxnSpPr>
        <p:spPr>
          <a:xfrm flipH="1" rot="-5400000">
            <a:off x="3757825" y="581475"/>
            <a:ext cx="68700" cy="2853900"/>
          </a:xfrm>
          <a:prstGeom prst="bentConnector2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2" name="Google Shape;212;p27"/>
          <p:cNvSpPr txBox="1"/>
          <p:nvPr/>
        </p:nvSpPr>
        <p:spPr>
          <a:xfrm>
            <a:off x="4911175" y="2005225"/>
            <a:ext cx="121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25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Void return type as no value is being returned from inside</a:t>
            </a:r>
            <a:endParaRPr sz="925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13" name="Google Shape;213;p27"/>
          <p:cNvCxnSpPr/>
          <p:nvPr/>
        </p:nvCxnSpPr>
        <p:spPr>
          <a:xfrm>
            <a:off x="5219125" y="2042775"/>
            <a:ext cx="9300" cy="72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Example 2</a:t>
            </a:r>
            <a:endParaRPr b="1"/>
          </a:p>
        </p:txBody>
      </p:sp>
      <p:sp>
        <p:nvSpPr>
          <p:cNvPr id="219" name="Google Shape;219;p28"/>
          <p:cNvSpPr txBox="1"/>
          <p:nvPr/>
        </p:nvSpPr>
        <p:spPr>
          <a:xfrm>
            <a:off x="688275" y="1065475"/>
            <a:ext cx="4704300" cy="38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func1{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String divThree(int num){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if(num%3==0){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return “Divisible by 3”;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else{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“Not divisible by 3”;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 []args){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answer = divThree(13);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System.out.println(answer);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83100" y="619075"/>
            <a:ext cx="797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425">
                <a:latin typeface="Open Sans"/>
                <a:ea typeface="Open Sans"/>
                <a:cs typeface="Open Sans"/>
                <a:sym typeface="Open Sans"/>
              </a:rPr>
              <a:t>Writing a method that checks if a number divisible by three or not.</a:t>
            </a:r>
            <a:endParaRPr sz="1425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3882125" y="4232500"/>
            <a:ext cx="175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25">
                <a:latin typeface="Open Sans"/>
                <a:ea typeface="Open Sans"/>
                <a:cs typeface="Open Sans"/>
                <a:sym typeface="Open Sans"/>
              </a:rPr>
              <a:t>This line will invoke a method call.</a:t>
            </a:r>
            <a:endParaRPr sz="925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2215525" y="3059800"/>
            <a:ext cx="15954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25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This value will be returned to the line of method call</a:t>
            </a:r>
            <a:endParaRPr sz="925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4572000" y="2989550"/>
            <a:ext cx="13551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25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13 will be received by num. And num = 13 will be accessible inside the function.</a:t>
            </a:r>
            <a:endParaRPr sz="925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sz="1000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25" name="Google Shape;225;p28"/>
          <p:cNvSpPr txBox="1"/>
          <p:nvPr>
            <p:ph type="title"/>
          </p:nvPr>
        </p:nvSpPr>
        <p:spPr>
          <a:xfrm>
            <a:off x="6140400" y="1645900"/>
            <a:ext cx="25794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Output</a:t>
            </a:r>
            <a:endParaRPr sz="1300"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5911800" y="2091650"/>
            <a:ext cx="2808000" cy="15789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12">
                <a:solidFill>
                  <a:schemeClr val="dk1"/>
                </a:solidFill>
              </a:rPr>
              <a:t>Welcome to DrJava.  Working directory is E:\Java</a:t>
            </a:r>
            <a:endParaRPr sz="10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2">
                <a:solidFill>
                  <a:schemeClr val="dk1"/>
                </a:solidFill>
              </a:rPr>
              <a:t>&gt; run func1</a:t>
            </a:r>
            <a:endParaRPr sz="10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2">
                <a:solidFill>
                  <a:srgbClr val="38761D"/>
                </a:solidFill>
              </a:rPr>
              <a:t>Not divisible by 3</a:t>
            </a:r>
            <a:endParaRPr sz="1012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12">
                <a:solidFill>
                  <a:schemeClr val="dk1"/>
                </a:solidFill>
              </a:rPr>
              <a:t>&gt; </a:t>
            </a:r>
            <a:endParaRPr sz="1250">
              <a:solidFill>
                <a:srgbClr val="6AA84F"/>
              </a:solidFill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5894500" y="1656725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cxnSp>
        <p:nvCxnSpPr>
          <p:cNvPr id="228" name="Google Shape;228;p28"/>
          <p:cNvCxnSpPr/>
          <p:nvPr/>
        </p:nvCxnSpPr>
        <p:spPr>
          <a:xfrm rot="10800000">
            <a:off x="3222800" y="4065400"/>
            <a:ext cx="716100" cy="3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8"/>
          <p:cNvCxnSpPr/>
          <p:nvPr/>
        </p:nvCxnSpPr>
        <p:spPr>
          <a:xfrm flipH="1">
            <a:off x="2098225" y="2926550"/>
            <a:ext cx="193500" cy="945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30" name="Google Shape;230;p28"/>
          <p:cNvGrpSpPr/>
          <p:nvPr/>
        </p:nvGrpSpPr>
        <p:grpSpPr>
          <a:xfrm>
            <a:off x="3490125" y="1558875"/>
            <a:ext cx="1112900" cy="2411400"/>
            <a:chOff x="3490125" y="1482675"/>
            <a:chExt cx="1112900" cy="2411400"/>
          </a:xfrm>
        </p:grpSpPr>
        <p:cxnSp>
          <p:nvCxnSpPr>
            <p:cNvPr id="231" name="Google Shape;231;p28"/>
            <p:cNvCxnSpPr/>
            <p:nvPr/>
          </p:nvCxnSpPr>
          <p:spPr>
            <a:xfrm flipH="1" rot="5400000">
              <a:off x="3130925" y="2421975"/>
              <a:ext cx="2411400" cy="5328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2" name="Google Shape;232;p28"/>
            <p:cNvCxnSpPr/>
            <p:nvPr/>
          </p:nvCxnSpPr>
          <p:spPr>
            <a:xfrm>
              <a:off x="3490125" y="3888775"/>
              <a:ext cx="1110000" cy="600"/>
            </a:xfrm>
            <a:prstGeom prst="bentConnector3">
              <a:avLst>
                <a:gd fmla="val 50432" name="adj1"/>
              </a:avLst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Example 3</a:t>
            </a:r>
            <a:endParaRPr b="1"/>
          </a:p>
        </p:txBody>
      </p:sp>
      <p:sp>
        <p:nvSpPr>
          <p:cNvPr id="238" name="Google Shape;238;p29"/>
          <p:cNvSpPr txBox="1"/>
          <p:nvPr/>
        </p:nvSpPr>
        <p:spPr>
          <a:xfrm>
            <a:off x="688275" y="1065475"/>
            <a:ext cx="5103300" cy="38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func1{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findLargest(int num1, int num2){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if(num1&gt;num2){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System.out.println(num1);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else{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System.out.println(num2);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 []args){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findLargest(13, -10);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83100" y="619075"/>
            <a:ext cx="7970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425">
                <a:latin typeface="Open Sans"/>
                <a:ea typeface="Open Sans"/>
                <a:cs typeface="Open Sans"/>
                <a:sym typeface="Open Sans"/>
              </a:rPr>
              <a:t>Writing a method that prints the largest number out of two numbers.</a:t>
            </a:r>
            <a:endParaRPr sz="1425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sz="1000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41" name="Google Shape;241;p29"/>
          <p:cNvSpPr txBox="1"/>
          <p:nvPr>
            <p:ph type="title"/>
          </p:nvPr>
        </p:nvSpPr>
        <p:spPr>
          <a:xfrm>
            <a:off x="6311850" y="1522675"/>
            <a:ext cx="25794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Output</a:t>
            </a:r>
            <a:endParaRPr sz="1300"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6083250" y="1968425"/>
            <a:ext cx="2808000" cy="15789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12">
                <a:solidFill>
                  <a:schemeClr val="dk1"/>
                </a:solidFill>
              </a:rPr>
              <a:t>Welcome to DrJava.  Working directory is E:\Java</a:t>
            </a:r>
            <a:endParaRPr sz="10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2">
                <a:solidFill>
                  <a:schemeClr val="dk1"/>
                </a:solidFill>
              </a:rPr>
              <a:t>&gt; run func1</a:t>
            </a:r>
            <a:endParaRPr sz="101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12">
                <a:solidFill>
                  <a:srgbClr val="38761D"/>
                </a:solidFill>
              </a:rPr>
              <a:t>13</a:t>
            </a:r>
            <a:endParaRPr sz="1012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12">
                <a:solidFill>
                  <a:schemeClr val="dk1"/>
                </a:solidFill>
              </a:rPr>
              <a:t>&gt; </a:t>
            </a:r>
            <a:endParaRPr sz="1250">
              <a:solidFill>
                <a:srgbClr val="6AA84F"/>
              </a:solidFill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6065950" y="1533500"/>
            <a:ext cx="246000" cy="39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cxnSp>
        <p:nvCxnSpPr>
          <p:cNvPr id="244" name="Google Shape;244;p29"/>
          <p:cNvCxnSpPr/>
          <p:nvPr/>
        </p:nvCxnSpPr>
        <p:spPr>
          <a:xfrm rot="-5400000">
            <a:off x="2004450" y="1816025"/>
            <a:ext cx="2414100" cy="2040900"/>
          </a:xfrm>
          <a:prstGeom prst="curvedConnector3">
            <a:avLst>
              <a:gd fmla="val -3780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9"/>
          <p:cNvSpPr/>
          <p:nvPr/>
        </p:nvSpPr>
        <p:spPr>
          <a:xfrm>
            <a:off x="2132975" y="1397096"/>
            <a:ext cx="456300" cy="182400"/>
          </a:xfrm>
          <a:prstGeom prst="flowChartAlternateProcess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6" name="Google Shape;246;p29"/>
          <p:cNvCxnSpPr/>
          <p:nvPr/>
        </p:nvCxnSpPr>
        <p:spPr>
          <a:xfrm rot="-5400000">
            <a:off x="2599100" y="1647425"/>
            <a:ext cx="2472300" cy="2319900"/>
          </a:xfrm>
          <a:prstGeom prst="curvedConnector3">
            <a:avLst>
              <a:gd fmla="val -8389" name="adj1"/>
            </a:avLst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9"/>
          <p:cNvCxnSpPr/>
          <p:nvPr/>
        </p:nvCxnSpPr>
        <p:spPr>
          <a:xfrm>
            <a:off x="2614275" y="1561225"/>
            <a:ext cx="3177300" cy="2812500"/>
          </a:xfrm>
          <a:prstGeom prst="curvedConnector3">
            <a:avLst>
              <a:gd fmla="val 61097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8" name="Google Shape;248;p29"/>
          <p:cNvSpPr txBox="1"/>
          <p:nvPr/>
        </p:nvSpPr>
        <p:spPr>
          <a:xfrm>
            <a:off x="3250275" y="3840325"/>
            <a:ext cx="1905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5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" sz="95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um1 = 13       num2 = -10</a:t>
            </a:r>
            <a:endParaRPr sz="95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5791575" y="4039525"/>
            <a:ext cx="11130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void return </a:t>
            </a:r>
            <a:endParaRPr sz="95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since no return</a:t>
            </a:r>
            <a:endParaRPr sz="95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5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statement.</a:t>
            </a:r>
            <a:endParaRPr sz="95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ctrTitle"/>
          </p:nvPr>
        </p:nvSpPr>
        <p:spPr>
          <a:xfrm>
            <a:off x="311700" y="1420850"/>
            <a:ext cx="85206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Open Sans"/>
                <a:ea typeface="Open Sans"/>
                <a:cs typeface="Open Sans"/>
                <a:sym typeface="Open Sans"/>
              </a:rPr>
              <a:t>To do</a:t>
            </a:r>
            <a:endParaRPr sz="4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Write a method named evenPositive to find even and positive numbers from an array of numbers.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sz="1000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/>
        </p:nvSpPr>
        <p:spPr>
          <a:xfrm>
            <a:off x="412700" y="1232150"/>
            <a:ext cx="42414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We can call a method from inside another method.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method1</a:t>
            </a:r>
            <a:r>
              <a:rPr lang="en"/>
              <a:t>()</a:t>
            </a:r>
            <a:r>
              <a:rPr lang="en"/>
              <a:t> called from the main() method.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method2</a:t>
            </a:r>
            <a:r>
              <a:rPr lang="en"/>
              <a:t>()</a:t>
            </a:r>
            <a:r>
              <a:rPr lang="en"/>
              <a:t> called from method1</a:t>
            </a:r>
            <a:r>
              <a:rPr lang="en"/>
              <a:t>()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266950" y="582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Calling a Method from another Method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sz="1000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5060350" y="1232150"/>
            <a:ext cx="3727200" cy="2349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Methods {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method1</a:t>
            </a: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static void method1(){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.print("CSE");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method2</a:t>
            </a: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static void method2(){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.print("110");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5060350" y="3581750"/>
            <a:ext cx="3727200" cy="641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CSE110</a:t>
            </a:r>
            <a:endParaRPr sz="9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Introduction to Methods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11700" y="1381075"/>
            <a:ext cx="8520600" cy="21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/>
              <a:t>Reusable blocks of code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/>
              <a:t>Perform specific tasks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/>
              <a:t>Can be called from any part of the code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/>
              <a:t>Consists of input parameters and return values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lang="en" sz="1800"/>
              <a:t>Enhances code reusability, modularity, and maintainability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➢"/>
            </a:pPr>
            <a:r>
              <a:rPr lang="en" sz="1800"/>
              <a:t>Also known as function in some other languages</a:t>
            </a:r>
            <a:endParaRPr sz="1800"/>
          </a:p>
        </p:txBody>
      </p:sp>
      <p:sp>
        <p:nvSpPr>
          <p:cNvPr id="61" name="Google Shape;61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sz="1000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/>
        </p:nvSpPr>
        <p:spPr>
          <a:xfrm>
            <a:off x="412700" y="734900"/>
            <a:ext cx="4241400" cy="4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Now, can you print a triangular palindrome like the following using a method called show_triangle()? Note that you have to take the help of show_spaces() and show_palindrome() </a:t>
            </a:r>
            <a:r>
              <a:rPr lang="en">
                <a:solidFill>
                  <a:schemeClr val="dk1"/>
                </a:solidFill>
              </a:rPr>
              <a:t>method.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050">
              <a:solidFill>
                <a:schemeClr val="accent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121</a:t>
            </a:r>
            <a:endParaRPr sz="1050">
              <a:solidFill>
                <a:schemeClr val="accent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12321</a:t>
            </a:r>
            <a:endParaRPr sz="1050">
              <a:solidFill>
                <a:schemeClr val="accent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1234321</a:t>
            </a:r>
            <a:endParaRPr sz="1050">
              <a:solidFill>
                <a:schemeClr val="accent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123454321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show_spaces() method prints a number of spaces passed to its parameter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show_palindrome() prints a palindrome. These methods are already done for you.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 txBox="1"/>
          <p:nvPr/>
        </p:nvSpPr>
        <p:spPr>
          <a:xfrm>
            <a:off x="311700" y="512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To Do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sz="1000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5060350" y="626125"/>
            <a:ext cx="3727200" cy="4430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MethodCalling {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show_triangle</a:t>
            </a: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(4);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.println();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show_</a:t>
            </a:r>
            <a:r>
              <a:rPr i="1"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triangle</a:t>
            </a: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(5);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static void show_spaces(int a){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for (int i = 0; i&lt;a; i++){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i="1"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.print(" ");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static void show_palindrome(int b) {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for (int i = 1; i &lt;= b; i++) {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i="1"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.print(i);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 for (int i = b - 1; i &gt;= 1; i—-) {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System.</a:t>
            </a:r>
            <a:r>
              <a:rPr i="1"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.print(i);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static void show_triangle(int a){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//To Do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11700" y="1228675"/>
            <a:ext cx="8520600" cy="3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/>
              <a:t>Pre-defined/ built-in method: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These methods are already defined in java libraries e.g: .length(), .equals(), .compareTo(), .toLowerCase() etc.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/>
              <a:t>User-defined method: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These are the methods written by the programmer. 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</a:t>
            </a:r>
            <a:r>
              <a:rPr lang="en" sz="1800">
                <a:solidFill>
                  <a:schemeClr val="dk1"/>
                </a:solidFill>
              </a:rPr>
              <a:t>n this lesson, </a:t>
            </a:r>
            <a:r>
              <a:rPr lang="en" sz="1800"/>
              <a:t>w</a:t>
            </a:r>
            <a:r>
              <a:rPr lang="en" sz="1800"/>
              <a:t>e will learn how to write user-defined methods.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sz="1000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Types of Methods</a:t>
            </a:r>
            <a:endParaRPr b="1"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40300" y="1228675"/>
            <a:ext cx="8520600" cy="28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are mainly 2 parts of using a user-defined method: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Method declaration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Method calling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Method Declaration can be further broken down into more parts.</a:t>
            </a:r>
            <a:endParaRPr sz="1800"/>
          </a:p>
        </p:txBody>
      </p:sp>
      <p:sp>
        <p:nvSpPr>
          <p:cNvPr id="74" name="Google Shape;74;p1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sz="1000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User-Defined</a:t>
            </a:r>
            <a:r>
              <a:rPr b="1" lang="en" sz="2500"/>
              <a:t> Methods</a:t>
            </a:r>
            <a:endParaRPr b="1"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117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Static Method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331200" y="1476850"/>
            <a:ext cx="84816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static method belongs to the class and not to the instance of a class.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it belongs to the class, it can be called without creating any object.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We use the keyword “static” to define a method as static.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can call a static method from inside any other static method.</a:t>
            </a:r>
            <a:endParaRPr sz="1800"/>
          </a:p>
        </p:txBody>
      </p:sp>
      <p:sp>
        <p:nvSpPr>
          <p:cNvPr id="82" name="Google Shape;82;p1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sz="1000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311700" y="652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Method Declaration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312575" y="1351588"/>
            <a:ext cx="84816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/>
              <a:t>A method in java is written outside the main() method but inside the class.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/>
              <a:t>The following convention is followed when declaring a method:</a:t>
            </a:r>
            <a:endParaRPr sz="1800"/>
          </a:p>
        </p:txBody>
      </p:sp>
      <p:sp>
        <p:nvSpPr>
          <p:cNvPr id="89" name="Google Shape;89;p1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sz="1000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63225" y="2542225"/>
            <a:ext cx="7980300" cy="165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</a:rPr>
              <a:t>access_modifier static</a:t>
            </a:r>
            <a:r>
              <a:rPr lang="en" sz="1500"/>
              <a:t> </a:t>
            </a:r>
            <a:r>
              <a:rPr lang="en" sz="1500">
                <a:solidFill>
                  <a:srgbClr val="38761D"/>
                </a:solidFill>
              </a:rPr>
              <a:t>return_type </a:t>
            </a:r>
            <a:r>
              <a:rPr lang="en" sz="1500"/>
              <a:t>method_name</a:t>
            </a:r>
            <a:r>
              <a:rPr lang="en" sz="1500"/>
              <a:t> (</a:t>
            </a:r>
            <a:r>
              <a:rPr lang="en" sz="1500">
                <a:solidFill>
                  <a:srgbClr val="38761D"/>
                </a:solidFill>
              </a:rPr>
              <a:t>parameter_type parameter_name</a:t>
            </a:r>
            <a:r>
              <a:rPr lang="en" sz="1500"/>
              <a:t>) { 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lang="en" sz="1500">
                <a:solidFill>
                  <a:srgbClr val="38761D"/>
                </a:solidFill>
              </a:rPr>
              <a:t>method body;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lang="en" sz="1500">
                <a:solidFill>
                  <a:srgbClr val="0000FF"/>
                </a:solidFill>
              </a:rPr>
              <a:t>r</a:t>
            </a:r>
            <a:r>
              <a:rPr lang="en" sz="1500">
                <a:solidFill>
                  <a:srgbClr val="0000FF"/>
                </a:solidFill>
              </a:rPr>
              <a:t>eturn</a:t>
            </a:r>
            <a:r>
              <a:rPr lang="en" sz="1500"/>
              <a:t> return_value</a:t>
            </a:r>
            <a:r>
              <a:rPr lang="en" sz="1500"/>
              <a:t>;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}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1878675" y="2680975"/>
            <a:ext cx="4656300" cy="179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public</a:t>
            </a:r>
            <a:r>
              <a:rPr lang="en" sz="1800"/>
              <a:t> </a:t>
            </a:r>
            <a:r>
              <a:rPr lang="en" sz="1800">
                <a:solidFill>
                  <a:srgbClr val="0000FF"/>
                </a:solidFill>
              </a:rPr>
              <a:t>static</a:t>
            </a:r>
            <a:r>
              <a:rPr lang="en" sz="1800"/>
              <a:t> </a:t>
            </a:r>
            <a:r>
              <a:rPr lang="en" sz="1800">
                <a:solidFill>
                  <a:srgbClr val="38761D"/>
                </a:solidFill>
              </a:rPr>
              <a:t>int</a:t>
            </a:r>
            <a:r>
              <a:rPr lang="en" sz="1800"/>
              <a:t> add ( </a:t>
            </a:r>
            <a:r>
              <a:rPr lang="en" sz="1800">
                <a:solidFill>
                  <a:srgbClr val="38761D"/>
                </a:solidFill>
              </a:rPr>
              <a:t>int</a:t>
            </a:r>
            <a:r>
              <a:rPr lang="en" sz="1800"/>
              <a:t> a, </a:t>
            </a:r>
            <a:r>
              <a:rPr lang="en" sz="1800">
                <a:solidFill>
                  <a:srgbClr val="38761D"/>
                </a:solidFill>
              </a:rPr>
              <a:t>int</a:t>
            </a:r>
            <a:r>
              <a:rPr lang="en" sz="1800"/>
              <a:t> b){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 sz="1800">
                <a:solidFill>
                  <a:srgbClr val="38761D"/>
                </a:solidFill>
              </a:rPr>
              <a:t>int</a:t>
            </a:r>
            <a:r>
              <a:rPr lang="en" sz="1800"/>
              <a:t> sum = a+b;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lang="en" sz="1800">
                <a:solidFill>
                  <a:srgbClr val="0000FF"/>
                </a:solidFill>
              </a:rPr>
              <a:t>return</a:t>
            </a:r>
            <a:r>
              <a:rPr lang="en" sz="1800"/>
              <a:t> sum;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}</a:t>
            </a:r>
            <a:endParaRPr sz="1800"/>
          </a:p>
        </p:txBody>
      </p:sp>
      <p:sp>
        <p:nvSpPr>
          <p:cNvPr id="96" name="Google Shape;96;p19"/>
          <p:cNvSpPr/>
          <p:nvPr/>
        </p:nvSpPr>
        <p:spPr>
          <a:xfrm>
            <a:off x="2174285" y="2599246"/>
            <a:ext cx="298589" cy="205822"/>
          </a:xfrm>
          <a:prstGeom prst="flowChartMerg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3206677" y="2599246"/>
            <a:ext cx="298589" cy="205822"/>
          </a:xfrm>
          <a:prstGeom prst="flowChartMerg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3691003" y="2599246"/>
            <a:ext cx="298589" cy="205822"/>
          </a:xfrm>
          <a:prstGeom prst="flowChartMerg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4504865" y="2599246"/>
            <a:ext cx="298589" cy="205822"/>
          </a:xfrm>
          <a:prstGeom prst="flowChartMerg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599025" y="1808075"/>
            <a:ext cx="1449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Access modifier</a:t>
            </a:r>
            <a:endParaRPr b="1" sz="12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777674" y="2049435"/>
            <a:ext cx="1449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Return type</a:t>
            </a:r>
            <a:endParaRPr b="1" sz="12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352935" y="1822691"/>
            <a:ext cx="14490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Method name</a:t>
            </a:r>
            <a:endParaRPr b="1" sz="12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149658" y="2049435"/>
            <a:ext cx="1846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Method Parameters</a:t>
            </a:r>
            <a:endParaRPr b="1" sz="12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4" name="Google Shape;104;p19"/>
          <p:cNvCxnSpPr>
            <a:endCxn id="96" idx="0"/>
          </p:cNvCxnSpPr>
          <p:nvPr/>
        </p:nvCxnSpPr>
        <p:spPr>
          <a:xfrm>
            <a:off x="2323580" y="2206246"/>
            <a:ext cx="0" cy="39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9"/>
          <p:cNvCxnSpPr/>
          <p:nvPr/>
        </p:nvCxnSpPr>
        <p:spPr>
          <a:xfrm>
            <a:off x="3839352" y="2199708"/>
            <a:ext cx="0" cy="39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9"/>
          <p:cNvCxnSpPr>
            <a:endCxn id="99" idx="0"/>
          </p:cNvCxnSpPr>
          <p:nvPr/>
        </p:nvCxnSpPr>
        <p:spPr>
          <a:xfrm flipH="1">
            <a:off x="4654159" y="2369746"/>
            <a:ext cx="33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9"/>
          <p:cNvCxnSpPr/>
          <p:nvPr/>
        </p:nvCxnSpPr>
        <p:spPr>
          <a:xfrm flipH="1">
            <a:off x="3353450" y="2384704"/>
            <a:ext cx="5100" cy="2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9"/>
          <p:cNvSpPr/>
          <p:nvPr/>
        </p:nvSpPr>
        <p:spPr>
          <a:xfrm rot="5400000">
            <a:off x="4521263" y="3324056"/>
            <a:ext cx="326894" cy="188000"/>
          </a:xfrm>
          <a:prstGeom prst="flowChartMerg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9"/>
          <p:cNvCxnSpPr/>
          <p:nvPr/>
        </p:nvCxnSpPr>
        <p:spPr>
          <a:xfrm flipH="1">
            <a:off x="4778591" y="3415797"/>
            <a:ext cx="441900" cy="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9"/>
          <p:cNvSpPr/>
          <p:nvPr/>
        </p:nvSpPr>
        <p:spPr>
          <a:xfrm>
            <a:off x="4234525" y="3215199"/>
            <a:ext cx="298800" cy="393000"/>
          </a:xfrm>
          <a:prstGeom prst="rightBrace">
            <a:avLst>
              <a:gd fmla="val 14885" name="adj1"/>
              <a:gd fmla="val 5171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5263265" y="3190497"/>
            <a:ext cx="12717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Method Body</a:t>
            </a:r>
            <a:endParaRPr b="1" sz="12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9"/>
          <p:cNvSpPr/>
          <p:nvPr/>
        </p:nvSpPr>
        <p:spPr>
          <a:xfrm rot="5400000">
            <a:off x="3794038" y="3752106"/>
            <a:ext cx="326894" cy="188000"/>
          </a:xfrm>
          <a:prstGeom prst="flowChartMerg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9"/>
          <p:cNvCxnSpPr/>
          <p:nvPr/>
        </p:nvCxnSpPr>
        <p:spPr>
          <a:xfrm flipH="1">
            <a:off x="4051366" y="3843847"/>
            <a:ext cx="441900" cy="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9"/>
          <p:cNvSpPr txBox="1"/>
          <p:nvPr/>
        </p:nvSpPr>
        <p:spPr>
          <a:xfrm>
            <a:off x="4533315" y="3682647"/>
            <a:ext cx="12717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Return Value</a:t>
            </a:r>
            <a:endParaRPr b="1" sz="12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-148075" y="1087275"/>
            <a:ext cx="8481600" cy="7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Declaring a method that adds two numbers </a:t>
            </a:r>
            <a:r>
              <a:rPr lang="en" sz="1800"/>
              <a:t>received</a:t>
            </a:r>
            <a:r>
              <a:rPr lang="en" sz="1800"/>
              <a:t> as parameters.</a:t>
            </a:r>
            <a:endParaRPr sz="1800"/>
          </a:p>
        </p:txBody>
      </p:sp>
      <p:sp>
        <p:nvSpPr>
          <p:cNvPr id="116" name="Google Shape;116;p19"/>
          <p:cNvSpPr txBox="1"/>
          <p:nvPr/>
        </p:nvSpPr>
        <p:spPr>
          <a:xfrm>
            <a:off x="311700" y="652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Method Declaration Cont.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sz="1000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311700" y="7790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Method Body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31200" y="1457188"/>
            <a:ext cx="84816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 set of code lines written inside the method.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Any variable declared inside the scope of a method is not accessible from outside including the parameter variables.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line is executed after the </a:t>
            </a:r>
            <a:r>
              <a:rPr lang="en" sz="1800">
                <a:solidFill>
                  <a:srgbClr val="0000FF"/>
                </a:solidFill>
              </a:rPr>
              <a:t>“return”</a:t>
            </a:r>
            <a:r>
              <a:rPr lang="en" sz="1800"/>
              <a:t> statement.</a:t>
            </a:r>
            <a:endParaRPr sz="1800"/>
          </a:p>
        </p:txBody>
      </p:sp>
      <p:sp>
        <p:nvSpPr>
          <p:cNvPr id="124" name="Google Shape;124;p20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sz="1000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331200" y="1539225"/>
            <a:ext cx="84816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declare a method we need to define what type of variable the method is returning.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we do not </a:t>
            </a:r>
            <a:r>
              <a:rPr lang="en" sz="1800"/>
              <a:t>explicitly</a:t>
            </a:r>
            <a:r>
              <a:rPr lang="en" sz="1800"/>
              <a:t> return any data or variable from the method it returns Null and that is declared as “void” in the method declaration.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0" name="Google Shape;130;p2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‹#›</a:t>
            </a:fld>
            <a:endParaRPr sz="1000">
              <a:solidFill>
                <a:srgbClr val="595959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11700" y="749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Return Type</a:t>
            </a:r>
            <a:endParaRPr b="1"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