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A0D479-BD20-447D-AEE2-0391703F8094}">
  <a:tblStyle styleId="{5CA0D479-BD20-447D-AEE2-0391703F8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76c2183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76c2183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7984072c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7984072c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76c21830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76c2183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76c21830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76c21830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76c21830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76c21830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ec982d62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ec982d62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ec982d62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ec982d62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52bc0f2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52bc0f2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7984072c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7984072c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76c2183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76c2183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76c21830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76c21830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c66253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7c66253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76c2183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76c2183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76c21830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76c21830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7984072c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7984072c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Recursion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Call Stack</a:t>
            </a:r>
            <a:endParaRPr b="1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75125"/>
            <a:ext cx="69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Used to keep track of method calls in a data structure called </a:t>
            </a:r>
            <a:r>
              <a:rPr lang="en">
                <a:solidFill>
                  <a:srgbClr val="0000FF"/>
                </a:solidFill>
              </a:rPr>
              <a:t>Stack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method, when called, gets allocated into the stack frame.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Each stack frame consists of the information about the called method like its local variables, arguments passed, returned value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call stack example shown on the right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following the example given in Slide 7.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7505475" y="3900525"/>
            <a:ext cx="10239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7505475" y="3061225"/>
            <a:ext cx="10239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method1</a:t>
            </a:r>
            <a:r>
              <a:rPr lang="en"/>
              <a:t>()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7505475" y="3480925"/>
            <a:ext cx="10239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method2()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7622175" y="4358750"/>
            <a:ext cx="9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6890517" y="3185550"/>
            <a:ext cx="521700" cy="1002275"/>
          </a:xfrm>
          <a:custGeom>
            <a:rect b="b" l="l" r="r" t="t"/>
            <a:pathLst>
              <a:path extrusionOk="0" h="40091" w="20868">
                <a:moveTo>
                  <a:pt x="20868" y="0"/>
                </a:moveTo>
                <a:cubicBezTo>
                  <a:pt x="17398" y="3263"/>
                  <a:pt x="408" y="12897"/>
                  <a:pt x="45" y="19579"/>
                </a:cubicBezTo>
                <a:cubicBezTo>
                  <a:pt x="-317" y="26261"/>
                  <a:pt x="15585" y="36672"/>
                  <a:pt x="18693" y="400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43" name="Google Shape;143;p22"/>
          <p:cNvCxnSpPr/>
          <p:nvPr/>
        </p:nvCxnSpPr>
        <p:spPr>
          <a:xfrm>
            <a:off x="6899425" y="3682800"/>
            <a:ext cx="47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22"/>
          <p:cNvSpPr txBox="1"/>
          <p:nvPr/>
        </p:nvSpPr>
        <p:spPr>
          <a:xfrm>
            <a:off x="6084325" y="3405750"/>
            <a:ext cx="745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Stack Frames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Call Stack (Cont.)</a:t>
            </a:r>
            <a:endParaRPr b="1"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75125"/>
            <a:ext cx="8250600" cy="11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recursive method, every method call is also allocated a stack frame.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call stack is shown for the previous example of recursion [Slide 9].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3318150" y="4123125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3318150" y="3703525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</a:t>
            </a:r>
            <a:r>
              <a:rPr lang="en"/>
              <a:t>(4)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4090775" y="4620375"/>
            <a:ext cx="9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Stack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823575" y="2079650"/>
            <a:ext cx="344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3318150" y="3287813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method(3)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318150" y="2032725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method(0)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3318150" y="2868113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method(2)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3318150" y="2452525"/>
            <a:ext cx="2237700" cy="4197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recursive_ method(1)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563050" y="2190227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0" name="Google Shape;160;p23"/>
          <p:cNvSpPr/>
          <p:nvPr/>
        </p:nvSpPr>
        <p:spPr>
          <a:xfrm>
            <a:off x="5541238" y="2638989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1" name="Google Shape;161;p23"/>
          <p:cNvSpPr/>
          <p:nvPr/>
        </p:nvSpPr>
        <p:spPr>
          <a:xfrm>
            <a:off x="5584863" y="3055564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2" name="Google Shape;162;p23"/>
          <p:cNvSpPr/>
          <p:nvPr/>
        </p:nvSpPr>
        <p:spPr>
          <a:xfrm>
            <a:off x="5584863" y="3549814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3" name="Google Shape;163;p23"/>
          <p:cNvSpPr/>
          <p:nvPr/>
        </p:nvSpPr>
        <p:spPr>
          <a:xfrm>
            <a:off x="5584863" y="4005239"/>
            <a:ext cx="578400" cy="351120"/>
          </a:xfrm>
          <a:custGeom>
            <a:rect b="b" l="l" r="r" t="t"/>
            <a:pathLst>
              <a:path extrusionOk="0" h="16724" w="23136">
                <a:moveTo>
                  <a:pt x="0" y="33"/>
                </a:moveTo>
                <a:cubicBezTo>
                  <a:pt x="8059" y="33"/>
                  <a:pt x="21859" y="-487"/>
                  <a:pt x="22999" y="7491"/>
                </a:cubicBezTo>
                <a:cubicBezTo>
                  <a:pt x="24099" y="15185"/>
                  <a:pt x="8619" y="18336"/>
                  <a:pt x="1244" y="1588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64" name="Google Shape;164;p23"/>
          <p:cNvSpPr txBox="1"/>
          <p:nvPr/>
        </p:nvSpPr>
        <p:spPr>
          <a:xfrm>
            <a:off x="6290375" y="2134950"/>
            <a:ext cx="907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6290375" y="2571750"/>
            <a:ext cx="15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1 + 0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6290375" y="3008550"/>
            <a:ext cx="15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2 + 1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6290375" y="3479500"/>
            <a:ext cx="15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3 + 3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6290375" y="3996275"/>
            <a:ext cx="151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Returns 4 + 6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219825" y="3871275"/>
            <a:ext cx="1258800" cy="73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Called first so pushed into stack first.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70" name="Google Shape;170;p23"/>
          <p:cNvCxnSpPr>
            <a:stCxn id="169" idx="2"/>
          </p:cNvCxnSpPr>
          <p:nvPr/>
        </p:nvCxnSpPr>
        <p:spPr>
          <a:xfrm rot="-5400000">
            <a:off x="2481025" y="3843375"/>
            <a:ext cx="135000" cy="1398600"/>
          </a:xfrm>
          <a:prstGeom prst="curvedConnector4">
            <a:avLst>
              <a:gd fmla="val -176389" name="adj1"/>
              <a:gd fmla="val 7250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Factorial using Loop</a:t>
            </a:r>
            <a:endParaRPr b="1"/>
          </a:p>
        </p:txBody>
      </p:sp>
      <p:sp>
        <p:nvSpPr>
          <p:cNvPr id="176" name="Google Shape;176;p24"/>
          <p:cNvSpPr txBox="1"/>
          <p:nvPr/>
        </p:nvSpPr>
        <p:spPr>
          <a:xfrm>
            <a:off x="2742675" y="1219725"/>
            <a:ext cx="4102500" cy="303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factorial 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int fact = 1;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int number = 5;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for (int i = 1; i&lt;=5; i++){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fact *= i;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.println(fact);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Factorial Problem Breakdown</a:t>
            </a:r>
            <a:endParaRPr b="1"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175125"/>
            <a:ext cx="8520600" cy="4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Factorial of a number can be broken down into smaller parts.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3889775" y="173262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5!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4413550" y="2296750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!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3377200" y="2296750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4090163" y="2292050"/>
            <a:ext cx="2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25"/>
          <p:cNvSpPr/>
          <p:nvPr/>
        </p:nvSpPr>
        <p:spPr>
          <a:xfrm>
            <a:off x="4931725" y="28983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!</a:t>
            </a: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3895375" y="28983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4608338" y="2893675"/>
            <a:ext cx="2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5449900" y="34639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!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4413550" y="34639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5126513" y="3459275"/>
            <a:ext cx="2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5968075" y="41214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!</a:t>
            </a: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4931725" y="4121475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5644688" y="4116775"/>
            <a:ext cx="2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5968075" y="4677900"/>
            <a:ext cx="629400" cy="36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97" name="Google Shape;197;p25"/>
          <p:cNvCxnSpPr>
            <a:stCxn id="183" idx="2"/>
            <a:endCxn id="186" idx="0"/>
          </p:cNvCxnSpPr>
          <p:nvPr/>
        </p:nvCxnSpPr>
        <p:spPr>
          <a:xfrm>
            <a:off x="4204475" y="2097725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/>
          <p:nvPr/>
        </p:nvCxnSpPr>
        <p:spPr>
          <a:xfrm>
            <a:off x="4728250" y="2680563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5240825" y="3263475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5764600" y="3829075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5"/>
          <p:cNvCxnSpPr/>
          <p:nvPr/>
        </p:nvCxnSpPr>
        <p:spPr>
          <a:xfrm>
            <a:off x="6282775" y="4486575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5"/>
          <p:cNvCxnSpPr/>
          <p:nvPr/>
        </p:nvCxnSpPr>
        <p:spPr>
          <a:xfrm flipH="1" rot="10800000">
            <a:off x="6207300" y="2999913"/>
            <a:ext cx="600" cy="556500"/>
          </a:xfrm>
          <a:prstGeom prst="curvedConnector3">
            <a:avLst>
              <a:gd fmla="val 104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25"/>
          <p:cNvCxnSpPr/>
          <p:nvPr/>
        </p:nvCxnSpPr>
        <p:spPr>
          <a:xfrm flipH="1" rot="10800000">
            <a:off x="6644100" y="3564975"/>
            <a:ext cx="600" cy="556500"/>
          </a:xfrm>
          <a:prstGeom prst="curvedConnector3">
            <a:avLst>
              <a:gd fmla="val 104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" name="Google Shape;204;p25"/>
          <p:cNvCxnSpPr/>
          <p:nvPr/>
        </p:nvCxnSpPr>
        <p:spPr>
          <a:xfrm flipH="1" rot="10800000">
            <a:off x="5733450" y="2410550"/>
            <a:ext cx="600" cy="556500"/>
          </a:xfrm>
          <a:prstGeom prst="curvedConnector3">
            <a:avLst>
              <a:gd fmla="val 104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5" name="Google Shape;205;p25"/>
          <p:cNvCxnSpPr/>
          <p:nvPr/>
        </p:nvCxnSpPr>
        <p:spPr>
          <a:xfrm flipH="1" rot="10800000">
            <a:off x="5278975" y="1774550"/>
            <a:ext cx="600" cy="556500"/>
          </a:xfrm>
          <a:prstGeom prst="curvedConnector3">
            <a:avLst>
              <a:gd fmla="val 1047166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6" name="Google Shape;206;p25"/>
          <p:cNvCxnSpPr>
            <a:stCxn id="196" idx="3"/>
            <a:endCxn id="193" idx="3"/>
          </p:cNvCxnSpPr>
          <p:nvPr/>
        </p:nvCxnSpPr>
        <p:spPr>
          <a:xfrm flipH="1" rot="10800000">
            <a:off x="6597475" y="4303950"/>
            <a:ext cx="600" cy="556500"/>
          </a:xfrm>
          <a:prstGeom prst="curvedConnector3">
            <a:avLst>
              <a:gd fmla="val 93058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7" name="Google Shape;207;p25"/>
          <p:cNvSpPr txBox="1"/>
          <p:nvPr/>
        </p:nvSpPr>
        <p:spPr>
          <a:xfrm>
            <a:off x="7626434" y="4373881"/>
            <a:ext cx="3381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7416135" y="3607321"/>
            <a:ext cx="3381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597486" y="2432330"/>
            <a:ext cx="3831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24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6985166" y="3027409"/>
            <a:ext cx="3381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6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6143300" y="1864725"/>
            <a:ext cx="514500" cy="345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120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Factorial using Recursion </a:t>
            </a:r>
            <a:endParaRPr b="1"/>
          </a:p>
        </p:txBody>
      </p:sp>
      <p:sp>
        <p:nvSpPr>
          <p:cNvPr id="217" name="Google Shape;217;p26"/>
          <p:cNvSpPr txBox="1"/>
          <p:nvPr/>
        </p:nvSpPr>
        <p:spPr>
          <a:xfrm>
            <a:off x="2953300" y="1303275"/>
            <a:ext cx="4521900" cy="3255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factorial 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i="1"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factorial_calculate</a:t>
            </a: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(5));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factorial_calculate(int n){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if (n != 0) 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 * </a:t>
            </a:r>
            <a:r>
              <a:rPr i="1"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factorial_calculate</a:t>
            </a: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 n - 1);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else{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return 1;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1255575" y="3014950"/>
            <a:ext cx="1048800" cy="29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Base case</a:t>
            </a:r>
            <a:endParaRPr sz="1200"/>
          </a:p>
        </p:txBody>
      </p:sp>
      <p:sp>
        <p:nvSpPr>
          <p:cNvPr id="219" name="Google Shape;219;p26"/>
          <p:cNvSpPr/>
          <p:nvPr/>
        </p:nvSpPr>
        <p:spPr>
          <a:xfrm>
            <a:off x="1158525" y="2382625"/>
            <a:ext cx="1242900" cy="293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Recursive </a:t>
            </a:r>
            <a:r>
              <a:rPr lang="en" sz="1200"/>
              <a:t>case</a:t>
            </a:r>
            <a:endParaRPr sz="1200"/>
          </a:p>
        </p:txBody>
      </p:sp>
      <p:sp>
        <p:nvSpPr>
          <p:cNvPr id="220" name="Google Shape;220;p26"/>
          <p:cNvSpPr/>
          <p:nvPr/>
        </p:nvSpPr>
        <p:spPr>
          <a:xfrm>
            <a:off x="2479350" y="2433475"/>
            <a:ext cx="9246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2440500" y="3014950"/>
            <a:ext cx="924600" cy="19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311700" y="37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More Examples of Recursion</a:t>
            </a:r>
            <a:endParaRPr b="1"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311700" y="949750"/>
            <a:ext cx="8520600" cy="4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Finding the minimum or maximum value in an 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Fibonacci series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Sorting algorithms, ex: selection sort, insertion sort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idx="1" type="body"/>
          </p:nvPr>
        </p:nvSpPr>
        <p:spPr>
          <a:xfrm>
            <a:off x="311700" y="1999350"/>
            <a:ext cx="8520600" cy="11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000000"/>
                </a:solidFill>
              </a:rPr>
              <a:t>THANK YOU!</a:t>
            </a:r>
            <a:endParaRPr b="1" sz="3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Recursion?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59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Act of a method calling itself.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Known as a recursive method.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Will keep calling itself if there is no condition to stop.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way of problem solving by breaking down a broader problem into small parts.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Mostly used as an alternative of loop especially when using loop can be quite difficult.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Follows </a:t>
            </a:r>
            <a:r>
              <a:rPr lang="en">
                <a:solidFill>
                  <a:schemeClr val="dk1"/>
                </a:solidFill>
              </a:rPr>
              <a:t>bottom to top then </a:t>
            </a:r>
            <a:r>
              <a:rPr lang="en">
                <a:solidFill>
                  <a:schemeClr val="dk1"/>
                </a:solidFill>
              </a:rPr>
              <a:t>top to bottom approach (or can be considered vise versa as per convenience).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850" y="254200"/>
            <a:ext cx="2371450" cy="463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Recursion? (Cont.)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87900" y="1533475"/>
            <a:ext cx="85206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Pros : You may have to write less code.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 : Might have to deal with quite a few errors!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Loop versus Recursion</a:t>
            </a:r>
            <a:endParaRPr b="1"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874800" y="133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{5CA0D479-BD20-447D-AEE2-0391703F8094}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much difference in terms of use. Both can be used to solve </a:t>
                      </a:r>
                      <a:r>
                        <a:rPr lang="en"/>
                        <a:t>repetitive</a:t>
                      </a:r>
                      <a:r>
                        <a:rPr lang="en"/>
                        <a:t> problems.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Constructs like for, while used.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 calls itself and consists of a base case and recursive case.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Loop condition given to stop loop execution at a point.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Stops executing when base case is reached.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not be easy to write for some complex problems.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May be easier to write complex problems and have more clarity.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more memory efficient.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Possibility of using more memory and resources due to stack overflow error.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Components of</a:t>
            </a:r>
            <a:r>
              <a:rPr b="1" lang="en"/>
              <a:t> Recursive Method</a:t>
            </a:r>
            <a:endParaRPr b="1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Two components: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Base 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Termination condition of the recursion process.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Recursive Case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Other cases other than the base case where the method keeps calling itself.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Structure of a</a:t>
            </a:r>
            <a:r>
              <a:rPr b="1" lang="en"/>
              <a:t> Recursive Method</a:t>
            </a:r>
            <a:endParaRPr b="1"/>
          </a:p>
        </p:txBody>
      </p:sp>
      <p:sp>
        <p:nvSpPr>
          <p:cNvPr id="85" name="Google Shape;85;p18"/>
          <p:cNvSpPr txBox="1"/>
          <p:nvPr/>
        </p:nvSpPr>
        <p:spPr>
          <a:xfrm>
            <a:off x="1457550" y="1498650"/>
            <a:ext cx="6228900" cy="21462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static 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return_type recursive_method(datatype parameter){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(base case condition is satisfied){		</a:t>
            </a:r>
            <a:endParaRPr>
              <a:solidFill>
                <a:srgbClr val="38761D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return final_value; </a:t>
            </a:r>
            <a:r>
              <a:rPr lang="en">
                <a:solidFill>
                  <a:srgbClr val="274E13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(optional)</a:t>
            </a:r>
            <a:endParaRPr>
              <a:solidFill>
                <a:srgbClr val="274E13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>
                <a:solidFill>
                  <a:srgbClr val="0000F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			</a:t>
            </a:r>
            <a:r>
              <a:rPr lang="en">
                <a:solidFill>
                  <a:srgbClr val="38761D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//recursive case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(argument);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1282525" y="4002175"/>
            <a:ext cx="72189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Can you tell what could be the issue if there was no base case?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</a:t>
            </a:r>
            <a:r>
              <a:rPr b="1" lang="en"/>
              <a:t>l</a:t>
            </a:r>
            <a:r>
              <a:rPr b="1" lang="en"/>
              <a:t> from Another Method</a:t>
            </a:r>
            <a:endParaRPr b="1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4745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all have seen in the previous “Method” lecture where we can call a method from another method.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Ex: Find</a:t>
            </a:r>
            <a:r>
              <a:rPr lang="en" sz="1400">
                <a:solidFill>
                  <a:schemeClr val="dk1"/>
                </a:solidFill>
              </a:rPr>
              <a:t>ing the sum of a simple series 1 + 2 + 3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method1 will return the sum of the first two numbers to method2.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method2 will add the returned value with 3 and return it to the method2 call in the main method where the returned result is printed.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060350" y="1263250"/>
            <a:ext cx="3727200" cy="26370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MethodExample 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System.out.println(method2(3));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method1(int a, int b){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int sum1 = a + b;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sum1;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method2(int b){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int sum2 = method1(1, 2) + b;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return sum2;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5060350" y="3900250"/>
            <a:ext cx="3727200" cy="69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0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000">
              <a:solidFill>
                <a:srgbClr val="6AA84F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Calling with Recursion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4474500" cy="3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recursive method works in a similar way. Except that the method will keep calling itself to keep adding the numbers and give the desired result.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And also, make sure the code works for sum of n natural numbers.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Ex: 1 + 2 + 3 + 4 + .... 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Change the number 4 in the method call to any other number and see if it works. You can also take n as user input.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4879325" y="1188675"/>
            <a:ext cx="4055700" cy="2393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recursion 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i="1"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(4));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recursive_method(int num){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if (num == 0){		</a:t>
            </a:r>
            <a:r>
              <a:rPr lang="en" sz="1000">
                <a:solidFill>
                  <a:srgbClr val="38761D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//base case</a:t>
            </a:r>
            <a:endParaRPr sz="1000">
              <a:solidFill>
                <a:srgbClr val="38761D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num;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else{			</a:t>
            </a:r>
            <a:r>
              <a:rPr lang="en" sz="1000">
                <a:solidFill>
                  <a:srgbClr val="38761D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//recursive case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num 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i="1"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(num - 1)</a:t>
            </a: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4879325" y="3581775"/>
            <a:ext cx="4055700" cy="692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000"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AA84F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6AA84F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 Calling with Recursion (Cont.)</a:t>
            </a:r>
            <a:endParaRPr b="1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72988" y="1073475"/>
            <a:ext cx="7613400" cy="5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How does this work?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759513" y="1595800"/>
            <a:ext cx="5104800" cy="312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recursion 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public static void main(String[] args) 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i="1"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(4));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static int recursive_method(int num){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if (num == 0){		</a:t>
            </a:r>
            <a:endParaRPr sz="1200">
              <a:solidFill>
                <a:srgbClr val="38761D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num;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else{			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return num + </a:t>
            </a:r>
            <a:r>
              <a:rPr i="1"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recursive_method</a:t>
            </a: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(num - 1);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EFEFE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6980688" y="2038700"/>
            <a:ext cx="784800" cy="3693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First call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11" name="Google Shape;111;p21"/>
          <p:cNvCxnSpPr>
            <a:stCxn id="110" idx="1"/>
          </p:cNvCxnSpPr>
          <p:nvPr/>
        </p:nvCxnSpPr>
        <p:spPr>
          <a:xfrm flipH="1">
            <a:off x="6234888" y="2223350"/>
            <a:ext cx="745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21"/>
          <p:cNvSpPr txBox="1"/>
          <p:nvPr/>
        </p:nvSpPr>
        <p:spPr>
          <a:xfrm>
            <a:off x="6317263" y="24552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4 passed to num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13" name="Google Shape;113;p21"/>
          <p:cNvCxnSpPr>
            <a:stCxn id="112" idx="1"/>
          </p:cNvCxnSpPr>
          <p:nvPr/>
        </p:nvCxnSpPr>
        <p:spPr>
          <a:xfrm flipH="1">
            <a:off x="5571463" y="2632275"/>
            <a:ext cx="7458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21"/>
          <p:cNvSpPr txBox="1"/>
          <p:nvPr/>
        </p:nvSpPr>
        <p:spPr>
          <a:xfrm>
            <a:off x="7036863" y="3511425"/>
            <a:ext cx="1808700" cy="33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4 + recursive_method(</a:t>
            </a:r>
            <a:r>
              <a:rPr lang="en" sz="1000">
                <a:solidFill>
                  <a:schemeClr val="dk2"/>
                </a:solidFill>
              </a:rPr>
              <a:t>4 - 1</a:t>
            </a:r>
            <a:r>
              <a:rPr lang="en" sz="1000">
                <a:solidFill>
                  <a:schemeClr val="dk2"/>
                </a:solidFill>
              </a:rPr>
              <a:t>) 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15" name="Google Shape;115;p21"/>
          <p:cNvCxnSpPr>
            <a:stCxn id="114" idx="1"/>
          </p:cNvCxnSpPr>
          <p:nvPr/>
        </p:nvCxnSpPr>
        <p:spPr>
          <a:xfrm flipH="1">
            <a:off x="6475563" y="3680775"/>
            <a:ext cx="561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1"/>
          <p:cNvSpPr txBox="1"/>
          <p:nvPr/>
        </p:nvSpPr>
        <p:spPr>
          <a:xfrm>
            <a:off x="6317263" y="24600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3</a:t>
            </a:r>
            <a:r>
              <a:rPr lang="en" sz="1100">
                <a:solidFill>
                  <a:schemeClr val="dk2"/>
                </a:solidFill>
              </a:rPr>
              <a:t> passed to num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7036863" y="3517875"/>
            <a:ext cx="1808700" cy="33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3</a:t>
            </a:r>
            <a:r>
              <a:rPr lang="en" sz="1000">
                <a:solidFill>
                  <a:schemeClr val="dk2"/>
                </a:solidFill>
              </a:rPr>
              <a:t> + recursive_method(3 - 1)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317263" y="24552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2</a:t>
            </a:r>
            <a:r>
              <a:rPr lang="en" sz="1100">
                <a:solidFill>
                  <a:schemeClr val="dk2"/>
                </a:solidFill>
              </a:rPr>
              <a:t> passed to num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6317263" y="24552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1</a:t>
            </a:r>
            <a:r>
              <a:rPr lang="en" sz="1100">
                <a:solidFill>
                  <a:schemeClr val="dk2"/>
                </a:solidFill>
              </a:rPr>
              <a:t> passed to num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6317263" y="2455275"/>
            <a:ext cx="12228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0 </a:t>
            </a:r>
            <a:r>
              <a:rPr lang="en" sz="1100">
                <a:solidFill>
                  <a:schemeClr val="dk2"/>
                </a:solidFill>
              </a:rPr>
              <a:t>passed to num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300788" y="2904375"/>
            <a:ext cx="2101200" cy="354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0 returned to last method call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122" name="Google Shape;122;p21"/>
          <p:cNvCxnSpPr>
            <a:stCxn id="121" idx="1"/>
          </p:cNvCxnSpPr>
          <p:nvPr/>
        </p:nvCxnSpPr>
        <p:spPr>
          <a:xfrm rot="10800000">
            <a:off x="3919588" y="3010575"/>
            <a:ext cx="1381200" cy="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" name="Google Shape;123;p21"/>
          <p:cNvSpPr txBox="1"/>
          <p:nvPr/>
        </p:nvSpPr>
        <p:spPr>
          <a:xfrm>
            <a:off x="7036863" y="3524325"/>
            <a:ext cx="1808700" cy="33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 + recursive_method(</a:t>
            </a:r>
            <a:r>
              <a:rPr lang="en" sz="1000">
                <a:solidFill>
                  <a:schemeClr val="dk2"/>
                </a:solidFill>
              </a:rPr>
              <a:t>2</a:t>
            </a:r>
            <a:r>
              <a:rPr lang="en" sz="1000">
                <a:solidFill>
                  <a:schemeClr val="dk2"/>
                </a:solidFill>
              </a:rPr>
              <a:t> - 1)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036863" y="3517875"/>
            <a:ext cx="1808700" cy="338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 </a:t>
            </a:r>
            <a:r>
              <a:rPr lang="en" sz="1000">
                <a:solidFill>
                  <a:schemeClr val="dk2"/>
                </a:solidFill>
              </a:rPr>
              <a:t>+ recursive_method(1 - 1) 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25" name="Google Shape;125;p21"/>
          <p:cNvCxnSpPr>
            <a:stCxn id="121" idx="3"/>
            <a:endCxn id="126" idx="0"/>
          </p:cNvCxnSpPr>
          <p:nvPr/>
        </p:nvCxnSpPr>
        <p:spPr>
          <a:xfrm>
            <a:off x="7401988" y="3081375"/>
            <a:ext cx="584400" cy="3696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21"/>
          <p:cNvSpPr txBox="1"/>
          <p:nvPr/>
        </p:nvSpPr>
        <p:spPr>
          <a:xfrm>
            <a:off x="6980688" y="3451100"/>
            <a:ext cx="2011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</a:t>
            </a:r>
            <a:r>
              <a:rPr lang="en" sz="1000">
                <a:solidFill>
                  <a:schemeClr val="dk2"/>
                </a:solidFill>
              </a:rPr>
              <a:t>eturn </a:t>
            </a:r>
            <a:r>
              <a:rPr lang="en" sz="1000">
                <a:solidFill>
                  <a:schemeClr val="dk2"/>
                </a:solidFill>
              </a:rPr>
              <a:t>1 + recursive_method(0) = 1 + 0 = 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6980688" y="3441500"/>
            <a:ext cx="2011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return 2 + recursive_method(1) = 2 + 1 = 3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6980688" y="3441500"/>
            <a:ext cx="2011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return 3 + recursive_method(2) = 3 + 3 = 6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980700" y="3444225"/>
            <a:ext cx="2011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return 4 + recursive_method(3) = 4 + 6 = 10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057575" y="1686571"/>
            <a:ext cx="2819200" cy="1743250"/>
          </a:xfrm>
          <a:custGeom>
            <a:rect b="b" l="l" r="r" t="t"/>
            <a:pathLst>
              <a:path extrusionOk="0" h="69730" w="112768">
                <a:moveTo>
                  <a:pt x="105276" y="69730"/>
                </a:moveTo>
                <a:cubicBezTo>
                  <a:pt x="105193" y="58534"/>
                  <a:pt x="122321" y="11745"/>
                  <a:pt x="104775" y="2554"/>
                </a:cubicBezTo>
                <a:cubicBezTo>
                  <a:pt x="87229" y="-6637"/>
                  <a:pt x="17463" y="12581"/>
                  <a:pt x="0" y="145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1" name="Google Shape;131;p21"/>
          <p:cNvSpPr txBox="1"/>
          <p:nvPr/>
        </p:nvSpPr>
        <p:spPr>
          <a:xfrm>
            <a:off x="7402000" y="1105850"/>
            <a:ext cx="1579200" cy="492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10 returned to main method  and printed.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