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b7aed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3b7aed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b7aed14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3b7aed14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51395e1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351395e1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a4370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aa4370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b7aed1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3b7aed1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6ca429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6ca429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3b7aed1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3b7aed1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260498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260498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604988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2604988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34469af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34469af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3c826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3c826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604988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604988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51395e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51395e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3b7aed14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3b7aed14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3b7aed1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3b7aed1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heserverside.com/blog/Coffee-Talk-Java-News-Stories-and-Opinions/How-to-use-Java-printf-to-format-outp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nlogic.com/openjdk-downloads" TargetMode="External"/><Relationship Id="rId4" Type="http://schemas.openxmlformats.org/officeDocument/2006/relationships/hyperlink" Target="https://drive.google.com/file/d/1bNB0VWxQPOJ1SFmA9nFwHt_TRhm3JvVu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Comments are used to make the code more readable and easily understandable.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commented portions of code are ignored by the java compiler.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Single line comments:</a:t>
            </a:r>
            <a:r>
              <a:rPr lang="en" sz="1700">
                <a:solidFill>
                  <a:srgbClr val="000000"/>
                </a:solidFill>
              </a:rPr>
              <a:t> Two forward slashes (//) are used at the beginning of the line.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Multi-line comments: </a:t>
            </a:r>
            <a:r>
              <a:rPr lang="en" sz="1700">
                <a:solidFill>
                  <a:srgbClr val="000000"/>
                </a:solidFill>
              </a:rPr>
              <a:t>It starts with /* and ends with */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in Java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63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in Java</a:t>
            </a:r>
            <a:r>
              <a:rPr b="1" lang="en"/>
              <a:t> (Contd)</a:t>
            </a:r>
            <a:endParaRPr b="1"/>
          </a:p>
        </p:txBody>
      </p:sp>
      <p:sp>
        <p:nvSpPr>
          <p:cNvPr id="159" name="Google Shape;159;p23"/>
          <p:cNvSpPr txBox="1"/>
          <p:nvPr/>
        </p:nvSpPr>
        <p:spPr>
          <a:xfrm>
            <a:off x="1336200" y="1250750"/>
            <a:ext cx="6471600" cy="246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args) 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an example of single-line comment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"Comments in Java"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an example of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multi-line comments */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"Program ends!"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336200" y="3716450"/>
            <a:ext cx="6471600" cy="1185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endParaRPr sz="1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Comments in Java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Program ends!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33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</a:t>
            </a:r>
            <a:endParaRPr b="1"/>
          </a:p>
        </p:txBody>
      </p:sp>
      <p:sp>
        <p:nvSpPr>
          <p:cNvPr id="166" name="Google Shape;166;p24"/>
          <p:cNvSpPr txBox="1"/>
          <p:nvPr/>
        </p:nvSpPr>
        <p:spPr>
          <a:xfrm>
            <a:off x="2228850" y="3124225"/>
            <a:ext cx="46863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static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11700" y="1095125"/>
            <a:ext cx="824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 K</a:t>
            </a:r>
            <a:r>
              <a:rPr lang="en" sz="1600"/>
              <a:t>eywords are few reserved words that have predefined meanings and can not be used as variable names. </a:t>
            </a:r>
            <a:r>
              <a:rPr lang="en" sz="1600">
                <a:solidFill>
                  <a:schemeClr val="dk1"/>
                </a:solidFill>
              </a:rPr>
              <a:t>Let’s get to know some of them.</a:t>
            </a:r>
            <a:endParaRPr sz="1600"/>
          </a:p>
        </p:txBody>
      </p:sp>
      <p:sp>
        <p:nvSpPr>
          <p:cNvPr id="168" name="Google Shape;168;p24"/>
          <p:cNvSpPr txBox="1"/>
          <p:nvPr/>
        </p:nvSpPr>
        <p:spPr>
          <a:xfrm>
            <a:off x="311700" y="1710725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29500" y="1710725"/>
            <a:ext cx="868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</a:t>
            </a:r>
            <a:r>
              <a:rPr b="1" lang="en" sz="1600"/>
              <a:t>ublic </a:t>
            </a:r>
            <a:r>
              <a:rPr lang="en" sz="1600"/>
              <a:t>: An access modifier keyword. </a:t>
            </a:r>
            <a:r>
              <a:rPr lang="en" sz="1600">
                <a:highlight>
                  <a:schemeClr val="lt1"/>
                </a:highlight>
              </a:rPr>
              <a:t>It means the class/method is accessible from any other classes.</a:t>
            </a:r>
            <a:r>
              <a:rPr lang="en" sz="1600"/>
              <a:t> Private and Protected are other types of access modifiers.</a:t>
            </a: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64300" y="2317925"/>
            <a:ext cx="8342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b="1" lang="en" sz="1600">
                <a:solidFill>
                  <a:schemeClr val="dk1"/>
                </a:solidFill>
              </a:rPr>
              <a:t>class </a:t>
            </a:r>
            <a:r>
              <a:rPr lang="en" sz="1600">
                <a:solidFill>
                  <a:schemeClr val="dk1"/>
                </a:solidFill>
              </a:rPr>
              <a:t>: keyword is used to specify the classname. In our example, </a:t>
            </a:r>
            <a:r>
              <a:rPr lang="en" sz="1600">
                <a:solidFill>
                  <a:srgbClr val="0000FF"/>
                </a:solidFill>
                <a:highlight>
                  <a:srgbClr val="D9D9D9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FirstProgram</a:t>
            </a:r>
            <a:r>
              <a:rPr lang="en" sz="1600">
                <a:solidFill>
                  <a:schemeClr val="dk1"/>
                </a:solidFill>
              </a:rPr>
              <a:t> means that FirstProgram is the classname.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 (Contd)</a:t>
            </a:r>
            <a:endParaRPr b="1"/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1710725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311700" y="1084050"/>
            <a:ext cx="8514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void</a:t>
            </a:r>
            <a:r>
              <a:rPr lang="en" sz="1600"/>
              <a:t> : This keyword means nothing will be returned from the method. We’ll learn more about these in the later lectures.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static</a:t>
            </a:r>
            <a:r>
              <a:rPr lang="en" sz="1600"/>
              <a:t> : It means the method can be invoked without creating an instance of the class. Again, it’ll all make sense when we learn about these in the upcoming lectures.</a:t>
            </a:r>
            <a:endParaRPr sz="1600"/>
          </a:p>
        </p:txBody>
      </p:sp>
      <p:sp>
        <p:nvSpPr>
          <p:cNvPr id="178" name="Google Shape;178;p25"/>
          <p:cNvSpPr txBox="1"/>
          <p:nvPr/>
        </p:nvSpPr>
        <p:spPr>
          <a:xfrm>
            <a:off x="1243350" y="4378500"/>
            <a:ext cx="6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 list</a:t>
            </a:r>
            <a:r>
              <a:rPr lang="en"/>
              <a:t>: </a:t>
            </a:r>
            <a:r>
              <a:rPr lang="en">
                <a:solidFill>
                  <a:schemeClr val="accent1"/>
                </a:solidFill>
              </a:rPr>
              <a:t>https://www.javatpoint.com/java-keywords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142850" y="2708625"/>
            <a:ext cx="46863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main (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72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0">
                <a:solidFill>
                  <a:srgbClr val="000000"/>
                </a:solidFill>
              </a:rPr>
              <a:t>In Java, scopes define the visibility and lifetime of variables, methods, and classes. Primarily these scopes are defined using </a:t>
            </a:r>
            <a:r>
              <a:rPr b="1" lang="en" sz="1620">
                <a:solidFill>
                  <a:srgbClr val="000000"/>
                </a:solidFill>
                <a:highlight>
                  <a:srgbClr val="CECAC3"/>
                </a:highlight>
              </a:rPr>
              <a:t>{ }</a:t>
            </a:r>
            <a:r>
              <a:rPr lang="en" sz="162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b="1" lang="en" sz="1620">
                <a:solidFill>
                  <a:schemeClr val="dk1"/>
                </a:solidFill>
                <a:highlight>
                  <a:schemeClr val="lt1"/>
                </a:highlight>
              </a:rPr>
              <a:t>(Curly Braces)</a:t>
            </a:r>
            <a:r>
              <a:rPr lang="en" sz="162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62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2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Scopes</a:t>
            </a:r>
            <a:endParaRPr b="1"/>
          </a:p>
        </p:txBody>
      </p:sp>
      <p:sp>
        <p:nvSpPr>
          <p:cNvPr id="186" name="Google Shape;186;p26"/>
          <p:cNvSpPr txBox="1"/>
          <p:nvPr/>
        </p:nvSpPr>
        <p:spPr>
          <a:xfrm>
            <a:off x="4060650" y="1907675"/>
            <a:ext cx="4459200" cy="13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</a:t>
            </a:r>
            <a:r>
              <a:rPr b="1"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20">
                <a:solidFill>
                  <a:srgbClr val="0000FF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120">
                <a:solidFill>
                  <a:srgbClr val="0B539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[] args) </a:t>
            </a:r>
            <a:r>
              <a:rPr b="1"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0">
              <a:solidFill>
                <a:schemeClr val="dk1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6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1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20">
              <a:solidFill>
                <a:schemeClr val="dk1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b="1"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311700" y="1907675"/>
            <a:ext cx="3643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shown in the example, after declaring the classname “FirstProgram” in the line 1, </a:t>
            </a:r>
            <a:r>
              <a:rPr b="1" lang="en" sz="1500"/>
              <a:t>“{“ </a:t>
            </a:r>
            <a:r>
              <a:rPr lang="en" sz="1500"/>
              <a:t>was used.</a:t>
            </a:r>
            <a:r>
              <a:rPr b="1" lang="en" sz="1500"/>
              <a:t> </a:t>
            </a:r>
            <a:r>
              <a:rPr lang="en" sz="1500"/>
              <a:t>It meant everything below was within </a:t>
            </a:r>
            <a:r>
              <a:rPr b="1" lang="en" sz="1500"/>
              <a:t>Class Scope </a:t>
            </a:r>
            <a:r>
              <a:rPr lang="en" sz="1500"/>
              <a:t>until the bracket was closed in line 5 using </a:t>
            </a:r>
            <a:r>
              <a:rPr b="1" lang="en" sz="1500">
                <a:solidFill>
                  <a:schemeClr val="dk1"/>
                </a:solidFill>
              </a:rPr>
              <a:t>“}”</a:t>
            </a:r>
            <a:r>
              <a:rPr lang="en" sz="1500"/>
              <a:t>.</a:t>
            </a:r>
            <a:endParaRPr sz="1500"/>
          </a:p>
        </p:txBody>
      </p:sp>
      <p:sp>
        <p:nvSpPr>
          <p:cNvPr id="188" name="Google Shape;188;p26"/>
          <p:cNvSpPr txBox="1"/>
          <p:nvPr/>
        </p:nvSpPr>
        <p:spPr>
          <a:xfrm>
            <a:off x="1336050" y="3903675"/>
            <a:ext cx="6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We’ll learn more about scopes in the Branching and Loop chapters.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printf to format output (Additional Reading)</a:t>
            </a:r>
            <a:endParaRPr b="1"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https://www.theserverside.com/blog/Coffee-Talk-Java-News-Stories-and-Opinions/How-to-use-Java-printf-to-format-output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6653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THANK YOU!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Java?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Runs on </a:t>
            </a:r>
            <a:r>
              <a:rPr lang="en" sz="1600">
                <a:solidFill>
                  <a:schemeClr val="dk1"/>
                </a:solidFill>
              </a:rPr>
              <a:t>more than </a:t>
            </a:r>
            <a:r>
              <a:rPr b="1" lang="en" sz="1600">
                <a:solidFill>
                  <a:schemeClr val="dk1"/>
                </a:solidFill>
              </a:rPr>
              <a:t>5.5 billion devices</a:t>
            </a:r>
            <a:r>
              <a:rPr lang="en" sz="1600">
                <a:solidFill>
                  <a:schemeClr val="dk1"/>
                </a:solidFill>
              </a:rPr>
              <a:t>. </a:t>
            </a:r>
            <a:r>
              <a:rPr lang="en" sz="1600">
                <a:solidFill>
                  <a:schemeClr val="dk1"/>
                </a:solidFill>
              </a:rPr>
              <a:t>Java is versatile and applicable to Web Development, Mobile Apps (Android), Desktop Applications, IOT Devices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Java's </a:t>
            </a:r>
            <a:r>
              <a:rPr b="1" lang="en" sz="1600">
                <a:solidFill>
                  <a:schemeClr val="dk1"/>
                </a:solidFill>
              </a:rPr>
              <a:t>OOP</a:t>
            </a:r>
            <a:r>
              <a:rPr lang="en" sz="1600">
                <a:solidFill>
                  <a:schemeClr val="dk1"/>
                </a:solidFill>
              </a:rPr>
              <a:t> implementation is widely regarded as robust and effective.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Enterprise and Large-Scale Systems</a:t>
            </a:r>
            <a:r>
              <a:rPr lang="en" sz="1600">
                <a:solidFill>
                  <a:schemeClr val="dk1"/>
                </a:solidFill>
              </a:rPr>
              <a:t>. Java is trusted for its stability, scalability, and security in mission-critical projects.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Platform Independency</a:t>
            </a:r>
            <a:r>
              <a:rPr lang="en" sz="1600">
                <a:solidFill>
                  <a:schemeClr val="dk1"/>
                </a:solidFill>
              </a:rPr>
              <a:t> allows Java to compile it’s code once and run in any OS with a JVM (Java Virtual Machine).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392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In order to understand Platform Independency, we must know about </a:t>
            </a:r>
            <a:r>
              <a:rPr b="1" lang="en" sz="1600">
                <a:solidFill>
                  <a:schemeClr val="dk1"/>
                </a:solidFill>
              </a:rPr>
              <a:t>three core components</a:t>
            </a:r>
            <a:r>
              <a:rPr lang="en" sz="1600">
                <a:solidFill>
                  <a:schemeClr val="dk1"/>
                </a:solidFill>
              </a:rPr>
              <a:t> of Java and understand how Java executes its codes.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 Independency </a:t>
            </a:r>
            <a:r>
              <a:rPr b="1" lang="en" sz="1688"/>
              <a:t>- A key feature of Java</a:t>
            </a:r>
            <a:endParaRPr b="1" sz="1688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805025"/>
            <a:ext cx="8197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36576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i="1" lang="en" sz="1550"/>
              <a:t>JVM (Java Virtual Machine)</a:t>
            </a:r>
            <a:r>
              <a:rPr lang="en" sz="1760"/>
              <a:t> </a:t>
            </a:r>
            <a:r>
              <a:rPr lang="en" sz="1350"/>
              <a:t>is platform dependent interpreter. This is the component that </a:t>
            </a:r>
            <a:r>
              <a:rPr b="1" lang="en" sz="1350"/>
              <a:t>executes bytecode</a:t>
            </a:r>
            <a:r>
              <a:rPr lang="en" sz="1350"/>
              <a:t>. Mac, Linux, Windows each has different JVMs</a:t>
            </a:r>
            <a:r>
              <a:rPr lang="en" sz="1380"/>
              <a:t>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97800" y="2692100"/>
            <a:ext cx="8197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550">
                <a:solidFill>
                  <a:schemeClr val="dk1"/>
                </a:solidFill>
              </a:rPr>
              <a:t>JRE (Java Runtime Environment)</a:t>
            </a:r>
            <a:r>
              <a:rPr lang="en" sz="1350">
                <a:solidFill>
                  <a:schemeClr val="dk1"/>
                </a:solidFill>
              </a:rPr>
              <a:t> contains the </a:t>
            </a:r>
            <a:r>
              <a:rPr b="1" lang="en" sz="1350">
                <a:solidFill>
                  <a:schemeClr val="dk1"/>
                </a:solidFill>
              </a:rPr>
              <a:t>environment and libraries</a:t>
            </a:r>
            <a:r>
              <a:rPr lang="en" sz="1350">
                <a:solidFill>
                  <a:schemeClr val="dk1"/>
                </a:solidFill>
              </a:rPr>
              <a:t> that JVM uses to execute Java programs. JRE includes JVM as well. JRE is required to RUN any java program.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800" y="3537500"/>
            <a:ext cx="8197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550">
                <a:solidFill>
                  <a:schemeClr val="dk1"/>
                </a:solidFill>
              </a:rPr>
              <a:t>JDK (Java Development Kit)</a:t>
            </a:r>
            <a:r>
              <a:rPr lang="en" sz="1350">
                <a:solidFill>
                  <a:schemeClr val="dk1"/>
                </a:solidFill>
              </a:rPr>
              <a:t> contains various tools for developers like </a:t>
            </a:r>
            <a:r>
              <a:rPr b="1" lang="en" sz="1350">
                <a:solidFill>
                  <a:schemeClr val="dk1"/>
                </a:solidFill>
              </a:rPr>
              <a:t>Java Compiler (javac)</a:t>
            </a:r>
            <a:r>
              <a:rPr lang="en" sz="1350">
                <a:solidFill>
                  <a:schemeClr val="dk1"/>
                </a:solidFill>
              </a:rPr>
              <a:t> , </a:t>
            </a:r>
            <a:r>
              <a:rPr b="1" lang="en" sz="1350">
                <a:solidFill>
                  <a:schemeClr val="dk1"/>
                </a:solidFill>
              </a:rPr>
              <a:t>Java Debugger (jdb) </a:t>
            </a:r>
            <a:r>
              <a:rPr lang="en" sz="1350">
                <a:solidFill>
                  <a:schemeClr val="dk1"/>
                </a:solidFill>
              </a:rPr>
              <a:t>etc. JDK is required for coding and developing Java applications. JRE is included with JDK.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57400"/>
            <a:ext cx="8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 Independency (Contd.)</a:t>
            </a:r>
            <a:endParaRPr b="1" sz="1688"/>
          </a:p>
        </p:txBody>
      </p:sp>
      <p:sp>
        <p:nvSpPr>
          <p:cNvPr id="75" name="Google Shape;75;p16"/>
          <p:cNvSpPr/>
          <p:nvPr/>
        </p:nvSpPr>
        <p:spPr>
          <a:xfrm>
            <a:off x="1900719" y="2621750"/>
            <a:ext cx="6189900" cy="17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JDK</a:t>
            </a:r>
            <a:endParaRPr b="1" sz="2000"/>
          </a:p>
        </p:txBody>
      </p:sp>
      <p:sp>
        <p:nvSpPr>
          <p:cNvPr id="76" name="Google Shape;76;p16"/>
          <p:cNvSpPr/>
          <p:nvPr/>
        </p:nvSpPr>
        <p:spPr>
          <a:xfrm>
            <a:off x="2066791" y="2972427"/>
            <a:ext cx="10836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Compiler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045091" y="2801359"/>
            <a:ext cx="2811900" cy="146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JRE</a:t>
            </a:r>
            <a:endParaRPr b="1" sz="2000"/>
          </a:p>
        </p:txBody>
      </p:sp>
      <p:sp>
        <p:nvSpPr>
          <p:cNvPr id="78" name="Google Shape;78;p16"/>
          <p:cNvSpPr/>
          <p:nvPr/>
        </p:nvSpPr>
        <p:spPr>
          <a:xfrm>
            <a:off x="5745905" y="2972427"/>
            <a:ext cx="7278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2"/>
                </a:highlight>
              </a:rPr>
              <a:t>JVM</a:t>
            </a:r>
            <a:endParaRPr b="1" sz="1800">
              <a:highlight>
                <a:schemeClr val="lt2"/>
              </a:highlight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689368" y="3150427"/>
            <a:ext cx="9972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Libraries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00887" y="2877278"/>
            <a:ext cx="103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Byte Code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</a:t>
            </a:r>
            <a:r>
              <a:rPr b="1" lang="en" sz="1100"/>
              <a:t>.class</a:t>
            </a:r>
            <a:r>
              <a:rPr lang="en" sz="1100"/>
              <a:t>) files</a:t>
            </a:r>
            <a:endParaRPr sz="1100"/>
          </a:p>
        </p:txBody>
      </p:sp>
      <p:cxnSp>
        <p:nvCxnSpPr>
          <p:cNvPr id="81" name="Google Shape;81;p16"/>
          <p:cNvCxnSpPr>
            <a:stCxn id="76" idx="3"/>
            <a:endCxn id="80" idx="1"/>
          </p:cNvCxnSpPr>
          <p:nvPr/>
        </p:nvCxnSpPr>
        <p:spPr>
          <a:xfrm flipH="1" rot="10800000">
            <a:off x="3150391" y="3138927"/>
            <a:ext cx="4506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3"/>
            <a:endCxn id="78" idx="1"/>
          </p:cNvCxnSpPr>
          <p:nvPr/>
        </p:nvCxnSpPr>
        <p:spPr>
          <a:xfrm>
            <a:off x="4638587" y="3138878"/>
            <a:ext cx="11073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544075" y="2877278"/>
            <a:ext cx="997200" cy="8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Source Files</a:t>
            </a:r>
            <a:endParaRPr sz="1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(</a:t>
            </a:r>
            <a:r>
              <a:rPr b="1" lang="en" sz="1000">
                <a:solidFill>
                  <a:schemeClr val="dk1"/>
                </a:solidFill>
                <a:highlight>
                  <a:schemeClr val="lt2"/>
                </a:highlight>
              </a:rPr>
              <a:t>.java</a:t>
            </a: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) files</a:t>
            </a:r>
            <a:endParaRPr sz="1000">
              <a:highlight>
                <a:schemeClr val="lt2"/>
              </a:highlight>
            </a:endParaRPr>
          </a:p>
        </p:txBody>
      </p:sp>
      <p:cxnSp>
        <p:nvCxnSpPr>
          <p:cNvPr id="84" name="Google Shape;84;p16"/>
          <p:cNvCxnSpPr>
            <a:stCxn id="83" idx="3"/>
            <a:endCxn id="76" idx="1"/>
          </p:cNvCxnSpPr>
          <p:nvPr/>
        </p:nvCxnSpPr>
        <p:spPr>
          <a:xfrm>
            <a:off x="1541275" y="3278078"/>
            <a:ext cx="5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2110020" y="3781530"/>
            <a:ext cx="9972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2"/>
                </a:highlight>
              </a:rPr>
              <a:t>Debugger</a:t>
            </a:r>
            <a:endParaRPr sz="1200">
              <a:highlight>
                <a:schemeClr val="lt2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6650" y="1114125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Java code goes through the compiler within the JDK.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76650" y="2126525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 startAt="3"/>
            </a:pPr>
            <a:r>
              <a:rPr lang="en">
                <a:solidFill>
                  <a:schemeClr val="dk1"/>
                </a:solidFill>
              </a:rPr>
              <a:t>This ByteCode (.class file) is executed by the </a:t>
            </a:r>
            <a:r>
              <a:rPr b="1" lang="en">
                <a:solidFill>
                  <a:schemeClr val="dk1"/>
                </a:solidFill>
              </a:rPr>
              <a:t>JVM</a:t>
            </a:r>
            <a:r>
              <a:rPr lang="en">
                <a:solidFill>
                  <a:schemeClr val="dk1"/>
                </a:solidFill>
              </a:rPr>
              <a:t> using various libraries from the </a:t>
            </a:r>
            <a:r>
              <a:rPr b="1" lang="en">
                <a:solidFill>
                  <a:schemeClr val="dk1"/>
                </a:solidFill>
              </a:rPr>
              <a:t>JRE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6650" y="1514325"/>
            <a:ext cx="8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 startAt="2"/>
            </a:pPr>
            <a:r>
              <a:rPr b="1" lang="en">
                <a:solidFill>
                  <a:schemeClr val="dk1"/>
                </a:solidFill>
              </a:rPr>
              <a:t>Compiler</a:t>
            </a:r>
            <a:r>
              <a:rPr lang="en">
                <a:solidFill>
                  <a:schemeClr val="dk1"/>
                </a:solidFill>
              </a:rPr>
              <a:t> converts </a:t>
            </a:r>
            <a:r>
              <a:rPr b="1" lang="en">
                <a:solidFill>
                  <a:schemeClr val="dk1"/>
                </a:solidFill>
              </a:rPr>
              <a:t>Java Code </a:t>
            </a:r>
            <a:r>
              <a:rPr b="1" lang="en">
                <a:solidFill>
                  <a:schemeClr val="dk1"/>
                </a:solidFill>
              </a:rPr>
              <a:t>to Byte Code</a:t>
            </a:r>
            <a:r>
              <a:rPr lang="en">
                <a:solidFill>
                  <a:schemeClr val="dk1"/>
                </a:solidFill>
              </a:rPr>
              <a:t> which is </a:t>
            </a:r>
            <a:r>
              <a:rPr b="1" lang="en">
                <a:solidFill>
                  <a:schemeClr val="dk1"/>
                </a:solidFill>
              </a:rPr>
              <a:t>platform independent</a:t>
            </a:r>
            <a:r>
              <a:rPr lang="en">
                <a:solidFill>
                  <a:schemeClr val="dk1"/>
                </a:solidFill>
              </a:rPr>
              <a:t>. Now this ByteCode can be run in any OS without compiling.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JDK</a:t>
            </a:r>
            <a:r>
              <a:rPr b="1" lang="en"/>
              <a:t> &amp; DrJava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this course we’ll be using JDK version 8.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Link to JDK version 8: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https://www.openlogic.com/openjdk-downloads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We’ll be using DrJava as IDE: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Link to DrJava: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https://drive.google.com/file/d/1bNB0VWxQPOJ1SFmA9nFwHt_TRhm3JvVu/view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our first program using Java</a:t>
            </a:r>
            <a:endParaRPr sz="122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2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Writing Your First Program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430200" y="1684026"/>
            <a:ext cx="48279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0200" y="3174525"/>
            <a:ext cx="4827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Welcome to DrJava.  Working directory is /home/Documents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&gt; run </a:t>
            </a:r>
            <a:r>
              <a:rPr lang="en" sz="1200">
                <a:solidFill>
                  <a:srgbClr val="1C4587"/>
                </a:solidFill>
              </a:rPr>
              <a:t>FirstProgram</a:t>
            </a:r>
            <a:endParaRPr sz="1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Hello World!!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7200" y="1675425"/>
            <a:ext cx="2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program will print out “Hello World”.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593975" y="2763500"/>
            <a:ext cx="30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PS:</a:t>
            </a:r>
            <a:r>
              <a:rPr lang="en"/>
              <a:t> For now you have to memorize the highlighted portion.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worry, all of it will make sense by the end of this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Java code using DrJava</a:t>
            </a:r>
            <a:endParaRPr b="1"/>
          </a:p>
        </p:txBody>
      </p:sp>
      <p:sp>
        <p:nvSpPr>
          <p:cNvPr id="110" name="Google Shape;110;p19"/>
          <p:cNvSpPr txBox="1"/>
          <p:nvPr/>
        </p:nvSpPr>
        <p:spPr>
          <a:xfrm>
            <a:off x="6073225" y="1316025"/>
            <a:ext cx="288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>
                <a:solidFill>
                  <a:schemeClr val="dk1"/>
                </a:solidFill>
              </a:rPr>
              <a:t>writing our code</a:t>
            </a:r>
            <a:r>
              <a:rPr lang="en"/>
              <a:t> using Dr Java’s editor, we have to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Save the code.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Compile the code.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code.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073225" y="2666600"/>
            <a:ext cx="288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Keep in mind, </a:t>
            </a:r>
            <a:r>
              <a:rPr lang="en"/>
              <a:t>your file name has to be the same as the </a:t>
            </a:r>
            <a:r>
              <a:rPr b="1" lang="en"/>
              <a:t>Class</a:t>
            </a:r>
            <a:r>
              <a:rPr lang="en"/>
              <a:t> </a:t>
            </a:r>
            <a:r>
              <a:rPr b="1" lang="en"/>
              <a:t>name.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</a:t>
            </a:r>
            <a:r>
              <a:rPr b="1" lang="en"/>
              <a:t>FirstProgram </a:t>
            </a:r>
            <a:r>
              <a:rPr lang="en"/>
              <a:t>is our class name.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5" y="1170271"/>
            <a:ext cx="5630602" cy="3726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4438083" y="1103450"/>
            <a:ext cx="133925" cy="248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2</a:t>
            </a:r>
          </a:p>
        </p:txBody>
      </p:sp>
      <p:sp>
        <p:nvSpPr>
          <p:cNvPr id="114" name="Google Shape;114;p19"/>
          <p:cNvSpPr/>
          <p:nvPr/>
        </p:nvSpPr>
        <p:spPr>
          <a:xfrm>
            <a:off x="5103275" y="1101375"/>
            <a:ext cx="168628" cy="2525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3</a:t>
            </a:r>
          </a:p>
        </p:txBody>
      </p:sp>
      <p:sp>
        <p:nvSpPr>
          <p:cNvPr id="115" name="Google Shape;115;p19"/>
          <p:cNvSpPr/>
          <p:nvPr/>
        </p:nvSpPr>
        <p:spPr>
          <a:xfrm>
            <a:off x="1239174" y="1103450"/>
            <a:ext cx="77125" cy="248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2201725" y="3032775"/>
            <a:ext cx="34203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070550" y="3087675"/>
            <a:ext cx="13056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223025" y="2025650"/>
            <a:ext cx="33777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440175" y="2083125"/>
            <a:ext cx="16620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141863" y="2080550"/>
            <a:ext cx="11454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59625" y="1056325"/>
            <a:ext cx="8049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820"/>
              <a:t>To show the output in the console, java uses three different approaches</a:t>
            </a:r>
            <a:r>
              <a:rPr lang="en" sz="1820"/>
              <a:t>.</a:t>
            </a:r>
            <a:endParaRPr sz="1820"/>
          </a:p>
        </p:txBody>
      </p:sp>
      <p:sp>
        <p:nvSpPr>
          <p:cNvPr id="126" name="Google Shape;126;p20"/>
          <p:cNvSpPr/>
          <p:nvPr/>
        </p:nvSpPr>
        <p:spPr>
          <a:xfrm>
            <a:off x="2440175" y="3070675"/>
            <a:ext cx="15717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445025"/>
            <a:ext cx="282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Printing in Java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141900" y="4021000"/>
            <a:ext cx="34203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440100" y="4092225"/>
            <a:ext cx="15717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070550" y="4092225"/>
            <a:ext cx="11454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75775" y="2944650"/>
            <a:ext cx="13629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refers to the output stream</a:t>
            </a:r>
            <a:endParaRPr b="1"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32" name="Google Shape;132;p20"/>
          <p:cNvCxnSpPr>
            <a:stCxn id="126" idx="1"/>
            <a:endCxn id="131" idx="3"/>
          </p:cNvCxnSpPr>
          <p:nvPr/>
        </p:nvCxnSpPr>
        <p:spPr>
          <a:xfrm flipH="1">
            <a:off x="1838675" y="3270025"/>
            <a:ext cx="601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3" idx="1"/>
            <a:endCxn id="131" idx="0"/>
          </p:cNvCxnSpPr>
          <p:nvPr/>
        </p:nvCxnSpPr>
        <p:spPr>
          <a:xfrm flipH="1">
            <a:off x="1157375" y="2282475"/>
            <a:ext cx="1282800" cy="6621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20"/>
          <p:cNvCxnSpPr>
            <a:stCxn id="129" idx="1"/>
            <a:endCxn id="131" idx="2"/>
          </p:cNvCxnSpPr>
          <p:nvPr/>
        </p:nvCxnSpPr>
        <p:spPr>
          <a:xfrm rot="10800000">
            <a:off x="1157300" y="3595275"/>
            <a:ext cx="1282800" cy="696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6275075" y="1748000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any argument passed to it while keeping the cursor on the same line</a:t>
            </a:r>
            <a:endParaRPr sz="1300"/>
          </a:p>
        </p:txBody>
      </p:sp>
      <p:sp>
        <p:nvSpPr>
          <p:cNvPr id="136" name="Google Shape;136;p20"/>
          <p:cNvSpPr/>
          <p:nvPr/>
        </p:nvSpPr>
        <p:spPr>
          <a:xfrm>
            <a:off x="6275075" y="2907675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any argument passed to it followed by a line break</a:t>
            </a:r>
            <a:endParaRPr sz="1300"/>
          </a:p>
        </p:txBody>
      </p:sp>
      <p:sp>
        <p:nvSpPr>
          <p:cNvPr id="137" name="Google Shape;137;p20"/>
          <p:cNvSpPr/>
          <p:nvPr/>
        </p:nvSpPr>
        <p:spPr>
          <a:xfrm>
            <a:off x="6275075" y="4021000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the output in a specified format</a:t>
            </a:r>
            <a:endParaRPr sz="1300"/>
          </a:p>
        </p:txBody>
      </p:sp>
      <p:cxnSp>
        <p:nvCxnSpPr>
          <p:cNvPr id="138" name="Google Shape;138;p20"/>
          <p:cNvCxnSpPr>
            <a:stCxn id="130" idx="3"/>
            <a:endCxn id="137" idx="1"/>
          </p:cNvCxnSpPr>
          <p:nvPr/>
        </p:nvCxnSpPr>
        <p:spPr>
          <a:xfrm>
            <a:off x="5215950" y="4291575"/>
            <a:ext cx="1059000" cy="108900"/>
          </a:xfrm>
          <a:prstGeom prst="bentConnector3">
            <a:avLst>
              <a:gd fmla="val 5635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20"/>
          <p:cNvCxnSpPr>
            <a:stCxn id="124" idx="3"/>
            <a:endCxn id="135" idx="1"/>
          </p:cNvCxnSpPr>
          <p:nvPr/>
        </p:nvCxnSpPr>
        <p:spPr>
          <a:xfrm flipH="1" rot="10800000">
            <a:off x="5287263" y="2127500"/>
            <a:ext cx="987900" cy="152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>
            <a:stCxn id="121" idx="3"/>
            <a:endCxn id="136" idx="1"/>
          </p:cNvCxnSpPr>
          <p:nvPr/>
        </p:nvCxnSpPr>
        <p:spPr>
          <a:xfrm>
            <a:off x="5376150" y="3287025"/>
            <a:ext cx="8988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63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Printing in Java (Contd)</a:t>
            </a:r>
            <a:endParaRPr b="1"/>
          </a:p>
        </p:txBody>
      </p:sp>
      <p:sp>
        <p:nvSpPr>
          <p:cNvPr id="146" name="Google Shape;146;p21"/>
          <p:cNvSpPr txBox="1"/>
          <p:nvPr/>
        </p:nvSpPr>
        <p:spPr>
          <a:xfrm>
            <a:off x="1520700" y="1241750"/>
            <a:ext cx="6102600" cy="220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PrintingExample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args) 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1.56f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"Number: "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"Formatted y = %.4f\n"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520700" y="3368050"/>
            <a:ext cx="6102600" cy="1185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PrintingExample</a:t>
            </a:r>
            <a:endParaRPr sz="1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Number: 23Hello World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Formatted y = 1.5600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