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7f69c6955c_2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7f69c6955c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7f69c6955c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7f69c6955c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524f499e4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524f499e4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316377dcb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316377dcb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7f69c6955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7f69c6955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53d12510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53d12510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94338b0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94338b0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524f499e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524f499e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296ab276d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296ab276d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7f69c6955c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7f69c6955c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2f3deb10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2f3deb10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24f499e4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524f499e4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96ab276d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96ab276d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521c10181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521c10181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Decision Making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Branching or Selection Statements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 else if - else Multiple Selection Statements (Contd)</a:t>
            </a:r>
            <a:endParaRPr/>
          </a:p>
        </p:txBody>
      </p:sp>
      <p:sp>
        <p:nvSpPr>
          <p:cNvPr id="200" name="Google Shape;200;p22"/>
          <p:cNvSpPr txBox="1"/>
          <p:nvPr/>
        </p:nvSpPr>
        <p:spPr>
          <a:xfrm>
            <a:off x="4939275" y="1386825"/>
            <a:ext cx="3964200" cy="3109200"/>
          </a:xfrm>
          <a:prstGeom prst="rect">
            <a:avLst/>
          </a:prstGeom>
          <a:solidFill>
            <a:srgbClr val="EEEEEE"/>
          </a:solidFill>
          <a:ln cap="flat" cmpd="sng" w="9525">
            <a:solidFill>
              <a:srgbClr val="434343"/>
            </a:solidFill>
            <a:prstDash val="solid"/>
            <a:round/>
            <a:headEnd len="sm" w="sm" type="none"/>
            <a:tailEnd len="sm" w="sm" type="none"/>
          </a:ln>
        </p:spPr>
        <p:txBody>
          <a:bodyPr anchorCtr="0" anchor="t" bIns="91425" lIns="45700" spcFirstLastPara="1" rIns="18275" wrap="square" tIns="91425">
            <a:spAutoFit/>
          </a:bodyPr>
          <a:lstStyle/>
          <a:p>
            <a:pPr indent="-292100" lvl="0" marL="457200" rtl="0" algn="l">
              <a:lnSpc>
                <a:spcPct val="150000"/>
              </a:lnSpc>
              <a:spcBef>
                <a:spcPts val="0"/>
              </a:spcBef>
              <a:spcAft>
                <a:spcPts val="0"/>
              </a:spcAft>
              <a:buSzPts val="1000"/>
              <a:buFont typeface="Courier New"/>
              <a:buAutoNum type="arabicPeriod"/>
            </a:pPr>
            <a:r>
              <a:rPr lang="en" sz="1000">
                <a:solidFill>
                  <a:srgbClr val="0000FF"/>
                </a:solidFill>
                <a:latin typeface="Courier New"/>
                <a:ea typeface="Courier New"/>
                <a:cs typeface="Courier New"/>
                <a:sym typeface="Courier New"/>
              </a:rPr>
              <a:t>class</a:t>
            </a:r>
            <a:r>
              <a:rPr lang="en" sz="1000">
                <a:latin typeface="Courier New"/>
                <a:ea typeface="Courier New"/>
                <a:cs typeface="Courier New"/>
                <a:sym typeface="Courier New"/>
              </a:rPr>
              <a:t> MultiBranching {</a:t>
            </a:r>
            <a:endParaRPr sz="1000">
              <a:solidFill>
                <a:schemeClr val="dk1"/>
              </a:solidFill>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solidFill>
                  <a:srgbClr val="0000FF"/>
                </a:solidFill>
                <a:latin typeface="Courier New"/>
                <a:ea typeface="Courier New"/>
                <a:cs typeface="Courier New"/>
                <a:sym typeface="Courier New"/>
              </a:rPr>
              <a:t>   public</a:t>
            </a:r>
            <a:r>
              <a:rPr lang="en" sz="1000">
                <a:solidFill>
                  <a:srgbClr val="000000"/>
                </a:solidFill>
                <a:latin typeface="Courier New"/>
                <a:ea typeface="Courier New"/>
                <a:cs typeface="Courier New"/>
                <a:sym typeface="Courier New"/>
              </a:rPr>
              <a:t> </a:t>
            </a:r>
            <a:r>
              <a:rPr lang="en" sz="1000">
                <a:solidFill>
                  <a:srgbClr val="0000FF"/>
                </a:solidFill>
                <a:latin typeface="Courier New"/>
                <a:ea typeface="Courier New"/>
                <a:cs typeface="Courier New"/>
                <a:sym typeface="Courier New"/>
              </a:rPr>
              <a:t>static</a:t>
            </a:r>
            <a:r>
              <a:rPr lang="en" sz="1000">
                <a:solidFill>
                  <a:srgbClr val="000000"/>
                </a:solidFill>
                <a:latin typeface="Courier New"/>
                <a:ea typeface="Courier New"/>
                <a:cs typeface="Courier New"/>
                <a:sym typeface="Courier New"/>
              </a:rPr>
              <a:t> void main (String[] args) {</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        </a:t>
            </a:r>
            <a:r>
              <a:rPr lang="en" sz="1000">
                <a:solidFill>
                  <a:srgbClr val="0000FF"/>
                </a:solidFill>
                <a:highlight>
                  <a:schemeClr val="lt2"/>
                </a:highlight>
                <a:latin typeface="Courier New"/>
                <a:ea typeface="Courier New"/>
                <a:cs typeface="Courier New"/>
                <a:sym typeface="Courier New"/>
              </a:rPr>
              <a:t>if</a:t>
            </a:r>
            <a:r>
              <a:rPr lang="en" sz="1000">
                <a:highlight>
                  <a:schemeClr val="lt2"/>
                </a:highlight>
                <a:latin typeface="Courier New"/>
                <a:ea typeface="Courier New"/>
                <a:cs typeface="Courier New"/>
                <a:sym typeface="Courier New"/>
              </a:rPr>
              <a:t> (condition) {</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            </a:t>
            </a:r>
            <a:r>
              <a:rPr lang="en" sz="1000">
                <a:highlight>
                  <a:srgbClr val="FFFF00"/>
                </a:highlight>
                <a:latin typeface="Courier New"/>
                <a:ea typeface="Courier New"/>
                <a:cs typeface="Courier New"/>
                <a:sym typeface="Courier New"/>
              </a:rPr>
              <a:t>if condition block</a:t>
            </a:r>
            <a:r>
              <a:rPr lang="en" sz="1000">
                <a:highlight>
                  <a:schemeClr val="lt2"/>
                </a:highlight>
                <a:latin typeface="Courier New"/>
                <a:ea typeface="Courier New"/>
                <a:cs typeface="Courier New"/>
                <a:sym typeface="Courier New"/>
              </a:rPr>
              <a:t>;</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        }</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        </a:t>
            </a:r>
            <a:r>
              <a:rPr lang="en" sz="1000">
                <a:solidFill>
                  <a:srgbClr val="0028FF"/>
                </a:solidFill>
                <a:highlight>
                  <a:schemeClr val="lt2"/>
                </a:highlight>
                <a:latin typeface="Courier New"/>
                <a:ea typeface="Courier New"/>
                <a:cs typeface="Courier New"/>
                <a:sym typeface="Courier New"/>
              </a:rPr>
              <a:t>else if </a:t>
            </a:r>
            <a:r>
              <a:rPr lang="en" sz="1000">
                <a:solidFill>
                  <a:schemeClr val="dk1"/>
                </a:solidFill>
                <a:highlight>
                  <a:schemeClr val="lt2"/>
                </a:highlight>
                <a:latin typeface="Courier New"/>
                <a:ea typeface="Courier New"/>
                <a:cs typeface="Courier New"/>
                <a:sym typeface="Courier New"/>
              </a:rPr>
              <a:t>(condition) {</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Clr>
                <a:schemeClr val="dk1"/>
              </a:buClr>
              <a:buSzPts val="1000"/>
              <a:buFont typeface="Courier New"/>
              <a:buAutoNum type="arabicPeriod"/>
            </a:pPr>
            <a:r>
              <a:rPr lang="en" sz="1000">
                <a:solidFill>
                  <a:schemeClr val="dk1"/>
                </a:solidFill>
                <a:highlight>
                  <a:schemeClr val="lt2"/>
                </a:highlight>
                <a:latin typeface="Courier New"/>
                <a:ea typeface="Courier New"/>
                <a:cs typeface="Courier New"/>
                <a:sym typeface="Courier New"/>
              </a:rPr>
              <a:t>            </a:t>
            </a:r>
            <a:r>
              <a:rPr lang="en" sz="1000">
                <a:solidFill>
                  <a:schemeClr val="dk1"/>
                </a:solidFill>
                <a:highlight>
                  <a:srgbClr val="FFFD00"/>
                </a:highlight>
                <a:latin typeface="Courier New"/>
                <a:ea typeface="Courier New"/>
                <a:cs typeface="Courier New"/>
                <a:sym typeface="Courier New"/>
              </a:rPr>
              <a:t>else if condition block</a:t>
            </a:r>
            <a:r>
              <a:rPr lang="en" sz="1000">
                <a:solidFill>
                  <a:schemeClr val="dk1"/>
                </a:solidFill>
                <a:highlight>
                  <a:schemeClr val="lt2"/>
                </a:highlight>
                <a:latin typeface="Courier New"/>
                <a:ea typeface="Courier New"/>
                <a:cs typeface="Courier New"/>
                <a:sym typeface="Courier New"/>
              </a:rPr>
              <a:t>;</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Clr>
                <a:schemeClr val="dk1"/>
              </a:buClr>
              <a:buSzPts val="1000"/>
              <a:buFont typeface="Courier New"/>
              <a:buAutoNum type="arabicPeriod"/>
            </a:pPr>
            <a:r>
              <a:rPr lang="en" sz="1000">
                <a:solidFill>
                  <a:schemeClr val="dk1"/>
                </a:solidFill>
                <a:highlight>
                  <a:schemeClr val="lt2"/>
                </a:highlight>
                <a:latin typeface="Courier New"/>
                <a:ea typeface="Courier New"/>
                <a:cs typeface="Courier New"/>
                <a:sym typeface="Courier New"/>
              </a:rPr>
              <a:t>        }</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        </a:t>
            </a:r>
            <a:r>
              <a:rPr lang="en" sz="1000">
                <a:solidFill>
                  <a:srgbClr val="0028FF"/>
                </a:solidFill>
                <a:highlight>
                  <a:schemeClr val="lt2"/>
                </a:highlight>
                <a:latin typeface="Courier New"/>
                <a:ea typeface="Courier New"/>
                <a:cs typeface="Courier New"/>
                <a:sym typeface="Courier New"/>
              </a:rPr>
              <a:t>else </a:t>
            </a:r>
            <a:r>
              <a:rPr lang="en" sz="1000">
                <a:highlight>
                  <a:schemeClr val="lt2"/>
                </a:highlight>
                <a:latin typeface="Courier New"/>
                <a:ea typeface="Courier New"/>
                <a:cs typeface="Courier New"/>
                <a:sym typeface="Courier New"/>
              </a:rPr>
              <a:t>{</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            </a:t>
            </a:r>
            <a:r>
              <a:rPr lang="en" sz="1000">
                <a:highlight>
                  <a:srgbClr val="FFFD00"/>
                </a:highlight>
                <a:latin typeface="Courier New"/>
                <a:ea typeface="Courier New"/>
                <a:cs typeface="Courier New"/>
                <a:sym typeface="Courier New"/>
              </a:rPr>
              <a:t>else condition block</a:t>
            </a:r>
            <a:r>
              <a:rPr lang="en" sz="1000">
                <a:highlight>
                  <a:schemeClr val="lt2"/>
                </a:highlight>
                <a:latin typeface="Courier New"/>
                <a:ea typeface="Courier New"/>
                <a:cs typeface="Courier New"/>
                <a:sym typeface="Courier New"/>
              </a:rPr>
              <a:t>;</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        }</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solidFill>
                  <a:srgbClr val="0000FF"/>
                </a:solidFill>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a:t>
            </a:r>
            <a:endParaRPr sz="1000">
              <a:solidFill>
                <a:srgbClr val="000000"/>
              </a:solidFill>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solidFill>
                  <a:srgbClr val="000000"/>
                </a:solidFill>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201" name="Google Shape;201;p22"/>
          <p:cNvSpPr/>
          <p:nvPr/>
        </p:nvSpPr>
        <p:spPr>
          <a:xfrm>
            <a:off x="1271875" y="1220900"/>
            <a:ext cx="806544" cy="275994"/>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START</a:t>
            </a:r>
            <a:endParaRPr sz="1200"/>
          </a:p>
        </p:txBody>
      </p:sp>
      <p:sp>
        <p:nvSpPr>
          <p:cNvPr id="202" name="Google Shape;202;p22"/>
          <p:cNvSpPr/>
          <p:nvPr/>
        </p:nvSpPr>
        <p:spPr>
          <a:xfrm>
            <a:off x="2784025" y="4496025"/>
            <a:ext cx="880794" cy="275994"/>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END</a:t>
            </a:r>
            <a:endParaRPr sz="1200"/>
          </a:p>
        </p:txBody>
      </p:sp>
      <p:sp>
        <p:nvSpPr>
          <p:cNvPr id="203" name="Google Shape;203;p22"/>
          <p:cNvSpPr/>
          <p:nvPr/>
        </p:nvSpPr>
        <p:spPr>
          <a:xfrm>
            <a:off x="847950" y="1672950"/>
            <a:ext cx="1671900" cy="6183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45700">
            <a:noAutofit/>
          </a:bodyPr>
          <a:lstStyle/>
          <a:p>
            <a:pPr indent="0" lvl="0" marL="0" rtl="0" algn="ctr">
              <a:spcBef>
                <a:spcPts val="0"/>
              </a:spcBef>
              <a:spcAft>
                <a:spcPts val="0"/>
              </a:spcAft>
              <a:buNone/>
            </a:pPr>
            <a:r>
              <a:rPr lang="en" sz="1200"/>
              <a:t>i</a:t>
            </a:r>
            <a:r>
              <a:rPr lang="en" sz="1200"/>
              <a:t>f</a:t>
            </a:r>
            <a:r>
              <a:rPr lang="en" sz="1200"/>
              <a:t> c</a:t>
            </a:r>
            <a:r>
              <a:rPr lang="en" sz="1200"/>
              <a:t>ondition</a:t>
            </a:r>
            <a:endParaRPr sz="1200"/>
          </a:p>
        </p:txBody>
      </p:sp>
      <p:cxnSp>
        <p:nvCxnSpPr>
          <p:cNvPr id="204" name="Google Shape;204;p22"/>
          <p:cNvCxnSpPr>
            <a:stCxn id="201" idx="2"/>
            <a:endCxn id="203" idx="0"/>
          </p:cNvCxnSpPr>
          <p:nvPr/>
        </p:nvCxnSpPr>
        <p:spPr>
          <a:xfrm>
            <a:off x="1675147" y="1496894"/>
            <a:ext cx="8700" cy="176100"/>
          </a:xfrm>
          <a:prstGeom prst="straightConnector1">
            <a:avLst/>
          </a:prstGeom>
          <a:noFill/>
          <a:ln cap="flat" cmpd="sng" w="9525">
            <a:solidFill>
              <a:schemeClr val="dk2"/>
            </a:solidFill>
            <a:prstDash val="solid"/>
            <a:round/>
            <a:headEnd len="med" w="med" type="none"/>
            <a:tailEnd len="med" w="med" type="triangle"/>
          </a:ln>
        </p:spPr>
      </p:cxnSp>
      <p:sp>
        <p:nvSpPr>
          <p:cNvPr id="205" name="Google Shape;205;p22"/>
          <p:cNvSpPr txBox="1"/>
          <p:nvPr/>
        </p:nvSpPr>
        <p:spPr>
          <a:xfrm>
            <a:off x="2563288" y="2666866"/>
            <a:ext cx="661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TRUE</a:t>
            </a:r>
            <a:endParaRPr b="1" sz="900"/>
          </a:p>
        </p:txBody>
      </p:sp>
      <p:sp>
        <p:nvSpPr>
          <p:cNvPr id="206" name="Google Shape;206;p22"/>
          <p:cNvSpPr txBox="1"/>
          <p:nvPr/>
        </p:nvSpPr>
        <p:spPr>
          <a:xfrm>
            <a:off x="1136200" y="2292437"/>
            <a:ext cx="661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FALSE</a:t>
            </a:r>
            <a:endParaRPr b="1" sz="900"/>
          </a:p>
        </p:txBody>
      </p:sp>
      <p:sp>
        <p:nvSpPr>
          <p:cNvPr id="207" name="Google Shape;207;p22"/>
          <p:cNvSpPr/>
          <p:nvPr/>
        </p:nvSpPr>
        <p:spPr>
          <a:xfrm>
            <a:off x="839200" y="2632275"/>
            <a:ext cx="1671900" cy="6183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else </a:t>
            </a:r>
            <a:r>
              <a:rPr lang="en" sz="1200"/>
              <a:t>if condition</a:t>
            </a:r>
            <a:endParaRPr sz="1200"/>
          </a:p>
        </p:txBody>
      </p:sp>
      <p:sp>
        <p:nvSpPr>
          <p:cNvPr id="208" name="Google Shape;208;p22"/>
          <p:cNvSpPr/>
          <p:nvPr/>
        </p:nvSpPr>
        <p:spPr>
          <a:xfrm>
            <a:off x="3621800" y="2241600"/>
            <a:ext cx="1018200" cy="4185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45700" spcFirstLastPara="1" rIns="45700" wrap="square" tIns="91425">
            <a:noAutofit/>
          </a:bodyPr>
          <a:lstStyle/>
          <a:p>
            <a:pPr indent="0" lvl="0" marL="0" rtl="0" algn="ctr">
              <a:spcBef>
                <a:spcPts val="0"/>
              </a:spcBef>
              <a:spcAft>
                <a:spcPts val="0"/>
              </a:spcAft>
              <a:buNone/>
            </a:pPr>
            <a:r>
              <a:rPr lang="en" sz="1200"/>
              <a:t>if block / scope</a:t>
            </a:r>
            <a:endParaRPr sz="1200"/>
          </a:p>
        </p:txBody>
      </p:sp>
      <p:sp>
        <p:nvSpPr>
          <p:cNvPr id="209" name="Google Shape;209;p22"/>
          <p:cNvSpPr/>
          <p:nvPr/>
        </p:nvSpPr>
        <p:spPr>
          <a:xfrm>
            <a:off x="2622475" y="3113613"/>
            <a:ext cx="1203900" cy="4185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45700" spcFirstLastPara="1" rIns="45700" wrap="square" tIns="91425">
            <a:noAutofit/>
          </a:bodyPr>
          <a:lstStyle/>
          <a:p>
            <a:pPr indent="0" lvl="0" marL="0" rtl="0" algn="ctr">
              <a:spcBef>
                <a:spcPts val="0"/>
              </a:spcBef>
              <a:spcAft>
                <a:spcPts val="0"/>
              </a:spcAft>
              <a:buNone/>
            </a:pPr>
            <a:r>
              <a:rPr lang="en" sz="1200"/>
              <a:t>else </a:t>
            </a:r>
            <a:r>
              <a:rPr lang="en" sz="1200"/>
              <a:t>if block/scope</a:t>
            </a:r>
            <a:endParaRPr sz="1200"/>
          </a:p>
        </p:txBody>
      </p:sp>
      <p:sp>
        <p:nvSpPr>
          <p:cNvPr id="210" name="Google Shape;210;p22"/>
          <p:cNvSpPr/>
          <p:nvPr/>
        </p:nvSpPr>
        <p:spPr>
          <a:xfrm>
            <a:off x="1073200" y="3776375"/>
            <a:ext cx="1203900" cy="4185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45700" spcFirstLastPara="1" rIns="45700" wrap="square" tIns="91425">
            <a:noAutofit/>
          </a:bodyPr>
          <a:lstStyle/>
          <a:p>
            <a:pPr indent="0" lvl="0" marL="0" rtl="0" algn="ctr">
              <a:spcBef>
                <a:spcPts val="0"/>
              </a:spcBef>
              <a:spcAft>
                <a:spcPts val="0"/>
              </a:spcAft>
              <a:buNone/>
            </a:pPr>
            <a:r>
              <a:rPr lang="en" sz="1200">
                <a:solidFill>
                  <a:schemeClr val="dk1"/>
                </a:solidFill>
              </a:rPr>
              <a:t>else block / scope</a:t>
            </a:r>
            <a:endParaRPr sz="1200"/>
          </a:p>
        </p:txBody>
      </p:sp>
      <p:cxnSp>
        <p:nvCxnSpPr>
          <p:cNvPr id="211" name="Google Shape;211;p22"/>
          <p:cNvCxnSpPr>
            <a:stCxn id="203" idx="2"/>
            <a:endCxn id="207" idx="0"/>
          </p:cNvCxnSpPr>
          <p:nvPr/>
        </p:nvCxnSpPr>
        <p:spPr>
          <a:xfrm flipH="1">
            <a:off x="1675200" y="2291250"/>
            <a:ext cx="8700" cy="341100"/>
          </a:xfrm>
          <a:prstGeom prst="straightConnector1">
            <a:avLst/>
          </a:prstGeom>
          <a:noFill/>
          <a:ln cap="flat" cmpd="sng" w="9525">
            <a:solidFill>
              <a:schemeClr val="dk2"/>
            </a:solidFill>
            <a:prstDash val="solid"/>
            <a:round/>
            <a:headEnd len="med" w="med" type="none"/>
            <a:tailEnd len="med" w="med" type="triangle"/>
          </a:ln>
        </p:spPr>
      </p:cxnSp>
      <p:cxnSp>
        <p:nvCxnSpPr>
          <p:cNvPr id="212" name="Google Shape;212;p22"/>
          <p:cNvCxnSpPr>
            <a:stCxn id="207" idx="2"/>
            <a:endCxn id="210" idx="0"/>
          </p:cNvCxnSpPr>
          <p:nvPr/>
        </p:nvCxnSpPr>
        <p:spPr>
          <a:xfrm>
            <a:off x="1675150" y="3250575"/>
            <a:ext cx="0" cy="525900"/>
          </a:xfrm>
          <a:prstGeom prst="straightConnector1">
            <a:avLst/>
          </a:prstGeom>
          <a:noFill/>
          <a:ln cap="flat" cmpd="sng" w="9525">
            <a:solidFill>
              <a:schemeClr val="dk2"/>
            </a:solidFill>
            <a:prstDash val="solid"/>
            <a:round/>
            <a:headEnd len="med" w="med" type="none"/>
            <a:tailEnd len="med" w="med" type="triangle"/>
          </a:ln>
        </p:spPr>
      </p:cxnSp>
      <p:cxnSp>
        <p:nvCxnSpPr>
          <p:cNvPr id="213" name="Google Shape;213;p22"/>
          <p:cNvCxnSpPr>
            <a:stCxn id="203" idx="3"/>
            <a:endCxn id="208" idx="1"/>
          </p:cNvCxnSpPr>
          <p:nvPr/>
        </p:nvCxnSpPr>
        <p:spPr>
          <a:xfrm>
            <a:off x="2519850" y="1982100"/>
            <a:ext cx="1663500" cy="259500"/>
          </a:xfrm>
          <a:prstGeom prst="bentConnector2">
            <a:avLst/>
          </a:prstGeom>
          <a:noFill/>
          <a:ln cap="flat" cmpd="sng" w="9525">
            <a:solidFill>
              <a:schemeClr val="dk2"/>
            </a:solidFill>
            <a:prstDash val="solid"/>
            <a:round/>
            <a:headEnd len="med" w="med" type="none"/>
            <a:tailEnd len="med" w="med" type="triangle"/>
          </a:ln>
        </p:spPr>
      </p:cxnSp>
      <p:cxnSp>
        <p:nvCxnSpPr>
          <p:cNvPr id="214" name="Google Shape;214;p22"/>
          <p:cNvCxnSpPr>
            <a:stCxn id="207" idx="3"/>
            <a:endCxn id="209" idx="1"/>
          </p:cNvCxnSpPr>
          <p:nvPr/>
        </p:nvCxnSpPr>
        <p:spPr>
          <a:xfrm>
            <a:off x="2511100" y="2941425"/>
            <a:ext cx="765600" cy="172200"/>
          </a:xfrm>
          <a:prstGeom prst="bentConnector2">
            <a:avLst/>
          </a:prstGeom>
          <a:noFill/>
          <a:ln cap="flat" cmpd="sng" w="9525">
            <a:solidFill>
              <a:schemeClr val="dk2"/>
            </a:solidFill>
            <a:prstDash val="solid"/>
            <a:round/>
            <a:headEnd len="med" w="med" type="none"/>
            <a:tailEnd len="med" w="med" type="triangle"/>
          </a:ln>
        </p:spPr>
      </p:cxnSp>
      <p:sp>
        <p:nvSpPr>
          <p:cNvPr id="215" name="Google Shape;215;p22"/>
          <p:cNvSpPr/>
          <p:nvPr/>
        </p:nvSpPr>
        <p:spPr>
          <a:xfrm>
            <a:off x="3034678" y="3813450"/>
            <a:ext cx="379500" cy="3381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6" name="Google Shape;216;p22"/>
          <p:cNvCxnSpPr>
            <a:stCxn id="210" idx="2"/>
            <a:endCxn id="215" idx="2"/>
          </p:cNvCxnSpPr>
          <p:nvPr/>
        </p:nvCxnSpPr>
        <p:spPr>
          <a:xfrm flipH="1" rot="10800000">
            <a:off x="2224788" y="3982625"/>
            <a:ext cx="810000" cy="3000"/>
          </a:xfrm>
          <a:prstGeom prst="straightConnector1">
            <a:avLst/>
          </a:prstGeom>
          <a:noFill/>
          <a:ln cap="flat" cmpd="sng" w="9525">
            <a:solidFill>
              <a:schemeClr val="dk2"/>
            </a:solidFill>
            <a:prstDash val="solid"/>
            <a:round/>
            <a:headEnd len="med" w="med" type="none"/>
            <a:tailEnd len="med" w="med" type="triangle"/>
          </a:ln>
        </p:spPr>
      </p:cxnSp>
      <p:cxnSp>
        <p:nvCxnSpPr>
          <p:cNvPr id="217" name="Google Shape;217;p22"/>
          <p:cNvCxnSpPr>
            <a:stCxn id="209" idx="4"/>
            <a:endCxn id="215" idx="0"/>
          </p:cNvCxnSpPr>
          <p:nvPr/>
        </p:nvCxnSpPr>
        <p:spPr>
          <a:xfrm>
            <a:off x="3224425" y="3532113"/>
            <a:ext cx="0" cy="281400"/>
          </a:xfrm>
          <a:prstGeom prst="straightConnector1">
            <a:avLst/>
          </a:prstGeom>
          <a:noFill/>
          <a:ln cap="flat" cmpd="sng" w="9525">
            <a:solidFill>
              <a:schemeClr val="dk2"/>
            </a:solidFill>
            <a:prstDash val="solid"/>
            <a:round/>
            <a:headEnd len="med" w="med" type="none"/>
            <a:tailEnd len="med" w="med" type="triangle"/>
          </a:ln>
        </p:spPr>
      </p:cxnSp>
      <p:cxnSp>
        <p:nvCxnSpPr>
          <p:cNvPr id="218" name="Google Shape;218;p22"/>
          <p:cNvCxnSpPr>
            <a:stCxn id="208" idx="4"/>
            <a:endCxn id="215" idx="6"/>
          </p:cNvCxnSpPr>
          <p:nvPr/>
        </p:nvCxnSpPr>
        <p:spPr>
          <a:xfrm rot="5400000">
            <a:off x="3111350" y="2962950"/>
            <a:ext cx="1322400" cy="716700"/>
          </a:xfrm>
          <a:prstGeom prst="bentConnector2">
            <a:avLst/>
          </a:prstGeom>
          <a:noFill/>
          <a:ln cap="flat" cmpd="sng" w="9525">
            <a:solidFill>
              <a:schemeClr val="dk2"/>
            </a:solidFill>
            <a:prstDash val="solid"/>
            <a:round/>
            <a:headEnd len="med" w="med" type="none"/>
            <a:tailEnd len="med" w="med" type="triangle"/>
          </a:ln>
        </p:spPr>
      </p:cxnSp>
      <p:cxnSp>
        <p:nvCxnSpPr>
          <p:cNvPr id="219" name="Google Shape;219;p22"/>
          <p:cNvCxnSpPr>
            <a:stCxn id="215" idx="4"/>
            <a:endCxn id="202" idx="0"/>
          </p:cNvCxnSpPr>
          <p:nvPr/>
        </p:nvCxnSpPr>
        <p:spPr>
          <a:xfrm>
            <a:off x="3224428" y="4151550"/>
            <a:ext cx="0" cy="344400"/>
          </a:xfrm>
          <a:prstGeom prst="straightConnector1">
            <a:avLst/>
          </a:prstGeom>
          <a:noFill/>
          <a:ln cap="flat" cmpd="sng" w="9525">
            <a:solidFill>
              <a:schemeClr val="dk2"/>
            </a:solidFill>
            <a:prstDash val="solid"/>
            <a:round/>
            <a:headEnd len="med" w="med" type="none"/>
            <a:tailEnd len="med" w="med" type="triangle"/>
          </a:ln>
        </p:spPr>
      </p:cxnSp>
      <p:sp>
        <p:nvSpPr>
          <p:cNvPr id="220" name="Google Shape;220;p22"/>
          <p:cNvSpPr txBox="1"/>
          <p:nvPr/>
        </p:nvSpPr>
        <p:spPr>
          <a:xfrm>
            <a:off x="1136190" y="3344116"/>
            <a:ext cx="661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FALSE</a:t>
            </a:r>
            <a:endParaRPr b="1" sz="900"/>
          </a:p>
        </p:txBody>
      </p:sp>
      <p:sp>
        <p:nvSpPr>
          <p:cNvPr id="221" name="Google Shape;221;p22"/>
          <p:cNvSpPr txBox="1"/>
          <p:nvPr/>
        </p:nvSpPr>
        <p:spPr>
          <a:xfrm>
            <a:off x="2622463" y="1672941"/>
            <a:ext cx="661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TRUE</a:t>
            </a:r>
            <a:endParaRPr b="1"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3"/>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 else if - else Multiple Selection Statements (Contd)</a:t>
            </a:r>
            <a:endParaRPr/>
          </a:p>
        </p:txBody>
      </p:sp>
      <p:sp>
        <p:nvSpPr>
          <p:cNvPr id="227" name="Google Shape;227;p23"/>
          <p:cNvSpPr txBox="1"/>
          <p:nvPr/>
        </p:nvSpPr>
        <p:spPr>
          <a:xfrm>
            <a:off x="4742650" y="1941975"/>
            <a:ext cx="4251000" cy="2485800"/>
          </a:xfrm>
          <a:prstGeom prst="rect">
            <a:avLst/>
          </a:prstGeom>
          <a:solidFill>
            <a:srgbClr val="EEEEEE"/>
          </a:solidFill>
          <a:ln cap="flat" cmpd="sng" w="9525">
            <a:solidFill>
              <a:srgbClr val="434343"/>
            </a:solidFill>
            <a:prstDash val="solid"/>
            <a:round/>
            <a:headEnd len="sm" w="sm" type="none"/>
            <a:tailEnd len="sm" w="sm" type="none"/>
          </a:ln>
        </p:spPr>
        <p:txBody>
          <a:bodyPr anchorCtr="0" anchor="t" bIns="91425" lIns="91425" spcFirstLastPara="1" rIns="91425" wrap="square" tIns="91425">
            <a:spAutoFit/>
          </a:bodyPr>
          <a:lstStyle/>
          <a:p>
            <a:pPr indent="-292100" lvl="0" marL="457200" rtl="0" algn="l">
              <a:lnSpc>
                <a:spcPct val="150000"/>
              </a:lnSpc>
              <a:spcBef>
                <a:spcPts val="0"/>
              </a:spcBef>
              <a:spcAft>
                <a:spcPts val="0"/>
              </a:spcAft>
              <a:buClr>
                <a:schemeClr val="dk1"/>
              </a:buClr>
              <a:buSzPts val="1000"/>
              <a:buFont typeface="Courier New"/>
              <a:buAutoNum type="arabicPeriod"/>
            </a:pPr>
            <a:r>
              <a:rPr lang="en" sz="1000">
                <a:solidFill>
                  <a:schemeClr val="dk1"/>
                </a:solidFill>
                <a:latin typeface="Courier New"/>
                <a:ea typeface="Courier New"/>
                <a:cs typeface="Courier New"/>
                <a:sym typeface="Courier New"/>
              </a:rPr>
              <a:t>int num = -5;</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solidFill>
                  <a:srgbClr val="0000FF"/>
                </a:solidFill>
                <a:highlight>
                  <a:schemeClr val="lt2"/>
                </a:highlight>
                <a:latin typeface="Courier New"/>
                <a:ea typeface="Courier New"/>
                <a:cs typeface="Courier New"/>
                <a:sym typeface="Courier New"/>
              </a:rPr>
              <a:t>if</a:t>
            </a:r>
            <a:r>
              <a:rPr lang="en" sz="1000">
                <a:highlight>
                  <a:schemeClr val="lt2"/>
                </a:highlight>
                <a:latin typeface="Courier New"/>
                <a:ea typeface="Courier New"/>
                <a:cs typeface="Courier New"/>
                <a:sym typeface="Courier New"/>
              </a:rPr>
              <a:t> (num &gt; 0) {</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    </a:t>
            </a:r>
            <a:r>
              <a:rPr lang="en" sz="1100">
                <a:solidFill>
                  <a:schemeClr val="dk1"/>
                </a:solidFill>
                <a:highlight>
                  <a:schemeClr val="lt2"/>
                </a:highlight>
                <a:latin typeface="Courier New"/>
                <a:ea typeface="Courier New"/>
                <a:cs typeface="Courier New"/>
                <a:sym typeface="Courier New"/>
              </a:rPr>
              <a:t>System.out.println(</a:t>
            </a:r>
            <a:r>
              <a:rPr lang="en" sz="1100">
                <a:solidFill>
                  <a:srgbClr val="38761D"/>
                </a:solidFill>
                <a:highlight>
                  <a:schemeClr val="lt2"/>
                </a:highlight>
                <a:latin typeface="Courier New"/>
                <a:ea typeface="Courier New"/>
                <a:cs typeface="Courier New"/>
                <a:sym typeface="Courier New"/>
              </a:rPr>
              <a:t>"Positive"</a:t>
            </a:r>
            <a:r>
              <a:rPr lang="en" sz="1100">
                <a:solidFill>
                  <a:schemeClr val="dk1"/>
                </a:solidFill>
                <a:highlight>
                  <a:schemeClr val="lt2"/>
                </a:highlight>
                <a:latin typeface="Courier New"/>
                <a:ea typeface="Courier New"/>
                <a:cs typeface="Courier New"/>
                <a:sym typeface="Courier New"/>
              </a:rPr>
              <a:t>);</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solidFill>
                  <a:srgbClr val="0028FF"/>
                </a:solidFill>
                <a:highlight>
                  <a:schemeClr val="lt2"/>
                </a:highlight>
                <a:latin typeface="Courier New"/>
                <a:ea typeface="Courier New"/>
                <a:cs typeface="Courier New"/>
                <a:sym typeface="Courier New"/>
              </a:rPr>
              <a:t>else if </a:t>
            </a:r>
            <a:r>
              <a:rPr lang="en" sz="1000">
                <a:solidFill>
                  <a:schemeClr val="dk1"/>
                </a:solidFill>
                <a:highlight>
                  <a:schemeClr val="lt2"/>
                </a:highlight>
                <a:latin typeface="Courier New"/>
                <a:ea typeface="Courier New"/>
                <a:cs typeface="Courier New"/>
                <a:sym typeface="Courier New"/>
              </a:rPr>
              <a:t>(num &lt; 0) {</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Clr>
                <a:schemeClr val="dk1"/>
              </a:buClr>
              <a:buSzPts val="1000"/>
              <a:buFont typeface="Courier New"/>
              <a:buAutoNum type="arabicPeriod"/>
            </a:pPr>
            <a:r>
              <a:rPr lang="en" sz="1000">
                <a:solidFill>
                  <a:schemeClr val="dk1"/>
                </a:solidFill>
                <a:highlight>
                  <a:schemeClr val="lt2"/>
                </a:highlight>
                <a:latin typeface="Courier New"/>
                <a:ea typeface="Courier New"/>
                <a:cs typeface="Courier New"/>
                <a:sym typeface="Courier New"/>
              </a:rPr>
              <a:t>    </a:t>
            </a:r>
            <a:r>
              <a:rPr lang="en" sz="1100">
                <a:solidFill>
                  <a:schemeClr val="dk1"/>
                </a:solidFill>
                <a:highlight>
                  <a:schemeClr val="lt2"/>
                </a:highlight>
                <a:latin typeface="Courier New"/>
                <a:ea typeface="Courier New"/>
                <a:cs typeface="Courier New"/>
                <a:sym typeface="Courier New"/>
              </a:rPr>
              <a:t>System.out.println(</a:t>
            </a:r>
            <a:r>
              <a:rPr lang="en" sz="1100">
                <a:solidFill>
                  <a:srgbClr val="38761D"/>
                </a:solidFill>
                <a:highlight>
                  <a:schemeClr val="lt2"/>
                </a:highlight>
                <a:latin typeface="Courier New"/>
                <a:ea typeface="Courier New"/>
                <a:cs typeface="Courier New"/>
                <a:sym typeface="Courier New"/>
              </a:rPr>
              <a:t>"Negative"</a:t>
            </a:r>
            <a:r>
              <a:rPr lang="en" sz="1100">
                <a:solidFill>
                  <a:schemeClr val="dk1"/>
                </a:solidFill>
                <a:highlight>
                  <a:schemeClr val="lt2"/>
                </a:highlight>
                <a:latin typeface="Courier New"/>
                <a:ea typeface="Courier New"/>
                <a:cs typeface="Courier New"/>
                <a:sym typeface="Courier New"/>
              </a:rPr>
              <a:t>);</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Clr>
                <a:schemeClr val="dk1"/>
              </a:buClr>
              <a:buSzPts val="1000"/>
              <a:buFont typeface="Courier New"/>
              <a:buAutoNum type="arabicPeriod"/>
            </a:pPr>
            <a:r>
              <a:rPr lang="en" sz="1000">
                <a:solidFill>
                  <a:schemeClr val="dk1"/>
                </a:solidFill>
                <a:highlight>
                  <a:schemeClr val="lt2"/>
                </a:highlight>
                <a:latin typeface="Courier New"/>
                <a:ea typeface="Courier New"/>
                <a:cs typeface="Courier New"/>
                <a:sym typeface="Courier New"/>
              </a:rPr>
              <a:t>}</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solidFill>
                  <a:srgbClr val="0028FF"/>
                </a:solidFill>
                <a:highlight>
                  <a:schemeClr val="lt2"/>
                </a:highlight>
                <a:latin typeface="Courier New"/>
                <a:ea typeface="Courier New"/>
                <a:cs typeface="Courier New"/>
                <a:sym typeface="Courier New"/>
              </a:rPr>
              <a:t>else </a:t>
            </a:r>
            <a:r>
              <a:rPr lang="en" sz="1000">
                <a:highlight>
                  <a:schemeClr val="lt2"/>
                </a:highlight>
                <a:latin typeface="Courier New"/>
                <a:ea typeface="Courier New"/>
                <a:cs typeface="Courier New"/>
                <a:sym typeface="Courier New"/>
              </a:rPr>
              <a:t>{</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100">
                <a:solidFill>
                  <a:schemeClr val="dk1"/>
                </a:solidFill>
                <a:highlight>
                  <a:schemeClr val="lt2"/>
                </a:highlight>
                <a:latin typeface="Courier New"/>
                <a:ea typeface="Courier New"/>
                <a:cs typeface="Courier New"/>
                <a:sym typeface="Courier New"/>
              </a:rPr>
              <a:t>    System.out.println(</a:t>
            </a:r>
            <a:r>
              <a:rPr lang="en" sz="1100">
                <a:solidFill>
                  <a:srgbClr val="38761D"/>
                </a:solidFill>
                <a:highlight>
                  <a:schemeClr val="lt2"/>
                </a:highlight>
                <a:latin typeface="Courier New"/>
                <a:ea typeface="Courier New"/>
                <a:cs typeface="Courier New"/>
                <a:sym typeface="Courier New"/>
              </a:rPr>
              <a:t>"Zero"</a:t>
            </a:r>
            <a:r>
              <a:rPr lang="en" sz="1100">
                <a:solidFill>
                  <a:schemeClr val="dk1"/>
                </a:solidFill>
                <a:highlight>
                  <a:schemeClr val="lt2"/>
                </a:highlight>
                <a:latin typeface="Courier New"/>
                <a:ea typeface="Courier New"/>
                <a:cs typeface="Courier New"/>
                <a:sym typeface="Courier New"/>
              </a:rPr>
              <a:t>);</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228" name="Google Shape;228;p23"/>
          <p:cNvSpPr/>
          <p:nvPr/>
        </p:nvSpPr>
        <p:spPr>
          <a:xfrm>
            <a:off x="1019100" y="1568625"/>
            <a:ext cx="1680600" cy="5727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if </a:t>
            </a:r>
            <a:endParaRPr sz="1200"/>
          </a:p>
          <a:p>
            <a:pPr indent="0" lvl="0" marL="0" rtl="0" algn="ctr">
              <a:spcBef>
                <a:spcPts val="0"/>
              </a:spcBef>
              <a:spcAft>
                <a:spcPts val="0"/>
              </a:spcAft>
              <a:buNone/>
            </a:pPr>
            <a:r>
              <a:rPr lang="en" sz="1200"/>
              <a:t>num &gt; 0 </a:t>
            </a:r>
            <a:endParaRPr sz="1200"/>
          </a:p>
        </p:txBody>
      </p:sp>
      <p:cxnSp>
        <p:nvCxnSpPr>
          <p:cNvPr id="229" name="Google Shape;229;p23"/>
          <p:cNvCxnSpPr>
            <a:stCxn id="230" idx="2"/>
            <a:endCxn id="228" idx="0"/>
          </p:cNvCxnSpPr>
          <p:nvPr/>
        </p:nvCxnSpPr>
        <p:spPr>
          <a:xfrm>
            <a:off x="1859400" y="1277325"/>
            <a:ext cx="0" cy="291300"/>
          </a:xfrm>
          <a:prstGeom prst="straightConnector1">
            <a:avLst/>
          </a:prstGeom>
          <a:noFill/>
          <a:ln cap="flat" cmpd="sng" w="9525">
            <a:solidFill>
              <a:schemeClr val="dk2"/>
            </a:solidFill>
            <a:prstDash val="solid"/>
            <a:round/>
            <a:headEnd len="med" w="med" type="none"/>
            <a:tailEnd len="med" w="med" type="triangle"/>
          </a:ln>
        </p:spPr>
      </p:cxnSp>
      <p:sp>
        <p:nvSpPr>
          <p:cNvPr id="231" name="Google Shape;231;p23"/>
          <p:cNvSpPr txBox="1"/>
          <p:nvPr/>
        </p:nvSpPr>
        <p:spPr>
          <a:xfrm>
            <a:off x="2608550" y="2631925"/>
            <a:ext cx="583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TRUE</a:t>
            </a:r>
            <a:endParaRPr b="1" sz="900"/>
          </a:p>
        </p:txBody>
      </p:sp>
      <p:sp>
        <p:nvSpPr>
          <p:cNvPr id="232" name="Google Shape;232;p23"/>
          <p:cNvSpPr txBox="1"/>
          <p:nvPr/>
        </p:nvSpPr>
        <p:spPr>
          <a:xfrm>
            <a:off x="1306953" y="3204391"/>
            <a:ext cx="661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FALSE</a:t>
            </a:r>
            <a:endParaRPr b="1" sz="900"/>
          </a:p>
        </p:txBody>
      </p:sp>
      <p:sp>
        <p:nvSpPr>
          <p:cNvPr id="233" name="Google Shape;233;p23"/>
          <p:cNvSpPr txBox="1"/>
          <p:nvPr>
            <p:ph idx="1" type="body"/>
          </p:nvPr>
        </p:nvSpPr>
        <p:spPr>
          <a:xfrm>
            <a:off x="4742650" y="766550"/>
            <a:ext cx="4046700" cy="8682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sz="1400">
                <a:solidFill>
                  <a:schemeClr val="dk1"/>
                </a:solidFill>
              </a:rPr>
              <a:t>Check if a number is positive or negative or equal to 0.</a:t>
            </a:r>
            <a:endParaRPr sz="1400"/>
          </a:p>
        </p:txBody>
      </p:sp>
      <p:sp>
        <p:nvSpPr>
          <p:cNvPr id="234" name="Google Shape;234;p23"/>
          <p:cNvSpPr/>
          <p:nvPr/>
        </p:nvSpPr>
        <p:spPr>
          <a:xfrm>
            <a:off x="1019100" y="2631925"/>
            <a:ext cx="1680600" cy="5943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else </a:t>
            </a:r>
            <a:r>
              <a:rPr lang="en" sz="1200"/>
              <a:t>if </a:t>
            </a:r>
            <a:endParaRPr sz="1200"/>
          </a:p>
          <a:p>
            <a:pPr indent="0" lvl="0" marL="0" rtl="0" algn="ctr">
              <a:spcBef>
                <a:spcPts val="0"/>
              </a:spcBef>
              <a:spcAft>
                <a:spcPts val="0"/>
              </a:spcAft>
              <a:buNone/>
            </a:pPr>
            <a:r>
              <a:rPr lang="en" sz="1200"/>
              <a:t>num &lt; 0 </a:t>
            </a:r>
            <a:endParaRPr sz="1200"/>
          </a:p>
        </p:txBody>
      </p:sp>
      <p:cxnSp>
        <p:nvCxnSpPr>
          <p:cNvPr id="235" name="Google Shape;235;p23"/>
          <p:cNvCxnSpPr>
            <a:stCxn id="228" idx="2"/>
            <a:endCxn id="234" idx="0"/>
          </p:cNvCxnSpPr>
          <p:nvPr/>
        </p:nvCxnSpPr>
        <p:spPr>
          <a:xfrm>
            <a:off x="1859400" y="2141325"/>
            <a:ext cx="0" cy="490500"/>
          </a:xfrm>
          <a:prstGeom prst="straightConnector1">
            <a:avLst/>
          </a:prstGeom>
          <a:noFill/>
          <a:ln cap="flat" cmpd="sng" w="9525">
            <a:solidFill>
              <a:schemeClr val="dk2"/>
            </a:solidFill>
            <a:prstDash val="solid"/>
            <a:round/>
            <a:headEnd len="med" w="med" type="none"/>
            <a:tailEnd len="med" w="med" type="triangle"/>
          </a:ln>
        </p:spPr>
      </p:cxnSp>
      <p:sp>
        <p:nvSpPr>
          <p:cNvPr id="236" name="Google Shape;236;p23"/>
          <p:cNvSpPr/>
          <p:nvPr/>
        </p:nvSpPr>
        <p:spPr>
          <a:xfrm>
            <a:off x="3497575" y="2083125"/>
            <a:ext cx="1123200" cy="3942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a:t>
            </a:r>
            <a:r>
              <a:rPr lang="en" sz="1200"/>
              <a:t>rint “Positive”</a:t>
            </a:r>
            <a:endParaRPr sz="1200"/>
          </a:p>
        </p:txBody>
      </p:sp>
      <p:cxnSp>
        <p:nvCxnSpPr>
          <p:cNvPr id="237" name="Google Shape;237;p23"/>
          <p:cNvCxnSpPr>
            <a:endCxn id="236" idx="0"/>
          </p:cNvCxnSpPr>
          <p:nvPr/>
        </p:nvCxnSpPr>
        <p:spPr>
          <a:xfrm flipH="1">
            <a:off x="4059175" y="1911525"/>
            <a:ext cx="2100" cy="171600"/>
          </a:xfrm>
          <a:prstGeom prst="straightConnector1">
            <a:avLst/>
          </a:prstGeom>
          <a:noFill/>
          <a:ln cap="flat" cmpd="sng" w="9525">
            <a:solidFill>
              <a:schemeClr val="dk2"/>
            </a:solidFill>
            <a:prstDash val="solid"/>
            <a:round/>
            <a:headEnd len="med" w="med" type="none"/>
            <a:tailEnd len="med" w="med" type="triangle"/>
          </a:ln>
        </p:spPr>
      </p:cxnSp>
      <p:cxnSp>
        <p:nvCxnSpPr>
          <p:cNvPr id="238" name="Google Shape;238;p23"/>
          <p:cNvCxnSpPr>
            <a:stCxn id="228" idx="3"/>
            <a:endCxn id="236" idx="0"/>
          </p:cNvCxnSpPr>
          <p:nvPr/>
        </p:nvCxnSpPr>
        <p:spPr>
          <a:xfrm>
            <a:off x="2699700" y="1854975"/>
            <a:ext cx="1359600" cy="228300"/>
          </a:xfrm>
          <a:prstGeom prst="bentConnector2">
            <a:avLst/>
          </a:prstGeom>
          <a:noFill/>
          <a:ln cap="flat" cmpd="sng" w="9525">
            <a:solidFill>
              <a:schemeClr val="dk2"/>
            </a:solidFill>
            <a:prstDash val="solid"/>
            <a:round/>
            <a:headEnd len="med" w="med" type="none"/>
            <a:tailEnd len="med" w="med" type="none"/>
          </a:ln>
        </p:spPr>
      </p:cxnSp>
      <p:sp>
        <p:nvSpPr>
          <p:cNvPr id="239" name="Google Shape;239;p23"/>
          <p:cNvSpPr/>
          <p:nvPr/>
        </p:nvSpPr>
        <p:spPr>
          <a:xfrm>
            <a:off x="2668000" y="3072925"/>
            <a:ext cx="1186800" cy="3942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a:t>
            </a:r>
            <a:r>
              <a:rPr lang="en" sz="1200"/>
              <a:t>rint “Negative”</a:t>
            </a:r>
            <a:endParaRPr sz="1200"/>
          </a:p>
        </p:txBody>
      </p:sp>
      <p:cxnSp>
        <p:nvCxnSpPr>
          <p:cNvPr id="240" name="Google Shape;240;p23"/>
          <p:cNvCxnSpPr>
            <a:endCxn id="239" idx="0"/>
          </p:cNvCxnSpPr>
          <p:nvPr/>
        </p:nvCxnSpPr>
        <p:spPr>
          <a:xfrm flipH="1">
            <a:off x="3261400" y="2901325"/>
            <a:ext cx="2100" cy="171600"/>
          </a:xfrm>
          <a:prstGeom prst="straightConnector1">
            <a:avLst/>
          </a:prstGeom>
          <a:noFill/>
          <a:ln cap="flat" cmpd="sng" w="9525">
            <a:solidFill>
              <a:schemeClr val="dk2"/>
            </a:solidFill>
            <a:prstDash val="solid"/>
            <a:round/>
            <a:headEnd len="med" w="med" type="none"/>
            <a:tailEnd len="med" w="med" type="triangle"/>
          </a:ln>
        </p:spPr>
      </p:cxnSp>
      <p:cxnSp>
        <p:nvCxnSpPr>
          <p:cNvPr id="241" name="Google Shape;241;p23"/>
          <p:cNvCxnSpPr>
            <a:stCxn id="234" idx="3"/>
            <a:endCxn id="239" idx="0"/>
          </p:cNvCxnSpPr>
          <p:nvPr/>
        </p:nvCxnSpPr>
        <p:spPr>
          <a:xfrm>
            <a:off x="2699700" y="2929075"/>
            <a:ext cx="561600" cy="144000"/>
          </a:xfrm>
          <a:prstGeom prst="bentConnector2">
            <a:avLst/>
          </a:prstGeom>
          <a:noFill/>
          <a:ln cap="flat" cmpd="sng" w="9525">
            <a:solidFill>
              <a:schemeClr val="dk2"/>
            </a:solidFill>
            <a:prstDash val="solid"/>
            <a:round/>
            <a:headEnd len="med" w="med" type="none"/>
            <a:tailEnd len="med" w="med" type="none"/>
          </a:ln>
        </p:spPr>
      </p:cxnSp>
      <p:cxnSp>
        <p:nvCxnSpPr>
          <p:cNvPr id="242" name="Google Shape;242;p23"/>
          <p:cNvCxnSpPr>
            <a:stCxn id="234" idx="2"/>
            <a:endCxn id="243" idx="0"/>
          </p:cNvCxnSpPr>
          <p:nvPr/>
        </p:nvCxnSpPr>
        <p:spPr>
          <a:xfrm>
            <a:off x="1859400" y="3226225"/>
            <a:ext cx="0" cy="468900"/>
          </a:xfrm>
          <a:prstGeom prst="straightConnector1">
            <a:avLst/>
          </a:prstGeom>
          <a:noFill/>
          <a:ln cap="flat" cmpd="sng" w="9525">
            <a:solidFill>
              <a:schemeClr val="dk2"/>
            </a:solidFill>
            <a:prstDash val="solid"/>
            <a:round/>
            <a:headEnd len="med" w="med" type="none"/>
            <a:tailEnd len="med" w="med" type="triangle"/>
          </a:ln>
        </p:spPr>
      </p:cxnSp>
      <p:sp>
        <p:nvSpPr>
          <p:cNvPr id="243" name="Google Shape;243;p23"/>
          <p:cNvSpPr/>
          <p:nvPr/>
        </p:nvSpPr>
        <p:spPr>
          <a:xfrm>
            <a:off x="1322250" y="3695225"/>
            <a:ext cx="1074300" cy="3942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a:t>
            </a:r>
            <a:r>
              <a:rPr lang="en" sz="1200"/>
              <a:t>rint “Zero”</a:t>
            </a:r>
            <a:endParaRPr sz="1200"/>
          </a:p>
        </p:txBody>
      </p:sp>
      <p:sp>
        <p:nvSpPr>
          <p:cNvPr id="244" name="Google Shape;244;p23"/>
          <p:cNvSpPr/>
          <p:nvPr/>
        </p:nvSpPr>
        <p:spPr>
          <a:xfrm>
            <a:off x="3071653" y="3723263"/>
            <a:ext cx="379500" cy="3381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 name="Google Shape;245;p23"/>
          <p:cNvCxnSpPr>
            <a:stCxn id="243" idx="2"/>
            <a:endCxn id="244" idx="2"/>
          </p:cNvCxnSpPr>
          <p:nvPr/>
        </p:nvCxnSpPr>
        <p:spPr>
          <a:xfrm>
            <a:off x="2347275" y="3892325"/>
            <a:ext cx="724500" cy="0"/>
          </a:xfrm>
          <a:prstGeom prst="straightConnector1">
            <a:avLst/>
          </a:prstGeom>
          <a:noFill/>
          <a:ln cap="flat" cmpd="sng" w="9525">
            <a:solidFill>
              <a:schemeClr val="dk2"/>
            </a:solidFill>
            <a:prstDash val="solid"/>
            <a:round/>
            <a:headEnd len="med" w="med" type="none"/>
            <a:tailEnd len="med" w="med" type="triangle"/>
          </a:ln>
        </p:spPr>
      </p:cxnSp>
      <p:cxnSp>
        <p:nvCxnSpPr>
          <p:cNvPr id="246" name="Google Shape;246;p23"/>
          <p:cNvCxnSpPr>
            <a:stCxn id="239" idx="4"/>
            <a:endCxn id="244" idx="0"/>
          </p:cNvCxnSpPr>
          <p:nvPr/>
        </p:nvCxnSpPr>
        <p:spPr>
          <a:xfrm>
            <a:off x="3261400" y="3467125"/>
            <a:ext cx="0" cy="256200"/>
          </a:xfrm>
          <a:prstGeom prst="straightConnector1">
            <a:avLst/>
          </a:prstGeom>
          <a:noFill/>
          <a:ln cap="flat" cmpd="sng" w="9525">
            <a:solidFill>
              <a:schemeClr val="dk2"/>
            </a:solidFill>
            <a:prstDash val="solid"/>
            <a:round/>
            <a:headEnd len="med" w="med" type="none"/>
            <a:tailEnd len="med" w="med" type="triangle"/>
          </a:ln>
        </p:spPr>
      </p:cxnSp>
      <p:cxnSp>
        <p:nvCxnSpPr>
          <p:cNvPr id="247" name="Google Shape;247;p23"/>
          <p:cNvCxnSpPr>
            <a:stCxn id="236" idx="4"/>
            <a:endCxn id="244" idx="6"/>
          </p:cNvCxnSpPr>
          <p:nvPr/>
        </p:nvCxnSpPr>
        <p:spPr>
          <a:xfrm rot="5400000">
            <a:off x="3047575" y="2880825"/>
            <a:ext cx="1415100" cy="608100"/>
          </a:xfrm>
          <a:prstGeom prst="bentConnector2">
            <a:avLst/>
          </a:prstGeom>
          <a:noFill/>
          <a:ln cap="flat" cmpd="sng" w="9525">
            <a:solidFill>
              <a:schemeClr val="dk2"/>
            </a:solidFill>
            <a:prstDash val="solid"/>
            <a:round/>
            <a:headEnd len="med" w="med" type="none"/>
            <a:tailEnd len="med" w="med" type="triangle"/>
          </a:ln>
        </p:spPr>
      </p:cxnSp>
      <p:sp>
        <p:nvSpPr>
          <p:cNvPr id="248" name="Google Shape;248;p23"/>
          <p:cNvSpPr/>
          <p:nvPr/>
        </p:nvSpPr>
        <p:spPr>
          <a:xfrm>
            <a:off x="2821000" y="4456775"/>
            <a:ext cx="880794" cy="275994"/>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END</a:t>
            </a:r>
            <a:endParaRPr sz="1200"/>
          </a:p>
        </p:txBody>
      </p:sp>
      <p:cxnSp>
        <p:nvCxnSpPr>
          <p:cNvPr id="249" name="Google Shape;249;p23"/>
          <p:cNvCxnSpPr>
            <a:stCxn id="244" idx="4"/>
            <a:endCxn id="248" idx="0"/>
          </p:cNvCxnSpPr>
          <p:nvPr/>
        </p:nvCxnSpPr>
        <p:spPr>
          <a:xfrm>
            <a:off x="3261403" y="4061363"/>
            <a:ext cx="0" cy="395400"/>
          </a:xfrm>
          <a:prstGeom prst="straightConnector1">
            <a:avLst/>
          </a:prstGeom>
          <a:noFill/>
          <a:ln cap="flat" cmpd="sng" w="9525">
            <a:solidFill>
              <a:schemeClr val="dk2"/>
            </a:solidFill>
            <a:prstDash val="solid"/>
            <a:round/>
            <a:headEnd len="med" w="med" type="none"/>
            <a:tailEnd len="med" w="med" type="triangle"/>
          </a:ln>
        </p:spPr>
      </p:cxnSp>
      <p:sp>
        <p:nvSpPr>
          <p:cNvPr id="250" name="Google Shape;250;p23"/>
          <p:cNvSpPr txBox="1"/>
          <p:nvPr/>
        </p:nvSpPr>
        <p:spPr>
          <a:xfrm>
            <a:off x="2699788" y="1587078"/>
            <a:ext cx="661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TRUE</a:t>
            </a:r>
            <a:endParaRPr b="1" sz="900"/>
          </a:p>
        </p:txBody>
      </p:sp>
      <p:sp>
        <p:nvSpPr>
          <p:cNvPr id="251" name="Google Shape;251;p23"/>
          <p:cNvSpPr txBox="1"/>
          <p:nvPr/>
        </p:nvSpPr>
        <p:spPr>
          <a:xfrm>
            <a:off x="1306953" y="2225066"/>
            <a:ext cx="661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FALSE</a:t>
            </a:r>
            <a:endParaRPr b="1" sz="900"/>
          </a:p>
        </p:txBody>
      </p:sp>
      <p:sp>
        <p:nvSpPr>
          <p:cNvPr id="252" name="Google Shape;252;p23"/>
          <p:cNvSpPr/>
          <p:nvPr/>
        </p:nvSpPr>
        <p:spPr>
          <a:xfrm>
            <a:off x="1419000" y="1001450"/>
            <a:ext cx="880794" cy="275994"/>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START</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4"/>
          <p:cNvSpPr txBox="1"/>
          <p:nvPr>
            <p:ph type="title"/>
          </p:nvPr>
        </p:nvSpPr>
        <p:spPr>
          <a:xfrm>
            <a:off x="311700" y="404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Nested</a:t>
            </a:r>
            <a:r>
              <a:rPr lang="en"/>
              <a:t> Decision Making</a:t>
            </a:r>
            <a:endParaRPr/>
          </a:p>
        </p:txBody>
      </p:sp>
      <p:sp>
        <p:nvSpPr>
          <p:cNvPr id="258" name="Google Shape;258;p24"/>
          <p:cNvSpPr txBox="1"/>
          <p:nvPr>
            <p:ph idx="1" type="body"/>
          </p:nvPr>
        </p:nvSpPr>
        <p:spPr>
          <a:xfrm>
            <a:off x="311700" y="1152475"/>
            <a:ext cx="8520600" cy="25047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rPr>
              <a:t>A conditional statement contained inside another conditional statement.</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Statements inside are only evaluated if outer </a:t>
            </a:r>
            <a:r>
              <a:rPr lang="en" sz="1600">
                <a:solidFill>
                  <a:schemeClr val="dk1"/>
                </a:solidFill>
              </a:rPr>
              <a:t>branching</a:t>
            </a:r>
            <a:r>
              <a:rPr lang="en" sz="1600">
                <a:solidFill>
                  <a:schemeClr val="dk1"/>
                </a:solidFill>
              </a:rPr>
              <a:t> statements are true.</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rgbClr val="0028FF"/>
                </a:solidFill>
              </a:rPr>
              <a:t>Use: </a:t>
            </a:r>
            <a:r>
              <a:rPr lang="en" sz="1600">
                <a:solidFill>
                  <a:schemeClr val="dk1"/>
                </a:solidFill>
              </a:rPr>
              <a:t>Building complex layered logic.</a:t>
            </a:r>
            <a:endParaRPr sz="1600">
              <a:solidFill>
                <a:schemeClr val="dk1"/>
              </a:solidFill>
            </a:endParaRPr>
          </a:p>
          <a:p>
            <a:pPr indent="0" lvl="0" marL="0" rtl="0" algn="l">
              <a:lnSpc>
                <a:spcPct val="150000"/>
              </a:lnSpc>
              <a:spcBef>
                <a:spcPts val="1200"/>
              </a:spcBef>
              <a:spcAft>
                <a:spcPts val="0"/>
              </a:spcAft>
              <a:buNone/>
            </a:pPr>
            <a:r>
              <a:t/>
            </a:r>
            <a:endParaRPr sz="1600">
              <a:solidFill>
                <a:schemeClr val="dk1"/>
              </a:solidFill>
            </a:endParaRPr>
          </a:p>
          <a:p>
            <a:pPr indent="0" lvl="0" marL="0" rtl="0" algn="l">
              <a:lnSpc>
                <a:spcPct val="150000"/>
              </a:lnSpc>
              <a:spcBef>
                <a:spcPts val="1200"/>
              </a:spcBef>
              <a:spcAft>
                <a:spcPts val="1200"/>
              </a:spcAft>
              <a:buNone/>
            </a:pPr>
            <a:r>
              <a:rPr lang="en" sz="1600">
                <a:solidFill>
                  <a:srgbClr val="0028FF"/>
                </a:solidFill>
              </a:rPr>
              <a:t>Use case:</a:t>
            </a:r>
            <a:r>
              <a:rPr lang="en" sz="1600">
                <a:solidFill>
                  <a:schemeClr val="dk1"/>
                </a:solidFill>
              </a:rPr>
              <a:t> </a:t>
            </a:r>
            <a:r>
              <a:rPr lang="en" sz="1600">
                <a:solidFill>
                  <a:schemeClr val="dk1"/>
                </a:solidFill>
              </a:rPr>
              <a:t>Checking</a:t>
            </a:r>
            <a:r>
              <a:rPr lang="en" sz="1600">
                <a:solidFill>
                  <a:schemeClr val="dk1"/>
                </a:solidFill>
              </a:rPr>
              <a:t> if an even number is a prime number will require nested if statements. Outer if statement will check if the number is even or not and the inner if will check if the number is prime or not.</a:t>
            </a:r>
            <a:endParaRPr sz="16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5"/>
          <p:cNvSpPr txBox="1"/>
          <p:nvPr/>
        </p:nvSpPr>
        <p:spPr>
          <a:xfrm>
            <a:off x="4765800" y="1456075"/>
            <a:ext cx="4028100" cy="2647500"/>
          </a:xfrm>
          <a:prstGeom prst="rect">
            <a:avLst/>
          </a:prstGeom>
          <a:solidFill>
            <a:srgbClr val="EEEEEE"/>
          </a:solidFill>
          <a:ln cap="flat" cmpd="sng" w="9525">
            <a:solidFill>
              <a:srgbClr val="434343"/>
            </a:solidFill>
            <a:prstDash val="solid"/>
            <a:round/>
            <a:headEnd len="sm" w="sm" type="none"/>
            <a:tailEnd len="sm" w="sm" type="none"/>
          </a:ln>
        </p:spPr>
        <p:txBody>
          <a:bodyPr anchorCtr="0" anchor="t" bIns="91425" lIns="91425" spcFirstLastPara="1" rIns="91425" wrap="square" tIns="91425">
            <a:spAutoFit/>
          </a:bodyPr>
          <a:lstStyle/>
          <a:p>
            <a:pPr indent="-292100" lvl="0" marL="457200" rtl="0" algn="l">
              <a:lnSpc>
                <a:spcPct val="150000"/>
              </a:lnSpc>
              <a:spcBef>
                <a:spcPts val="0"/>
              </a:spcBef>
              <a:spcAft>
                <a:spcPts val="0"/>
              </a:spcAft>
              <a:buSzPts val="1000"/>
              <a:buFont typeface="Courier New"/>
              <a:buAutoNum type="arabicPeriod"/>
            </a:pPr>
            <a:r>
              <a:rPr lang="en" sz="1000">
                <a:solidFill>
                  <a:srgbClr val="0000FF"/>
                </a:solidFill>
                <a:highlight>
                  <a:schemeClr val="lt2"/>
                </a:highlight>
                <a:latin typeface="Courier New"/>
                <a:ea typeface="Courier New"/>
                <a:cs typeface="Courier New"/>
                <a:sym typeface="Courier New"/>
              </a:rPr>
              <a:t>if</a:t>
            </a:r>
            <a:r>
              <a:rPr lang="en" sz="1000">
                <a:highlight>
                  <a:schemeClr val="lt2"/>
                </a:highlight>
                <a:latin typeface="Courier New"/>
                <a:ea typeface="Courier New"/>
                <a:cs typeface="Courier New"/>
                <a:sym typeface="Courier New"/>
              </a:rPr>
              <a:t> (condition) {</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       </a:t>
            </a:r>
            <a:r>
              <a:rPr lang="en" sz="1000">
                <a:solidFill>
                  <a:srgbClr val="0028FF"/>
                </a:solidFill>
                <a:highlight>
                  <a:schemeClr val="lt2"/>
                </a:highlight>
                <a:latin typeface="Courier New"/>
                <a:ea typeface="Courier New"/>
                <a:cs typeface="Courier New"/>
                <a:sym typeface="Courier New"/>
              </a:rPr>
              <a:t>if </a:t>
            </a:r>
            <a:r>
              <a:rPr lang="en" sz="1000">
                <a:highlight>
                  <a:schemeClr val="lt2"/>
                </a:highlight>
                <a:latin typeface="Courier New"/>
                <a:ea typeface="Courier New"/>
                <a:cs typeface="Courier New"/>
                <a:sym typeface="Courier New"/>
              </a:rPr>
              <a:t>(condition) {</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           </a:t>
            </a:r>
            <a:r>
              <a:rPr lang="en" sz="1000">
                <a:highlight>
                  <a:srgbClr val="FFFD00"/>
                </a:highlight>
                <a:latin typeface="Courier New"/>
                <a:ea typeface="Courier New"/>
                <a:cs typeface="Courier New"/>
                <a:sym typeface="Courier New"/>
              </a:rPr>
              <a:t>nested if inside if block;</a:t>
            </a:r>
            <a:endParaRPr sz="1000">
              <a:highlight>
                <a:srgbClr val="FFFD00"/>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rgbClr val="EEEEEE"/>
                </a:highlight>
                <a:latin typeface="Courier New"/>
                <a:ea typeface="Courier New"/>
                <a:cs typeface="Courier New"/>
                <a:sym typeface="Courier New"/>
              </a:rPr>
              <a:t>        }</a:t>
            </a:r>
            <a:endParaRPr sz="1000">
              <a:highlight>
                <a:srgbClr val="EEEEEE"/>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rgbClr val="EEEEEE"/>
                </a:highlight>
                <a:latin typeface="Courier New"/>
                <a:ea typeface="Courier New"/>
                <a:cs typeface="Courier New"/>
                <a:sym typeface="Courier New"/>
              </a:rPr>
              <a:t>        </a:t>
            </a:r>
            <a:r>
              <a:rPr lang="en" sz="1000">
                <a:solidFill>
                  <a:srgbClr val="0028FF"/>
                </a:solidFill>
                <a:highlight>
                  <a:srgbClr val="EEEEEE"/>
                </a:highlight>
                <a:latin typeface="Courier New"/>
                <a:ea typeface="Courier New"/>
                <a:cs typeface="Courier New"/>
                <a:sym typeface="Courier New"/>
              </a:rPr>
              <a:t>else </a:t>
            </a:r>
            <a:r>
              <a:rPr lang="en" sz="1000">
                <a:highlight>
                  <a:srgbClr val="EEEEEE"/>
                </a:highlight>
                <a:latin typeface="Courier New"/>
                <a:ea typeface="Courier New"/>
                <a:cs typeface="Courier New"/>
                <a:sym typeface="Courier New"/>
              </a:rPr>
              <a:t>{</a:t>
            </a:r>
            <a:endParaRPr sz="1000">
              <a:highlight>
                <a:srgbClr val="EEEEEE"/>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rgbClr val="EEEEEE"/>
                </a:highlight>
                <a:latin typeface="Courier New"/>
                <a:ea typeface="Courier New"/>
                <a:cs typeface="Courier New"/>
                <a:sym typeface="Courier New"/>
              </a:rPr>
              <a:t>           </a:t>
            </a:r>
            <a:r>
              <a:rPr lang="en" sz="1000">
                <a:solidFill>
                  <a:schemeClr val="dk1"/>
                </a:solidFill>
                <a:highlight>
                  <a:srgbClr val="FFFD00"/>
                </a:highlight>
                <a:latin typeface="Courier New"/>
                <a:ea typeface="Courier New"/>
                <a:cs typeface="Courier New"/>
                <a:sym typeface="Courier New"/>
              </a:rPr>
              <a:t>nested else inside if block;</a:t>
            </a:r>
            <a:endParaRPr sz="1000">
              <a:highlight>
                <a:srgbClr val="EEEEEE"/>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rgbClr val="EEEEEE"/>
                </a:highlight>
                <a:latin typeface="Courier New"/>
                <a:ea typeface="Courier New"/>
                <a:cs typeface="Courier New"/>
                <a:sym typeface="Courier New"/>
              </a:rPr>
              <a:t>         }</a:t>
            </a:r>
            <a:endParaRPr sz="1000">
              <a:highlight>
                <a:srgbClr val="EEEEEE"/>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 }</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solidFill>
                  <a:srgbClr val="0028FF"/>
                </a:solidFill>
                <a:highlight>
                  <a:schemeClr val="lt2"/>
                </a:highlight>
                <a:latin typeface="Courier New"/>
                <a:ea typeface="Courier New"/>
                <a:cs typeface="Courier New"/>
                <a:sym typeface="Courier New"/>
              </a:rPr>
              <a:t>else </a:t>
            </a:r>
            <a:r>
              <a:rPr lang="en" sz="1000">
                <a:highlight>
                  <a:schemeClr val="lt2"/>
                </a:highlight>
                <a:latin typeface="Courier New"/>
                <a:ea typeface="Courier New"/>
                <a:cs typeface="Courier New"/>
                <a:sym typeface="Courier New"/>
              </a:rPr>
              <a:t>{</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Clr>
                <a:schemeClr val="dk1"/>
              </a:buClr>
              <a:buSzPts val="1000"/>
              <a:buFont typeface="Courier New"/>
              <a:buAutoNum type="arabicPeriod"/>
            </a:pPr>
            <a:r>
              <a:rPr lang="en" sz="1000">
                <a:solidFill>
                  <a:schemeClr val="dk1"/>
                </a:solidFill>
                <a:highlight>
                  <a:schemeClr val="lt2"/>
                </a:highlight>
                <a:latin typeface="Courier New"/>
                <a:ea typeface="Courier New"/>
                <a:cs typeface="Courier New"/>
                <a:sym typeface="Courier New"/>
              </a:rPr>
              <a:t>        </a:t>
            </a:r>
            <a:r>
              <a:rPr lang="en" sz="1000">
                <a:solidFill>
                  <a:schemeClr val="dk1"/>
                </a:solidFill>
                <a:highlight>
                  <a:srgbClr val="FFFD00"/>
                </a:highlight>
                <a:latin typeface="Courier New"/>
                <a:ea typeface="Courier New"/>
                <a:cs typeface="Courier New"/>
                <a:sym typeface="Courier New"/>
              </a:rPr>
              <a:t>else block;</a:t>
            </a:r>
            <a:endParaRPr sz="1000">
              <a:solidFill>
                <a:schemeClr val="dk1"/>
              </a:solidFill>
              <a:highlight>
                <a:srgbClr val="FFFD00"/>
              </a:highlight>
              <a:latin typeface="Courier New"/>
              <a:ea typeface="Courier New"/>
              <a:cs typeface="Courier New"/>
              <a:sym typeface="Courier New"/>
            </a:endParaRPr>
          </a:p>
          <a:p>
            <a:pPr indent="-292100" lvl="0" marL="457200" rtl="0" algn="l">
              <a:lnSpc>
                <a:spcPct val="150000"/>
              </a:lnSpc>
              <a:spcBef>
                <a:spcPts val="0"/>
              </a:spcBef>
              <a:spcAft>
                <a:spcPts val="0"/>
              </a:spcAft>
              <a:buClr>
                <a:schemeClr val="dk1"/>
              </a:buClr>
              <a:buSzPts val="1000"/>
              <a:buFont typeface="Courier New"/>
              <a:buAutoNum type="arabicPeriod"/>
            </a:pPr>
            <a:r>
              <a:rPr lang="en" sz="1000">
                <a:highlight>
                  <a:schemeClr val="lt2"/>
                </a:highlight>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264" name="Google Shape;264;p25"/>
          <p:cNvSpPr/>
          <p:nvPr/>
        </p:nvSpPr>
        <p:spPr>
          <a:xfrm>
            <a:off x="1155489" y="1077150"/>
            <a:ext cx="970218" cy="326268"/>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000000"/>
                </a:solidFill>
              </a:rPr>
              <a:t>START</a:t>
            </a:r>
            <a:endParaRPr sz="1300"/>
          </a:p>
        </p:txBody>
      </p:sp>
      <p:sp>
        <p:nvSpPr>
          <p:cNvPr id="265" name="Google Shape;265;p25"/>
          <p:cNvSpPr/>
          <p:nvPr/>
        </p:nvSpPr>
        <p:spPr>
          <a:xfrm>
            <a:off x="1335092" y="4684068"/>
            <a:ext cx="790614" cy="266166"/>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000000"/>
                </a:solidFill>
              </a:rPr>
              <a:t>END</a:t>
            </a:r>
            <a:endParaRPr sz="1300"/>
          </a:p>
        </p:txBody>
      </p:sp>
      <p:sp>
        <p:nvSpPr>
          <p:cNvPr id="266" name="Google Shape;266;p25"/>
          <p:cNvSpPr/>
          <p:nvPr/>
        </p:nvSpPr>
        <p:spPr>
          <a:xfrm>
            <a:off x="749000" y="1590900"/>
            <a:ext cx="1778700" cy="696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if Condition</a:t>
            </a:r>
            <a:endParaRPr sz="1100"/>
          </a:p>
        </p:txBody>
      </p:sp>
      <p:cxnSp>
        <p:nvCxnSpPr>
          <p:cNvPr id="267" name="Google Shape;267;p25"/>
          <p:cNvCxnSpPr>
            <a:stCxn id="264" idx="2"/>
            <a:endCxn id="266" idx="0"/>
          </p:cNvCxnSpPr>
          <p:nvPr/>
        </p:nvCxnSpPr>
        <p:spPr>
          <a:xfrm flipH="1">
            <a:off x="1638498" y="1403418"/>
            <a:ext cx="2100" cy="187500"/>
          </a:xfrm>
          <a:prstGeom prst="straightConnector1">
            <a:avLst/>
          </a:prstGeom>
          <a:noFill/>
          <a:ln cap="flat" cmpd="sng" w="9525">
            <a:solidFill>
              <a:schemeClr val="dk2"/>
            </a:solidFill>
            <a:prstDash val="solid"/>
            <a:round/>
            <a:headEnd len="med" w="med" type="none"/>
            <a:tailEnd len="med" w="med" type="triangle"/>
          </a:ln>
        </p:spPr>
      </p:cxnSp>
      <p:sp>
        <p:nvSpPr>
          <p:cNvPr id="268" name="Google Shape;268;p25"/>
          <p:cNvSpPr/>
          <p:nvPr/>
        </p:nvSpPr>
        <p:spPr>
          <a:xfrm>
            <a:off x="1540796" y="4103586"/>
            <a:ext cx="379200" cy="4143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9" name="Google Shape;269;p25"/>
          <p:cNvCxnSpPr>
            <a:stCxn id="268" idx="4"/>
            <a:endCxn id="265" idx="0"/>
          </p:cNvCxnSpPr>
          <p:nvPr/>
        </p:nvCxnSpPr>
        <p:spPr>
          <a:xfrm flipH="1" rot="-5400000">
            <a:off x="1647596" y="4600686"/>
            <a:ext cx="166200" cy="600"/>
          </a:xfrm>
          <a:prstGeom prst="bentConnector3">
            <a:avLst>
              <a:gd fmla="val 49994" name="adj1"/>
            </a:avLst>
          </a:prstGeom>
          <a:noFill/>
          <a:ln cap="flat" cmpd="sng" w="9525">
            <a:solidFill>
              <a:schemeClr val="dk2"/>
            </a:solidFill>
            <a:prstDash val="solid"/>
            <a:round/>
            <a:headEnd len="med" w="med" type="none"/>
            <a:tailEnd len="med" w="med" type="triangle"/>
          </a:ln>
        </p:spPr>
      </p:cxnSp>
      <p:sp>
        <p:nvSpPr>
          <p:cNvPr id="270" name="Google Shape;270;p25"/>
          <p:cNvSpPr/>
          <p:nvPr/>
        </p:nvSpPr>
        <p:spPr>
          <a:xfrm>
            <a:off x="2470800" y="2386938"/>
            <a:ext cx="1587000" cy="696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Nested if condition</a:t>
            </a:r>
            <a:endParaRPr sz="1100"/>
          </a:p>
        </p:txBody>
      </p:sp>
      <p:cxnSp>
        <p:nvCxnSpPr>
          <p:cNvPr id="271" name="Google Shape;271;p25"/>
          <p:cNvCxnSpPr>
            <a:stCxn id="266" idx="3"/>
            <a:endCxn id="270" idx="0"/>
          </p:cNvCxnSpPr>
          <p:nvPr/>
        </p:nvCxnSpPr>
        <p:spPr>
          <a:xfrm>
            <a:off x="2527700" y="1938900"/>
            <a:ext cx="736500" cy="447900"/>
          </a:xfrm>
          <a:prstGeom prst="bentConnector2">
            <a:avLst/>
          </a:prstGeom>
          <a:noFill/>
          <a:ln cap="flat" cmpd="sng" w="9525">
            <a:solidFill>
              <a:schemeClr val="dk2"/>
            </a:solidFill>
            <a:prstDash val="solid"/>
            <a:round/>
            <a:headEnd len="med" w="med" type="none"/>
            <a:tailEnd len="med" w="med" type="triangle"/>
          </a:ln>
        </p:spPr>
      </p:cxnSp>
      <p:sp>
        <p:nvSpPr>
          <p:cNvPr id="272" name="Google Shape;272;p25"/>
          <p:cNvSpPr/>
          <p:nvPr/>
        </p:nvSpPr>
        <p:spPr>
          <a:xfrm>
            <a:off x="1927500" y="3276249"/>
            <a:ext cx="970200" cy="5184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nested if block</a:t>
            </a:r>
            <a:endParaRPr sz="1100"/>
          </a:p>
        </p:txBody>
      </p:sp>
      <p:sp>
        <p:nvSpPr>
          <p:cNvPr id="273" name="Google Shape;273;p25"/>
          <p:cNvSpPr/>
          <p:nvPr/>
        </p:nvSpPr>
        <p:spPr>
          <a:xfrm>
            <a:off x="3795588" y="3275482"/>
            <a:ext cx="970200" cy="5184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nested else block</a:t>
            </a:r>
            <a:endParaRPr sz="1100"/>
          </a:p>
        </p:txBody>
      </p:sp>
      <p:cxnSp>
        <p:nvCxnSpPr>
          <p:cNvPr id="274" name="Google Shape;274;p25"/>
          <p:cNvCxnSpPr>
            <a:stCxn id="270" idx="1"/>
          </p:cNvCxnSpPr>
          <p:nvPr/>
        </p:nvCxnSpPr>
        <p:spPr>
          <a:xfrm flipH="1">
            <a:off x="2259000" y="2734938"/>
            <a:ext cx="211800" cy="546600"/>
          </a:xfrm>
          <a:prstGeom prst="bentConnector2">
            <a:avLst/>
          </a:prstGeom>
          <a:noFill/>
          <a:ln cap="flat" cmpd="sng" w="9525">
            <a:solidFill>
              <a:schemeClr val="dk2"/>
            </a:solidFill>
            <a:prstDash val="solid"/>
            <a:round/>
            <a:headEnd len="med" w="med" type="none"/>
            <a:tailEnd len="med" w="med" type="triangle"/>
          </a:ln>
        </p:spPr>
      </p:cxnSp>
      <p:cxnSp>
        <p:nvCxnSpPr>
          <p:cNvPr id="275" name="Google Shape;275;p25"/>
          <p:cNvCxnSpPr>
            <a:stCxn id="270" idx="3"/>
            <a:endCxn id="273" idx="1"/>
          </p:cNvCxnSpPr>
          <p:nvPr/>
        </p:nvCxnSpPr>
        <p:spPr>
          <a:xfrm>
            <a:off x="4057800" y="2734938"/>
            <a:ext cx="287700" cy="540600"/>
          </a:xfrm>
          <a:prstGeom prst="bentConnector2">
            <a:avLst/>
          </a:prstGeom>
          <a:noFill/>
          <a:ln cap="flat" cmpd="sng" w="9525">
            <a:solidFill>
              <a:schemeClr val="dk2"/>
            </a:solidFill>
            <a:prstDash val="solid"/>
            <a:round/>
            <a:headEnd len="med" w="med" type="none"/>
            <a:tailEnd len="med" w="med" type="triangle"/>
          </a:ln>
        </p:spPr>
      </p:cxnSp>
      <p:cxnSp>
        <p:nvCxnSpPr>
          <p:cNvPr id="276" name="Google Shape;276;p25"/>
          <p:cNvCxnSpPr>
            <a:stCxn id="272" idx="5"/>
            <a:endCxn id="268" idx="0"/>
          </p:cNvCxnSpPr>
          <p:nvPr/>
        </p:nvCxnSpPr>
        <p:spPr>
          <a:xfrm flipH="1">
            <a:off x="1730400" y="3535449"/>
            <a:ext cx="261900" cy="568200"/>
          </a:xfrm>
          <a:prstGeom prst="bentConnector2">
            <a:avLst/>
          </a:prstGeom>
          <a:noFill/>
          <a:ln cap="flat" cmpd="sng" w="9525">
            <a:solidFill>
              <a:schemeClr val="dk2"/>
            </a:solidFill>
            <a:prstDash val="solid"/>
            <a:round/>
            <a:headEnd len="med" w="med" type="none"/>
            <a:tailEnd len="med" w="med" type="triangle"/>
          </a:ln>
        </p:spPr>
      </p:cxnSp>
      <p:cxnSp>
        <p:nvCxnSpPr>
          <p:cNvPr id="277" name="Google Shape;277;p25"/>
          <p:cNvCxnSpPr>
            <a:stCxn id="273" idx="4"/>
            <a:endCxn id="268" idx="6"/>
          </p:cNvCxnSpPr>
          <p:nvPr/>
        </p:nvCxnSpPr>
        <p:spPr>
          <a:xfrm rot="5400000">
            <a:off x="2841888" y="2871982"/>
            <a:ext cx="516900" cy="2360700"/>
          </a:xfrm>
          <a:prstGeom prst="bentConnector2">
            <a:avLst/>
          </a:prstGeom>
          <a:noFill/>
          <a:ln cap="flat" cmpd="sng" w="9525">
            <a:solidFill>
              <a:schemeClr val="dk2"/>
            </a:solidFill>
            <a:prstDash val="solid"/>
            <a:round/>
            <a:headEnd len="med" w="med" type="none"/>
            <a:tailEnd len="med" w="med" type="triangle"/>
          </a:ln>
        </p:spPr>
      </p:cxnSp>
      <p:sp>
        <p:nvSpPr>
          <p:cNvPr id="278" name="Google Shape;278;p25"/>
          <p:cNvSpPr txBox="1"/>
          <p:nvPr/>
        </p:nvSpPr>
        <p:spPr>
          <a:xfrm>
            <a:off x="3114274" y="1713499"/>
            <a:ext cx="790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TRUE</a:t>
            </a:r>
            <a:endParaRPr b="1" sz="1000"/>
          </a:p>
        </p:txBody>
      </p:sp>
      <p:sp>
        <p:nvSpPr>
          <p:cNvPr id="279" name="Google Shape;279;p25"/>
          <p:cNvSpPr txBox="1"/>
          <p:nvPr/>
        </p:nvSpPr>
        <p:spPr>
          <a:xfrm>
            <a:off x="309148" y="1575649"/>
            <a:ext cx="790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FALSE</a:t>
            </a:r>
            <a:endParaRPr b="1" sz="1000"/>
          </a:p>
        </p:txBody>
      </p:sp>
      <p:sp>
        <p:nvSpPr>
          <p:cNvPr id="280" name="Google Shape;280;p25"/>
          <p:cNvSpPr txBox="1"/>
          <p:nvPr/>
        </p:nvSpPr>
        <p:spPr>
          <a:xfrm>
            <a:off x="2101561" y="2461690"/>
            <a:ext cx="573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TRUE</a:t>
            </a:r>
            <a:endParaRPr b="1" sz="1000"/>
          </a:p>
        </p:txBody>
      </p:sp>
      <p:sp>
        <p:nvSpPr>
          <p:cNvPr id="281" name="Google Shape;281;p25"/>
          <p:cNvSpPr txBox="1"/>
          <p:nvPr/>
        </p:nvSpPr>
        <p:spPr>
          <a:xfrm>
            <a:off x="3792424" y="2416450"/>
            <a:ext cx="675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FALSE</a:t>
            </a:r>
            <a:endParaRPr b="1" sz="1000"/>
          </a:p>
        </p:txBody>
      </p:sp>
      <p:sp>
        <p:nvSpPr>
          <p:cNvPr id="282" name="Google Shape;282;p25"/>
          <p:cNvSpPr txBox="1"/>
          <p:nvPr>
            <p:ph type="title"/>
          </p:nvPr>
        </p:nvSpPr>
        <p:spPr>
          <a:xfrm>
            <a:off x="311700" y="404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Nested Decision Making (Contd)</a:t>
            </a:r>
            <a:endParaRPr/>
          </a:p>
        </p:txBody>
      </p:sp>
      <p:sp>
        <p:nvSpPr>
          <p:cNvPr id="283" name="Google Shape;283;p25"/>
          <p:cNvSpPr/>
          <p:nvPr/>
        </p:nvSpPr>
        <p:spPr>
          <a:xfrm>
            <a:off x="129438" y="2512882"/>
            <a:ext cx="970200" cy="5184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else block</a:t>
            </a:r>
            <a:endParaRPr sz="1100"/>
          </a:p>
        </p:txBody>
      </p:sp>
      <p:cxnSp>
        <p:nvCxnSpPr>
          <p:cNvPr id="284" name="Google Shape;284;p25"/>
          <p:cNvCxnSpPr>
            <a:stCxn id="266" idx="1"/>
            <a:endCxn id="283" idx="0"/>
          </p:cNvCxnSpPr>
          <p:nvPr/>
        </p:nvCxnSpPr>
        <p:spPr>
          <a:xfrm flipH="1">
            <a:off x="614600" y="1938900"/>
            <a:ext cx="134400" cy="573900"/>
          </a:xfrm>
          <a:prstGeom prst="bentConnector2">
            <a:avLst/>
          </a:prstGeom>
          <a:noFill/>
          <a:ln cap="flat" cmpd="sng" w="9525">
            <a:solidFill>
              <a:schemeClr val="dk2"/>
            </a:solidFill>
            <a:prstDash val="solid"/>
            <a:round/>
            <a:headEnd len="med" w="med" type="none"/>
            <a:tailEnd len="med" w="med" type="triangle"/>
          </a:ln>
        </p:spPr>
      </p:cxnSp>
      <p:cxnSp>
        <p:nvCxnSpPr>
          <p:cNvPr id="285" name="Google Shape;285;p25"/>
          <p:cNvCxnSpPr>
            <a:stCxn id="283" idx="3"/>
            <a:endCxn id="268" idx="2"/>
          </p:cNvCxnSpPr>
          <p:nvPr/>
        </p:nvCxnSpPr>
        <p:spPr>
          <a:xfrm flipH="1" rot="-5400000">
            <a:off x="405588" y="3175432"/>
            <a:ext cx="1279500" cy="991200"/>
          </a:xfrm>
          <a:prstGeom prst="bentConnector2">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6"/>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Nested Decision Making (Contd)</a:t>
            </a:r>
            <a:endParaRPr/>
          </a:p>
        </p:txBody>
      </p:sp>
      <p:sp>
        <p:nvSpPr>
          <p:cNvPr id="291" name="Google Shape;291;p26"/>
          <p:cNvSpPr txBox="1"/>
          <p:nvPr>
            <p:ph idx="1" type="body"/>
          </p:nvPr>
        </p:nvSpPr>
        <p:spPr>
          <a:xfrm>
            <a:off x="311700" y="619075"/>
            <a:ext cx="8520600" cy="53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chemeClr val="dk1"/>
                </a:solidFill>
              </a:rPr>
              <a:t>Design a flowchart that reads a number and prints whether it is positive, negative or zero. If positive, also print whether it is Even or Odd..</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1200"/>
              </a:spcAft>
              <a:buNone/>
            </a:pPr>
            <a:r>
              <a:t/>
            </a:r>
            <a:endParaRPr sz="1600">
              <a:solidFill>
                <a:schemeClr val="dk1"/>
              </a:solidFill>
            </a:endParaRPr>
          </a:p>
        </p:txBody>
      </p:sp>
      <p:sp>
        <p:nvSpPr>
          <p:cNvPr id="292" name="Google Shape;292;p26"/>
          <p:cNvSpPr/>
          <p:nvPr/>
        </p:nvSpPr>
        <p:spPr>
          <a:xfrm>
            <a:off x="980909" y="1326613"/>
            <a:ext cx="877932" cy="260982"/>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START</a:t>
            </a:r>
            <a:endParaRPr sz="1200"/>
          </a:p>
        </p:txBody>
      </p:sp>
      <p:sp>
        <p:nvSpPr>
          <p:cNvPr id="293" name="Google Shape;293;p26"/>
          <p:cNvSpPr/>
          <p:nvPr/>
        </p:nvSpPr>
        <p:spPr>
          <a:xfrm>
            <a:off x="1867827" y="4727493"/>
            <a:ext cx="715446" cy="260982"/>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000000"/>
                </a:solidFill>
              </a:rPr>
              <a:t>END</a:t>
            </a:r>
            <a:endParaRPr sz="1100"/>
          </a:p>
        </p:txBody>
      </p:sp>
      <p:sp>
        <p:nvSpPr>
          <p:cNvPr id="294" name="Google Shape;294;p26"/>
          <p:cNvSpPr/>
          <p:nvPr/>
        </p:nvSpPr>
        <p:spPr>
          <a:xfrm>
            <a:off x="2053050" y="4214911"/>
            <a:ext cx="343200" cy="3387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5" name="Google Shape;295;p26"/>
          <p:cNvCxnSpPr>
            <a:stCxn id="294" idx="4"/>
            <a:endCxn id="293" idx="0"/>
          </p:cNvCxnSpPr>
          <p:nvPr/>
        </p:nvCxnSpPr>
        <p:spPr>
          <a:xfrm flipH="1" rot="-5400000">
            <a:off x="2138100" y="4640161"/>
            <a:ext cx="174000" cy="900"/>
          </a:xfrm>
          <a:prstGeom prst="bentConnector3">
            <a:avLst>
              <a:gd fmla="val 49966" name="adj1"/>
            </a:avLst>
          </a:prstGeom>
          <a:noFill/>
          <a:ln cap="flat" cmpd="sng" w="9525">
            <a:solidFill>
              <a:schemeClr val="dk2"/>
            </a:solidFill>
            <a:prstDash val="solid"/>
            <a:round/>
            <a:headEnd len="med" w="med" type="none"/>
            <a:tailEnd len="med" w="med" type="stealth"/>
          </a:ln>
        </p:spPr>
      </p:cxnSp>
      <p:sp>
        <p:nvSpPr>
          <p:cNvPr id="296" name="Google Shape;296;p26"/>
          <p:cNvSpPr/>
          <p:nvPr/>
        </p:nvSpPr>
        <p:spPr>
          <a:xfrm>
            <a:off x="115650" y="2999200"/>
            <a:ext cx="1018200" cy="5310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45700" spcFirstLastPara="1" rIns="45700" wrap="square" tIns="91425">
            <a:noAutofit/>
          </a:bodyPr>
          <a:lstStyle/>
          <a:p>
            <a:pPr indent="0" lvl="0" marL="0" rtl="0" algn="ctr">
              <a:spcBef>
                <a:spcPts val="0"/>
              </a:spcBef>
              <a:spcAft>
                <a:spcPts val="0"/>
              </a:spcAft>
              <a:buNone/>
            </a:pPr>
            <a:r>
              <a:rPr lang="en" sz="1100"/>
              <a:t>Print “Negative or Zero”</a:t>
            </a:r>
            <a:endParaRPr sz="1100"/>
          </a:p>
        </p:txBody>
      </p:sp>
      <p:cxnSp>
        <p:nvCxnSpPr>
          <p:cNvPr id="297" name="Google Shape;297;p26"/>
          <p:cNvCxnSpPr>
            <a:stCxn id="298" idx="1"/>
          </p:cNvCxnSpPr>
          <p:nvPr/>
        </p:nvCxnSpPr>
        <p:spPr>
          <a:xfrm flipH="1">
            <a:off x="2502963" y="2882900"/>
            <a:ext cx="228900" cy="383400"/>
          </a:xfrm>
          <a:prstGeom prst="bentConnector2">
            <a:avLst/>
          </a:prstGeom>
          <a:noFill/>
          <a:ln cap="flat" cmpd="sng" w="9525">
            <a:solidFill>
              <a:schemeClr val="dk2"/>
            </a:solidFill>
            <a:prstDash val="solid"/>
            <a:round/>
            <a:headEnd len="med" w="med" type="none"/>
            <a:tailEnd len="med" w="med" type="stealth"/>
          </a:ln>
        </p:spPr>
      </p:cxnSp>
      <p:sp>
        <p:nvSpPr>
          <p:cNvPr id="299" name="Google Shape;299;p26"/>
          <p:cNvSpPr txBox="1"/>
          <p:nvPr/>
        </p:nvSpPr>
        <p:spPr>
          <a:xfrm>
            <a:off x="2053173" y="2110602"/>
            <a:ext cx="715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TRUE</a:t>
            </a:r>
            <a:endParaRPr b="1" sz="1000"/>
          </a:p>
        </p:txBody>
      </p:sp>
      <p:sp>
        <p:nvSpPr>
          <p:cNvPr id="300" name="Google Shape;300;p26"/>
          <p:cNvSpPr txBox="1"/>
          <p:nvPr/>
        </p:nvSpPr>
        <p:spPr>
          <a:xfrm>
            <a:off x="2180300" y="2616551"/>
            <a:ext cx="715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FALSE</a:t>
            </a:r>
            <a:endParaRPr b="1" sz="1000"/>
          </a:p>
        </p:txBody>
      </p:sp>
      <p:sp>
        <p:nvSpPr>
          <p:cNvPr id="301" name="Google Shape;301;p26"/>
          <p:cNvSpPr txBox="1"/>
          <p:nvPr/>
        </p:nvSpPr>
        <p:spPr>
          <a:xfrm>
            <a:off x="4016675" y="2596550"/>
            <a:ext cx="611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TRUE</a:t>
            </a:r>
            <a:endParaRPr b="1" sz="1000"/>
          </a:p>
        </p:txBody>
      </p:sp>
      <p:sp>
        <p:nvSpPr>
          <p:cNvPr id="302" name="Google Shape;302;p26"/>
          <p:cNvSpPr txBox="1"/>
          <p:nvPr/>
        </p:nvSpPr>
        <p:spPr>
          <a:xfrm>
            <a:off x="134042" y="2110591"/>
            <a:ext cx="611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FALSE</a:t>
            </a:r>
            <a:endParaRPr b="1" sz="1000"/>
          </a:p>
        </p:txBody>
      </p:sp>
      <p:cxnSp>
        <p:nvCxnSpPr>
          <p:cNvPr id="303" name="Google Shape;303;p26"/>
          <p:cNvCxnSpPr>
            <a:stCxn id="292" idx="2"/>
            <a:endCxn id="304" idx="0"/>
          </p:cNvCxnSpPr>
          <p:nvPr/>
        </p:nvCxnSpPr>
        <p:spPr>
          <a:xfrm>
            <a:off x="1419875" y="1587595"/>
            <a:ext cx="0" cy="182100"/>
          </a:xfrm>
          <a:prstGeom prst="straightConnector1">
            <a:avLst/>
          </a:prstGeom>
          <a:noFill/>
          <a:ln cap="flat" cmpd="sng" w="9525">
            <a:solidFill>
              <a:schemeClr val="dk2"/>
            </a:solidFill>
            <a:prstDash val="solid"/>
            <a:round/>
            <a:headEnd len="med" w="med" type="none"/>
            <a:tailEnd len="med" w="med" type="triangle"/>
          </a:ln>
        </p:spPr>
      </p:cxnSp>
      <p:sp>
        <p:nvSpPr>
          <p:cNvPr id="305" name="Google Shape;305;p26"/>
          <p:cNvSpPr/>
          <p:nvPr/>
        </p:nvSpPr>
        <p:spPr>
          <a:xfrm>
            <a:off x="663925" y="2131900"/>
            <a:ext cx="1458600" cy="531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if </a:t>
            </a:r>
            <a:r>
              <a:rPr lang="en" sz="1000"/>
              <a:t>num &gt;0</a:t>
            </a:r>
            <a:endParaRPr sz="1000"/>
          </a:p>
        </p:txBody>
      </p:sp>
      <p:cxnSp>
        <p:nvCxnSpPr>
          <p:cNvPr id="306" name="Google Shape;306;p26"/>
          <p:cNvCxnSpPr>
            <a:stCxn id="305" idx="1"/>
          </p:cNvCxnSpPr>
          <p:nvPr/>
        </p:nvCxnSpPr>
        <p:spPr>
          <a:xfrm flipH="1">
            <a:off x="435025" y="2397400"/>
            <a:ext cx="228900" cy="601800"/>
          </a:xfrm>
          <a:prstGeom prst="bentConnector2">
            <a:avLst/>
          </a:prstGeom>
          <a:noFill/>
          <a:ln cap="flat" cmpd="sng" w="9525">
            <a:solidFill>
              <a:schemeClr val="dk2"/>
            </a:solidFill>
            <a:prstDash val="solid"/>
            <a:round/>
            <a:headEnd len="med" w="med" type="none"/>
            <a:tailEnd len="med" w="med" type="stealth"/>
          </a:ln>
        </p:spPr>
      </p:cxnSp>
      <p:cxnSp>
        <p:nvCxnSpPr>
          <p:cNvPr id="307" name="Google Shape;307;p26"/>
          <p:cNvCxnSpPr>
            <a:endCxn id="294" idx="2"/>
          </p:cNvCxnSpPr>
          <p:nvPr/>
        </p:nvCxnSpPr>
        <p:spPr>
          <a:xfrm>
            <a:off x="435150" y="3541561"/>
            <a:ext cx="1617900" cy="842700"/>
          </a:xfrm>
          <a:prstGeom prst="bentConnector3">
            <a:avLst>
              <a:gd fmla="val 460" name="adj1"/>
            </a:avLst>
          </a:prstGeom>
          <a:noFill/>
          <a:ln cap="flat" cmpd="sng" w="9525">
            <a:solidFill>
              <a:schemeClr val="dk2"/>
            </a:solidFill>
            <a:prstDash val="solid"/>
            <a:round/>
            <a:headEnd len="med" w="med" type="none"/>
            <a:tailEnd len="med" w="med" type="stealth"/>
          </a:ln>
        </p:spPr>
      </p:cxnSp>
      <p:cxnSp>
        <p:nvCxnSpPr>
          <p:cNvPr id="308" name="Google Shape;308;p26"/>
          <p:cNvCxnSpPr>
            <a:endCxn id="294" idx="6"/>
          </p:cNvCxnSpPr>
          <p:nvPr/>
        </p:nvCxnSpPr>
        <p:spPr>
          <a:xfrm flipH="1">
            <a:off x="2396250" y="3838561"/>
            <a:ext cx="2067900" cy="545700"/>
          </a:xfrm>
          <a:prstGeom prst="bentConnector3">
            <a:avLst>
              <a:gd fmla="val -377" name="adj1"/>
            </a:avLst>
          </a:prstGeom>
          <a:noFill/>
          <a:ln cap="flat" cmpd="sng" w="9525">
            <a:solidFill>
              <a:schemeClr val="dk2"/>
            </a:solidFill>
            <a:prstDash val="solid"/>
            <a:round/>
            <a:headEnd len="med" w="med" type="none"/>
            <a:tailEnd len="med" w="med" type="stealth"/>
          </a:ln>
        </p:spPr>
      </p:cxnSp>
      <p:sp>
        <p:nvSpPr>
          <p:cNvPr id="309" name="Google Shape;309;p26"/>
          <p:cNvSpPr txBox="1"/>
          <p:nvPr/>
        </p:nvSpPr>
        <p:spPr>
          <a:xfrm>
            <a:off x="4867625" y="1549425"/>
            <a:ext cx="4114800" cy="3132300"/>
          </a:xfrm>
          <a:prstGeom prst="rect">
            <a:avLst/>
          </a:prstGeom>
          <a:solidFill>
            <a:srgbClr val="EEEEEE"/>
          </a:solidFill>
          <a:ln cap="flat" cmpd="sng" w="9525">
            <a:solidFill>
              <a:srgbClr val="434343"/>
            </a:solidFill>
            <a:prstDash val="solid"/>
            <a:round/>
            <a:headEnd len="sm" w="sm" type="none"/>
            <a:tailEnd len="sm" w="sm" type="none"/>
          </a:ln>
        </p:spPr>
        <p:txBody>
          <a:bodyPr anchorCtr="0" anchor="t" bIns="91425" lIns="91425" spcFirstLastPara="1" rIns="91425" wrap="square" tIns="91425">
            <a:spAutoFit/>
          </a:bodyPr>
          <a:lstStyle/>
          <a:p>
            <a:pPr indent="-292100" lvl="0" marL="457200" rtl="0" algn="l">
              <a:lnSpc>
                <a:spcPct val="150000"/>
              </a:lnSpc>
              <a:spcBef>
                <a:spcPts val="0"/>
              </a:spcBef>
              <a:spcAft>
                <a:spcPts val="0"/>
              </a:spcAft>
              <a:buClr>
                <a:schemeClr val="dk1"/>
              </a:buClr>
              <a:buSzPts val="1000"/>
              <a:buFont typeface="Courier New"/>
              <a:buAutoNum type="arabicPeriod"/>
            </a:pPr>
            <a:r>
              <a:rPr lang="en" sz="1000">
                <a:solidFill>
                  <a:schemeClr val="dk1"/>
                </a:solidFill>
                <a:highlight>
                  <a:schemeClr val="lt2"/>
                </a:highlight>
                <a:latin typeface="Courier New"/>
                <a:ea typeface="Courier New"/>
                <a:cs typeface="Courier New"/>
                <a:sym typeface="Courier New"/>
              </a:rPr>
              <a:t>Scanner sc = </a:t>
            </a:r>
            <a:r>
              <a:rPr lang="en" sz="1000">
                <a:solidFill>
                  <a:srgbClr val="0000FF"/>
                </a:solidFill>
                <a:highlight>
                  <a:schemeClr val="lt2"/>
                </a:highlight>
                <a:latin typeface="Courier New"/>
                <a:ea typeface="Courier New"/>
                <a:cs typeface="Courier New"/>
                <a:sym typeface="Courier New"/>
              </a:rPr>
              <a:t>new </a:t>
            </a:r>
            <a:r>
              <a:rPr lang="en" sz="1000">
                <a:solidFill>
                  <a:schemeClr val="dk1"/>
                </a:solidFill>
                <a:highlight>
                  <a:schemeClr val="lt2"/>
                </a:highlight>
                <a:latin typeface="Courier New"/>
                <a:ea typeface="Courier New"/>
                <a:cs typeface="Courier New"/>
                <a:sym typeface="Courier New"/>
              </a:rPr>
              <a:t>Scanner(System.in);</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Clr>
                <a:schemeClr val="dk1"/>
              </a:buClr>
              <a:buSzPts val="1000"/>
              <a:buFont typeface="Courier New"/>
              <a:buAutoNum type="arabicPeriod"/>
            </a:pPr>
            <a:r>
              <a:rPr lang="en" sz="1000">
                <a:solidFill>
                  <a:schemeClr val="dk1"/>
                </a:solidFill>
                <a:highlight>
                  <a:schemeClr val="lt2"/>
                </a:highlight>
                <a:latin typeface="Courier New"/>
                <a:ea typeface="Courier New"/>
                <a:cs typeface="Courier New"/>
                <a:sym typeface="Courier New"/>
              </a:rPr>
              <a:t>int num</a:t>
            </a:r>
            <a:r>
              <a:rPr lang="en" sz="1000">
                <a:solidFill>
                  <a:schemeClr val="dk1"/>
                </a:solidFill>
                <a:highlight>
                  <a:schemeClr val="lt2"/>
                </a:highlight>
                <a:latin typeface="Courier New"/>
                <a:ea typeface="Courier New"/>
                <a:cs typeface="Courier New"/>
                <a:sym typeface="Courier New"/>
              </a:rPr>
              <a:t>= sc.nextInt();</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solidFill>
                  <a:srgbClr val="0000FF"/>
                </a:solidFill>
                <a:highlight>
                  <a:schemeClr val="lt2"/>
                </a:highlight>
                <a:latin typeface="Courier New"/>
                <a:ea typeface="Courier New"/>
                <a:cs typeface="Courier New"/>
                <a:sym typeface="Courier New"/>
              </a:rPr>
              <a:t>if</a:t>
            </a:r>
            <a:r>
              <a:rPr lang="en" sz="1000">
                <a:highlight>
                  <a:schemeClr val="lt2"/>
                </a:highlight>
                <a:latin typeface="Courier New"/>
                <a:ea typeface="Courier New"/>
                <a:cs typeface="Courier New"/>
                <a:sym typeface="Courier New"/>
              </a:rPr>
              <a:t> (num&gt;0) {</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Clr>
                <a:schemeClr val="dk1"/>
              </a:buClr>
              <a:buSzPts val="1000"/>
              <a:buFont typeface="Courier New"/>
              <a:buAutoNum type="arabicPeriod"/>
            </a:pPr>
            <a:r>
              <a:rPr lang="en" sz="1000">
                <a:solidFill>
                  <a:schemeClr val="dk1"/>
                </a:solidFill>
                <a:highlight>
                  <a:schemeClr val="lt2"/>
                </a:highlight>
                <a:latin typeface="Courier New"/>
                <a:ea typeface="Courier New"/>
                <a:cs typeface="Courier New"/>
                <a:sym typeface="Courier New"/>
              </a:rPr>
              <a:t>  </a:t>
            </a:r>
            <a:r>
              <a:rPr lang="en" sz="1000">
                <a:solidFill>
                  <a:srgbClr val="0028FF"/>
                </a:solidFill>
                <a:highlight>
                  <a:schemeClr val="lt2"/>
                </a:highlight>
                <a:latin typeface="Courier New"/>
                <a:ea typeface="Courier New"/>
                <a:cs typeface="Courier New"/>
                <a:sym typeface="Courier New"/>
              </a:rPr>
              <a:t>if </a:t>
            </a:r>
            <a:r>
              <a:rPr lang="en" sz="1000">
                <a:solidFill>
                  <a:schemeClr val="dk1"/>
                </a:solidFill>
                <a:highlight>
                  <a:schemeClr val="lt2"/>
                </a:highlight>
                <a:latin typeface="Courier New"/>
                <a:ea typeface="Courier New"/>
                <a:cs typeface="Courier New"/>
                <a:sym typeface="Courier New"/>
              </a:rPr>
              <a:t>(num%2==0) {</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Clr>
                <a:schemeClr val="dk1"/>
              </a:buClr>
              <a:buSzPts val="1000"/>
              <a:buFont typeface="Courier New"/>
              <a:buAutoNum type="arabicPeriod"/>
            </a:pPr>
            <a:r>
              <a:rPr lang="en" sz="1000">
                <a:solidFill>
                  <a:schemeClr val="dk1"/>
                </a:solidFill>
                <a:highlight>
                  <a:schemeClr val="lt2"/>
                </a:highlight>
                <a:latin typeface="Courier New"/>
                <a:ea typeface="Courier New"/>
                <a:cs typeface="Courier New"/>
                <a:sym typeface="Courier New"/>
              </a:rPr>
              <a:t>    System.out.println(</a:t>
            </a:r>
            <a:r>
              <a:rPr lang="en" sz="1000">
                <a:solidFill>
                  <a:srgbClr val="38761D"/>
                </a:solidFill>
                <a:highlight>
                  <a:schemeClr val="lt2"/>
                </a:highlight>
                <a:latin typeface="Courier New"/>
                <a:ea typeface="Courier New"/>
                <a:cs typeface="Courier New"/>
                <a:sym typeface="Courier New"/>
              </a:rPr>
              <a:t>"Positive and Even"</a:t>
            </a:r>
            <a:r>
              <a:rPr lang="en" sz="1000">
                <a:solidFill>
                  <a:schemeClr val="dk1"/>
                </a:solidFill>
                <a:highlight>
                  <a:schemeClr val="lt2"/>
                </a:highlight>
                <a:latin typeface="Courier New"/>
                <a:ea typeface="Courier New"/>
                <a:cs typeface="Courier New"/>
                <a:sym typeface="Courier New"/>
              </a:rPr>
              <a:t>);</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Clr>
                <a:schemeClr val="dk1"/>
              </a:buClr>
              <a:buSzPts val="1000"/>
              <a:buFont typeface="Courier New"/>
              <a:buAutoNum type="arabicPeriod"/>
            </a:pPr>
            <a:r>
              <a:rPr lang="en" sz="1000">
                <a:solidFill>
                  <a:schemeClr val="dk1"/>
                </a:solidFill>
                <a:highlight>
                  <a:schemeClr val="lt2"/>
                </a:highlight>
                <a:latin typeface="Courier New"/>
                <a:ea typeface="Courier New"/>
                <a:cs typeface="Courier New"/>
                <a:sym typeface="Courier New"/>
              </a:rPr>
              <a:t>  }</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Clr>
                <a:schemeClr val="dk1"/>
              </a:buClr>
              <a:buSzPts val="1000"/>
              <a:buFont typeface="Courier New"/>
              <a:buAutoNum type="arabicPeriod"/>
            </a:pPr>
            <a:r>
              <a:rPr lang="en" sz="1000">
                <a:solidFill>
                  <a:schemeClr val="dk1"/>
                </a:solidFill>
                <a:highlight>
                  <a:schemeClr val="lt2"/>
                </a:highlight>
                <a:latin typeface="Courier New"/>
                <a:ea typeface="Courier New"/>
                <a:cs typeface="Courier New"/>
                <a:sym typeface="Courier New"/>
              </a:rPr>
              <a:t>  </a:t>
            </a:r>
            <a:r>
              <a:rPr lang="en" sz="1000">
                <a:solidFill>
                  <a:srgbClr val="0028FF"/>
                </a:solidFill>
                <a:highlight>
                  <a:schemeClr val="lt2"/>
                </a:highlight>
                <a:latin typeface="Courier New"/>
                <a:ea typeface="Courier New"/>
                <a:cs typeface="Courier New"/>
                <a:sym typeface="Courier New"/>
              </a:rPr>
              <a:t>else </a:t>
            </a:r>
            <a:r>
              <a:rPr lang="en" sz="1000">
                <a:solidFill>
                  <a:schemeClr val="dk1"/>
                </a:solidFill>
                <a:highlight>
                  <a:schemeClr val="lt2"/>
                </a:highlight>
                <a:latin typeface="Courier New"/>
                <a:ea typeface="Courier New"/>
                <a:cs typeface="Courier New"/>
                <a:sym typeface="Courier New"/>
              </a:rPr>
              <a:t>{</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Clr>
                <a:schemeClr val="dk1"/>
              </a:buClr>
              <a:buSzPts val="1000"/>
              <a:buFont typeface="Courier New"/>
              <a:buAutoNum type="arabicPeriod"/>
            </a:pPr>
            <a:r>
              <a:rPr lang="en" sz="1000">
                <a:solidFill>
                  <a:schemeClr val="dk1"/>
                </a:solidFill>
                <a:highlight>
                  <a:schemeClr val="lt2"/>
                </a:highlight>
                <a:latin typeface="Courier New"/>
                <a:ea typeface="Courier New"/>
                <a:cs typeface="Courier New"/>
                <a:sym typeface="Courier New"/>
              </a:rPr>
              <a:t>    System.out.println(</a:t>
            </a:r>
            <a:r>
              <a:rPr lang="en" sz="1100">
                <a:solidFill>
                  <a:srgbClr val="38761D"/>
                </a:solidFill>
                <a:highlight>
                  <a:schemeClr val="lt2"/>
                </a:highlight>
                <a:latin typeface="Courier New"/>
                <a:ea typeface="Courier New"/>
                <a:cs typeface="Courier New"/>
                <a:sym typeface="Courier New"/>
              </a:rPr>
              <a:t>"</a:t>
            </a:r>
            <a:r>
              <a:rPr lang="en" sz="1000">
                <a:solidFill>
                  <a:srgbClr val="38761D"/>
                </a:solidFill>
                <a:highlight>
                  <a:schemeClr val="lt2"/>
                </a:highlight>
                <a:latin typeface="Courier New"/>
                <a:ea typeface="Courier New"/>
                <a:cs typeface="Courier New"/>
                <a:sym typeface="Courier New"/>
              </a:rPr>
              <a:t>Positive and Odd</a:t>
            </a:r>
            <a:r>
              <a:rPr lang="en" sz="1100">
                <a:solidFill>
                  <a:srgbClr val="38761D"/>
                </a:solidFill>
                <a:highlight>
                  <a:schemeClr val="lt2"/>
                </a:highlight>
                <a:latin typeface="Courier New"/>
                <a:ea typeface="Courier New"/>
                <a:cs typeface="Courier New"/>
                <a:sym typeface="Courier New"/>
              </a:rPr>
              <a:t>"</a:t>
            </a:r>
            <a:r>
              <a:rPr lang="en" sz="1000">
                <a:solidFill>
                  <a:schemeClr val="dk1"/>
                </a:solidFill>
                <a:highlight>
                  <a:schemeClr val="lt2"/>
                </a:highlight>
                <a:latin typeface="Courier New"/>
                <a:ea typeface="Courier New"/>
                <a:cs typeface="Courier New"/>
                <a:sym typeface="Courier New"/>
              </a:rPr>
              <a:t>);</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Clr>
                <a:schemeClr val="dk1"/>
              </a:buClr>
              <a:buSzPts val="1000"/>
              <a:buFont typeface="Courier New"/>
              <a:buAutoNum type="arabicPeriod"/>
            </a:pPr>
            <a:r>
              <a:rPr lang="en" sz="1000">
                <a:solidFill>
                  <a:schemeClr val="dk1"/>
                </a:solidFill>
                <a:highlight>
                  <a:schemeClr val="lt2"/>
                </a:highlight>
                <a:latin typeface="Courier New"/>
                <a:ea typeface="Courier New"/>
                <a:cs typeface="Courier New"/>
                <a:sym typeface="Courier New"/>
              </a:rPr>
              <a:t>  }</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solidFill>
                  <a:srgbClr val="0028FF"/>
                </a:solidFill>
                <a:highlight>
                  <a:schemeClr val="lt2"/>
                </a:highlight>
                <a:latin typeface="Courier New"/>
                <a:ea typeface="Courier New"/>
                <a:cs typeface="Courier New"/>
                <a:sym typeface="Courier New"/>
              </a:rPr>
              <a:t>e</a:t>
            </a:r>
            <a:r>
              <a:rPr lang="en" sz="1000">
                <a:solidFill>
                  <a:srgbClr val="0028FF"/>
                </a:solidFill>
                <a:highlight>
                  <a:schemeClr val="lt2"/>
                </a:highlight>
                <a:latin typeface="Courier New"/>
                <a:ea typeface="Courier New"/>
                <a:cs typeface="Courier New"/>
                <a:sym typeface="Courier New"/>
              </a:rPr>
              <a:t>lse</a:t>
            </a:r>
            <a:r>
              <a:rPr lang="en" sz="1000">
                <a:highlight>
                  <a:schemeClr val="lt2"/>
                </a:highlight>
                <a:latin typeface="Courier New"/>
                <a:ea typeface="Courier New"/>
                <a:cs typeface="Courier New"/>
                <a:sym typeface="Courier New"/>
              </a:rPr>
              <a:t>{</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solidFill>
                  <a:schemeClr val="dk1"/>
                </a:solidFill>
                <a:highlight>
                  <a:schemeClr val="lt2"/>
                </a:highlight>
                <a:latin typeface="Courier New"/>
                <a:ea typeface="Courier New"/>
                <a:cs typeface="Courier New"/>
                <a:sym typeface="Courier New"/>
              </a:rPr>
              <a:t>    System.out.println(</a:t>
            </a:r>
            <a:r>
              <a:rPr lang="en" sz="1000">
                <a:solidFill>
                  <a:srgbClr val="38761D"/>
                </a:solidFill>
                <a:highlight>
                  <a:schemeClr val="lt2"/>
                </a:highlight>
                <a:latin typeface="Courier New"/>
                <a:ea typeface="Courier New"/>
                <a:cs typeface="Courier New"/>
                <a:sym typeface="Courier New"/>
              </a:rPr>
              <a:t>"Negative or Zero"</a:t>
            </a:r>
            <a:r>
              <a:rPr lang="en" sz="1000">
                <a:solidFill>
                  <a:schemeClr val="dk1"/>
                </a:solidFill>
                <a:highlight>
                  <a:schemeClr val="lt2"/>
                </a:highlight>
                <a:latin typeface="Courier New"/>
                <a:ea typeface="Courier New"/>
                <a:cs typeface="Courier New"/>
                <a:sym typeface="Courier New"/>
              </a:rPr>
              <a:t>);</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a:t>
            </a:r>
            <a:endParaRPr sz="1000">
              <a:highlight>
                <a:schemeClr val="lt2"/>
              </a:highlight>
              <a:latin typeface="Courier New"/>
              <a:ea typeface="Courier New"/>
              <a:cs typeface="Courier New"/>
              <a:sym typeface="Courier New"/>
            </a:endParaRPr>
          </a:p>
        </p:txBody>
      </p:sp>
      <p:sp>
        <p:nvSpPr>
          <p:cNvPr id="310" name="Google Shape;310;p26"/>
          <p:cNvSpPr/>
          <p:nvPr/>
        </p:nvSpPr>
        <p:spPr>
          <a:xfrm>
            <a:off x="3737100" y="3273800"/>
            <a:ext cx="1018200" cy="5727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45700" spcFirstLastPara="1" rIns="45700" wrap="square" tIns="91425">
            <a:noAutofit/>
          </a:bodyPr>
          <a:lstStyle/>
          <a:p>
            <a:pPr indent="0" lvl="0" marL="0" rtl="0" algn="ctr">
              <a:spcBef>
                <a:spcPts val="0"/>
              </a:spcBef>
              <a:spcAft>
                <a:spcPts val="0"/>
              </a:spcAft>
              <a:buNone/>
            </a:pPr>
            <a:r>
              <a:rPr lang="en" sz="1100"/>
              <a:t>Print “Positive and Even”</a:t>
            </a:r>
            <a:endParaRPr sz="1100"/>
          </a:p>
        </p:txBody>
      </p:sp>
      <p:cxnSp>
        <p:nvCxnSpPr>
          <p:cNvPr id="311" name="Google Shape;311;p26"/>
          <p:cNvCxnSpPr>
            <a:stCxn id="305" idx="3"/>
            <a:endCxn id="298" idx="0"/>
          </p:cNvCxnSpPr>
          <p:nvPr/>
        </p:nvCxnSpPr>
        <p:spPr>
          <a:xfrm>
            <a:off x="2122525" y="2397400"/>
            <a:ext cx="1372500" cy="199200"/>
          </a:xfrm>
          <a:prstGeom prst="bentConnector2">
            <a:avLst/>
          </a:prstGeom>
          <a:noFill/>
          <a:ln cap="flat" cmpd="sng" w="9525">
            <a:solidFill>
              <a:schemeClr val="dk2"/>
            </a:solidFill>
            <a:prstDash val="solid"/>
            <a:round/>
            <a:headEnd len="med" w="med" type="none"/>
            <a:tailEnd len="med" w="med" type="stealth"/>
          </a:ln>
        </p:spPr>
      </p:cxnSp>
      <p:cxnSp>
        <p:nvCxnSpPr>
          <p:cNvPr id="312" name="Google Shape;312;p26"/>
          <p:cNvCxnSpPr>
            <a:endCxn id="294" idx="0"/>
          </p:cNvCxnSpPr>
          <p:nvPr/>
        </p:nvCxnSpPr>
        <p:spPr>
          <a:xfrm flipH="1" rot="-5400000">
            <a:off x="2034600" y="4024861"/>
            <a:ext cx="376200" cy="3900"/>
          </a:xfrm>
          <a:prstGeom prst="bentConnector3">
            <a:avLst>
              <a:gd fmla="val 50000" name="adj1"/>
            </a:avLst>
          </a:prstGeom>
          <a:noFill/>
          <a:ln cap="flat" cmpd="sng" w="9525">
            <a:solidFill>
              <a:schemeClr val="dk2"/>
            </a:solidFill>
            <a:prstDash val="solid"/>
            <a:round/>
            <a:headEnd len="med" w="med" type="none"/>
            <a:tailEnd len="med" w="med" type="stealth"/>
          </a:ln>
        </p:spPr>
      </p:cxnSp>
      <p:sp>
        <p:nvSpPr>
          <p:cNvPr id="304" name="Google Shape;304;p26"/>
          <p:cNvSpPr/>
          <p:nvPr/>
        </p:nvSpPr>
        <p:spPr>
          <a:xfrm>
            <a:off x="836225" y="1769825"/>
            <a:ext cx="1167300" cy="2610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Read num</a:t>
            </a:r>
            <a:endParaRPr sz="1100"/>
          </a:p>
        </p:txBody>
      </p:sp>
      <p:cxnSp>
        <p:nvCxnSpPr>
          <p:cNvPr id="313" name="Google Shape;313;p26"/>
          <p:cNvCxnSpPr>
            <a:stCxn id="304" idx="4"/>
            <a:endCxn id="314" idx="0"/>
          </p:cNvCxnSpPr>
          <p:nvPr/>
        </p:nvCxnSpPr>
        <p:spPr>
          <a:xfrm flipH="1" rot="-5400000">
            <a:off x="1364675" y="2086025"/>
            <a:ext cx="111000" cy="600"/>
          </a:xfrm>
          <a:prstGeom prst="bentConnector3">
            <a:avLst>
              <a:gd fmla="val 50000" name="adj1"/>
            </a:avLst>
          </a:prstGeom>
          <a:noFill/>
          <a:ln cap="flat" cmpd="sng" w="9525">
            <a:solidFill>
              <a:schemeClr val="dk2"/>
            </a:solidFill>
            <a:prstDash val="solid"/>
            <a:round/>
            <a:headEnd len="med" w="med" type="none"/>
            <a:tailEnd len="med" w="med" type="stealth"/>
          </a:ln>
        </p:spPr>
      </p:cxnSp>
      <p:cxnSp>
        <p:nvCxnSpPr>
          <p:cNvPr id="315" name="Google Shape;315;p26"/>
          <p:cNvCxnSpPr>
            <a:stCxn id="298" idx="3"/>
          </p:cNvCxnSpPr>
          <p:nvPr/>
        </p:nvCxnSpPr>
        <p:spPr>
          <a:xfrm>
            <a:off x="4258263" y="2882900"/>
            <a:ext cx="198300" cy="390900"/>
          </a:xfrm>
          <a:prstGeom prst="bentConnector2">
            <a:avLst/>
          </a:prstGeom>
          <a:noFill/>
          <a:ln cap="flat" cmpd="sng" w="9525">
            <a:solidFill>
              <a:schemeClr val="dk2"/>
            </a:solidFill>
            <a:prstDash val="solid"/>
            <a:round/>
            <a:headEnd len="med" w="med" type="none"/>
            <a:tailEnd len="med" w="med" type="stealth"/>
          </a:ln>
        </p:spPr>
      </p:cxnSp>
      <p:sp>
        <p:nvSpPr>
          <p:cNvPr id="298" name="Google Shape;298;p26"/>
          <p:cNvSpPr/>
          <p:nvPr/>
        </p:nvSpPr>
        <p:spPr>
          <a:xfrm>
            <a:off x="2731863" y="2596550"/>
            <a:ext cx="1526400" cy="5727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if num%2 == 0</a:t>
            </a:r>
            <a:endParaRPr sz="1000"/>
          </a:p>
        </p:txBody>
      </p:sp>
      <p:sp>
        <p:nvSpPr>
          <p:cNvPr id="316" name="Google Shape;316;p26"/>
          <p:cNvSpPr/>
          <p:nvPr/>
        </p:nvSpPr>
        <p:spPr>
          <a:xfrm>
            <a:off x="2036750" y="3288750"/>
            <a:ext cx="1018200" cy="5727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45700" spcFirstLastPara="1" rIns="45700" wrap="square" tIns="91425">
            <a:noAutofit/>
          </a:bodyPr>
          <a:lstStyle/>
          <a:p>
            <a:pPr indent="0" lvl="0" marL="0" rtl="0" algn="ctr">
              <a:spcBef>
                <a:spcPts val="0"/>
              </a:spcBef>
              <a:spcAft>
                <a:spcPts val="0"/>
              </a:spcAft>
              <a:buNone/>
            </a:pPr>
            <a:r>
              <a:rPr lang="en" sz="1100"/>
              <a:t>Print “Positive and Odd”</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7"/>
          <p:cNvSpPr txBox="1"/>
          <p:nvPr>
            <p:ph type="ctrTitle"/>
          </p:nvPr>
        </p:nvSpPr>
        <p:spPr>
          <a:xfrm>
            <a:off x="311708" y="1545450"/>
            <a:ext cx="8520600" cy="20526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None/>
            </a:pPr>
            <a:r>
              <a:rPr b="1" lang="en" sz="3200">
                <a:solidFill>
                  <a:srgbClr val="000000"/>
                </a:solidFill>
              </a:rPr>
              <a:t>THANK YOU!</a:t>
            </a:r>
            <a:endParaRPr b="1" sz="3200">
              <a:solidFill>
                <a:srgbClr val="000000"/>
              </a:solidFill>
            </a:endParaRPr>
          </a:p>
          <a:p>
            <a:pPr indent="0" lvl="0" marL="0" rtl="0" algn="ctr">
              <a:spcBef>
                <a:spcPts val="12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Conditional / </a:t>
            </a:r>
            <a:r>
              <a:rPr b="1" lang="en"/>
              <a:t>Selection Statement</a:t>
            </a:r>
            <a:r>
              <a:rPr b="1" lang="en"/>
              <a:t> </a:t>
            </a:r>
            <a:endParaRPr b="1"/>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sz="1600">
                <a:solidFill>
                  <a:schemeClr val="dk1"/>
                </a:solidFill>
              </a:rPr>
              <a:t>Execution of a block of code on the basis of some </a:t>
            </a:r>
            <a:r>
              <a:rPr b="1" lang="en" sz="1600">
                <a:solidFill>
                  <a:schemeClr val="dk1"/>
                </a:solidFill>
              </a:rPr>
              <a:t>C</a:t>
            </a:r>
            <a:r>
              <a:rPr b="1" lang="en" sz="1600">
                <a:solidFill>
                  <a:schemeClr val="dk1"/>
                </a:solidFill>
              </a:rPr>
              <a:t>onditions</a:t>
            </a:r>
            <a:r>
              <a:rPr lang="en" sz="1600">
                <a:solidFill>
                  <a:schemeClr val="dk1"/>
                </a:solidFill>
              </a:rPr>
              <a:t>.</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Non sequential program statements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Selection statements may be </a:t>
            </a:r>
            <a:r>
              <a:rPr b="1" lang="en" sz="1600">
                <a:solidFill>
                  <a:schemeClr val="dk1"/>
                </a:solidFill>
              </a:rPr>
              <a:t>unary or non</a:t>
            </a:r>
            <a:r>
              <a:rPr lang="en" sz="1600">
                <a:solidFill>
                  <a:schemeClr val="dk1"/>
                </a:solidFill>
              </a:rPr>
              <a:t> </a:t>
            </a:r>
            <a:r>
              <a:rPr b="1" lang="en" sz="1600">
                <a:solidFill>
                  <a:schemeClr val="dk1"/>
                </a:solidFill>
              </a:rPr>
              <a:t>unary.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Ex: if, else if, else, switch-case</a:t>
            </a:r>
            <a:endParaRPr sz="1600">
              <a:solidFill>
                <a:schemeClr val="dk1"/>
              </a:solidFill>
            </a:endParaRPr>
          </a:p>
          <a:p>
            <a:pPr indent="457200" lvl="0" marL="0" rtl="0" algn="l">
              <a:lnSpc>
                <a:spcPct val="100000"/>
              </a:lnSpc>
              <a:spcBef>
                <a:spcPts val="1200"/>
              </a:spcBef>
              <a:spcAft>
                <a:spcPts val="0"/>
              </a:spcAft>
              <a:buNone/>
            </a:pPr>
            <a:r>
              <a:rPr lang="en" sz="1600">
                <a:solidFill>
                  <a:schemeClr val="dk1"/>
                </a:solidFill>
              </a:rPr>
              <a:t>Remember this diamond shape from the “Flowchart” chapter?</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0" lvl="0" marL="0" rtl="0" algn="l">
              <a:spcBef>
                <a:spcPts val="1200"/>
              </a:spcBef>
              <a:spcAft>
                <a:spcPts val="1200"/>
              </a:spcAft>
              <a:buNone/>
            </a:pPr>
            <a:r>
              <a:t/>
            </a:r>
            <a:endParaRPr sz="1600">
              <a:solidFill>
                <a:schemeClr val="dk1"/>
              </a:solidFill>
            </a:endParaRPr>
          </a:p>
        </p:txBody>
      </p:sp>
      <p:sp>
        <p:nvSpPr>
          <p:cNvPr id="62" name="Google Shape;62;p14"/>
          <p:cNvSpPr/>
          <p:nvPr/>
        </p:nvSpPr>
        <p:spPr>
          <a:xfrm>
            <a:off x="3715225" y="3021700"/>
            <a:ext cx="1615425" cy="1276000"/>
          </a:xfrm>
          <a:prstGeom prst="flowChartDecision">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Checks </a:t>
            </a:r>
            <a:endParaRPr sz="1200"/>
          </a:p>
          <a:p>
            <a:pPr indent="0" lvl="0" marL="0" rtl="0" algn="ctr">
              <a:spcBef>
                <a:spcPts val="0"/>
              </a:spcBef>
              <a:spcAft>
                <a:spcPts val="0"/>
              </a:spcAft>
              <a:buNone/>
            </a:pPr>
            <a:r>
              <a:rPr lang="en" sz="1200"/>
              <a:t>if a condition is true </a:t>
            </a:r>
            <a:endParaRPr sz="1200"/>
          </a:p>
          <a:p>
            <a:pPr indent="0" lvl="0" marL="0" rtl="0" algn="ctr">
              <a:spcBef>
                <a:spcPts val="0"/>
              </a:spcBef>
              <a:spcAft>
                <a:spcPts val="0"/>
              </a:spcAft>
              <a:buNone/>
            </a:pPr>
            <a:r>
              <a:rPr lang="en" sz="1200"/>
              <a:t>or not.</a:t>
            </a:r>
            <a:endParaRPr sz="1200"/>
          </a:p>
        </p:txBody>
      </p:sp>
      <p:cxnSp>
        <p:nvCxnSpPr>
          <p:cNvPr id="63" name="Google Shape;63;p14"/>
          <p:cNvCxnSpPr>
            <a:stCxn id="62" idx="1"/>
            <a:endCxn id="64" idx="0"/>
          </p:cNvCxnSpPr>
          <p:nvPr/>
        </p:nvCxnSpPr>
        <p:spPr>
          <a:xfrm flipH="1">
            <a:off x="3184225" y="3659700"/>
            <a:ext cx="531000" cy="490500"/>
          </a:xfrm>
          <a:prstGeom prst="bentConnector2">
            <a:avLst/>
          </a:prstGeom>
          <a:noFill/>
          <a:ln cap="flat" cmpd="sng" w="9525">
            <a:solidFill>
              <a:schemeClr val="dk2"/>
            </a:solidFill>
            <a:prstDash val="solid"/>
            <a:round/>
            <a:headEnd len="med" w="med" type="none"/>
            <a:tailEnd len="med" w="med" type="triangle"/>
          </a:ln>
        </p:spPr>
      </p:cxnSp>
      <p:cxnSp>
        <p:nvCxnSpPr>
          <p:cNvPr id="65" name="Google Shape;65;p14"/>
          <p:cNvCxnSpPr>
            <a:stCxn id="62" idx="3"/>
            <a:endCxn id="66" idx="0"/>
          </p:cNvCxnSpPr>
          <p:nvPr/>
        </p:nvCxnSpPr>
        <p:spPr>
          <a:xfrm>
            <a:off x="5330650" y="3659700"/>
            <a:ext cx="709200" cy="501900"/>
          </a:xfrm>
          <a:prstGeom prst="bentConnector2">
            <a:avLst/>
          </a:prstGeom>
          <a:noFill/>
          <a:ln cap="flat" cmpd="sng" w="9525">
            <a:solidFill>
              <a:schemeClr val="dk2"/>
            </a:solidFill>
            <a:prstDash val="solid"/>
            <a:round/>
            <a:headEnd len="med" w="med" type="none"/>
            <a:tailEnd len="med" w="med" type="triangle"/>
          </a:ln>
        </p:spPr>
      </p:cxnSp>
      <p:sp>
        <p:nvSpPr>
          <p:cNvPr id="64" name="Google Shape;64;p14"/>
          <p:cNvSpPr/>
          <p:nvPr/>
        </p:nvSpPr>
        <p:spPr>
          <a:xfrm>
            <a:off x="2417450" y="4150125"/>
            <a:ext cx="1533600" cy="5484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True block</a:t>
            </a:r>
            <a:endParaRPr/>
          </a:p>
        </p:txBody>
      </p:sp>
      <p:sp>
        <p:nvSpPr>
          <p:cNvPr id="66" name="Google Shape;66;p14"/>
          <p:cNvSpPr/>
          <p:nvPr/>
        </p:nvSpPr>
        <p:spPr>
          <a:xfrm>
            <a:off x="5273050" y="4161525"/>
            <a:ext cx="1533600" cy="5256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False block </a:t>
            </a:r>
            <a:endParaRPr/>
          </a:p>
          <a:p>
            <a:pPr indent="0" lvl="0" marL="0" rtl="0" algn="ctr">
              <a:spcBef>
                <a:spcPts val="0"/>
              </a:spcBef>
              <a:spcAft>
                <a:spcPts val="0"/>
              </a:spcAft>
              <a:buNone/>
            </a:pPr>
            <a:r>
              <a:rPr lang="en"/>
              <a:t>(Not mandatory)</a:t>
            </a:r>
            <a:endParaRPr/>
          </a:p>
        </p:txBody>
      </p:sp>
      <p:sp>
        <p:nvSpPr>
          <p:cNvPr id="67" name="Google Shape;67;p14"/>
          <p:cNvSpPr txBox="1"/>
          <p:nvPr/>
        </p:nvSpPr>
        <p:spPr>
          <a:xfrm>
            <a:off x="3213200" y="3298675"/>
            <a:ext cx="680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True</a:t>
            </a:r>
            <a:endParaRPr sz="1200"/>
          </a:p>
        </p:txBody>
      </p:sp>
      <p:sp>
        <p:nvSpPr>
          <p:cNvPr id="68" name="Google Shape;68;p14"/>
          <p:cNvSpPr txBox="1"/>
          <p:nvPr/>
        </p:nvSpPr>
        <p:spPr>
          <a:xfrm>
            <a:off x="5273050" y="3298675"/>
            <a:ext cx="680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False</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idx="1" type="body"/>
          </p:nvPr>
        </p:nvSpPr>
        <p:spPr>
          <a:xfrm>
            <a:off x="311700" y="1118600"/>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sz="1600">
                <a:solidFill>
                  <a:schemeClr val="dk1"/>
                </a:solidFill>
              </a:rPr>
              <a:t>Ex: Printing “Got an Even Number” only if a number satisfies condition to be even or Print “Got an Odd Number” if a number did not satisfy condition to be even.</a:t>
            </a:r>
            <a:endParaRPr sz="1600">
              <a:solidFill>
                <a:schemeClr val="dk1"/>
              </a:solidFill>
            </a:endParaRPr>
          </a:p>
          <a:p>
            <a:pPr indent="0" lvl="0" marL="457200" rtl="0" algn="l">
              <a:spcBef>
                <a:spcPts val="1200"/>
              </a:spcBef>
              <a:spcAft>
                <a:spcPts val="1200"/>
              </a:spcAft>
              <a:buNone/>
            </a:pPr>
            <a:r>
              <a:t/>
            </a:r>
            <a:endParaRPr sz="1600">
              <a:solidFill>
                <a:schemeClr val="dk1"/>
              </a:solidFill>
            </a:endParaRPr>
          </a:p>
        </p:txBody>
      </p:sp>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Conditional / Selection Statement (Contd)</a:t>
            </a:r>
            <a:endParaRPr b="1"/>
          </a:p>
        </p:txBody>
      </p:sp>
      <p:pic>
        <p:nvPicPr>
          <p:cNvPr id="75" name="Google Shape;75;p15"/>
          <p:cNvPicPr preferRelativeResize="0"/>
          <p:nvPr/>
        </p:nvPicPr>
        <p:blipFill>
          <a:blip r:embed="rId3">
            <a:alphaModFix/>
          </a:blip>
          <a:stretch>
            <a:fillRect/>
          </a:stretch>
        </p:blipFill>
        <p:spPr>
          <a:xfrm>
            <a:off x="1767296" y="3731088"/>
            <a:ext cx="1758776" cy="1170822"/>
          </a:xfrm>
          <a:prstGeom prst="rect">
            <a:avLst/>
          </a:prstGeom>
          <a:noFill/>
          <a:ln>
            <a:noFill/>
          </a:ln>
        </p:spPr>
      </p:pic>
      <p:sp>
        <p:nvSpPr>
          <p:cNvPr id="76" name="Google Shape;76;p15"/>
          <p:cNvSpPr/>
          <p:nvPr/>
        </p:nvSpPr>
        <p:spPr>
          <a:xfrm>
            <a:off x="3679990" y="2165200"/>
            <a:ext cx="1461900" cy="2532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Number</a:t>
            </a:r>
            <a:endParaRPr/>
          </a:p>
        </p:txBody>
      </p:sp>
      <p:sp>
        <p:nvSpPr>
          <p:cNvPr id="77" name="Google Shape;77;p15"/>
          <p:cNvSpPr txBox="1"/>
          <p:nvPr/>
        </p:nvSpPr>
        <p:spPr>
          <a:xfrm>
            <a:off x="1915705" y="3888643"/>
            <a:ext cx="1461900" cy="615600"/>
          </a:xfrm>
          <a:prstGeom prst="rect">
            <a:avLst/>
          </a:prstGeom>
          <a:solidFill>
            <a:srgbClr val="B6D7A8"/>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Print “Got an </a:t>
            </a:r>
            <a:endParaRPr/>
          </a:p>
          <a:p>
            <a:pPr indent="0" lvl="0" marL="0" rtl="0" algn="ctr">
              <a:spcBef>
                <a:spcPts val="0"/>
              </a:spcBef>
              <a:spcAft>
                <a:spcPts val="0"/>
              </a:spcAft>
              <a:buNone/>
            </a:pPr>
            <a:r>
              <a:rPr lang="en"/>
              <a:t>Even Number”</a:t>
            </a:r>
            <a:endParaRPr/>
          </a:p>
        </p:txBody>
      </p:sp>
      <p:sp>
        <p:nvSpPr>
          <p:cNvPr id="78" name="Google Shape;78;p15"/>
          <p:cNvSpPr/>
          <p:nvPr/>
        </p:nvSpPr>
        <p:spPr>
          <a:xfrm>
            <a:off x="970350" y="3186529"/>
            <a:ext cx="3352800" cy="3168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Number satisfies condition to be even</a:t>
            </a:r>
            <a:endParaRPr sz="1200"/>
          </a:p>
        </p:txBody>
      </p:sp>
      <p:cxnSp>
        <p:nvCxnSpPr>
          <p:cNvPr id="79" name="Google Shape;79;p15"/>
          <p:cNvCxnSpPr>
            <a:stCxn id="78" idx="2"/>
            <a:endCxn id="75" idx="0"/>
          </p:cNvCxnSpPr>
          <p:nvPr/>
        </p:nvCxnSpPr>
        <p:spPr>
          <a:xfrm>
            <a:off x="2646750" y="3503329"/>
            <a:ext cx="0" cy="227700"/>
          </a:xfrm>
          <a:prstGeom prst="straightConnector1">
            <a:avLst/>
          </a:prstGeom>
          <a:noFill/>
          <a:ln cap="flat" cmpd="sng" w="9525">
            <a:solidFill>
              <a:schemeClr val="dk2"/>
            </a:solidFill>
            <a:prstDash val="solid"/>
            <a:round/>
            <a:headEnd len="med" w="med" type="none"/>
            <a:tailEnd len="med" w="med" type="triangle"/>
          </a:ln>
        </p:spPr>
      </p:cxnSp>
      <p:sp>
        <p:nvSpPr>
          <p:cNvPr id="80" name="Google Shape;80;p15"/>
          <p:cNvSpPr/>
          <p:nvPr/>
        </p:nvSpPr>
        <p:spPr>
          <a:xfrm>
            <a:off x="4820850" y="3192325"/>
            <a:ext cx="3352800" cy="3597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Number does not satisfy condition to be even (Not mandatory)</a:t>
            </a:r>
            <a:endParaRPr sz="1200"/>
          </a:p>
        </p:txBody>
      </p:sp>
      <p:pic>
        <p:nvPicPr>
          <p:cNvPr id="81" name="Google Shape;81;p15"/>
          <p:cNvPicPr preferRelativeResize="0"/>
          <p:nvPr/>
        </p:nvPicPr>
        <p:blipFill>
          <a:blip r:embed="rId3">
            <a:alphaModFix/>
          </a:blip>
          <a:stretch>
            <a:fillRect/>
          </a:stretch>
        </p:blipFill>
        <p:spPr>
          <a:xfrm>
            <a:off x="5617774" y="3765003"/>
            <a:ext cx="1758776" cy="1170822"/>
          </a:xfrm>
          <a:prstGeom prst="rect">
            <a:avLst/>
          </a:prstGeom>
          <a:noFill/>
          <a:ln>
            <a:noFill/>
          </a:ln>
        </p:spPr>
      </p:pic>
      <p:sp>
        <p:nvSpPr>
          <p:cNvPr id="82" name="Google Shape;82;p15"/>
          <p:cNvSpPr txBox="1"/>
          <p:nvPr/>
        </p:nvSpPr>
        <p:spPr>
          <a:xfrm>
            <a:off x="5766184" y="3922558"/>
            <a:ext cx="1461900" cy="615600"/>
          </a:xfrm>
          <a:prstGeom prst="rect">
            <a:avLst/>
          </a:prstGeom>
          <a:solidFill>
            <a:srgbClr val="B6D7A8"/>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Print “Got an </a:t>
            </a:r>
            <a:endParaRPr/>
          </a:p>
          <a:p>
            <a:pPr indent="0" lvl="0" marL="0" rtl="0" algn="ctr">
              <a:spcBef>
                <a:spcPts val="0"/>
              </a:spcBef>
              <a:spcAft>
                <a:spcPts val="0"/>
              </a:spcAft>
              <a:buNone/>
            </a:pPr>
            <a:r>
              <a:rPr lang="en"/>
              <a:t>Odd Number”</a:t>
            </a:r>
            <a:endParaRPr/>
          </a:p>
        </p:txBody>
      </p:sp>
      <p:cxnSp>
        <p:nvCxnSpPr>
          <p:cNvPr id="83" name="Google Shape;83;p15"/>
          <p:cNvCxnSpPr>
            <a:stCxn id="84" idx="1"/>
            <a:endCxn id="78" idx="0"/>
          </p:cNvCxnSpPr>
          <p:nvPr/>
        </p:nvCxnSpPr>
        <p:spPr>
          <a:xfrm flipH="1">
            <a:off x="2646698" y="2826805"/>
            <a:ext cx="942300" cy="359700"/>
          </a:xfrm>
          <a:prstGeom prst="bentConnector2">
            <a:avLst/>
          </a:prstGeom>
          <a:noFill/>
          <a:ln cap="flat" cmpd="sng" w="9525">
            <a:solidFill>
              <a:schemeClr val="dk2"/>
            </a:solidFill>
            <a:prstDash val="solid"/>
            <a:round/>
            <a:headEnd len="med" w="med" type="none"/>
            <a:tailEnd len="med" w="med" type="none"/>
          </a:ln>
        </p:spPr>
      </p:cxnSp>
      <p:cxnSp>
        <p:nvCxnSpPr>
          <p:cNvPr id="85" name="Google Shape;85;p15"/>
          <p:cNvCxnSpPr>
            <a:stCxn id="84" idx="3"/>
            <a:endCxn id="80" idx="0"/>
          </p:cNvCxnSpPr>
          <p:nvPr/>
        </p:nvCxnSpPr>
        <p:spPr>
          <a:xfrm>
            <a:off x="5233298" y="2826805"/>
            <a:ext cx="1263900" cy="365400"/>
          </a:xfrm>
          <a:prstGeom prst="bentConnector2">
            <a:avLst/>
          </a:prstGeom>
          <a:noFill/>
          <a:ln cap="flat" cmpd="sng" w="9525">
            <a:solidFill>
              <a:schemeClr val="dk2"/>
            </a:solidFill>
            <a:prstDash val="solid"/>
            <a:round/>
            <a:headEnd len="med" w="med" type="none"/>
            <a:tailEnd len="med" w="med" type="none"/>
          </a:ln>
        </p:spPr>
      </p:cxnSp>
      <p:cxnSp>
        <p:nvCxnSpPr>
          <p:cNvPr id="86" name="Google Shape;86;p15"/>
          <p:cNvCxnSpPr>
            <a:stCxn id="80" idx="2"/>
            <a:endCxn id="81" idx="0"/>
          </p:cNvCxnSpPr>
          <p:nvPr/>
        </p:nvCxnSpPr>
        <p:spPr>
          <a:xfrm>
            <a:off x="6497250" y="3552025"/>
            <a:ext cx="0" cy="213000"/>
          </a:xfrm>
          <a:prstGeom prst="straightConnector1">
            <a:avLst/>
          </a:prstGeom>
          <a:noFill/>
          <a:ln cap="flat" cmpd="sng" w="9525">
            <a:solidFill>
              <a:schemeClr val="dk2"/>
            </a:solidFill>
            <a:prstDash val="solid"/>
            <a:round/>
            <a:headEnd len="med" w="med" type="none"/>
            <a:tailEnd len="med" w="med" type="triangle"/>
          </a:ln>
        </p:spPr>
      </p:cxnSp>
      <p:cxnSp>
        <p:nvCxnSpPr>
          <p:cNvPr id="87" name="Google Shape;87;p15"/>
          <p:cNvCxnSpPr>
            <a:endCxn id="78" idx="0"/>
          </p:cNvCxnSpPr>
          <p:nvPr/>
        </p:nvCxnSpPr>
        <p:spPr>
          <a:xfrm>
            <a:off x="2644650" y="3030229"/>
            <a:ext cx="2100" cy="156300"/>
          </a:xfrm>
          <a:prstGeom prst="straightConnector1">
            <a:avLst/>
          </a:prstGeom>
          <a:noFill/>
          <a:ln cap="flat" cmpd="sng" w="9525">
            <a:solidFill>
              <a:schemeClr val="dk2"/>
            </a:solidFill>
            <a:prstDash val="solid"/>
            <a:round/>
            <a:headEnd len="med" w="med" type="none"/>
            <a:tailEnd len="med" w="med" type="triangle"/>
          </a:ln>
        </p:spPr>
      </p:cxnSp>
      <p:cxnSp>
        <p:nvCxnSpPr>
          <p:cNvPr id="88" name="Google Shape;88;p15"/>
          <p:cNvCxnSpPr>
            <a:endCxn id="80" idx="0"/>
          </p:cNvCxnSpPr>
          <p:nvPr/>
        </p:nvCxnSpPr>
        <p:spPr>
          <a:xfrm>
            <a:off x="6491850" y="3048925"/>
            <a:ext cx="5400" cy="143400"/>
          </a:xfrm>
          <a:prstGeom prst="straightConnector1">
            <a:avLst/>
          </a:prstGeom>
          <a:noFill/>
          <a:ln cap="flat" cmpd="sng" w="9525">
            <a:solidFill>
              <a:schemeClr val="dk2"/>
            </a:solidFill>
            <a:prstDash val="solid"/>
            <a:round/>
            <a:headEnd len="med" w="med" type="none"/>
            <a:tailEnd len="med" w="med" type="triangle"/>
          </a:ln>
        </p:spPr>
      </p:cxnSp>
      <p:sp>
        <p:nvSpPr>
          <p:cNvPr id="84" name="Google Shape;84;p15"/>
          <p:cNvSpPr/>
          <p:nvPr/>
        </p:nvSpPr>
        <p:spPr>
          <a:xfrm>
            <a:off x="3588998" y="2612605"/>
            <a:ext cx="1644300" cy="428400"/>
          </a:xfrm>
          <a:prstGeom prst="diamond">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Even?</a:t>
            </a:r>
            <a:endParaRPr/>
          </a:p>
        </p:txBody>
      </p:sp>
      <p:cxnSp>
        <p:nvCxnSpPr>
          <p:cNvPr id="89" name="Google Shape;89;p15"/>
          <p:cNvCxnSpPr>
            <a:endCxn id="84" idx="0"/>
          </p:cNvCxnSpPr>
          <p:nvPr/>
        </p:nvCxnSpPr>
        <p:spPr>
          <a:xfrm>
            <a:off x="4397948" y="2425405"/>
            <a:ext cx="13200" cy="187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Selection Statement</a:t>
            </a:r>
            <a:endParaRPr/>
          </a:p>
        </p:txBody>
      </p:sp>
      <p:sp>
        <p:nvSpPr>
          <p:cNvPr id="95" name="Google Shape;95;p16"/>
          <p:cNvSpPr/>
          <p:nvPr/>
        </p:nvSpPr>
        <p:spPr>
          <a:xfrm>
            <a:off x="1887425" y="2146575"/>
            <a:ext cx="947646" cy="346680"/>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000000"/>
                </a:solidFill>
              </a:rPr>
              <a:t>START</a:t>
            </a:r>
            <a:endParaRPr sz="1600"/>
          </a:p>
        </p:txBody>
      </p:sp>
      <p:sp>
        <p:nvSpPr>
          <p:cNvPr id="96" name="Google Shape;96;p16"/>
          <p:cNvSpPr/>
          <p:nvPr/>
        </p:nvSpPr>
        <p:spPr>
          <a:xfrm>
            <a:off x="1783850" y="4522213"/>
            <a:ext cx="947646" cy="379728"/>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000000"/>
                </a:solidFill>
              </a:rPr>
              <a:t>END</a:t>
            </a:r>
            <a:endParaRPr sz="1600"/>
          </a:p>
        </p:txBody>
      </p:sp>
      <p:sp>
        <p:nvSpPr>
          <p:cNvPr id="97" name="Google Shape;97;p16"/>
          <p:cNvSpPr/>
          <p:nvPr/>
        </p:nvSpPr>
        <p:spPr>
          <a:xfrm>
            <a:off x="1403500" y="2702975"/>
            <a:ext cx="1915500" cy="10122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if Condition</a:t>
            </a:r>
            <a:endParaRPr/>
          </a:p>
        </p:txBody>
      </p:sp>
      <p:sp>
        <p:nvSpPr>
          <p:cNvPr id="98" name="Google Shape;98;p16"/>
          <p:cNvSpPr/>
          <p:nvPr/>
        </p:nvSpPr>
        <p:spPr>
          <a:xfrm>
            <a:off x="112250" y="3715175"/>
            <a:ext cx="1861500" cy="4407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if block / scope</a:t>
            </a:r>
            <a:endParaRPr/>
          </a:p>
        </p:txBody>
      </p:sp>
      <p:sp>
        <p:nvSpPr>
          <p:cNvPr id="99" name="Google Shape;99;p16"/>
          <p:cNvSpPr txBox="1"/>
          <p:nvPr/>
        </p:nvSpPr>
        <p:spPr>
          <a:xfrm>
            <a:off x="4243600" y="2459275"/>
            <a:ext cx="4672800" cy="2031900"/>
          </a:xfrm>
          <a:prstGeom prst="rect">
            <a:avLst/>
          </a:prstGeom>
          <a:solidFill>
            <a:srgbClr val="EEEEEE"/>
          </a:solidFill>
          <a:ln cap="flat" cmpd="sng" w="9525">
            <a:solidFill>
              <a:srgbClr val="434343"/>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SzPts val="1200"/>
              <a:buFont typeface="Courier New"/>
              <a:buAutoNum type="arabicPeriod"/>
            </a:pPr>
            <a:r>
              <a:rPr lang="en" sz="1200">
                <a:solidFill>
                  <a:srgbClr val="0000FF"/>
                </a:solidFill>
                <a:latin typeface="Courier New"/>
                <a:ea typeface="Courier New"/>
                <a:cs typeface="Courier New"/>
                <a:sym typeface="Courier New"/>
              </a:rPr>
              <a:t>class</a:t>
            </a:r>
            <a:r>
              <a:rPr lang="en" sz="1200">
                <a:latin typeface="Courier New"/>
                <a:ea typeface="Courier New"/>
                <a:cs typeface="Courier New"/>
                <a:sym typeface="Courier New"/>
              </a:rPr>
              <a:t> Branching{</a:t>
            </a:r>
            <a:endParaRPr sz="1200">
              <a:solidFill>
                <a:schemeClr val="dk1"/>
              </a:solidFill>
              <a:latin typeface="Courier New"/>
              <a:ea typeface="Courier New"/>
              <a:cs typeface="Courier New"/>
              <a:sym typeface="Courier New"/>
            </a:endParaRPr>
          </a:p>
          <a:p>
            <a:pPr indent="-304800" lvl="0" marL="457200" rtl="0" algn="l">
              <a:lnSpc>
                <a:spcPct val="150000"/>
              </a:lnSpc>
              <a:spcBef>
                <a:spcPts val="0"/>
              </a:spcBef>
              <a:spcAft>
                <a:spcPts val="0"/>
              </a:spcAft>
              <a:buSzPts val="1200"/>
              <a:buFont typeface="Courier New"/>
              <a:buAutoNum type="arabicPeriod"/>
            </a:pPr>
            <a:r>
              <a:rPr lang="en" sz="1200">
                <a:solidFill>
                  <a:srgbClr val="0000FF"/>
                </a:solidFill>
                <a:latin typeface="Courier New"/>
                <a:ea typeface="Courier New"/>
                <a:cs typeface="Courier New"/>
                <a:sym typeface="Courier New"/>
              </a:rPr>
              <a:t>   public</a:t>
            </a:r>
            <a:r>
              <a:rPr lang="en" sz="1200">
                <a:solidFill>
                  <a:srgbClr val="000000"/>
                </a:solidFill>
                <a:latin typeface="Courier New"/>
                <a:ea typeface="Courier New"/>
                <a:cs typeface="Courier New"/>
                <a:sym typeface="Courier New"/>
              </a:rPr>
              <a:t> </a:t>
            </a:r>
            <a:r>
              <a:rPr lang="en" sz="1200">
                <a:solidFill>
                  <a:srgbClr val="0000FF"/>
                </a:solidFill>
                <a:latin typeface="Courier New"/>
                <a:ea typeface="Courier New"/>
                <a:cs typeface="Courier New"/>
                <a:sym typeface="Courier New"/>
              </a:rPr>
              <a:t>static</a:t>
            </a:r>
            <a:r>
              <a:rPr lang="en" sz="1200">
                <a:solidFill>
                  <a:srgbClr val="000000"/>
                </a:solidFill>
                <a:latin typeface="Courier New"/>
                <a:ea typeface="Courier New"/>
                <a:cs typeface="Courier New"/>
                <a:sym typeface="Courier New"/>
              </a:rPr>
              <a:t> void main (String[] args) {</a:t>
            </a:r>
            <a:endParaRPr sz="1200">
              <a:highlight>
                <a:schemeClr val="lt2"/>
              </a:highlight>
              <a:latin typeface="Courier New"/>
              <a:ea typeface="Courier New"/>
              <a:cs typeface="Courier New"/>
              <a:sym typeface="Courier New"/>
            </a:endParaRPr>
          </a:p>
          <a:p>
            <a:pPr indent="-304800" lvl="0" marL="457200" rtl="0" algn="l">
              <a:lnSpc>
                <a:spcPct val="150000"/>
              </a:lnSpc>
              <a:spcBef>
                <a:spcPts val="0"/>
              </a:spcBef>
              <a:spcAft>
                <a:spcPts val="0"/>
              </a:spcAft>
              <a:buSzPts val="1200"/>
              <a:buFont typeface="Courier New"/>
              <a:buAutoNum type="arabicPeriod"/>
            </a:pPr>
            <a:r>
              <a:rPr lang="en" sz="1200">
                <a:highlight>
                  <a:schemeClr val="lt2"/>
                </a:highlight>
                <a:latin typeface="Courier New"/>
                <a:ea typeface="Courier New"/>
                <a:cs typeface="Courier New"/>
                <a:sym typeface="Courier New"/>
              </a:rPr>
              <a:t>        </a:t>
            </a:r>
            <a:r>
              <a:rPr lang="en" sz="1200">
                <a:solidFill>
                  <a:srgbClr val="0000FF"/>
                </a:solidFill>
                <a:highlight>
                  <a:schemeClr val="lt2"/>
                </a:highlight>
                <a:latin typeface="Courier New"/>
                <a:ea typeface="Courier New"/>
                <a:cs typeface="Courier New"/>
                <a:sym typeface="Courier New"/>
              </a:rPr>
              <a:t>if</a:t>
            </a:r>
            <a:r>
              <a:rPr lang="en" sz="1200">
                <a:highlight>
                  <a:schemeClr val="lt2"/>
                </a:highlight>
                <a:latin typeface="Courier New"/>
                <a:ea typeface="Courier New"/>
                <a:cs typeface="Courier New"/>
                <a:sym typeface="Courier New"/>
              </a:rPr>
              <a:t> (condition) {</a:t>
            </a:r>
            <a:endParaRPr sz="1200">
              <a:highlight>
                <a:schemeClr val="lt2"/>
              </a:highlight>
              <a:latin typeface="Courier New"/>
              <a:ea typeface="Courier New"/>
              <a:cs typeface="Courier New"/>
              <a:sym typeface="Courier New"/>
            </a:endParaRPr>
          </a:p>
          <a:p>
            <a:pPr indent="-304800" lvl="0" marL="457200" rtl="0" algn="l">
              <a:lnSpc>
                <a:spcPct val="150000"/>
              </a:lnSpc>
              <a:spcBef>
                <a:spcPts val="0"/>
              </a:spcBef>
              <a:spcAft>
                <a:spcPts val="0"/>
              </a:spcAft>
              <a:buSzPts val="1200"/>
              <a:buFont typeface="Courier New"/>
              <a:buAutoNum type="arabicPeriod"/>
            </a:pPr>
            <a:r>
              <a:rPr lang="en" sz="1200">
                <a:highlight>
                  <a:schemeClr val="lt2"/>
                </a:highlight>
                <a:latin typeface="Courier New"/>
                <a:ea typeface="Courier New"/>
                <a:cs typeface="Courier New"/>
                <a:sym typeface="Courier New"/>
              </a:rPr>
              <a:t>            </a:t>
            </a:r>
            <a:r>
              <a:rPr lang="en" sz="1200">
                <a:highlight>
                  <a:srgbClr val="FFFF00"/>
                </a:highlight>
                <a:latin typeface="Courier New"/>
                <a:ea typeface="Courier New"/>
                <a:cs typeface="Courier New"/>
                <a:sym typeface="Courier New"/>
              </a:rPr>
              <a:t>if condition block</a:t>
            </a:r>
            <a:r>
              <a:rPr lang="en" sz="1200">
                <a:highlight>
                  <a:schemeClr val="lt2"/>
                </a:highlight>
                <a:latin typeface="Courier New"/>
                <a:ea typeface="Courier New"/>
                <a:cs typeface="Courier New"/>
                <a:sym typeface="Courier New"/>
              </a:rPr>
              <a:t>;</a:t>
            </a:r>
            <a:endParaRPr sz="1200">
              <a:highlight>
                <a:schemeClr val="lt2"/>
              </a:highlight>
              <a:latin typeface="Courier New"/>
              <a:ea typeface="Courier New"/>
              <a:cs typeface="Courier New"/>
              <a:sym typeface="Courier New"/>
            </a:endParaRPr>
          </a:p>
          <a:p>
            <a:pPr indent="-304800" lvl="0" marL="457200" rtl="0" algn="l">
              <a:lnSpc>
                <a:spcPct val="150000"/>
              </a:lnSpc>
              <a:spcBef>
                <a:spcPts val="0"/>
              </a:spcBef>
              <a:spcAft>
                <a:spcPts val="0"/>
              </a:spcAft>
              <a:buSzPts val="1200"/>
              <a:buFont typeface="Courier New"/>
              <a:buAutoNum type="arabicPeriod"/>
            </a:pPr>
            <a:r>
              <a:rPr lang="en" sz="1200">
                <a:highlight>
                  <a:schemeClr val="lt2"/>
                </a:highlight>
                <a:latin typeface="Courier New"/>
                <a:ea typeface="Courier New"/>
                <a:cs typeface="Courier New"/>
                <a:sym typeface="Courier New"/>
              </a:rPr>
              <a:t>        }</a:t>
            </a:r>
            <a:endParaRPr sz="1200">
              <a:highlight>
                <a:schemeClr val="lt2"/>
              </a:highlight>
              <a:latin typeface="Courier New"/>
              <a:ea typeface="Courier New"/>
              <a:cs typeface="Courier New"/>
              <a:sym typeface="Courier New"/>
            </a:endParaRPr>
          </a:p>
          <a:p>
            <a:pPr indent="-304800" lvl="0" marL="457200" rtl="0" algn="l">
              <a:lnSpc>
                <a:spcPct val="150000"/>
              </a:lnSpc>
              <a:spcBef>
                <a:spcPts val="0"/>
              </a:spcBef>
              <a:spcAft>
                <a:spcPts val="0"/>
              </a:spcAft>
              <a:buSzPts val="1200"/>
              <a:buFont typeface="Courier New"/>
              <a:buAutoNum type="arabicPeriod"/>
            </a:pPr>
            <a:r>
              <a:rPr lang="en" sz="1200">
                <a:solidFill>
                  <a:srgbClr val="0000FF"/>
                </a:solidFill>
                <a:latin typeface="Courier New"/>
                <a:ea typeface="Courier New"/>
                <a:cs typeface="Courier New"/>
                <a:sym typeface="Courier New"/>
              </a:rPr>
              <a:t>   </a:t>
            </a:r>
            <a:r>
              <a:rPr lang="en" sz="1200">
                <a:solidFill>
                  <a:srgbClr val="000000"/>
                </a:solidFill>
                <a:latin typeface="Courier New"/>
                <a:ea typeface="Courier New"/>
                <a:cs typeface="Courier New"/>
                <a:sym typeface="Courier New"/>
              </a:rPr>
              <a:t>}</a:t>
            </a:r>
            <a:endParaRPr sz="1200">
              <a:solidFill>
                <a:srgbClr val="000000"/>
              </a:solidFill>
              <a:latin typeface="Courier New"/>
              <a:ea typeface="Courier New"/>
              <a:cs typeface="Courier New"/>
              <a:sym typeface="Courier New"/>
            </a:endParaRPr>
          </a:p>
          <a:p>
            <a:pPr indent="-304800" lvl="0" marL="457200" rtl="0" algn="l">
              <a:lnSpc>
                <a:spcPct val="150000"/>
              </a:lnSpc>
              <a:spcBef>
                <a:spcPts val="0"/>
              </a:spcBef>
              <a:spcAft>
                <a:spcPts val="0"/>
              </a:spcAft>
              <a:buSzPts val="1200"/>
              <a:buFont typeface="Courier New"/>
              <a:buAutoNum type="arabicPeriod"/>
            </a:pPr>
            <a:r>
              <a:rPr lang="en" sz="1200">
                <a:solidFill>
                  <a:srgbClr val="000000"/>
                </a:solidFill>
                <a:latin typeface="Courier New"/>
                <a:ea typeface="Courier New"/>
                <a:cs typeface="Courier New"/>
                <a:sym typeface="Courier New"/>
              </a:rPr>
              <a:t>}</a:t>
            </a:r>
            <a:endParaRPr sz="1200">
              <a:latin typeface="Courier New"/>
              <a:ea typeface="Courier New"/>
              <a:cs typeface="Courier New"/>
              <a:sym typeface="Courier New"/>
            </a:endParaRPr>
          </a:p>
        </p:txBody>
      </p:sp>
      <p:cxnSp>
        <p:nvCxnSpPr>
          <p:cNvPr id="100" name="Google Shape;100;p16"/>
          <p:cNvCxnSpPr>
            <a:stCxn id="95" idx="2"/>
            <a:endCxn id="97" idx="0"/>
          </p:cNvCxnSpPr>
          <p:nvPr/>
        </p:nvCxnSpPr>
        <p:spPr>
          <a:xfrm>
            <a:off x="2361248" y="2493255"/>
            <a:ext cx="0" cy="209700"/>
          </a:xfrm>
          <a:prstGeom prst="straightConnector1">
            <a:avLst/>
          </a:prstGeom>
          <a:noFill/>
          <a:ln cap="flat" cmpd="sng" w="9525">
            <a:solidFill>
              <a:schemeClr val="dk2"/>
            </a:solidFill>
            <a:prstDash val="solid"/>
            <a:round/>
            <a:headEnd len="med" w="med" type="none"/>
            <a:tailEnd len="med" w="med" type="triangle"/>
          </a:ln>
        </p:spPr>
      </p:cxnSp>
      <p:cxnSp>
        <p:nvCxnSpPr>
          <p:cNvPr id="101" name="Google Shape;101;p16"/>
          <p:cNvCxnSpPr>
            <a:stCxn id="97" idx="1"/>
          </p:cNvCxnSpPr>
          <p:nvPr/>
        </p:nvCxnSpPr>
        <p:spPr>
          <a:xfrm flipH="1">
            <a:off x="941200" y="3209075"/>
            <a:ext cx="462300" cy="498000"/>
          </a:xfrm>
          <a:prstGeom prst="bentConnector2">
            <a:avLst/>
          </a:prstGeom>
          <a:noFill/>
          <a:ln cap="flat" cmpd="sng" w="9525">
            <a:solidFill>
              <a:schemeClr val="dk2"/>
            </a:solidFill>
            <a:prstDash val="solid"/>
            <a:round/>
            <a:headEnd len="med" w="med" type="none"/>
            <a:tailEnd len="med" w="med" type="triangle"/>
          </a:ln>
        </p:spPr>
      </p:cxnSp>
      <p:cxnSp>
        <p:nvCxnSpPr>
          <p:cNvPr id="102" name="Google Shape;102;p16"/>
          <p:cNvCxnSpPr>
            <a:endCxn id="96" idx="1"/>
          </p:cNvCxnSpPr>
          <p:nvPr/>
        </p:nvCxnSpPr>
        <p:spPr>
          <a:xfrm>
            <a:off x="979550" y="4155877"/>
            <a:ext cx="804300" cy="556200"/>
          </a:xfrm>
          <a:prstGeom prst="bentConnector3">
            <a:avLst>
              <a:gd fmla="val 1386" name="adj1"/>
            </a:avLst>
          </a:prstGeom>
          <a:noFill/>
          <a:ln cap="flat" cmpd="sng" w="9525">
            <a:solidFill>
              <a:schemeClr val="dk2"/>
            </a:solidFill>
            <a:prstDash val="solid"/>
            <a:round/>
            <a:headEnd len="med" w="med" type="none"/>
            <a:tailEnd len="med" w="med" type="triangle"/>
          </a:ln>
        </p:spPr>
      </p:cxnSp>
      <p:cxnSp>
        <p:nvCxnSpPr>
          <p:cNvPr id="103" name="Google Shape;103;p16"/>
          <p:cNvCxnSpPr>
            <a:stCxn id="97" idx="3"/>
            <a:endCxn id="96" idx="3"/>
          </p:cNvCxnSpPr>
          <p:nvPr/>
        </p:nvCxnSpPr>
        <p:spPr>
          <a:xfrm flipH="1">
            <a:off x="2731600" y="3209075"/>
            <a:ext cx="587400" cy="1503000"/>
          </a:xfrm>
          <a:prstGeom prst="bentConnector3">
            <a:avLst>
              <a:gd fmla="val -49179" name="adj1"/>
            </a:avLst>
          </a:prstGeom>
          <a:noFill/>
          <a:ln cap="flat" cmpd="sng" w="9525">
            <a:solidFill>
              <a:schemeClr val="dk2"/>
            </a:solidFill>
            <a:prstDash val="solid"/>
            <a:round/>
            <a:headEnd len="med" w="med" type="none"/>
            <a:tailEnd len="med" w="med" type="triangle"/>
          </a:ln>
        </p:spPr>
      </p:cxnSp>
      <p:sp>
        <p:nvSpPr>
          <p:cNvPr id="104" name="Google Shape;104;p16"/>
          <p:cNvSpPr txBox="1"/>
          <p:nvPr>
            <p:ph idx="1" type="body"/>
          </p:nvPr>
        </p:nvSpPr>
        <p:spPr>
          <a:xfrm>
            <a:off x="311700" y="1152475"/>
            <a:ext cx="8520600" cy="1306800"/>
          </a:xfrm>
          <a:prstGeom prst="rect">
            <a:avLst/>
          </a:prstGeom>
        </p:spPr>
        <p:txBody>
          <a:bodyPr anchorCtr="0" anchor="t" bIns="91425" lIns="91425" spcFirstLastPara="1" rIns="91425" wrap="square" tIns="91425">
            <a:normAutofit lnSpcReduction="10000"/>
          </a:bodyPr>
          <a:lstStyle/>
          <a:p>
            <a:pPr indent="-330200" lvl="0" marL="457200" rtl="0" algn="l">
              <a:lnSpc>
                <a:spcPct val="100000"/>
              </a:lnSpc>
              <a:spcBef>
                <a:spcPts val="0"/>
              </a:spcBef>
              <a:spcAft>
                <a:spcPts val="0"/>
              </a:spcAft>
              <a:buClr>
                <a:schemeClr val="dk1"/>
              </a:buClr>
              <a:buSzPts val="1600"/>
              <a:buChar char="●"/>
            </a:pPr>
            <a:r>
              <a:rPr lang="en" sz="1600">
                <a:solidFill>
                  <a:schemeClr val="dk1"/>
                </a:solidFill>
              </a:rPr>
              <a:t>Unary selection statement</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Will execute block of code only if condition is </a:t>
            </a:r>
            <a:r>
              <a:rPr b="1" lang="en" sz="1600">
                <a:solidFill>
                  <a:schemeClr val="dk1"/>
                </a:solidFill>
              </a:rPr>
              <a:t>True</a:t>
            </a:r>
            <a:r>
              <a:rPr lang="en" sz="1600">
                <a:solidFill>
                  <a:schemeClr val="dk1"/>
                </a:solidFill>
              </a:rPr>
              <a:t>.</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0" lvl="0" marL="0" rtl="0" algn="l">
              <a:spcBef>
                <a:spcPts val="1200"/>
              </a:spcBef>
              <a:spcAft>
                <a:spcPts val="1200"/>
              </a:spcAft>
              <a:buNone/>
            </a:pPr>
            <a:r>
              <a:t/>
            </a:r>
            <a:endParaRPr sz="1600">
              <a:solidFill>
                <a:schemeClr val="dk1"/>
              </a:solidFill>
            </a:endParaRPr>
          </a:p>
        </p:txBody>
      </p:sp>
      <p:sp>
        <p:nvSpPr>
          <p:cNvPr id="105" name="Google Shape;105;p16"/>
          <p:cNvSpPr txBox="1"/>
          <p:nvPr/>
        </p:nvSpPr>
        <p:spPr>
          <a:xfrm>
            <a:off x="818275" y="2916200"/>
            <a:ext cx="842100" cy="1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TRUE</a:t>
            </a:r>
            <a:endParaRPr b="1"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Selection Statement (Contd)</a:t>
            </a:r>
            <a:endParaRPr/>
          </a:p>
        </p:txBody>
      </p:sp>
      <p:sp>
        <p:nvSpPr>
          <p:cNvPr id="111" name="Google Shape;111;p17"/>
          <p:cNvSpPr/>
          <p:nvPr/>
        </p:nvSpPr>
        <p:spPr>
          <a:xfrm>
            <a:off x="1713775" y="1585175"/>
            <a:ext cx="868536" cy="254880"/>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START</a:t>
            </a:r>
            <a:endParaRPr sz="1200"/>
          </a:p>
        </p:txBody>
      </p:sp>
      <p:sp>
        <p:nvSpPr>
          <p:cNvPr id="112" name="Google Shape;112;p17"/>
          <p:cNvSpPr/>
          <p:nvPr/>
        </p:nvSpPr>
        <p:spPr>
          <a:xfrm>
            <a:off x="1750825" y="4775900"/>
            <a:ext cx="838350" cy="254988"/>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END</a:t>
            </a:r>
            <a:endParaRPr sz="1200"/>
          </a:p>
        </p:txBody>
      </p:sp>
      <p:sp>
        <p:nvSpPr>
          <p:cNvPr id="113" name="Google Shape;113;p17"/>
          <p:cNvSpPr/>
          <p:nvPr/>
        </p:nvSpPr>
        <p:spPr>
          <a:xfrm>
            <a:off x="1172350" y="2081100"/>
            <a:ext cx="2011800" cy="3438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Prompt “Enter a number”</a:t>
            </a:r>
            <a:endParaRPr sz="1200"/>
          </a:p>
        </p:txBody>
      </p:sp>
      <p:sp>
        <p:nvSpPr>
          <p:cNvPr id="114" name="Google Shape;114;p17"/>
          <p:cNvSpPr/>
          <p:nvPr/>
        </p:nvSpPr>
        <p:spPr>
          <a:xfrm>
            <a:off x="1224250" y="2617825"/>
            <a:ext cx="1908000" cy="2550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Read num</a:t>
            </a:r>
            <a:endParaRPr sz="1200"/>
          </a:p>
        </p:txBody>
      </p:sp>
      <p:sp>
        <p:nvSpPr>
          <p:cNvPr id="115" name="Google Shape;115;p17"/>
          <p:cNvSpPr/>
          <p:nvPr/>
        </p:nvSpPr>
        <p:spPr>
          <a:xfrm>
            <a:off x="1098975" y="3065750"/>
            <a:ext cx="2190000" cy="624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If </a:t>
            </a:r>
            <a:endParaRPr sz="1200"/>
          </a:p>
          <a:p>
            <a:pPr indent="0" lvl="0" marL="0" rtl="0" algn="ctr">
              <a:spcBef>
                <a:spcPts val="0"/>
              </a:spcBef>
              <a:spcAft>
                <a:spcPts val="0"/>
              </a:spcAft>
              <a:buNone/>
            </a:pPr>
            <a:r>
              <a:rPr lang="en" sz="1200"/>
              <a:t>num &lt; 0 </a:t>
            </a:r>
            <a:endParaRPr sz="1200"/>
          </a:p>
        </p:txBody>
      </p:sp>
      <p:sp>
        <p:nvSpPr>
          <p:cNvPr id="116" name="Google Shape;116;p17"/>
          <p:cNvSpPr txBox="1"/>
          <p:nvPr/>
        </p:nvSpPr>
        <p:spPr>
          <a:xfrm>
            <a:off x="3952675" y="1684800"/>
            <a:ext cx="5005200" cy="3147600"/>
          </a:xfrm>
          <a:prstGeom prst="rect">
            <a:avLst/>
          </a:prstGeom>
          <a:solidFill>
            <a:srgbClr val="EEEEEE"/>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298450" lvl="0" marL="457200" rtl="0" algn="l">
              <a:lnSpc>
                <a:spcPct val="150000"/>
              </a:lnSpc>
              <a:spcBef>
                <a:spcPts val="0"/>
              </a:spcBef>
              <a:spcAft>
                <a:spcPts val="0"/>
              </a:spcAft>
              <a:buSzPts val="1100"/>
              <a:buFont typeface="Courier New"/>
              <a:buAutoNum type="arabicPeriod"/>
            </a:pPr>
            <a:r>
              <a:rPr lang="en" sz="1100">
                <a:solidFill>
                  <a:srgbClr val="0000FF"/>
                </a:solidFill>
                <a:latin typeface="Courier New"/>
                <a:ea typeface="Courier New"/>
                <a:cs typeface="Courier New"/>
                <a:sym typeface="Courier New"/>
              </a:rPr>
              <a:t>import </a:t>
            </a:r>
            <a:r>
              <a:rPr lang="en" sz="1100">
                <a:solidFill>
                  <a:schemeClr val="dk1"/>
                </a:solidFill>
                <a:latin typeface="Courier New"/>
                <a:ea typeface="Courier New"/>
                <a:cs typeface="Courier New"/>
                <a:sym typeface="Courier New"/>
              </a:rPr>
              <a:t>java.util.Scanner;</a:t>
            </a:r>
            <a:endParaRPr sz="1100">
              <a:solidFill>
                <a:schemeClr val="dk1"/>
              </a:solidFill>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100">
                <a:solidFill>
                  <a:srgbClr val="0000FF"/>
                </a:solidFill>
                <a:latin typeface="Courier New"/>
                <a:ea typeface="Courier New"/>
                <a:cs typeface="Courier New"/>
                <a:sym typeface="Courier New"/>
              </a:rPr>
              <a:t>class</a:t>
            </a:r>
            <a:r>
              <a:rPr lang="en" sz="1100">
                <a:latin typeface="Courier New"/>
                <a:ea typeface="Courier New"/>
                <a:cs typeface="Courier New"/>
                <a:sym typeface="Courier New"/>
              </a:rPr>
              <a:t> NumberCheck{</a:t>
            </a:r>
            <a:endParaRPr sz="1100">
              <a:solidFill>
                <a:schemeClr val="dk1"/>
              </a:solidFill>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100">
                <a:solidFill>
                  <a:srgbClr val="0000FF"/>
                </a:solidFill>
                <a:latin typeface="Courier New"/>
                <a:ea typeface="Courier New"/>
                <a:cs typeface="Courier New"/>
                <a:sym typeface="Courier New"/>
              </a:rPr>
              <a:t>   public</a:t>
            </a:r>
            <a:r>
              <a:rPr lang="en" sz="1100">
                <a:solidFill>
                  <a:srgbClr val="000000"/>
                </a:solidFill>
                <a:latin typeface="Courier New"/>
                <a:ea typeface="Courier New"/>
                <a:cs typeface="Courier New"/>
                <a:sym typeface="Courier New"/>
              </a:rPr>
              <a:t> </a:t>
            </a:r>
            <a:r>
              <a:rPr lang="en" sz="1100">
                <a:solidFill>
                  <a:srgbClr val="0000FF"/>
                </a:solidFill>
                <a:latin typeface="Courier New"/>
                <a:ea typeface="Courier New"/>
                <a:cs typeface="Courier New"/>
                <a:sym typeface="Courier New"/>
              </a:rPr>
              <a:t>static</a:t>
            </a:r>
            <a:r>
              <a:rPr lang="en" sz="1100">
                <a:solidFill>
                  <a:srgbClr val="000000"/>
                </a:solidFill>
                <a:latin typeface="Courier New"/>
                <a:ea typeface="Courier New"/>
                <a:cs typeface="Courier New"/>
                <a:sym typeface="Courier New"/>
              </a:rPr>
              <a:t> void main (String[] args) {</a:t>
            </a:r>
            <a:endParaRPr sz="1100">
              <a:solidFill>
                <a:srgbClr val="000000"/>
              </a:solidFill>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100">
                <a:solidFill>
                  <a:srgbClr val="000000"/>
                </a:solidFill>
                <a:latin typeface="Courier New"/>
                <a:ea typeface="Courier New"/>
                <a:cs typeface="Courier New"/>
                <a:sym typeface="Courier New"/>
              </a:rPr>
              <a:t>   </a:t>
            </a:r>
            <a:r>
              <a:rPr lang="en" sz="1100">
                <a:solidFill>
                  <a:srgbClr val="0000FF"/>
                </a:solidFill>
                <a:latin typeface="Courier New"/>
                <a:ea typeface="Courier New"/>
                <a:cs typeface="Courier New"/>
                <a:sym typeface="Courier New"/>
              </a:rPr>
              <a:t>   </a:t>
            </a:r>
            <a:r>
              <a:rPr lang="en" sz="1100">
                <a:highlight>
                  <a:schemeClr val="lt2"/>
                </a:highlight>
                <a:latin typeface="Courier New"/>
                <a:ea typeface="Courier New"/>
                <a:cs typeface="Courier New"/>
                <a:sym typeface="Courier New"/>
              </a:rPr>
              <a:t>Scanner sc = </a:t>
            </a:r>
            <a:r>
              <a:rPr lang="en" sz="1100">
                <a:solidFill>
                  <a:srgbClr val="0000FF"/>
                </a:solidFill>
                <a:highlight>
                  <a:schemeClr val="lt2"/>
                </a:highlight>
                <a:latin typeface="Courier New"/>
                <a:ea typeface="Courier New"/>
                <a:cs typeface="Courier New"/>
                <a:sym typeface="Courier New"/>
              </a:rPr>
              <a:t>new </a:t>
            </a:r>
            <a:r>
              <a:rPr lang="en" sz="1100">
                <a:highlight>
                  <a:schemeClr val="lt2"/>
                </a:highlight>
                <a:latin typeface="Courier New"/>
                <a:ea typeface="Courier New"/>
                <a:cs typeface="Courier New"/>
                <a:sym typeface="Courier New"/>
              </a:rPr>
              <a:t>Scanner(System.in);</a:t>
            </a:r>
            <a:endParaRPr sz="1100">
              <a:highlight>
                <a:schemeClr val="lt2"/>
              </a:highlight>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100">
                <a:highlight>
                  <a:schemeClr val="lt2"/>
                </a:highlight>
                <a:latin typeface="Courier New"/>
                <a:ea typeface="Courier New"/>
                <a:cs typeface="Courier New"/>
                <a:sym typeface="Courier New"/>
              </a:rPr>
              <a:t>      System.out.print(</a:t>
            </a:r>
            <a:r>
              <a:rPr lang="en" sz="1100">
                <a:solidFill>
                  <a:srgbClr val="38761D"/>
                </a:solidFill>
                <a:highlight>
                  <a:schemeClr val="lt2"/>
                </a:highlight>
                <a:latin typeface="Courier New"/>
                <a:ea typeface="Courier New"/>
                <a:cs typeface="Courier New"/>
                <a:sym typeface="Courier New"/>
              </a:rPr>
              <a:t>"Enter a number: "</a:t>
            </a:r>
            <a:r>
              <a:rPr lang="en" sz="1100">
                <a:highlight>
                  <a:schemeClr val="lt2"/>
                </a:highlight>
                <a:latin typeface="Courier New"/>
                <a:ea typeface="Courier New"/>
                <a:cs typeface="Courier New"/>
                <a:sym typeface="Courier New"/>
              </a:rPr>
              <a:t>);</a:t>
            </a:r>
            <a:endParaRPr sz="1100">
              <a:highlight>
                <a:schemeClr val="lt2"/>
              </a:highlight>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100">
                <a:highlight>
                  <a:schemeClr val="lt2"/>
                </a:highlight>
                <a:latin typeface="Courier New"/>
                <a:ea typeface="Courier New"/>
                <a:cs typeface="Courier New"/>
                <a:sym typeface="Courier New"/>
              </a:rPr>
              <a:t>      int num = sc.nextInt();</a:t>
            </a:r>
            <a:endParaRPr sz="1100">
              <a:highlight>
                <a:schemeClr val="lt2"/>
              </a:highlight>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100">
                <a:highlight>
                  <a:schemeClr val="lt2"/>
                </a:highlight>
                <a:latin typeface="Courier New"/>
                <a:ea typeface="Courier New"/>
                <a:cs typeface="Courier New"/>
                <a:sym typeface="Courier New"/>
              </a:rPr>
              <a:t>      </a:t>
            </a:r>
            <a:r>
              <a:rPr lang="en" sz="1100">
                <a:solidFill>
                  <a:srgbClr val="0000FF"/>
                </a:solidFill>
                <a:highlight>
                  <a:schemeClr val="lt2"/>
                </a:highlight>
                <a:latin typeface="Courier New"/>
                <a:ea typeface="Courier New"/>
                <a:cs typeface="Courier New"/>
                <a:sym typeface="Courier New"/>
              </a:rPr>
              <a:t>if</a:t>
            </a:r>
            <a:r>
              <a:rPr lang="en" sz="1100">
                <a:highlight>
                  <a:schemeClr val="lt2"/>
                </a:highlight>
                <a:latin typeface="Courier New"/>
                <a:ea typeface="Courier New"/>
                <a:cs typeface="Courier New"/>
                <a:sym typeface="Courier New"/>
              </a:rPr>
              <a:t> (num &lt; 0</a:t>
            </a:r>
            <a:r>
              <a:rPr lang="en" sz="1100">
                <a:highlight>
                  <a:schemeClr val="lt2"/>
                </a:highlight>
                <a:latin typeface="Courier New"/>
                <a:ea typeface="Courier New"/>
                <a:cs typeface="Courier New"/>
                <a:sym typeface="Courier New"/>
              </a:rPr>
              <a:t>) </a:t>
            </a:r>
            <a:r>
              <a:rPr lang="en" sz="1100">
                <a:highlight>
                  <a:schemeClr val="lt2"/>
                </a:highlight>
                <a:latin typeface="Courier New"/>
                <a:ea typeface="Courier New"/>
                <a:cs typeface="Courier New"/>
                <a:sym typeface="Courier New"/>
              </a:rPr>
              <a:t>{</a:t>
            </a:r>
            <a:endParaRPr sz="1100">
              <a:highlight>
                <a:schemeClr val="lt2"/>
              </a:highlight>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100">
                <a:highlight>
                  <a:schemeClr val="lt2"/>
                </a:highlight>
                <a:latin typeface="Courier New"/>
                <a:ea typeface="Courier New"/>
                <a:cs typeface="Courier New"/>
                <a:sym typeface="Courier New"/>
              </a:rPr>
              <a:t>          System.out.println(</a:t>
            </a:r>
            <a:r>
              <a:rPr lang="en" sz="1100">
                <a:solidFill>
                  <a:srgbClr val="38761D"/>
                </a:solidFill>
                <a:highlight>
                  <a:schemeClr val="lt2"/>
                </a:highlight>
                <a:latin typeface="Courier New"/>
                <a:ea typeface="Courier New"/>
                <a:cs typeface="Courier New"/>
                <a:sym typeface="Courier New"/>
              </a:rPr>
              <a:t>"Negative"</a:t>
            </a:r>
            <a:r>
              <a:rPr lang="en" sz="1100">
                <a:highlight>
                  <a:schemeClr val="lt2"/>
                </a:highlight>
                <a:latin typeface="Courier New"/>
                <a:ea typeface="Courier New"/>
                <a:cs typeface="Courier New"/>
                <a:sym typeface="Courier New"/>
              </a:rPr>
              <a:t>);</a:t>
            </a:r>
            <a:endParaRPr sz="1100">
              <a:highlight>
                <a:schemeClr val="lt2"/>
              </a:highlight>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100">
                <a:highlight>
                  <a:schemeClr val="lt2"/>
                </a:highlight>
                <a:latin typeface="Courier New"/>
                <a:ea typeface="Courier New"/>
                <a:cs typeface="Courier New"/>
                <a:sym typeface="Courier New"/>
              </a:rPr>
              <a:t>      }</a:t>
            </a:r>
            <a:endParaRPr sz="1100">
              <a:highlight>
                <a:schemeClr val="lt2"/>
              </a:highlight>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100">
                <a:highlight>
                  <a:schemeClr val="lt2"/>
                </a:highlight>
                <a:latin typeface="Courier New"/>
                <a:ea typeface="Courier New"/>
                <a:cs typeface="Courier New"/>
                <a:sym typeface="Courier New"/>
              </a:rPr>
              <a:t>      sc.close();</a:t>
            </a:r>
            <a:endParaRPr sz="1100">
              <a:highlight>
                <a:schemeClr val="lt2"/>
              </a:highlight>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100">
                <a:solidFill>
                  <a:srgbClr val="0000FF"/>
                </a:solidFill>
                <a:latin typeface="Courier New"/>
                <a:ea typeface="Courier New"/>
                <a:cs typeface="Courier New"/>
                <a:sym typeface="Courier New"/>
              </a:rPr>
              <a:t>   </a:t>
            </a:r>
            <a:r>
              <a:rPr lang="en" sz="1100">
                <a:solidFill>
                  <a:srgbClr val="000000"/>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100">
                <a:solidFill>
                  <a:srgbClr val="000000"/>
                </a:solidFill>
                <a:latin typeface="Courier New"/>
                <a:ea typeface="Courier New"/>
                <a:cs typeface="Courier New"/>
                <a:sym typeface="Courier New"/>
              </a:rPr>
              <a:t>}</a:t>
            </a:r>
            <a:endParaRPr sz="1100">
              <a:latin typeface="Courier New"/>
              <a:ea typeface="Courier New"/>
              <a:cs typeface="Courier New"/>
              <a:sym typeface="Courier New"/>
            </a:endParaRPr>
          </a:p>
        </p:txBody>
      </p:sp>
      <p:sp>
        <p:nvSpPr>
          <p:cNvPr id="117" name="Google Shape;117;p17"/>
          <p:cNvSpPr/>
          <p:nvPr/>
        </p:nvSpPr>
        <p:spPr>
          <a:xfrm>
            <a:off x="311700" y="3868475"/>
            <a:ext cx="1802100" cy="3942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Print “Negative”</a:t>
            </a:r>
            <a:endParaRPr sz="1200"/>
          </a:p>
        </p:txBody>
      </p:sp>
      <p:sp>
        <p:nvSpPr>
          <p:cNvPr id="118" name="Google Shape;118;p17"/>
          <p:cNvSpPr/>
          <p:nvPr/>
        </p:nvSpPr>
        <p:spPr>
          <a:xfrm>
            <a:off x="2006488" y="4310800"/>
            <a:ext cx="327000" cy="304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 name="Google Shape;119;p17"/>
          <p:cNvCxnSpPr>
            <a:endCxn id="113" idx="0"/>
          </p:cNvCxnSpPr>
          <p:nvPr/>
        </p:nvCxnSpPr>
        <p:spPr>
          <a:xfrm>
            <a:off x="2178250" y="1870500"/>
            <a:ext cx="0" cy="210600"/>
          </a:xfrm>
          <a:prstGeom prst="straightConnector1">
            <a:avLst/>
          </a:prstGeom>
          <a:noFill/>
          <a:ln cap="flat" cmpd="sng" w="9525">
            <a:solidFill>
              <a:schemeClr val="dk2"/>
            </a:solidFill>
            <a:prstDash val="solid"/>
            <a:round/>
            <a:headEnd len="med" w="med" type="none"/>
            <a:tailEnd len="med" w="med" type="triangle"/>
          </a:ln>
        </p:spPr>
      </p:cxnSp>
      <p:cxnSp>
        <p:nvCxnSpPr>
          <p:cNvPr id="120" name="Google Shape;120;p17"/>
          <p:cNvCxnSpPr>
            <a:stCxn id="113" idx="4"/>
            <a:endCxn id="114" idx="0"/>
          </p:cNvCxnSpPr>
          <p:nvPr/>
        </p:nvCxnSpPr>
        <p:spPr>
          <a:xfrm>
            <a:off x="2178250" y="2424900"/>
            <a:ext cx="0" cy="192900"/>
          </a:xfrm>
          <a:prstGeom prst="straightConnector1">
            <a:avLst/>
          </a:prstGeom>
          <a:noFill/>
          <a:ln cap="flat" cmpd="sng" w="9525">
            <a:solidFill>
              <a:schemeClr val="dk2"/>
            </a:solidFill>
            <a:prstDash val="solid"/>
            <a:round/>
            <a:headEnd len="med" w="med" type="none"/>
            <a:tailEnd len="med" w="med" type="triangle"/>
          </a:ln>
        </p:spPr>
      </p:cxnSp>
      <p:cxnSp>
        <p:nvCxnSpPr>
          <p:cNvPr id="121" name="Google Shape;121;p17"/>
          <p:cNvCxnSpPr>
            <a:stCxn id="115" idx="1"/>
          </p:cNvCxnSpPr>
          <p:nvPr/>
        </p:nvCxnSpPr>
        <p:spPr>
          <a:xfrm flipH="1">
            <a:off x="851175" y="3378200"/>
            <a:ext cx="247800" cy="487500"/>
          </a:xfrm>
          <a:prstGeom prst="bentConnector2">
            <a:avLst/>
          </a:prstGeom>
          <a:noFill/>
          <a:ln cap="flat" cmpd="sng" w="9525">
            <a:solidFill>
              <a:schemeClr val="dk2"/>
            </a:solidFill>
            <a:prstDash val="solid"/>
            <a:round/>
            <a:headEnd len="med" w="med" type="none"/>
            <a:tailEnd len="med" w="med" type="stealth"/>
          </a:ln>
        </p:spPr>
      </p:cxnSp>
      <p:cxnSp>
        <p:nvCxnSpPr>
          <p:cNvPr id="122" name="Google Shape;122;p17"/>
          <p:cNvCxnSpPr>
            <a:stCxn id="117" idx="3"/>
            <a:endCxn id="118" idx="2"/>
          </p:cNvCxnSpPr>
          <p:nvPr/>
        </p:nvCxnSpPr>
        <p:spPr>
          <a:xfrm flipH="1" rot="-5400000">
            <a:off x="1484925" y="3941225"/>
            <a:ext cx="200100" cy="843000"/>
          </a:xfrm>
          <a:prstGeom prst="bentConnector2">
            <a:avLst/>
          </a:prstGeom>
          <a:noFill/>
          <a:ln cap="flat" cmpd="sng" w="9525">
            <a:solidFill>
              <a:schemeClr val="dk2"/>
            </a:solidFill>
            <a:prstDash val="solid"/>
            <a:round/>
            <a:headEnd len="med" w="med" type="none"/>
            <a:tailEnd len="med" w="med" type="stealth"/>
          </a:ln>
        </p:spPr>
      </p:cxnSp>
      <p:cxnSp>
        <p:nvCxnSpPr>
          <p:cNvPr id="123" name="Google Shape;123;p17"/>
          <p:cNvCxnSpPr>
            <a:stCxn id="115" idx="3"/>
            <a:endCxn id="118" idx="6"/>
          </p:cNvCxnSpPr>
          <p:nvPr/>
        </p:nvCxnSpPr>
        <p:spPr>
          <a:xfrm flipH="1">
            <a:off x="2333475" y="3378200"/>
            <a:ext cx="955500" cy="1084800"/>
          </a:xfrm>
          <a:prstGeom prst="bentConnector3">
            <a:avLst>
              <a:gd fmla="val -24922" name="adj1"/>
            </a:avLst>
          </a:prstGeom>
          <a:noFill/>
          <a:ln cap="flat" cmpd="sng" w="9525">
            <a:solidFill>
              <a:schemeClr val="dk2"/>
            </a:solidFill>
            <a:prstDash val="solid"/>
            <a:round/>
            <a:headEnd len="med" w="med" type="none"/>
            <a:tailEnd len="med" w="med" type="stealth"/>
          </a:ln>
        </p:spPr>
      </p:cxnSp>
      <p:cxnSp>
        <p:nvCxnSpPr>
          <p:cNvPr id="124" name="Google Shape;124;p17"/>
          <p:cNvCxnSpPr>
            <a:stCxn id="118" idx="4"/>
            <a:endCxn id="112" idx="0"/>
          </p:cNvCxnSpPr>
          <p:nvPr/>
        </p:nvCxnSpPr>
        <p:spPr>
          <a:xfrm flipH="1" rot="-5400000">
            <a:off x="2089888" y="4695100"/>
            <a:ext cx="160800" cy="600"/>
          </a:xfrm>
          <a:prstGeom prst="bentConnector3">
            <a:avLst>
              <a:gd fmla="val 50031" name="adj1"/>
            </a:avLst>
          </a:prstGeom>
          <a:noFill/>
          <a:ln cap="flat" cmpd="sng" w="9525">
            <a:solidFill>
              <a:schemeClr val="dk2"/>
            </a:solidFill>
            <a:prstDash val="solid"/>
            <a:round/>
            <a:headEnd len="med" w="med" type="none"/>
            <a:tailEnd len="med" w="med" type="stealth"/>
          </a:ln>
        </p:spPr>
      </p:cxnSp>
      <p:cxnSp>
        <p:nvCxnSpPr>
          <p:cNvPr id="125" name="Google Shape;125;p17"/>
          <p:cNvCxnSpPr>
            <a:stCxn id="114" idx="4"/>
            <a:endCxn id="115" idx="0"/>
          </p:cNvCxnSpPr>
          <p:nvPr/>
        </p:nvCxnSpPr>
        <p:spPr>
          <a:xfrm>
            <a:off x="2178250" y="2872825"/>
            <a:ext cx="15600" cy="192900"/>
          </a:xfrm>
          <a:prstGeom prst="straightConnector1">
            <a:avLst/>
          </a:prstGeom>
          <a:noFill/>
          <a:ln cap="flat" cmpd="sng" w="9525">
            <a:solidFill>
              <a:schemeClr val="dk2"/>
            </a:solidFill>
            <a:prstDash val="solid"/>
            <a:round/>
            <a:headEnd len="med" w="med" type="none"/>
            <a:tailEnd len="med" w="med" type="triangle"/>
          </a:ln>
        </p:spPr>
      </p:cxnSp>
      <p:sp>
        <p:nvSpPr>
          <p:cNvPr id="126" name="Google Shape;126;p17"/>
          <p:cNvSpPr txBox="1"/>
          <p:nvPr>
            <p:ph idx="1" type="body"/>
          </p:nvPr>
        </p:nvSpPr>
        <p:spPr>
          <a:xfrm>
            <a:off x="311700" y="768375"/>
            <a:ext cx="8646300" cy="744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dk1"/>
                </a:solidFill>
              </a:rPr>
              <a:t>Based on the number input, print whether the number is negative.</a:t>
            </a:r>
            <a:endParaRPr sz="1600"/>
          </a:p>
        </p:txBody>
      </p:sp>
      <p:sp>
        <p:nvSpPr>
          <p:cNvPr id="127" name="Google Shape;127;p17"/>
          <p:cNvSpPr/>
          <p:nvPr/>
        </p:nvSpPr>
        <p:spPr>
          <a:xfrm>
            <a:off x="3671675" y="1763850"/>
            <a:ext cx="233400" cy="692100"/>
          </a:xfrm>
          <a:prstGeom prst="leftBrace">
            <a:avLst>
              <a:gd fmla="val 50000" name="adj1"/>
              <a:gd fmla="val 51624"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p:nvPr/>
        </p:nvSpPr>
        <p:spPr>
          <a:xfrm>
            <a:off x="3671675" y="2503000"/>
            <a:ext cx="233400" cy="462900"/>
          </a:xfrm>
          <a:prstGeom prst="leftBrace">
            <a:avLst>
              <a:gd fmla="val 50000" name="adj1"/>
              <a:gd fmla="val 51624"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p:nvPr/>
        </p:nvSpPr>
        <p:spPr>
          <a:xfrm>
            <a:off x="2713075" y="1715150"/>
            <a:ext cx="922950" cy="394175"/>
          </a:xfrm>
          <a:custGeom>
            <a:rect b="b" l="l" r="r" t="t"/>
            <a:pathLst>
              <a:path extrusionOk="0" h="15767" w="36918">
                <a:moveTo>
                  <a:pt x="36918" y="15767"/>
                </a:moveTo>
                <a:cubicBezTo>
                  <a:pt x="34867" y="13780"/>
                  <a:pt x="30765" y="6473"/>
                  <a:pt x="24612" y="3845"/>
                </a:cubicBezTo>
                <a:cubicBezTo>
                  <a:pt x="18459" y="1217"/>
                  <a:pt x="4102" y="641"/>
                  <a:pt x="0" y="0"/>
                </a:cubicBezTo>
              </a:path>
            </a:pathLst>
          </a:custGeom>
          <a:noFill/>
          <a:ln cap="flat" cmpd="sng" w="19050">
            <a:solidFill>
              <a:schemeClr val="dk2"/>
            </a:solidFill>
            <a:prstDash val="solid"/>
            <a:round/>
            <a:headEnd len="med" w="med" type="none"/>
            <a:tailEnd len="med" w="med" type="stealth"/>
          </a:ln>
        </p:spPr>
      </p:sp>
      <p:sp>
        <p:nvSpPr>
          <p:cNvPr id="130" name="Google Shape;130;p17"/>
          <p:cNvSpPr/>
          <p:nvPr/>
        </p:nvSpPr>
        <p:spPr>
          <a:xfrm>
            <a:off x="3232225" y="2311200"/>
            <a:ext cx="432650" cy="374950"/>
          </a:xfrm>
          <a:custGeom>
            <a:rect b="b" l="l" r="r" t="t"/>
            <a:pathLst>
              <a:path extrusionOk="0" h="14998" w="17306">
                <a:moveTo>
                  <a:pt x="17306" y="14998"/>
                </a:moveTo>
                <a:cubicBezTo>
                  <a:pt x="16088" y="13396"/>
                  <a:pt x="12883" y="7884"/>
                  <a:pt x="9999" y="5384"/>
                </a:cubicBezTo>
                <a:cubicBezTo>
                  <a:pt x="7115" y="2884"/>
                  <a:pt x="1667" y="897"/>
                  <a:pt x="0" y="0"/>
                </a:cubicBezTo>
              </a:path>
            </a:pathLst>
          </a:custGeom>
          <a:noFill/>
          <a:ln cap="flat" cmpd="sng" w="19050">
            <a:solidFill>
              <a:schemeClr val="dk2"/>
            </a:solidFill>
            <a:prstDash val="solid"/>
            <a:round/>
            <a:headEnd len="med" w="med" type="none"/>
            <a:tailEnd len="med" w="med" type="stealth"/>
          </a:ln>
        </p:spPr>
      </p:sp>
      <p:sp>
        <p:nvSpPr>
          <p:cNvPr id="131" name="Google Shape;131;p17"/>
          <p:cNvSpPr/>
          <p:nvPr/>
        </p:nvSpPr>
        <p:spPr>
          <a:xfrm>
            <a:off x="3184175" y="2782300"/>
            <a:ext cx="740275" cy="365325"/>
          </a:xfrm>
          <a:custGeom>
            <a:rect b="b" l="l" r="r" t="t"/>
            <a:pathLst>
              <a:path extrusionOk="0" h="14613" w="29611">
                <a:moveTo>
                  <a:pt x="29611" y="14613"/>
                </a:moveTo>
                <a:cubicBezTo>
                  <a:pt x="26663" y="12818"/>
                  <a:pt x="16856" y="6281"/>
                  <a:pt x="11921" y="3845"/>
                </a:cubicBezTo>
                <a:cubicBezTo>
                  <a:pt x="6986" y="1410"/>
                  <a:pt x="1987" y="641"/>
                  <a:pt x="0" y="0"/>
                </a:cubicBezTo>
              </a:path>
            </a:pathLst>
          </a:custGeom>
          <a:noFill/>
          <a:ln cap="flat" cmpd="sng" w="19050">
            <a:solidFill>
              <a:schemeClr val="dk2"/>
            </a:solidFill>
            <a:prstDash val="solid"/>
            <a:round/>
            <a:headEnd len="med" w="med" type="none"/>
            <a:tailEnd len="med" w="med" type="stealth"/>
          </a:ln>
        </p:spPr>
      </p:sp>
      <p:sp>
        <p:nvSpPr>
          <p:cNvPr id="132" name="Google Shape;132;p17"/>
          <p:cNvSpPr/>
          <p:nvPr/>
        </p:nvSpPr>
        <p:spPr>
          <a:xfrm>
            <a:off x="2636175" y="3195700"/>
            <a:ext cx="1269050" cy="192275"/>
          </a:xfrm>
          <a:custGeom>
            <a:rect b="b" l="l" r="r" t="t"/>
            <a:pathLst>
              <a:path extrusionOk="0" h="7691" w="50762">
                <a:moveTo>
                  <a:pt x="50762" y="7691"/>
                </a:moveTo>
                <a:cubicBezTo>
                  <a:pt x="47109" y="6602"/>
                  <a:pt x="37302" y="2436"/>
                  <a:pt x="28842" y="1154"/>
                </a:cubicBezTo>
                <a:cubicBezTo>
                  <a:pt x="20382" y="-128"/>
                  <a:pt x="4807" y="192"/>
                  <a:pt x="0" y="0"/>
                </a:cubicBezTo>
              </a:path>
            </a:pathLst>
          </a:custGeom>
          <a:noFill/>
          <a:ln cap="flat" cmpd="sng" w="19050">
            <a:solidFill>
              <a:schemeClr val="dk2"/>
            </a:solidFill>
            <a:prstDash val="solid"/>
            <a:round/>
            <a:headEnd len="med" w="med" type="none"/>
            <a:tailEnd len="med" w="med" type="stealth"/>
          </a:ln>
        </p:spPr>
      </p:sp>
      <p:sp>
        <p:nvSpPr>
          <p:cNvPr id="133" name="Google Shape;133;p17"/>
          <p:cNvSpPr/>
          <p:nvPr/>
        </p:nvSpPr>
        <p:spPr>
          <a:xfrm>
            <a:off x="2136225" y="3628325"/>
            <a:ext cx="1788225" cy="471100"/>
          </a:xfrm>
          <a:custGeom>
            <a:rect b="b" l="l" r="r" t="t"/>
            <a:pathLst>
              <a:path extrusionOk="0" h="18844" w="71529">
                <a:moveTo>
                  <a:pt x="71529" y="0"/>
                </a:moveTo>
                <a:cubicBezTo>
                  <a:pt x="64799" y="1282"/>
                  <a:pt x="43072" y="4550"/>
                  <a:pt x="31150" y="7691"/>
                </a:cubicBezTo>
                <a:cubicBezTo>
                  <a:pt x="19229" y="10832"/>
                  <a:pt x="5192" y="16985"/>
                  <a:pt x="0" y="18844"/>
                </a:cubicBezTo>
              </a:path>
            </a:pathLst>
          </a:custGeom>
          <a:noFill/>
          <a:ln cap="flat" cmpd="sng" w="19050">
            <a:solidFill>
              <a:schemeClr val="dk2"/>
            </a:solidFill>
            <a:prstDash val="solid"/>
            <a:round/>
            <a:headEnd len="med" w="med" type="none"/>
            <a:tailEnd len="med" w="med" type="stealth"/>
          </a:ln>
        </p:spPr>
      </p:sp>
      <p:sp>
        <p:nvSpPr>
          <p:cNvPr id="134" name="Google Shape;134;p17"/>
          <p:cNvSpPr/>
          <p:nvPr/>
        </p:nvSpPr>
        <p:spPr>
          <a:xfrm>
            <a:off x="2568875" y="4147500"/>
            <a:ext cx="1326725" cy="624900"/>
          </a:xfrm>
          <a:custGeom>
            <a:rect b="b" l="l" r="r" t="t"/>
            <a:pathLst>
              <a:path extrusionOk="0" h="24996" w="53069">
                <a:moveTo>
                  <a:pt x="53069" y="0"/>
                </a:moveTo>
                <a:cubicBezTo>
                  <a:pt x="48583" y="1282"/>
                  <a:pt x="34995" y="3525"/>
                  <a:pt x="26150" y="7691"/>
                </a:cubicBezTo>
                <a:cubicBezTo>
                  <a:pt x="17305" y="11857"/>
                  <a:pt x="4358" y="22112"/>
                  <a:pt x="0" y="24996"/>
                </a:cubicBezTo>
              </a:path>
            </a:pathLst>
          </a:custGeom>
          <a:noFill/>
          <a:ln cap="flat" cmpd="sng" w="19050">
            <a:solidFill>
              <a:schemeClr val="dk2"/>
            </a:solidFill>
            <a:prstDash val="solid"/>
            <a:round/>
            <a:headEnd len="med" w="med" type="none"/>
            <a:tailEnd len="med" w="med" type="stealth"/>
          </a:ln>
        </p:spPr>
      </p:sp>
      <p:sp>
        <p:nvSpPr>
          <p:cNvPr id="135" name="Google Shape;135;p17"/>
          <p:cNvSpPr txBox="1"/>
          <p:nvPr/>
        </p:nvSpPr>
        <p:spPr>
          <a:xfrm>
            <a:off x="349125" y="3387975"/>
            <a:ext cx="638700" cy="2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TRUE</a:t>
            </a:r>
            <a:endParaRPr b="1"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idx="1" type="body"/>
          </p:nvPr>
        </p:nvSpPr>
        <p:spPr>
          <a:xfrm>
            <a:off x="311700" y="1152475"/>
            <a:ext cx="5484000" cy="3416400"/>
          </a:xfrm>
          <a:prstGeom prst="rect">
            <a:avLst/>
          </a:prstGeom>
        </p:spPr>
        <p:txBody>
          <a:bodyPr anchorCtr="0" anchor="t" bIns="91425" lIns="91425" spcFirstLastPara="1" rIns="91425" wrap="square" tIns="91425">
            <a:normAutofit lnSpcReduction="20000"/>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rPr>
              <a:t>Used to evaluate expressions and return a boolean value (true or false).</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rgbClr val="0028FF"/>
                </a:solidFill>
              </a:rPr>
              <a:t>Conditional operators in Java</a:t>
            </a:r>
            <a:r>
              <a:rPr lang="en" sz="1600">
                <a:solidFill>
                  <a:schemeClr val="dk1"/>
                </a:solidFill>
              </a:rPr>
              <a:t>:                          Equality Operator (==), Inequality Operator (!=), Comparison Operators (&lt;, &gt;, &lt;=, &gt;=), Logical Operators: NOT (!), AND (&amp;&amp;), OR (||).</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Essential for creating effective branching logic.</a:t>
            </a:r>
            <a:endParaRPr sz="1600">
              <a:solidFill>
                <a:schemeClr val="dk1"/>
              </a:solidFill>
            </a:endParaRPr>
          </a:p>
          <a:p>
            <a:pPr indent="0" lvl="0" marL="0" rtl="0" algn="l">
              <a:spcBef>
                <a:spcPts val="1200"/>
              </a:spcBef>
              <a:spcAft>
                <a:spcPts val="1200"/>
              </a:spcAft>
              <a:buNone/>
            </a:pPr>
            <a:r>
              <a:rPr lang="en" sz="1600">
                <a:solidFill>
                  <a:srgbClr val="0028FF"/>
                </a:solidFill>
              </a:rPr>
              <a:t>Example</a:t>
            </a:r>
            <a:r>
              <a:rPr lang="en" sz="1600">
                <a:solidFill>
                  <a:schemeClr val="dk1"/>
                </a:solidFill>
              </a:rPr>
              <a:t>: Checking if a number is equal or less than 2 to execute if condition block, otherwise executes else condition block.</a:t>
            </a:r>
            <a:endParaRPr sz="1600">
              <a:solidFill>
                <a:schemeClr val="dk1"/>
              </a:solidFill>
            </a:endParaRPr>
          </a:p>
        </p:txBody>
      </p:sp>
      <p:sp>
        <p:nvSpPr>
          <p:cNvPr id="141" name="Google Shape;14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Checking Conditions using Operators</a:t>
            </a:r>
            <a:endParaRPr/>
          </a:p>
        </p:txBody>
      </p:sp>
      <p:sp>
        <p:nvSpPr>
          <p:cNvPr id="142" name="Google Shape;142;p18"/>
          <p:cNvSpPr txBox="1"/>
          <p:nvPr/>
        </p:nvSpPr>
        <p:spPr>
          <a:xfrm>
            <a:off x="5924150" y="1237200"/>
            <a:ext cx="3085200" cy="2516700"/>
          </a:xfrm>
          <a:prstGeom prst="rect">
            <a:avLst/>
          </a:prstGeom>
          <a:solidFill>
            <a:srgbClr val="EEEEEE"/>
          </a:solidFill>
          <a:ln cap="flat" cmpd="sng" w="9525">
            <a:solidFill>
              <a:srgbClr val="434343"/>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100">
                <a:solidFill>
                  <a:schemeClr val="dk1"/>
                </a:solidFill>
                <a:highlight>
                  <a:schemeClr val="lt2"/>
                </a:highlight>
                <a:latin typeface="Courier New"/>
                <a:ea typeface="Courier New"/>
                <a:cs typeface="Courier New"/>
                <a:sym typeface="Courier New"/>
              </a:rPr>
              <a:t>Scanner sc = </a:t>
            </a:r>
            <a:r>
              <a:rPr lang="en" sz="1100">
                <a:solidFill>
                  <a:srgbClr val="0000FF"/>
                </a:solidFill>
                <a:highlight>
                  <a:schemeClr val="lt2"/>
                </a:highlight>
                <a:latin typeface="Courier New"/>
                <a:ea typeface="Courier New"/>
                <a:cs typeface="Courier New"/>
                <a:sym typeface="Courier New"/>
              </a:rPr>
              <a:t>new </a:t>
            </a:r>
            <a:r>
              <a:rPr lang="en" sz="1100">
                <a:solidFill>
                  <a:schemeClr val="dk1"/>
                </a:solidFill>
                <a:highlight>
                  <a:schemeClr val="lt2"/>
                </a:highlight>
                <a:latin typeface="Courier New"/>
                <a:ea typeface="Courier New"/>
                <a:cs typeface="Courier New"/>
                <a:sym typeface="Courier New"/>
              </a:rPr>
              <a:t>Scanner(System.in);</a:t>
            </a:r>
            <a:endParaRPr sz="1100">
              <a:solidFill>
                <a:schemeClr val="dk1"/>
              </a:solidFill>
              <a:highlight>
                <a:schemeClr val="lt2"/>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highlight>
                  <a:schemeClr val="lt2"/>
                </a:highlight>
                <a:latin typeface="Courier New"/>
                <a:ea typeface="Courier New"/>
                <a:cs typeface="Courier New"/>
                <a:sym typeface="Courier New"/>
              </a:rPr>
              <a:t>String num = sc.nextInt();</a:t>
            </a:r>
            <a:endParaRPr sz="1200">
              <a:solidFill>
                <a:srgbClr val="0000FF"/>
              </a:solidFill>
              <a:highlight>
                <a:schemeClr val="lt2"/>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200">
                <a:solidFill>
                  <a:srgbClr val="0000FF"/>
                </a:solidFill>
                <a:highlight>
                  <a:schemeClr val="lt2"/>
                </a:highlight>
                <a:latin typeface="Courier New"/>
                <a:ea typeface="Courier New"/>
                <a:cs typeface="Courier New"/>
                <a:sym typeface="Courier New"/>
              </a:rPr>
              <a:t>if</a:t>
            </a:r>
            <a:r>
              <a:rPr lang="en" sz="1200">
                <a:highlight>
                  <a:schemeClr val="lt2"/>
                </a:highlight>
                <a:latin typeface="Courier New"/>
                <a:ea typeface="Courier New"/>
                <a:cs typeface="Courier New"/>
                <a:sym typeface="Courier New"/>
              </a:rPr>
              <a:t> (num &lt;= 2) {</a:t>
            </a:r>
            <a:endParaRPr sz="1200">
              <a:highlight>
                <a:schemeClr val="lt2"/>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200">
                <a:highlight>
                  <a:schemeClr val="lt2"/>
                </a:highlight>
                <a:latin typeface="Courier New"/>
                <a:ea typeface="Courier New"/>
                <a:cs typeface="Courier New"/>
                <a:sym typeface="Courier New"/>
              </a:rPr>
              <a:t>    </a:t>
            </a:r>
            <a:r>
              <a:rPr lang="en" sz="1200">
                <a:highlight>
                  <a:srgbClr val="FFFF00"/>
                </a:highlight>
                <a:latin typeface="Courier New"/>
                <a:ea typeface="Courier New"/>
                <a:cs typeface="Courier New"/>
                <a:sym typeface="Courier New"/>
              </a:rPr>
              <a:t>if condition block</a:t>
            </a:r>
            <a:r>
              <a:rPr lang="en" sz="1200">
                <a:highlight>
                  <a:schemeClr val="lt2"/>
                </a:highlight>
                <a:latin typeface="Courier New"/>
                <a:ea typeface="Courier New"/>
                <a:cs typeface="Courier New"/>
                <a:sym typeface="Courier New"/>
              </a:rPr>
              <a:t>;</a:t>
            </a:r>
            <a:endParaRPr sz="1200">
              <a:highlight>
                <a:schemeClr val="lt2"/>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200">
                <a:highlight>
                  <a:schemeClr val="lt2"/>
                </a:highlight>
                <a:latin typeface="Courier New"/>
                <a:ea typeface="Courier New"/>
                <a:cs typeface="Courier New"/>
                <a:sym typeface="Courier New"/>
              </a:rPr>
              <a:t>}</a:t>
            </a:r>
            <a:endParaRPr sz="1200">
              <a:highlight>
                <a:schemeClr val="lt2"/>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200">
                <a:highlight>
                  <a:schemeClr val="lt2"/>
                </a:highlight>
                <a:latin typeface="Courier New"/>
                <a:ea typeface="Courier New"/>
                <a:cs typeface="Courier New"/>
                <a:sym typeface="Courier New"/>
              </a:rPr>
              <a:t>else {</a:t>
            </a:r>
            <a:endParaRPr sz="1200">
              <a:highlight>
                <a:schemeClr val="lt2"/>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200">
                <a:highlight>
                  <a:schemeClr val="lt2"/>
                </a:highlight>
                <a:latin typeface="Courier New"/>
                <a:ea typeface="Courier New"/>
                <a:cs typeface="Courier New"/>
                <a:sym typeface="Courier New"/>
              </a:rPr>
              <a:t>    </a:t>
            </a:r>
            <a:r>
              <a:rPr lang="en" sz="1200">
                <a:highlight>
                  <a:srgbClr val="FFFD00"/>
                </a:highlight>
                <a:latin typeface="Courier New"/>
                <a:ea typeface="Courier New"/>
                <a:cs typeface="Courier New"/>
                <a:sym typeface="Courier New"/>
              </a:rPr>
              <a:t>else condition block</a:t>
            </a:r>
            <a:r>
              <a:rPr lang="en" sz="1200">
                <a:highlight>
                  <a:schemeClr val="lt2"/>
                </a:highlight>
                <a:latin typeface="Courier New"/>
                <a:ea typeface="Courier New"/>
                <a:cs typeface="Courier New"/>
                <a:sym typeface="Courier New"/>
              </a:rPr>
              <a:t>;</a:t>
            </a:r>
            <a:endParaRPr sz="1200">
              <a:highlight>
                <a:schemeClr val="lt2"/>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200">
                <a:highlight>
                  <a:schemeClr val="lt2"/>
                </a:highlight>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143" name="Google Shape;143;p18"/>
          <p:cNvSpPr/>
          <p:nvPr/>
        </p:nvSpPr>
        <p:spPr>
          <a:xfrm>
            <a:off x="6720350" y="2054025"/>
            <a:ext cx="288900" cy="2598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4" name="Google Shape;144;p18"/>
          <p:cNvCxnSpPr>
            <a:endCxn id="143" idx="3"/>
          </p:cNvCxnSpPr>
          <p:nvPr/>
        </p:nvCxnSpPr>
        <p:spPr>
          <a:xfrm flipH="1" rot="10800000">
            <a:off x="4708558" y="2275778"/>
            <a:ext cx="2054100" cy="1930500"/>
          </a:xfrm>
          <a:prstGeom prst="curvedConnector2">
            <a:avLst/>
          </a:prstGeom>
          <a:noFill/>
          <a:ln cap="flat" cmpd="sng" w="9525">
            <a:solidFill>
              <a:schemeClr val="dk2"/>
            </a:solidFill>
            <a:prstDash val="solid"/>
            <a:round/>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a:t>
            </a:r>
            <a:r>
              <a:rPr lang="en"/>
              <a:t>f - else</a:t>
            </a:r>
            <a:r>
              <a:rPr lang="en"/>
              <a:t> Double</a:t>
            </a:r>
            <a:r>
              <a:rPr lang="en"/>
              <a:t> Selection Statements</a:t>
            </a:r>
            <a:endParaRPr/>
          </a:p>
        </p:txBody>
      </p:sp>
      <p:sp>
        <p:nvSpPr>
          <p:cNvPr id="150" name="Google Shape;150;p19"/>
          <p:cNvSpPr txBox="1"/>
          <p:nvPr>
            <p:ph idx="1" type="body"/>
          </p:nvPr>
        </p:nvSpPr>
        <p:spPr>
          <a:xfrm>
            <a:off x="311700" y="1017125"/>
            <a:ext cx="8520600" cy="1062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sz="1600">
                <a:solidFill>
                  <a:schemeClr val="dk1"/>
                </a:solidFill>
              </a:rPr>
              <a:t>else block executed when if condition </a:t>
            </a:r>
            <a:r>
              <a:rPr lang="en" sz="1600">
                <a:solidFill>
                  <a:schemeClr val="dk1"/>
                </a:solidFill>
              </a:rPr>
              <a:t>yields</a:t>
            </a:r>
            <a:r>
              <a:rPr lang="en" sz="1600">
                <a:solidFill>
                  <a:schemeClr val="dk1"/>
                </a:solidFill>
              </a:rPr>
              <a:t> </a:t>
            </a:r>
            <a:r>
              <a:rPr b="1" lang="en" sz="1600">
                <a:solidFill>
                  <a:schemeClr val="dk1"/>
                </a:solidFill>
              </a:rPr>
              <a:t>False</a:t>
            </a:r>
            <a:r>
              <a:rPr lang="en" sz="1600">
                <a:solidFill>
                  <a:schemeClr val="dk1"/>
                </a:solidFill>
              </a:rPr>
              <a:t>.</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else does not have any condition.</a:t>
            </a:r>
            <a:endParaRPr sz="1600">
              <a:solidFill>
                <a:schemeClr val="dk1"/>
              </a:solidFill>
            </a:endParaRPr>
          </a:p>
        </p:txBody>
      </p:sp>
      <p:sp>
        <p:nvSpPr>
          <p:cNvPr id="151" name="Google Shape;151;p19"/>
          <p:cNvSpPr/>
          <p:nvPr/>
        </p:nvSpPr>
        <p:spPr>
          <a:xfrm>
            <a:off x="1751012" y="1850225"/>
            <a:ext cx="867780" cy="270648"/>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000000"/>
                </a:solidFill>
              </a:rPr>
              <a:t>START</a:t>
            </a:r>
            <a:endParaRPr sz="1300"/>
          </a:p>
        </p:txBody>
      </p:sp>
      <p:sp>
        <p:nvSpPr>
          <p:cNvPr id="152" name="Google Shape;152;p19"/>
          <p:cNvSpPr/>
          <p:nvPr/>
        </p:nvSpPr>
        <p:spPr>
          <a:xfrm>
            <a:off x="1711075" y="4384350"/>
            <a:ext cx="947646" cy="270648"/>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000000"/>
                </a:solidFill>
              </a:rPr>
              <a:t>END</a:t>
            </a:r>
            <a:endParaRPr sz="1300"/>
          </a:p>
        </p:txBody>
      </p:sp>
      <p:sp>
        <p:nvSpPr>
          <p:cNvPr id="153" name="Google Shape;153;p19"/>
          <p:cNvSpPr/>
          <p:nvPr/>
        </p:nvSpPr>
        <p:spPr>
          <a:xfrm>
            <a:off x="1242000" y="2369125"/>
            <a:ext cx="1885800" cy="5727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if Condition</a:t>
            </a:r>
            <a:endParaRPr sz="1300"/>
          </a:p>
        </p:txBody>
      </p:sp>
      <p:sp>
        <p:nvSpPr>
          <p:cNvPr id="154" name="Google Shape;154;p19"/>
          <p:cNvSpPr/>
          <p:nvPr/>
        </p:nvSpPr>
        <p:spPr>
          <a:xfrm>
            <a:off x="198000" y="3253725"/>
            <a:ext cx="1789200" cy="3798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if block / scope</a:t>
            </a:r>
            <a:endParaRPr sz="1300"/>
          </a:p>
        </p:txBody>
      </p:sp>
      <p:sp>
        <p:nvSpPr>
          <p:cNvPr id="155" name="Google Shape;155;p19"/>
          <p:cNvSpPr txBox="1"/>
          <p:nvPr/>
        </p:nvSpPr>
        <p:spPr>
          <a:xfrm>
            <a:off x="4241700" y="1850225"/>
            <a:ext cx="4681800" cy="2862900"/>
          </a:xfrm>
          <a:prstGeom prst="rect">
            <a:avLst/>
          </a:prstGeom>
          <a:solidFill>
            <a:srgbClr val="EEEEEE"/>
          </a:solidFill>
          <a:ln cap="flat" cmpd="sng" w="9525">
            <a:solidFill>
              <a:srgbClr val="434343"/>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SzPts val="1200"/>
              <a:buFont typeface="Courier New"/>
              <a:buAutoNum type="arabicPeriod"/>
            </a:pPr>
            <a:r>
              <a:rPr lang="en" sz="1200">
                <a:solidFill>
                  <a:srgbClr val="0000FF"/>
                </a:solidFill>
                <a:latin typeface="Courier New"/>
                <a:ea typeface="Courier New"/>
                <a:cs typeface="Courier New"/>
                <a:sym typeface="Courier New"/>
              </a:rPr>
              <a:t>class</a:t>
            </a:r>
            <a:r>
              <a:rPr lang="en" sz="1200">
                <a:latin typeface="Courier New"/>
                <a:ea typeface="Courier New"/>
                <a:cs typeface="Courier New"/>
                <a:sym typeface="Courier New"/>
              </a:rPr>
              <a:t> DoubleSelection {</a:t>
            </a:r>
            <a:endParaRPr sz="1200">
              <a:solidFill>
                <a:schemeClr val="dk1"/>
              </a:solidFill>
              <a:latin typeface="Courier New"/>
              <a:ea typeface="Courier New"/>
              <a:cs typeface="Courier New"/>
              <a:sym typeface="Courier New"/>
            </a:endParaRPr>
          </a:p>
          <a:p>
            <a:pPr indent="-304800" lvl="0" marL="457200" rtl="0" algn="l">
              <a:lnSpc>
                <a:spcPct val="150000"/>
              </a:lnSpc>
              <a:spcBef>
                <a:spcPts val="0"/>
              </a:spcBef>
              <a:spcAft>
                <a:spcPts val="0"/>
              </a:spcAft>
              <a:buSzPts val="1200"/>
              <a:buFont typeface="Courier New"/>
              <a:buAutoNum type="arabicPeriod"/>
            </a:pPr>
            <a:r>
              <a:rPr lang="en" sz="1200">
                <a:solidFill>
                  <a:srgbClr val="0000FF"/>
                </a:solidFill>
                <a:latin typeface="Courier New"/>
                <a:ea typeface="Courier New"/>
                <a:cs typeface="Courier New"/>
                <a:sym typeface="Courier New"/>
              </a:rPr>
              <a:t>   public</a:t>
            </a:r>
            <a:r>
              <a:rPr lang="en" sz="1200">
                <a:solidFill>
                  <a:srgbClr val="000000"/>
                </a:solidFill>
                <a:latin typeface="Courier New"/>
                <a:ea typeface="Courier New"/>
                <a:cs typeface="Courier New"/>
                <a:sym typeface="Courier New"/>
              </a:rPr>
              <a:t> </a:t>
            </a:r>
            <a:r>
              <a:rPr lang="en" sz="1200">
                <a:solidFill>
                  <a:srgbClr val="0000FF"/>
                </a:solidFill>
                <a:latin typeface="Courier New"/>
                <a:ea typeface="Courier New"/>
                <a:cs typeface="Courier New"/>
                <a:sym typeface="Courier New"/>
              </a:rPr>
              <a:t>static</a:t>
            </a:r>
            <a:r>
              <a:rPr lang="en" sz="1200">
                <a:solidFill>
                  <a:srgbClr val="000000"/>
                </a:solidFill>
                <a:latin typeface="Courier New"/>
                <a:ea typeface="Courier New"/>
                <a:cs typeface="Courier New"/>
                <a:sym typeface="Courier New"/>
              </a:rPr>
              <a:t> void main (String[] args) {</a:t>
            </a:r>
            <a:endParaRPr sz="1200">
              <a:highlight>
                <a:schemeClr val="lt2"/>
              </a:highlight>
              <a:latin typeface="Courier New"/>
              <a:ea typeface="Courier New"/>
              <a:cs typeface="Courier New"/>
              <a:sym typeface="Courier New"/>
            </a:endParaRPr>
          </a:p>
          <a:p>
            <a:pPr indent="-304800" lvl="0" marL="457200" rtl="0" algn="l">
              <a:lnSpc>
                <a:spcPct val="150000"/>
              </a:lnSpc>
              <a:spcBef>
                <a:spcPts val="0"/>
              </a:spcBef>
              <a:spcAft>
                <a:spcPts val="0"/>
              </a:spcAft>
              <a:buSzPts val="1200"/>
              <a:buFont typeface="Courier New"/>
              <a:buAutoNum type="arabicPeriod"/>
            </a:pPr>
            <a:r>
              <a:rPr lang="en" sz="1200">
                <a:highlight>
                  <a:schemeClr val="lt2"/>
                </a:highlight>
                <a:latin typeface="Courier New"/>
                <a:ea typeface="Courier New"/>
                <a:cs typeface="Courier New"/>
                <a:sym typeface="Courier New"/>
              </a:rPr>
              <a:t>        </a:t>
            </a:r>
            <a:r>
              <a:rPr lang="en" sz="1200">
                <a:solidFill>
                  <a:srgbClr val="0000FF"/>
                </a:solidFill>
                <a:highlight>
                  <a:schemeClr val="lt2"/>
                </a:highlight>
                <a:latin typeface="Courier New"/>
                <a:ea typeface="Courier New"/>
                <a:cs typeface="Courier New"/>
                <a:sym typeface="Courier New"/>
              </a:rPr>
              <a:t>if</a:t>
            </a:r>
            <a:r>
              <a:rPr lang="en" sz="1200">
                <a:highlight>
                  <a:schemeClr val="lt2"/>
                </a:highlight>
                <a:latin typeface="Courier New"/>
                <a:ea typeface="Courier New"/>
                <a:cs typeface="Courier New"/>
                <a:sym typeface="Courier New"/>
              </a:rPr>
              <a:t> (condition) {</a:t>
            </a:r>
            <a:endParaRPr sz="1200">
              <a:highlight>
                <a:schemeClr val="lt2"/>
              </a:highlight>
              <a:latin typeface="Courier New"/>
              <a:ea typeface="Courier New"/>
              <a:cs typeface="Courier New"/>
              <a:sym typeface="Courier New"/>
            </a:endParaRPr>
          </a:p>
          <a:p>
            <a:pPr indent="-304800" lvl="0" marL="457200" rtl="0" algn="l">
              <a:lnSpc>
                <a:spcPct val="150000"/>
              </a:lnSpc>
              <a:spcBef>
                <a:spcPts val="0"/>
              </a:spcBef>
              <a:spcAft>
                <a:spcPts val="0"/>
              </a:spcAft>
              <a:buSzPts val="1200"/>
              <a:buFont typeface="Courier New"/>
              <a:buAutoNum type="arabicPeriod"/>
            </a:pPr>
            <a:r>
              <a:rPr lang="en" sz="1200">
                <a:highlight>
                  <a:schemeClr val="lt2"/>
                </a:highlight>
                <a:latin typeface="Courier New"/>
                <a:ea typeface="Courier New"/>
                <a:cs typeface="Courier New"/>
                <a:sym typeface="Courier New"/>
              </a:rPr>
              <a:t>            </a:t>
            </a:r>
            <a:r>
              <a:rPr lang="en" sz="1200">
                <a:highlight>
                  <a:srgbClr val="FFFF00"/>
                </a:highlight>
                <a:latin typeface="Courier New"/>
                <a:ea typeface="Courier New"/>
                <a:cs typeface="Courier New"/>
                <a:sym typeface="Courier New"/>
              </a:rPr>
              <a:t>if condition block</a:t>
            </a:r>
            <a:r>
              <a:rPr lang="en" sz="1200">
                <a:highlight>
                  <a:schemeClr val="lt2"/>
                </a:highlight>
                <a:latin typeface="Courier New"/>
                <a:ea typeface="Courier New"/>
                <a:cs typeface="Courier New"/>
                <a:sym typeface="Courier New"/>
              </a:rPr>
              <a:t>;</a:t>
            </a:r>
            <a:endParaRPr sz="1200">
              <a:highlight>
                <a:schemeClr val="lt2"/>
              </a:highlight>
              <a:latin typeface="Courier New"/>
              <a:ea typeface="Courier New"/>
              <a:cs typeface="Courier New"/>
              <a:sym typeface="Courier New"/>
            </a:endParaRPr>
          </a:p>
          <a:p>
            <a:pPr indent="-304800" lvl="0" marL="457200" rtl="0" algn="l">
              <a:lnSpc>
                <a:spcPct val="150000"/>
              </a:lnSpc>
              <a:spcBef>
                <a:spcPts val="0"/>
              </a:spcBef>
              <a:spcAft>
                <a:spcPts val="0"/>
              </a:spcAft>
              <a:buSzPts val="1200"/>
              <a:buFont typeface="Courier New"/>
              <a:buAutoNum type="arabicPeriod"/>
            </a:pPr>
            <a:r>
              <a:rPr lang="en" sz="1200">
                <a:highlight>
                  <a:schemeClr val="lt2"/>
                </a:highlight>
                <a:latin typeface="Courier New"/>
                <a:ea typeface="Courier New"/>
                <a:cs typeface="Courier New"/>
                <a:sym typeface="Courier New"/>
              </a:rPr>
              <a:t>        }</a:t>
            </a:r>
            <a:endParaRPr sz="1200">
              <a:highlight>
                <a:schemeClr val="lt2"/>
              </a:highlight>
              <a:latin typeface="Courier New"/>
              <a:ea typeface="Courier New"/>
              <a:cs typeface="Courier New"/>
              <a:sym typeface="Courier New"/>
            </a:endParaRPr>
          </a:p>
          <a:p>
            <a:pPr indent="-304800" lvl="0" marL="457200" rtl="0" algn="l">
              <a:lnSpc>
                <a:spcPct val="150000"/>
              </a:lnSpc>
              <a:spcBef>
                <a:spcPts val="0"/>
              </a:spcBef>
              <a:spcAft>
                <a:spcPts val="0"/>
              </a:spcAft>
              <a:buSzPts val="1200"/>
              <a:buFont typeface="Courier New"/>
              <a:buAutoNum type="arabicPeriod"/>
            </a:pPr>
            <a:r>
              <a:rPr lang="en" sz="1200">
                <a:highlight>
                  <a:schemeClr val="lt2"/>
                </a:highlight>
                <a:latin typeface="Courier New"/>
                <a:ea typeface="Courier New"/>
                <a:cs typeface="Courier New"/>
                <a:sym typeface="Courier New"/>
              </a:rPr>
              <a:t>        </a:t>
            </a:r>
            <a:r>
              <a:rPr lang="en" sz="1200">
                <a:solidFill>
                  <a:srgbClr val="0028FF"/>
                </a:solidFill>
                <a:highlight>
                  <a:schemeClr val="lt2"/>
                </a:highlight>
                <a:latin typeface="Courier New"/>
                <a:ea typeface="Courier New"/>
                <a:cs typeface="Courier New"/>
                <a:sym typeface="Courier New"/>
              </a:rPr>
              <a:t>e</a:t>
            </a:r>
            <a:r>
              <a:rPr lang="en" sz="1200">
                <a:solidFill>
                  <a:srgbClr val="0028FF"/>
                </a:solidFill>
                <a:highlight>
                  <a:schemeClr val="lt2"/>
                </a:highlight>
                <a:latin typeface="Courier New"/>
                <a:ea typeface="Courier New"/>
                <a:cs typeface="Courier New"/>
                <a:sym typeface="Courier New"/>
              </a:rPr>
              <a:t>lse </a:t>
            </a:r>
            <a:r>
              <a:rPr lang="en" sz="1200">
                <a:highlight>
                  <a:schemeClr val="lt2"/>
                </a:highlight>
                <a:latin typeface="Courier New"/>
                <a:ea typeface="Courier New"/>
                <a:cs typeface="Courier New"/>
                <a:sym typeface="Courier New"/>
              </a:rPr>
              <a:t>{</a:t>
            </a:r>
            <a:endParaRPr sz="1200">
              <a:highlight>
                <a:schemeClr val="lt2"/>
              </a:highlight>
              <a:latin typeface="Courier New"/>
              <a:ea typeface="Courier New"/>
              <a:cs typeface="Courier New"/>
              <a:sym typeface="Courier New"/>
            </a:endParaRPr>
          </a:p>
          <a:p>
            <a:pPr indent="-304800" lvl="0" marL="457200" rtl="0" algn="l">
              <a:lnSpc>
                <a:spcPct val="150000"/>
              </a:lnSpc>
              <a:spcBef>
                <a:spcPts val="0"/>
              </a:spcBef>
              <a:spcAft>
                <a:spcPts val="0"/>
              </a:spcAft>
              <a:buSzPts val="1200"/>
              <a:buFont typeface="Courier New"/>
              <a:buAutoNum type="arabicPeriod"/>
            </a:pPr>
            <a:r>
              <a:rPr lang="en" sz="1200">
                <a:highlight>
                  <a:schemeClr val="lt2"/>
                </a:highlight>
                <a:latin typeface="Courier New"/>
                <a:ea typeface="Courier New"/>
                <a:cs typeface="Courier New"/>
                <a:sym typeface="Courier New"/>
              </a:rPr>
              <a:t>            </a:t>
            </a:r>
            <a:r>
              <a:rPr lang="en" sz="1200">
                <a:highlight>
                  <a:srgbClr val="FFFD00"/>
                </a:highlight>
                <a:latin typeface="Courier New"/>
                <a:ea typeface="Courier New"/>
                <a:cs typeface="Courier New"/>
                <a:sym typeface="Courier New"/>
              </a:rPr>
              <a:t>e</a:t>
            </a:r>
            <a:r>
              <a:rPr lang="en" sz="1200">
                <a:highlight>
                  <a:srgbClr val="FFFD00"/>
                </a:highlight>
                <a:latin typeface="Courier New"/>
                <a:ea typeface="Courier New"/>
                <a:cs typeface="Courier New"/>
                <a:sym typeface="Courier New"/>
              </a:rPr>
              <a:t>lse condition block</a:t>
            </a:r>
            <a:r>
              <a:rPr lang="en" sz="1200">
                <a:highlight>
                  <a:schemeClr val="lt2"/>
                </a:highlight>
                <a:latin typeface="Courier New"/>
                <a:ea typeface="Courier New"/>
                <a:cs typeface="Courier New"/>
                <a:sym typeface="Courier New"/>
              </a:rPr>
              <a:t>;</a:t>
            </a:r>
            <a:endParaRPr sz="1200">
              <a:highlight>
                <a:schemeClr val="lt2"/>
              </a:highlight>
              <a:latin typeface="Courier New"/>
              <a:ea typeface="Courier New"/>
              <a:cs typeface="Courier New"/>
              <a:sym typeface="Courier New"/>
            </a:endParaRPr>
          </a:p>
          <a:p>
            <a:pPr indent="-304800" lvl="0" marL="457200" rtl="0" algn="l">
              <a:lnSpc>
                <a:spcPct val="150000"/>
              </a:lnSpc>
              <a:spcBef>
                <a:spcPts val="0"/>
              </a:spcBef>
              <a:spcAft>
                <a:spcPts val="0"/>
              </a:spcAft>
              <a:buSzPts val="1200"/>
              <a:buFont typeface="Courier New"/>
              <a:buAutoNum type="arabicPeriod"/>
            </a:pPr>
            <a:r>
              <a:rPr lang="en" sz="1200">
                <a:highlight>
                  <a:schemeClr val="lt2"/>
                </a:highlight>
                <a:latin typeface="Courier New"/>
                <a:ea typeface="Courier New"/>
                <a:cs typeface="Courier New"/>
                <a:sym typeface="Courier New"/>
              </a:rPr>
              <a:t>        }</a:t>
            </a:r>
            <a:endParaRPr sz="1200">
              <a:highlight>
                <a:schemeClr val="lt2"/>
              </a:highlight>
              <a:latin typeface="Courier New"/>
              <a:ea typeface="Courier New"/>
              <a:cs typeface="Courier New"/>
              <a:sym typeface="Courier New"/>
            </a:endParaRPr>
          </a:p>
          <a:p>
            <a:pPr indent="-304800" lvl="0" marL="457200" rtl="0" algn="l">
              <a:lnSpc>
                <a:spcPct val="150000"/>
              </a:lnSpc>
              <a:spcBef>
                <a:spcPts val="0"/>
              </a:spcBef>
              <a:spcAft>
                <a:spcPts val="0"/>
              </a:spcAft>
              <a:buSzPts val="1200"/>
              <a:buFont typeface="Courier New"/>
              <a:buAutoNum type="arabicPeriod"/>
            </a:pPr>
            <a:r>
              <a:rPr lang="en" sz="1200">
                <a:solidFill>
                  <a:srgbClr val="0000FF"/>
                </a:solidFill>
                <a:latin typeface="Courier New"/>
                <a:ea typeface="Courier New"/>
                <a:cs typeface="Courier New"/>
                <a:sym typeface="Courier New"/>
              </a:rPr>
              <a:t>   </a:t>
            </a:r>
            <a:r>
              <a:rPr lang="en" sz="1200">
                <a:solidFill>
                  <a:srgbClr val="000000"/>
                </a:solidFill>
                <a:latin typeface="Courier New"/>
                <a:ea typeface="Courier New"/>
                <a:cs typeface="Courier New"/>
                <a:sym typeface="Courier New"/>
              </a:rPr>
              <a:t>}</a:t>
            </a:r>
            <a:endParaRPr sz="1200">
              <a:solidFill>
                <a:srgbClr val="000000"/>
              </a:solidFill>
              <a:latin typeface="Courier New"/>
              <a:ea typeface="Courier New"/>
              <a:cs typeface="Courier New"/>
              <a:sym typeface="Courier New"/>
            </a:endParaRPr>
          </a:p>
          <a:p>
            <a:pPr indent="-304800" lvl="0" marL="457200" rtl="0" algn="l">
              <a:lnSpc>
                <a:spcPct val="150000"/>
              </a:lnSpc>
              <a:spcBef>
                <a:spcPts val="0"/>
              </a:spcBef>
              <a:spcAft>
                <a:spcPts val="0"/>
              </a:spcAft>
              <a:buSzPts val="1200"/>
              <a:buFont typeface="Courier New"/>
              <a:buAutoNum type="arabicPeriod"/>
            </a:pPr>
            <a:r>
              <a:rPr lang="en" sz="1200">
                <a:solidFill>
                  <a:srgbClr val="000000"/>
                </a:solidFill>
                <a:latin typeface="Courier New"/>
                <a:ea typeface="Courier New"/>
                <a:cs typeface="Courier New"/>
                <a:sym typeface="Courier New"/>
              </a:rPr>
              <a:t>}</a:t>
            </a:r>
            <a:endParaRPr sz="1200">
              <a:latin typeface="Courier New"/>
              <a:ea typeface="Courier New"/>
              <a:cs typeface="Courier New"/>
              <a:sym typeface="Courier New"/>
            </a:endParaRPr>
          </a:p>
        </p:txBody>
      </p:sp>
      <p:cxnSp>
        <p:nvCxnSpPr>
          <p:cNvPr id="156" name="Google Shape;156;p19"/>
          <p:cNvCxnSpPr>
            <a:stCxn id="151" idx="2"/>
            <a:endCxn id="153" idx="0"/>
          </p:cNvCxnSpPr>
          <p:nvPr/>
        </p:nvCxnSpPr>
        <p:spPr>
          <a:xfrm>
            <a:off x="2184902" y="2120873"/>
            <a:ext cx="0" cy="248400"/>
          </a:xfrm>
          <a:prstGeom prst="straightConnector1">
            <a:avLst/>
          </a:prstGeom>
          <a:noFill/>
          <a:ln cap="flat" cmpd="sng" w="9525">
            <a:solidFill>
              <a:schemeClr val="dk2"/>
            </a:solidFill>
            <a:prstDash val="solid"/>
            <a:round/>
            <a:headEnd len="med" w="med" type="none"/>
            <a:tailEnd len="med" w="med" type="triangle"/>
          </a:ln>
        </p:spPr>
      </p:cxnSp>
      <p:cxnSp>
        <p:nvCxnSpPr>
          <p:cNvPr id="157" name="Google Shape;157;p19"/>
          <p:cNvCxnSpPr>
            <a:stCxn id="153" idx="1"/>
            <a:endCxn id="154" idx="0"/>
          </p:cNvCxnSpPr>
          <p:nvPr/>
        </p:nvCxnSpPr>
        <p:spPr>
          <a:xfrm flipH="1">
            <a:off x="1092600" y="2655475"/>
            <a:ext cx="149400" cy="598200"/>
          </a:xfrm>
          <a:prstGeom prst="bentConnector2">
            <a:avLst/>
          </a:prstGeom>
          <a:noFill/>
          <a:ln cap="flat" cmpd="sng" w="9525">
            <a:solidFill>
              <a:schemeClr val="dk2"/>
            </a:solidFill>
            <a:prstDash val="solid"/>
            <a:round/>
            <a:headEnd len="med" w="med" type="none"/>
            <a:tailEnd len="med" w="med" type="stealth"/>
          </a:ln>
        </p:spPr>
      </p:cxnSp>
      <p:sp>
        <p:nvSpPr>
          <p:cNvPr id="158" name="Google Shape;158;p19"/>
          <p:cNvSpPr/>
          <p:nvPr/>
        </p:nvSpPr>
        <p:spPr>
          <a:xfrm>
            <a:off x="2333825" y="3253725"/>
            <a:ext cx="1789200" cy="3798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else block / scope</a:t>
            </a:r>
            <a:endParaRPr sz="1300"/>
          </a:p>
        </p:txBody>
      </p:sp>
      <p:cxnSp>
        <p:nvCxnSpPr>
          <p:cNvPr id="159" name="Google Shape;159;p19"/>
          <p:cNvCxnSpPr>
            <a:stCxn id="153" idx="3"/>
            <a:endCxn id="158" idx="0"/>
          </p:cNvCxnSpPr>
          <p:nvPr/>
        </p:nvCxnSpPr>
        <p:spPr>
          <a:xfrm>
            <a:off x="3127800" y="2655475"/>
            <a:ext cx="100500" cy="598200"/>
          </a:xfrm>
          <a:prstGeom prst="bentConnector2">
            <a:avLst/>
          </a:prstGeom>
          <a:noFill/>
          <a:ln cap="flat" cmpd="sng" w="9525">
            <a:solidFill>
              <a:schemeClr val="dk2"/>
            </a:solidFill>
            <a:prstDash val="solid"/>
            <a:round/>
            <a:headEnd len="med" w="med" type="none"/>
            <a:tailEnd len="med" w="med" type="stealth"/>
          </a:ln>
        </p:spPr>
      </p:cxnSp>
      <p:sp>
        <p:nvSpPr>
          <p:cNvPr id="160" name="Google Shape;160;p19"/>
          <p:cNvSpPr/>
          <p:nvPr/>
        </p:nvSpPr>
        <p:spPr>
          <a:xfrm>
            <a:off x="1971450" y="3819038"/>
            <a:ext cx="426900" cy="3798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 name="Google Shape;161;p19"/>
          <p:cNvCxnSpPr>
            <a:stCxn id="154" idx="4"/>
            <a:endCxn id="160" idx="2"/>
          </p:cNvCxnSpPr>
          <p:nvPr/>
        </p:nvCxnSpPr>
        <p:spPr>
          <a:xfrm flipH="1" rot="-5400000">
            <a:off x="1344450" y="3381675"/>
            <a:ext cx="375300" cy="879000"/>
          </a:xfrm>
          <a:prstGeom prst="bentConnector2">
            <a:avLst/>
          </a:prstGeom>
          <a:noFill/>
          <a:ln cap="flat" cmpd="sng" w="9525">
            <a:solidFill>
              <a:schemeClr val="dk2"/>
            </a:solidFill>
            <a:prstDash val="solid"/>
            <a:round/>
            <a:headEnd len="med" w="med" type="none"/>
            <a:tailEnd len="med" w="med" type="stealth"/>
          </a:ln>
        </p:spPr>
      </p:cxnSp>
      <p:cxnSp>
        <p:nvCxnSpPr>
          <p:cNvPr id="162" name="Google Shape;162;p19"/>
          <p:cNvCxnSpPr>
            <a:stCxn id="158" idx="4"/>
            <a:endCxn id="160" idx="6"/>
          </p:cNvCxnSpPr>
          <p:nvPr/>
        </p:nvCxnSpPr>
        <p:spPr>
          <a:xfrm rot="5400000">
            <a:off x="2625725" y="3406125"/>
            <a:ext cx="375300" cy="830100"/>
          </a:xfrm>
          <a:prstGeom prst="bentConnector2">
            <a:avLst/>
          </a:prstGeom>
          <a:noFill/>
          <a:ln cap="flat" cmpd="sng" w="9525">
            <a:solidFill>
              <a:schemeClr val="dk2"/>
            </a:solidFill>
            <a:prstDash val="solid"/>
            <a:round/>
            <a:headEnd len="med" w="med" type="none"/>
            <a:tailEnd len="med" w="med" type="stealth"/>
          </a:ln>
        </p:spPr>
      </p:cxnSp>
      <p:cxnSp>
        <p:nvCxnSpPr>
          <p:cNvPr id="163" name="Google Shape;163;p19"/>
          <p:cNvCxnSpPr>
            <a:stCxn id="160" idx="4"/>
            <a:endCxn id="152" idx="0"/>
          </p:cNvCxnSpPr>
          <p:nvPr/>
        </p:nvCxnSpPr>
        <p:spPr>
          <a:xfrm flipH="1" rot="-5400000">
            <a:off x="2092500" y="4291238"/>
            <a:ext cx="185400" cy="600"/>
          </a:xfrm>
          <a:prstGeom prst="bentConnector3">
            <a:avLst>
              <a:gd fmla="val 50030" name="adj1"/>
            </a:avLst>
          </a:prstGeom>
          <a:noFill/>
          <a:ln cap="flat" cmpd="sng" w="9525">
            <a:solidFill>
              <a:schemeClr val="dk2"/>
            </a:solidFill>
            <a:prstDash val="solid"/>
            <a:round/>
            <a:headEnd len="med" w="med" type="none"/>
            <a:tailEnd len="med" w="med" type="stealth"/>
          </a:ln>
        </p:spPr>
      </p:cxnSp>
      <p:sp>
        <p:nvSpPr>
          <p:cNvPr id="164" name="Google Shape;164;p19"/>
          <p:cNvSpPr txBox="1"/>
          <p:nvPr/>
        </p:nvSpPr>
        <p:spPr>
          <a:xfrm>
            <a:off x="813000" y="2369275"/>
            <a:ext cx="71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TRUE</a:t>
            </a:r>
            <a:endParaRPr b="1" sz="1000"/>
          </a:p>
        </p:txBody>
      </p:sp>
      <p:sp>
        <p:nvSpPr>
          <p:cNvPr id="165" name="Google Shape;165;p19"/>
          <p:cNvSpPr txBox="1"/>
          <p:nvPr/>
        </p:nvSpPr>
        <p:spPr>
          <a:xfrm>
            <a:off x="2996900" y="2369275"/>
            <a:ext cx="71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FALSE</a:t>
            </a:r>
            <a:endParaRPr b="1"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a:t>
            </a:r>
            <a:r>
              <a:rPr lang="en"/>
              <a:t>f - else</a:t>
            </a:r>
            <a:r>
              <a:rPr lang="en"/>
              <a:t> Double </a:t>
            </a:r>
            <a:r>
              <a:rPr lang="en"/>
              <a:t>Selection Statements (Contd)</a:t>
            </a:r>
            <a:endParaRPr/>
          </a:p>
        </p:txBody>
      </p:sp>
      <p:sp>
        <p:nvSpPr>
          <p:cNvPr id="171" name="Google Shape;171;p20"/>
          <p:cNvSpPr/>
          <p:nvPr/>
        </p:nvSpPr>
        <p:spPr>
          <a:xfrm>
            <a:off x="1941688" y="1635488"/>
            <a:ext cx="868536" cy="254880"/>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START</a:t>
            </a:r>
            <a:endParaRPr sz="1200"/>
          </a:p>
        </p:txBody>
      </p:sp>
      <p:sp>
        <p:nvSpPr>
          <p:cNvPr id="172" name="Google Shape;172;p20"/>
          <p:cNvSpPr/>
          <p:nvPr/>
        </p:nvSpPr>
        <p:spPr>
          <a:xfrm>
            <a:off x="1956475" y="4596875"/>
            <a:ext cx="838350" cy="254988"/>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END</a:t>
            </a:r>
            <a:endParaRPr sz="1200"/>
          </a:p>
        </p:txBody>
      </p:sp>
      <p:sp>
        <p:nvSpPr>
          <p:cNvPr id="173" name="Google Shape;173;p20"/>
          <p:cNvSpPr/>
          <p:nvPr/>
        </p:nvSpPr>
        <p:spPr>
          <a:xfrm>
            <a:off x="1369750" y="2164325"/>
            <a:ext cx="2011800" cy="3438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Read num</a:t>
            </a:r>
            <a:endParaRPr sz="1200"/>
          </a:p>
        </p:txBody>
      </p:sp>
      <p:sp>
        <p:nvSpPr>
          <p:cNvPr id="174" name="Google Shape;174;p20"/>
          <p:cNvSpPr/>
          <p:nvPr/>
        </p:nvSpPr>
        <p:spPr>
          <a:xfrm>
            <a:off x="1307200" y="2773050"/>
            <a:ext cx="2136900" cy="6411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If </a:t>
            </a:r>
            <a:endParaRPr sz="1200"/>
          </a:p>
          <a:p>
            <a:pPr indent="0" lvl="0" marL="0" rtl="0" algn="ctr">
              <a:spcBef>
                <a:spcPts val="0"/>
              </a:spcBef>
              <a:spcAft>
                <a:spcPts val="0"/>
              </a:spcAft>
              <a:buNone/>
            </a:pPr>
            <a:r>
              <a:rPr lang="en" sz="1200"/>
              <a:t>num%2 == 0</a:t>
            </a:r>
            <a:endParaRPr sz="1200"/>
          </a:p>
        </p:txBody>
      </p:sp>
      <p:sp>
        <p:nvSpPr>
          <p:cNvPr id="175" name="Google Shape;175;p20"/>
          <p:cNvSpPr txBox="1"/>
          <p:nvPr/>
        </p:nvSpPr>
        <p:spPr>
          <a:xfrm>
            <a:off x="4697225" y="1978375"/>
            <a:ext cx="4251000" cy="2524200"/>
          </a:xfrm>
          <a:prstGeom prst="rect">
            <a:avLst/>
          </a:prstGeom>
          <a:solidFill>
            <a:srgbClr val="EEEEEE"/>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298450" lvl="0" marL="457200" rtl="0" algn="l">
              <a:lnSpc>
                <a:spcPct val="150000"/>
              </a:lnSpc>
              <a:spcBef>
                <a:spcPts val="0"/>
              </a:spcBef>
              <a:spcAft>
                <a:spcPts val="0"/>
              </a:spcAft>
              <a:buSzPts val="1100"/>
              <a:buFont typeface="Courier New"/>
              <a:buAutoNum type="arabicPeriod"/>
            </a:pPr>
            <a:r>
              <a:rPr lang="en" sz="1100">
                <a:solidFill>
                  <a:schemeClr val="dk1"/>
                </a:solidFill>
                <a:highlight>
                  <a:schemeClr val="lt2"/>
                </a:highlight>
                <a:latin typeface="Courier New"/>
                <a:ea typeface="Courier New"/>
                <a:cs typeface="Courier New"/>
                <a:sym typeface="Courier New"/>
              </a:rPr>
              <a:t>Scanner sc = </a:t>
            </a:r>
            <a:r>
              <a:rPr lang="en" sz="1100">
                <a:solidFill>
                  <a:srgbClr val="0000FF"/>
                </a:solidFill>
                <a:highlight>
                  <a:schemeClr val="lt2"/>
                </a:highlight>
                <a:latin typeface="Courier New"/>
                <a:ea typeface="Courier New"/>
                <a:cs typeface="Courier New"/>
                <a:sym typeface="Courier New"/>
              </a:rPr>
              <a:t>new </a:t>
            </a:r>
            <a:r>
              <a:rPr lang="en" sz="1100">
                <a:solidFill>
                  <a:schemeClr val="dk1"/>
                </a:solidFill>
                <a:highlight>
                  <a:schemeClr val="lt2"/>
                </a:highlight>
                <a:latin typeface="Courier New"/>
                <a:ea typeface="Courier New"/>
                <a:cs typeface="Courier New"/>
                <a:sym typeface="Courier New"/>
              </a:rPr>
              <a:t>Scanner(System.in);</a:t>
            </a:r>
            <a:endParaRPr sz="1100">
              <a:solidFill>
                <a:schemeClr val="dk1"/>
              </a:solidFill>
              <a:highlight>
                <a:schemeClr val="lt2"/>
              </a:highlight>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100">
                <a:solidFill>
                  <a:schemeClr val="dk1"/>
                </a:solidFill>
                <a:highlight>
                  <a:schemeClr val="lt2"/>
                </a:highlight>
                <a:latin typeface="Courier New"/>
                <a:ea typeface="Courier New"/>
                <a:cs typeface="Courier New"/>
                <a:sym typeface="Courier New"/>
              </a:rPr>
              <a:t>String num = sc.nextInt();</a:t>
            </a:r>
            <a:endParaRPr sz="1200">
              <a:solidFill>
                <a:srgbClr val="0000FF"/>
              </a:solidFill>
              <a:highlight>
                <a:schemeClr val="lt2"/>
              </a:highlight>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200">
                <a:solidFill>
                  <a:srgbClr val="0000FF"/>
                </a:solidFill>
                <a:highlight>
                  <a:schemeClr val="lt2"/>
                </a:highlight>
                <a:latin typeface="Courier New"/>
                <a:ea typeface="Courier New"/>
                <a:cs typeface="Courier New"/>
                <a:sym typeface="Courier New"/>
              </a:rPr>
              <a:t>if</a:t>
            </a:r>
            <a:r>
              <a:rPr lang="en" sz="1200">
                <a:solidFill>
                  <a:schemeClr val="dk1"/>
                </a:solidFill>
                <a:highlight>
                  <a:schemeClr val="lt2"/>
                </a:highlight>
                <a:latin typeface="Courier New"/>
                <a:ea typeface="Courier New"/>
                <a:cs typeface="Courier New"/>
                <a:sym typeface="Courier New"/>
              </a:rPr>
              <a:t> (num%2 == 0) {</a:t>
            </a:r>
            <a:endParaRPr sz="1200">
              <a:solidFill>
                <a:schemeClr val="dk1"/>
              </a:solidFill>
              <a:highlight>
                <a:schemeClr val="lt2"/>
              </a:highlight>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200">
                <a:solidFill>
                  <a:schemeClr val="dk1"/>
                </a:solidFill>
                <a:highlight>
                  <a:schemeClr val="lt2"/>
                </a:highlight>
                <a:latin typeface="Courier New"/>
                <a:ea typeface="Courier New"/>
                <a:cs typeface="Courier New"/>
                <a:sym typeface="Courier New"/>
              </a:rPr>
              <a:t>   System.out.println(</a:t>
            </a:r>
            <a:r>
              <a:rPr lang="en" sz="1000">
                <a:solidFill>
                  <a:srgbClr val="38761D"/>
                </a:solidFill>
                <a:highlight>
                  <a:schemeClr val="lt2"/>
                </a:highlight>
                <a:latin typeface="Courier New"/>
                <a:ea typeface="Courier New"/>
                <a:cs typeface="Courier New"/>
                <a:sym typeface="Courier New"/>
              </a:rPr>
              <a:t>"Even"</a:t>
            </a:r>
            <a:r>
              <a:rPr lang="en" sz="1200">
                <a:solidFill>
                  <a:schemeClr val="dk1"/>
                </a:solidFill>
                <a:highlight>
                  <a:schemeClr val="lt2"/>
                </a:highlight>
                <a:latin typeface="Courier New"/>
                <a:ea typeface="Courier New"/>
                <a:cs typeface="Courier New"/>
                <a:sym typeface="Courier New"/>
              </a:rPr>
              <a:t>);</a:t>
            </a:r>
            <a:endParaRPr sz="1200">
              <a:solidFill>
                <a:schemeClr val="dk1"/>
              </a:solidFill>
              <a:highlight>
                <a:schemeClr val="lt2"/>
              </a:highlight>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200">
                <a:solidFill>
                  <a:schemeClr val="dk1"/>
                </a:solidFill>
                <a:highlight>
                  <a:schemeClr val="lt2"/>
                </a:highlight>
                <a:latin typeface="Courier New"/>
                <a:ea typeface="Courier New"/>
                <a:cs typeface="Courier New"/>
                <a:sym typeface="Courier New"/>
              </a:rPr>
              <a:t>}</a:t>
            </a:r>
            <a:endParaRPr sz="1200">
              <a:solidFill>
                <a:schemeClr val="dk1"/>
              </a:solidFill>
              <a:highlight>
                <a:schemeClr val="lt2"/>
              </a:highlight>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200">
                <a:solidFill>
                  <a:srgbClr val="0000FF"/>
                </a:solidFill>
                <a:highlight>
                  <a:schemeClr val="lt2"/>
                </a:highlight>
                <a:latin typeface="Courier New"/>
                <a:ea typeface="Courier New"/>
                <a:cs typeface="Courier New"/>
                <a:sym typeface="Courier New"/>
              </a:rPr>
              <a:t>else</a:t>
            </a:r>
            <a:r>
              <a:rPr lang="en" sz="1200">
                <a:solidFill>
                  <a:schemeClr val="dk1"/>
                </a:solidFill>
                <a:highlight>
                  <a:schemeClr val="lt2"/>
                </a:highlight>
                <a:latin typeface="Courier New"/>
                <a:ea typeface="Courier New"/>
                <a:cs typeface="Courier New"/>
                <a:sym typeface="Courier New"/>
              </a:rPr>
              <a:t> {</a:t>
            </a:r>
            <a:endParaRPr sz="1200">
              <a:solidFill>
                <a:schemeClr val="dk1"/>
              </a:solidFill>
              <a:highlight>
                <a:schemeClr val="lt2"/>
              </a:highlight>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200">
                <a:solidFill>
                  <a:schemeClr val="dk1"/>
                </a:solidFill>
                <a:highlight>
                  <a:schemeClr val="lt2"/>
                </a:highlight>
                <a:latin typeface="Courier New"/>
                <a:ea typeface="Courier New"/>
                <a:cs typeface="Courier New"/>
                <a:sym typeface="Courier New"/>
              </a:rPr>
              <a:t>    System.out.println(</a:t>
            </a:r>
            <a:r>
              <a:rPr lang="en" sz="1000">
                <a:solidFill>
                  <a:srgbClr val="38761D"/>
                </a:solidFill>
                <a:highlight>
                  <a:schemeClr val="lt2"/>
                </a:highlight>
                <a:latin typeface="Courier New"/>
                <a:ea typeface="Courier New"/>
                <a:cs typeface="Courier New"/>
                <a:sym typeface="Courier New"/>
              </a:rPr>
              <a:t>"Odd"</a:t>
            </a:r>
            <a:r>
              <a:rPr lang="en" sz="1200">
                <a:solidFill>
                  <a:schemeClr val="dk1"/>
                </a:solidFill>
                <a:highlight>
                  <a:schemeClr val="lt2"/>
                </a:highlight>
                <a:latin typeface="Courier New"/>
                <a:ea typeface="Courier New"/>
                <a:cs typeface="Courier New"/>
                <a:sym typeface="Courier New"/>
              </a:rPr>
              <a:t>);</a:t>
            </a:r>
            <a:endParaRPr sz="1200">
              <a:solidFill>
                <a:schemeClr val="dk1"/>
              </a:solidFill>
              <a:highlight>
                <a:schemeClr val="lt2"/>
              </a:highlight>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200">
                <a:solidFill>
                  <a:schemeClr val="dk1"/>
                </a:solidFill>
                <a:highlight>
                  <a:schemeClr val="lt2"/>
                </a:highlight>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298450" lvl="0" marL="457200" rtl="0" algn="l">
              <a:lnSpc>
                <a:spcPct val="150000"/>
              </a:lnSpc>
              <a:spcBef>
                <a:spcPts val="0"/>
              </a:spcBef>
              <a:spcAft>
                <a:spcPts val="0"/>
              </a:spcAft>
              <a:buClr>
                <a:srgbClr val="0000FF"/>
              </a:buClr>
              <a:buSzPts val="1100"/>
              <a:buFont typeface="Courier New"/>
              <a:buAutoNum type="arabicPeriod"/>
            </a:pPr>
            <a:r>
              <a:t/>
            </a:r>
            <a:endParaRPr sz="1100">
              <a:solidFill>
                <a:srgbClr val="0000FF"/>
              </a:solidFill>
              <a:highlight>
                <a:schemeClr val="lt2"/>
              </a:highlight>
              <a:latin typeface="Courier New"/>
              <a:ea typeface="Courier New"/>
              <a:cs typeface="Courier New"/>
              <a:sym typeface="Courier New"/>
            </a:endParaRPr>
          </a:p>
        </p:txBody>
      </p:sp>
      <p:sp>
        <p:nvSpPr>
          <p:cNvPr id="176" name="Google Shape;176;p20"/>
          <p:cNvSpPr/>
          <p:nvPr/>
        </p:nvSpPr>
        <p:spPr>
          <a:xfrm>
            <a:off x="311700" y="3589163"/>
            <a:ext cx="1802100" cy="3438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Print “Even”</a:t>
            </a:r>
            <a:endParaRPr sz="1200"/>
          </a:p>
        </p:txBody>
      </p:sp>
      <p:sp>
        <p:nvSpPr>
          <p:cNvPr id="177" name="Google Shape;177;p20"/>
          <p:cNvSpPr/>
          <p:nvPr/>
        </p:nvSpPr>
        <p:spPr>
          <a:xfrm>
            <a:off x="2212138" y="4077375"/>
            <a:ext cx="327000" cy="304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8" name="Google Shape;178;p20"/>
          <p:cNvCxnSpPr>
            <a:stCxn id="171" idx="2"/>
            <a:endCxn id="173" idx="0"/>
          </p:cNvCxnSpPr>
          <p:nvPr/>
        </p:nvCxnSpPr>
        <p:spPr>
          <a:xfrm flipH="1">
            <a:off x="2375656" y="1890368"/>
            <a:ext cx="300" cy="2739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p20"/>
          <p:cNvCxnSpPr>
            <a:stCxn id="173" idx="4"/>
            <a:endCxn id="174" idx="0"/>
          </p:cNvCxnSpPr>
          <p:nvPr/>
        </p:nvCxnSpPr>
        <p:spPr>
          <a:xfrm>
            <a:off x="2375650" y="2508125"/>
            <a:ext cx="0" cy="264900"/>
          </a:xfrm>
          <a:prstGeom prst="straightConnector1">
            <a:avLst/>
          </a:prstGeom>
          <a:noFill/>
          <a:ln cap="flat" cmpd="sng" w="9525">
            <a:solidFill>
              <a:schemeClr val="dk2"/>
            </a:solidFill>
            <a:prstDash val="solid"/>
            <a:round/>
            <a:headEnd len="med" w="med" type="none"/>
            <a:tailEnd len="med" w="med" type="triangle"/>
          </a:ln>
        </p:spPr>
      </p:cxnSp>
      <p:cxnSp>
        <p:nvCxnSpPr>
          <p:cNvPr id="180" name="Google Shape;180;p20"/>
          <p:cNvCxnSpPr>
            <a:stCxn id="174" idx="1"/>
            <a:endCxn id="176" idx="0"/>
          </p:cNvCxnSpPr>
          <p:nvPr/>
        </p:nvCxnSpPr>
        <p:spPr>
          <a:xfrm flipH="1">
            <a:off x="1212700" y="3093600"/>
            <a:ext cx="94500" cy="495600"/>
          </a:xfrm>
          <a:prstGeom prst="bentConnector2">
            <a:avLst/>
          </a:prstGeom>
          <a:noFill/>
          <a:ln cap="flat" cmpd="sng" w="9525">
            <a:solidFill>
              <a:schemeClr val="dk2"/>
            </a:solidFill>
            <a:prstDash val="solid"/>
            <a:round/>
            <a:headEnd len="med" w="med" type="none"/>
            <a:tailEnd len="med" w="med" type="triangle"/>
          </a:ln>
        </p:spPr>
      </p:cxnSp>
      <p:cxnSp>
        <p:nvCxnSpPr>
          <p:cNvPr id="181" name="Google Shape;181;p20"/>
          <p:cNvCxnSpPr>
            <a:endCxn id="177" idx="2"/>
          </p:cNvCxnSpPr>
          <p:nvPr/>
        </p:nvCxnSpPr>
        <p:spPr>
          <a:xfrm>
            <a:off x="826438" y="3931575"/>
            <a:ext cx="1385700" cy="297900"/>
          </a:xfrm>
          <a:prstGeom prst="bentConnector3">
            <a:avLst>
              <a:gd fmla="val 602" name="adj1"/>
            </a:avLst>
          </a:prstGeom>
          <a:noFill/>
          <a:ln cap="flat" cmpd="sng" w="9525">
            <a:solidFill>
              <a:schemeClr val="dk2"/>
            </a:solidFill>
            <a:prstDash val="solid"/>
            <a:round/>
            <a:headEnd len="med" w="med" type="none"/>
            <a:tailEnd len="med" w="med" type="triangle"/>
          </a:ln>
        </p:spPr>
      </p:cxnSp>
      <p:cxnSp>
        <p:nvCxnSpPr>
          <p:cNvPr id="182" name="Google Shape;182;p20"/>
          <p:cNvCxnSpPr>
            <a:stCxn id="177" idx="4"/>
            <a:endCxn id="172" idx="0"/>
          </p:cNvCxnSpPr>
          <p:nvPr/>
        </p:nvCxnSpPr>
        <p:spPr>
          <a:xfrm flipH="1" rot="-5400000">
            <a:off x="2268238" y="4488975"/>
            <a:ext cx="215400" cy="600"/>
          </a:xfrm>
          <a:prstGeom prst="bentConnector3">
            <a:avLst>
              <a:gd fmla="val 49977" name="adj1"/>
            </a:avLst>
          </a:prstGeom>
          <a:noFill/>
          <a:ln cap="flat" cmpd="sng" w="9525">
            <a:solidFill>
              <a:schemeClr val="dk2"/>
            </a:solidFill>
            <a:prstDash val="solid"/>
            <a:round/>
            <a:headEnd len="med" w="med" type="none"/>
            <a:tailEnd len="med" w="med" type="triangle"/>
          </a:ln>
        </p:spPr>
      </p:cxnSp>
      <p:sp>
        <p:nvSpPr>
          <p:cNvPr id="183" name="Google Shape;183;p20"/>
          <p:cNvSpPr txBox="1"/>
          <p:nvPr/>
        </p:nvSpPr>
        <p:spPr>
          <a:xfrm>
            <a:off x="611725" y="3205013"/>
            <a:ext cx="71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TRUE</a:t>
            </a:r>
            <a:endParaRPr b="1" sz="1000"/>
          </a:p>
        </p:txBody>
      </p:sp>
      <p:sp>
        <p:nvSpPr>
          <p:cNvPr id="184" name="Google Shape;184;p20"/>
          <p:cNvSpPr txBox="1"/>
          <p:nvPr/>
        </p:nvSpPr>
        <p:spPr>
          <a:xfrm>
            <a:off x="3608463" y="3205013"/>
            <a:ext cx="71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FALSE</a:t>
            </a:r>
            <a:endParaRPr b="1" sz="1000"/>
          </a:p>
        </p:txBody>
      </p:sp>
      <p:sp>
        <p:nvSpPr>
          <p:cNvPr id="185" name="Google Shape;185;p20"/>
          <p:cNvSpPr/>
          <p:nvPr/>
        </p:nvSpPr>
        <p:spPr>
          <a:xfrm>
            <a:off x="2642550" y="3602875"/>
            <a:ext cx="1802100" cy="3438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Print “Odd”</a:t>
            </a:r>
            <a:endParaRPr sz="1200"/>
          </a:p>
        </p:txBody>
      </p:sp>
      <p:cxnSp>
        <p:nvCxnSpPr>
          <p:cNvPr id="186" name="Google Shape;186;p20"/>
          <p:cNvCxnSpPr>
            <a:stCxn id="174" idx="3"/>
            <a:endCxn id="185" idx="0"/>
          </p:cNvCxnSpPr>
          <p:nvPr/>
        </p:nvCxnSpPr>
        <p:spPr>
          <a:xfrm>
            <a:off x="3444100" y="3093600"/>
            <a:ext cx="99600" cy="509400"/>
          </a:xfrm>
          <a:prstGeom prst="bentConnector2">
            <a:avLst/>
          </a:prstGeom>
          <a:noFill/>
          <a:ln cap="flat" cmpd="sng" w="9525">
            <a:solidFill>
              <a:schemeClr val="dk2"/>
            </a:solidFill>
            <a:prstDash val="solid"/>
            <a:round/>
            <a:headEnd len="med" w="med" type="none"/>
            <a:tailEnd len="med" w="med" type="triangle"/>
          </a:ln>
        </p:spPr>
      </p:cxnSp>
      <p:cxnSp>
        <p:nvCxnSpPr>
          <p:cNvPr id="187" name="Google Shape;187;p20"/>
          <p:cNvCxnSpPr>
            <a:endCxn id="177" idx="6"/>
          </p:cNvCxnSpPr>
          <p:nvPr/>
        </p:nvCxnSpPr>
        <p:spPr>
          <a:xfrm flipH="1">
            <a:off x="2539138" y="3948075"/>
            <a:ext cx="1342200" cy="281400"/>
          </a:xfrm>
          <a:prstGeom prst="bentConnector3">
            <a:avLst>
              <a:gd fmla="val -608" name="adj1"/>
            </a:avLst>
          </a:prstGeom>
          <a:noFill/>
          <a:ln cap="flat" cmpd="sng" w="9525">
            <a:solidFill>
              <a:schemeClr val="dk2"/>
            </a:solidFill>
            <a:prstDash val="solid"/>
            <a:round/>
            <a:headEnd len="med" w="med" type="none"/>
            <a:tailEnd len="med" w="med" type="triangle"/>
          </a:ln>
        </p:spPr>
      </p:cxnSp>
      <p:sp>
        <p:nvSpPr>
          <p:cNvPr id="188" name="Google Shape;188;p20"/>
          <p:cNvSpPr txBox="1"/>
          <p:nvPr>
            <p:ph idx="1" type="body"/>
          </p:nvPr>
        </p:nvSpPr>
        <p:spPr>
          <a:xfrm>
            <a:off x="311700" y="971900"/>
            <a:ext cx="8477700" cy="6666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sz="1600">
                <a:solidFill>
                  <a:schemeClr val="dk1"/>
                </a:solidFill>
              </a:rPr>
              <a:t>Print “Even” or “Odd” based on user given input.</a:t>
            </a:r>
            <a:endParaRPr sz="1600">
              <a:solidFill>
                <a:schemeClr val="dk1"/>
              </a:solidFill>
            </a:endParaRPr>
          </a:p>
          <a:p>
            <a:pPr indent="0" lvl="0" marL="0" rtl="0" algn="l">
              <a:spcBef>
                <a:spcPts val="0"/>
              </a:spcBef>
              <a:spcAft>
                <a:spcPts val="12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1"/>
          <p:cNvSpPr txBox="1"/>
          <p:nvPr>
            <p:ph type="title"/>
          </p:nvPr>
        </p:nvSpPr>
        <p:spPr>
          <a:xfrm>
            <a:off x="311700" y="521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a:t>
            </a:r>
            <a:r>
              <a:rPr lang="en"/>
              <a:t>f - else if - else Multiple Selection Statements</a:t>
            </a:r>
            <a:endParaRPr/>
          </a:p>
        </p:txBody>
      </p:sp>
      <p:sp>
        <p:nvSpPr>
          <p:cNvPr id="194" name="Google Shape;194;p21"/>
          <p:cNvSpPr txBox="1"/>
          <p:nvPr>
            <p:ph idx="1" type="body"/>
          </p:nvPr>
        </p:nvSpPr>
        <p:spPr>
          <a:xfrm>
            <a:off x="311700" y="1152475"/>
            <a:ext cx="8365500" cy="24801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rPr>
              <a:t>Follows top down approach.</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There can be multiple else if conditions.</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e</a:t>
            </a:r>
            <a:r>
              <a:rPr lang="en" sz="1600">
                <a:solidFill>
                  <a:schemeClr val="dk1"/>
                </a:solidFill>
              </a:rPr>
              <a:t>lse if and else cannot exist without if condition.</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Only the first True conditional block executed</a:t>
            </a:r>
            <a:r>
              <a:rPr lang="en" sz="1600">
                <a:solidFill>
                  <a:schemeClr val="dk1"/>
                </a:solidFill>
              </a:rPr>
              <a:t>. Following conditions are not checked.</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rgbClr val="0028FF"/>
                </a:solidFill>
              </a:rPr>
              <a:t>Use of elif/ else</a:t>
            </a:r>
            <a:r>
              <a:rPr lang="en" sz="1600">
                <a:solidFill>
                  <a:schemeClr val="dk1"/>
                </a:solidFill>
              </a:rPr>
              <a:t>: Evaluating other conditions after if statement.</a:t>
            </a:r>
            <a:endParaRPr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