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925790-64AC-4E2C-A790-3CD837FA0D13}">
  <a:tblStyle styleId="{1A925790-64AC-4E2C-A790-3CD837FA0D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49ada7e1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49ada7e1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49ada7e1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49ada7e1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49ada7e1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49ada7e1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4d6fa6e4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4d6fa6e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4d6fa6e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4d6fa6e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c1846f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c1846f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5224f08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5224f08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aa964a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aa964a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49ada7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49ada7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aa964a5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aa964a5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aa964a5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aa964a5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44e1a44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44e1a44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44e1a44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44e1a44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4d6fa6e4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4d6fa6e4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49ada7e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49ada7e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s.cmu.edu/~pattis/15-1XX/common/handouts/ascii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Comparing Strings</a:t>
            </a:r>
            <a:endParaRPr b="1"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495350" y="1286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{1A925790-64AC-4E2C-A790-3CD837FA0D13}</a:tableStyleId>
              </a:tblPr>
              <a:tblGrid>
                <a:gridCol w="1721700"/>
                <a:gridCol w="3462500"/>
                <a:gridCol w="2377750"/>
                <a:gridCol w="958650"/>
              </a:tblGrid>
              <a:tr h="5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Methods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Functions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Method Call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Value returned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.equals()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Checks if values in two strings are same. Case sensitive.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str1.equals(str2)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.equalsIgnoreCase()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Checks if values in two strings are same. Not case sensitive.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str1.equalsIgnoreCase(str2)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== or equals operator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Checks if reference (address) of two strings are same.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tr1 == str2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.compareTo()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Compares two string values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lexicographically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. Returns 0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when identical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, (+)ve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when first string is greater and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(-)ve values when second string is greater respectively.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str1.compareTo(str2)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(The output is -32 since “H” is 32 less than “h” lexicographically)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789113"/>
            <a:ext cx="85206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1C55A7"/>
                </a:solidFill>
              </a:rPr>
              <a:t>String</a:t>
            </a:r>
            <a:r>
              <a:rPr lang="en" sz="1500">
                <a:solidFill>
                  <a:schemeClr val="dk1"/>
                </a:solidFill>
              </a:rPr>
              <a:t> str1 = </a:t>
            </a:r>
            <a:r>
              <a:rPr lang="en" sz="1500">
                <a:solidFill>
                  <a:srgbClr val="1C55A7"/>
                </a:solidFill>
              </a:rPr>
              <a:t>new</a:t>
            </a:r>
            <a:r>
              <a:rPr lang="en" sz="1500">
                <a:solidFill>
                  <a:schemeClr val="dk1"/>
                </a:solidFill>
              </a:rPr>
              <a:t> String(“Hello”); </a:t>
            </a:r>
            <a:r>
              <a:rPr lang="en" sz="1500">
                <a:solidFill>
                  <a:srgbClr val="1C55A7"/>
                </a:solidFill>
              </a:rPr>
              <a:t>String</a:t>
            </a:r>
            <a:r>
              <a:rPr lang="en" sz="1500">
                <a:solidFill>
                  <a:schemeClr val="dk1"/>
                </a:solidFill>
              </a:rPr>
              <a:t> str2 = </a:t>
            </a:r>
            <a:r>
              <a:rPr lang="en" sz="1500">
                <a:solidFill>
                  <a:srgbClr val="1C55A7"/>
                </a:solidFill>
              </a:rPr>
              <a:t>new</a:t>
            </a:r>
            <a:r>
              <a:rPr lang="en" sz="1500">
                <a:solidFill>
                  <a:schemeClr val="dk1"/>
                </a:solidFill>
              </a:rPr>
              <a:t> String(“hello”);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 Conversion</a:t>
            </a:r>
            <a:endParaRPr b="1"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421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DD4A68"/>
                </a:solidFill>
              </a:rPr>
              <a:t>.toLowerCase()</a:t>
            </a:r>
            <a:endParaRPr>
              <a:solidFill>
                <a:srgbClr val="DD4A6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Converts all characters to lowercase letters.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4A68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DD4A68"/>
                </a:solidFill>
              </a:rPr>
              <a:t>.toUpperCase()</a:t>
            </a:r>
            <a:endParaRPr>
              <a:solidFill>
                <a:srgbClr val="DD4A6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Converts all characters to uppercase letters.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4522500" y="1658000"/>
            <a:ext cx="4305300" cy="115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2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AutoNum type="arabicPeriod"/>
            </a:pP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 = </a:t>
            </a:r>
            <a:r>
              <a:rPr lang="en" sz="10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"LearNinG IS Fun"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AutoNum type="arabicPeriod"/>
            </a:pP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str1_lower= str1.toLowerCase()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AutoNum type="arabicPeriod"/>
            </a:pP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str1_upper = str1.toUpperCase() 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System.out.println(str1_lower)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System.out.println(str1_upper)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522500" y="2816297"/>
            <a:ext cx="4305300" cy="93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learning is fun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LEARNING IS FUN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.charAt(index) </a:t>
            </a:r>
            <a:r>
              <a:rPr b="1" lang="en"/>
              <a:t>Method</a:t>
            </a:r>
            <a:endParaRPr b="1"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017725"/>
            <a:ext cx="4061100" cy="20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4A68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DD4A68"/>
                </a:solidFill>
              </a:rPr>
              <a:t>.charAt(index)</a:t>
            </a:r>
            <a:endParaRPr>
              <a:solidFill>
                <a:srgbClr val="DD4A6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Returns the character at index value passed as argument.</a:t>
            </a:r>
            <a:r>
              <a:rPr lang="en" sz="1600">
                <a:solidFill>
                  <a:srgbClr val="DD4A68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572000" y="1530050"/>
            <a:ext cx="4305300" cy="57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 = </a:t>
            </a:r>
            <a:r>
              <a:rPr lang="en" sz="10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System.out.println(str1.charAt(4))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572000" y="2102750"/>
            <a:ext cx="4305300" cy="74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ASCII values</a:t>
            </a:r>
            <a:endParaRPr b="1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371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Unique Unicode value assigned to all keyboard characters.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Range of ASCII values of uppercase characters (‘A’ to ‘Z’): </a:t>
            </a:r>
            <a:r>
              <a:rPr lang="en" sz="1600">
                <a:solidFill>
                  <a:srgbClr val="0000FF"/>
                </a:solidFill>
              </a:rPr>
              <a:t>65 - 90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Range of ASCII values of uppercase characters (‘A’ to ‘Z’): </a:t>
            </a:r>
            <a:r>
              <a:rPr lang="en" sz="1600">
                <a:solidFill>
                  <a:srgbClr val="0000FF"/>
                </a:solidFill>
              </a:rPr>
              <a:t>97 - 122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ASCII value of space: </a:t>
            </a:r>
            <a:r>
              <a:rPr lang="en" sz="1600">
                <a:solidFill>
                  <a:srgbClr val="0000FF"/>
                </a:solidFill>
              </a:rPr>
              <a:t>32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See more from: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https://www.cs.cmu.edu/~pattis/15-1XX/common/handouts/ascii.html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Converting a Character to ASCII Value</a:t>
            </a:r>
            <a:endParaRPr b="1"/>
          </a:p>
        </p:txBody>
      </p:sp>
      <p:sp>
        <p:nvSpPr>
          <p:cNvPr id="166" name="Google Shape;166;p26"/>
          <p:cNvSpPr txBox="1"/>
          <p:nvPr/>
        </p:nvSpPr>
        <p:spPr>
          <a:xfrm>
            <a:off x="5181325" y="1913575"/>
            <a:ext cx="3842100" cy="74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67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181325" y="1152475"/>
            <a:ext cx="3842100" cy="76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 = </a:t>
            </a:r>
            <a:r>
              <a:rPr lang="en" sz="10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"CSE110"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unicode_str1 = str1.codePointAt(0);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System.out.println(unicode_str1)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4574700" cy="28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DD4A68"/>
                </a:solidFill>
              </a:rPr>
              <a:t>.codePointAt(index) </a:t>
            </a:r>
            <a:endParaRPr>
              <a:solidFill>
                <a:srgbClr val="DD4A6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Takes an index of a string as a parameter and returns the ASCII value of the character of that index.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DD4A68"/>
                </a:solidFill>
              </a:rPr>
              <a:t>(int) chr</a:t>
            </a:r>
            <a:endParaRPr>
              <a:solidFill>
                <a:srgbClr val="DD4A6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Can simply cast a character as an integer.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5181325" y="3546675"/>
            <a:ext cx="3842100" cy="74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97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181325" y="2785575"/>
            <a:ext cx="3842100" cy="76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har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unicode_c1 = (int)c1;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System.out.println(unicode_c1)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453850" y="3668525"/>
            <a:ext cx="4493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Can you now try to figure out how you can convert an uppercase character to its equivalent lowercase character using the knowledge you gained on ASCII values so far?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Converting ASCII Value to </a:t>
            </a:r>
            <a:r>
              <a:rPr b="1" lang="en"/>
              <a:t>a Character </a:t>
            </a:r>
            <a:endParaRPr b="1"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4574700" cy="28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D4A68"/>
              </a:buClr>
              <a:buSzPts val="1800"/>
              <a:buChar char="●"/>
            </a:pPr>
            <a:r>
              <a:rPr lang="en">
                <a:solidFill>
                  <a:srgbClr val="DD4A68"/>
                </a:solidFill>
              </a:rPr>
              <a:t>(char) int</a:t>
            </a:r>
            <a:endParaRPr>
              <a:solidFill>
                <a:srgbClr val="DD4A6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Converts an ASCII value to its</a:t>
            </a:r>
            <a:r>
              <a:rPr lang="en" sz="1600">
                <a:solidFill>
                  <a:schemeClr val="dk1"/>
                </a:solidFill>
              </a:rPr>
              <a:t> character.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5099100" y="1913575"/>
            <a:ext cx="3842100" cy="74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5099100" y="1152475"/>
            <a:ext cx="3842100" cy="76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unicode_c1 = </a:t>
            </a:r>
            <a:r>
              <a:rPr lang="en" sz="10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endParaRPr sz="104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c1 = (char)unicode;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System.out.println(c1)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311700" y="2098350"/>
            <a:ext cx="85206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rgbClr val="000000"/>
                </a:solidFill>
              </a:rPr>
              <a:t>THANK YOU!</a:t>
            </a:r>
            <a:endParaRPr b="1" sz="3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 string?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many other </a:t>
            </a:r>
            <a:r>
              <a:rPr lang="en" sz="1600">
                <a:solidFill>
                  <a:schemeClr val="dk1"/>
                </a:solidFill>
              </a:rPr>
              <a:t>programming</a:t>
            </a:r>
            <a:r>
              <a:rPr lang="en" sz="1600">
                <a:solidFill>
                  <a:schemeClr val="dk1"/>
                </a:solidFill>
              </a:rPr>
              <a:t> languages, string is a sequence of characters.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Java, strings are objects.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Strings are </a:t>
            </a:r>
            <a:r>
              <a:rPr lang="en" sz="1600">
                <a:solidFill>
                  <a:schemeClr val="dk1"/>
                </a:solidFill>
              </a:rPr>
              <a:t>surrounded</a:t>
            </a:r>
            <a:r>
              <a:rPr lang="en" sz="1600">
                <a:solidFill>
                  <a:schemeClr val="dk1"/>
                </a:solidFill>
              </a:rPr>
              <a:t> by double quotes.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Strings are immutable. Once a string is created, it can’t be changed.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If we want to to modify a string, it will create a new string which contains the modifications.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52500" y="1036350"/>
            <a:ext cx="84390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.next() and .nextLine() of the scanner class is used to take string as input.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.next() </a:t>
            </a:r>
            <a:r>
              <a:rPr lang="en" sz="1600">
                <a:solidFill>
                  <a:schemeClr val="dk1"/>
                </a:solidFill>
              </a:rPr>
              <a:t>only </a:t>
            </a:r>
            <a:r>
              <a:rPr lang="en" sz="1600">
                <a:solidFill>
                  <a:schemeClr val="dk1"/>
                </a:solidFill>
              </a:rPr>
              <a:t>takes input until it finds a </a:t>
            </a:r>
            <a:r>
              <a:rPr lang="en" sz="1600">
                <a:solidFill>
                  <a:schemeClr val="dk1"/>
                </a:solidFill>
              </a:rPr>
              <a:t>“ ”</a:t>
            </a:r>
            <a:r>
              <a:rPr lang="en" sz="1600">
                <a:solidFill>
                  <a:schemeClr val="dk1"/>
                </a:solidFill>
              </a:rPr>
              <a:t> or space</a:t>
            </a:r>
            <a:r>
              <a:rPr lang="en" sz="1600">
                <a:solidFill>
                  <a:schemeClr val="dk1"/>
                </a:solidFill>
              </a:rPr>
              <a:t> in the given input.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.nextLine() takes </a:t>
            </a:r>
            <a:r>
              <a:rPr lang="en" sz="1600">
                <a:solidFill>
                  <a:schemeClr val="dk1"/>
                </a:solidFill>
              </a:rPr>
              <a:t>input until it finds a “\n” in the given input.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754525" y="2085475"/>
            <a:ext cx="5387700" cy="176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stringInput{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Scanner(System.in);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1C55A7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input1 = sc.next();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1C55A7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input2 = sc.nextLine();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.out.println(input1);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.out.println(input2);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68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754525" y="3849475"/>
            <a:ext cx="5387700" cy="1166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CSE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CSE IS FUN.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972641" y="4120242"/>
            <a:ext cx="2839500" cy="15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</a:rPr>
              <a:t>CSE IS FUN.</a:t>
            </a:r>
            <a:endParaRPr sz="1100">
              <a:solidFill>
                <a:srgbClr val="A64D79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972641" y="4336643"/>
            <a:ext cx="2839500" cy="15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</a:rPr>
              <a:t>CSE IS FUN.</a:t>
            </a:r>
            <a:endParaRPr sz="1100">
              <a:solidFill>
                <a:srgbClr val="A64D79"/>
              </a:solidFill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String Input and Output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String Initialization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81175"/>
            <a:ext cx="8520600" cy="3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Initialization using String literals: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055800" y="2273350"/>
            <a:ext cx="3032400" cy="41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String my_string = “Hello World!”;</a:t>
            </a:r>
            <a:endParaRPr sz="1500"/>
          </a:p>
        </p:txBody>
      </p:sp>
      <p:sp>
        <p:nvSpPr>
          <p:cNvPr id="79" name="Google Shape;79;p16"/>
          <p:cNvSpPr/>
          <p:nvPr/>
        </p:nvSpPr>
        <p:spPr>
          <a:xfrm rot="5400000">
            <a:off x="3206500" y="1992350"/>
            <a:ext cx="340800" cy="351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014350" y="1740200"/>
            <a:ext cx="725100" cy="257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Literal</a:t>
            </a:r>
            <a:endParaRPr sz="1300"/>
          </a:p>
        </p:txBody>
      </p:sp>
      <p:sp>
        <p:nvSpPr>
          <p:cNvPr id="81" name="Google Shape;81;p16"/>
          <p:cNvSpPr/>
          <p:nvPr/>
        </p:nvSpPr>
        <p:spPr>
          <a:xfrm flipH="1" rot="5400000">
            <a:off x="3997400" y="2426825"/>
            <a:ext cx="257400" cy="7251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644450" y="2918075"/>
            <a:ext cx="963300" cy="340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Variable name</a:t>
            </a:r>
            <a:endParaRPr sz="1200"/>
          </a:p>
        </p:txBody>
      </p:sp>
      <p:sp>
        <p:nvSpPr>
          <p:cNvPr id="83" name="Google Shape;83;p16"/>
          <p:cNvSpPr/>
          <p:nvPr/>
        </p:nvSpPr>
        <p:spPr>
          <a:xfrm rot="5400000">
            <a:off x="5133000" y="1851800"/>
            <a:ext cx="340800" cy="6324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904400" y="1740200"/>
            <a:ext cx="798000" cy="257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String Initialization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81175"/>
            <a:ext cx="8520600" cy="3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Creating an object of String class: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945800" y="2273350"/>
            <a:ext cx="3468900" cy="41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String my_str = new String( “Hello”);</a:t>
            </a:r>
            <a:endParaRPr sz="1500"/>
          </a:p>
        </p:txBody>
      </p:sp>
      <p:sp>
        <p:nvSpPr>
          <p:cNvPr id="92" name="Google Shape;92;p17"/>
          <p:cNvSpPr/>
          <p:nvPr/>
        </p:nvSpPr>
        <p:spPr>
          <a:xfrm rot="5400000">
            <a:off x="3138525" y="1992350"/>
            <a:ext cx="340800" cy="351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798325" y="1786725"/>
            <a:ext cx="963300" cy="257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Class name</a:t>
            </a:r>
            <a:endParaRPr sz="1100"/>
          </a:p>
        </p:txBody>
      </p:sp>
      <p:sp>
        <p:nvSpPr>
          <p:cNvPr id="94" name="Google Shape;94;p17"/>
          <p:cNvSpPr/>
          <p:nvPr/>
        </p:nvSpPr>
        <p:spPr>
          <a:xfrm flipH="1" rot="5400000">
            <a:off x="3753900" y="2534525"/>
            <a:ext cx="257400" cy="5097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400950" y="2892700"/>
            <a:ext cx="963300" cy="340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 </a:t>
            </a:r>
            <a:r>
              <a:rPr lang="en" sz="1200"/>
              <a:t>name</a:t>
            </a:r>
            <a:endParaRPr sz="1200"/>
          </a:p>
        </p:txBody>
      </p:sp>
      <p:sp>
        <p:nvSpPr>
          <p:cNvPr id="96" name="Google Shape;96;p17"/>
          <p:cNvSpPr/>
          <p:nvPr/>
        </p:nvSpPr>
        <p:spPr>
          <a:xfrm rot="5400000">
            <a:off x="4984825" y="1380650"/>
            <a:ext cx="378600" cy="15747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455175" y="1665525"/>
            <a:ext cx="1437900" cy="378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create an object of String class</a:t>
            </a:r>
            <a:endParaRPr sz="1100"/>
          </a:p>
        </p:txBody>
      </p:sp>
      <p:sp>
        <p:nvSpPr>
          <p:cNvPr id="98" name="Google Shape;98;p17"/>
          <p:cNvSpPr/>
          <p:nvPr/>
        </p:nvSpPr>
        <p:spPr>
          <a:xfrm flipH="1" rot="5400000">
            <a:off x="5549625" y="2562875"/>
            <a:ext cx="257400" cy="4530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344125" y="2892700"/>
            <a:ext cx="668400" cy="340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String Length</a:t>
            </a:r>
            <a:endParaRPr b="1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number of characters in a string.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find using the length() method.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716150" y="1868350"/>
            <a:ext cx="5711700" cy="208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stringLength 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1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 = </a:t>
            </a:r>
            <a:r>
              <a:rPr lang="en" sz="11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 = </a:t>
            </a:r>
            <a:r>
              <a:rPr lang="en" sz="11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" sz="114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Empty string</a:t>
            </a:r>
            <a:endParaRPr sz="114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.out.println(str1.length());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.out.println(str2.length());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716150" y="3854000"/>
            <a:ext cx="5711700" cy="93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n stringLength</a:t>
            </a:r>
            <a:endParaRPr sz="11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String Indexing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11700" y="1152475"/>
            <a:ext cx="85206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String indexing starts from 0 and ends at (Length of string - 1).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If we create string1 = “CSE IS FUN.”, which has a length of 11, the indexing will look like this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</a:t>
            </a:r>
            <a:r>
              <a:rPr lang="en" sz="1600">
                <a:solidFill>
                  <a:srgbClr val="000000"/>
                </a:solidFill>
              </a:rPr>
              <a:t>lanks and </a:t>
            </a:r>
            <a:r>
              <a:rPr lang="en" sz="1600"/>
              <a:t>special characters</a:t>
            </a:r>
            <a:r>
              <a:rPr lang="en" sz="1600">
                <a:solidFill>
                  <a:srgbClr val="000000"/>
                </a:solidFill>
              </a:rPr>
              <a:t> are als</a:t>
            </a:r>
            <a:r>
              <a:rPr lang="en" sz="1600"/>
              <a:t>o</a:t>
            </a:r>
            <a:r>
              <a:rPr lang="en" sz="1600">
                <a:solidFill>
                  <a:srgbClr val="000000"/>
                </a:solidFill>
              </a:rPr>
              <a:t> counted as characters.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get characters at each each index by using </a:t>
            </a:r>
            <a:r>
              <a:rPr b="1" lang="en" sz="1600">
                <a:solidFill>
                  <a:srgbClr val="1C55A7"/>
                </a:solidFill>
              </a:rPr>
              <a:t>charAt(index)</a:t>
            </a:r>
            <a:r>
              <a:rPr lang="en" sz="1600"/>
              <a:t> method.     Example: string1.charAt(2) will return “E”. </a:t>
            </a:r>
            <a:endParaRPr sz="1600"/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952450" y="26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{1A925790-64AC-4E2C-A790-3CD837FA0D13}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.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19"/>
          <p:cNvGraphicFramePr/>
          <p:nvPr/>
        </p:nvGraphicFramePr>
        <p:xfrm>
          <a:off x="952450" y="22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{1A925790-64AC-4E2C-A790-3CD837FA0D13}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Iterating a String</a:t>
            </a:r>
            <a:endParaRPr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2074050" y="3393200"/>
            <a:ext cx="4995900" cy="1400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&gt; run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StringIteration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074050" y="1733600"/>
            <a:ext cx="4995900" cy="165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StringIteration {</a:t>
            </a:r>
            <a:endParaRPr sz="10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str = new String(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&lt;str.length(); i++){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System.out.println(str.charAt(i));    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11700" y="985200"/>
            <a:ext cx="847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Accessing the characters of a string one by one.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Iterating a string using for loop and charAt() method.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26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String </a:t>
            </a:r>
            <a:r>
              <a:rPr b="1" lang="en"/>
              <a:t>Concatenation</a:t>
            </a:r>
            <a:endParaRPr b="1"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49809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“+” is used to concatenate two or more strings together.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New string created after concatenation.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If a </a:t>
            </a:r>
            <a:r>
              <a:rPr lang="en" sz="1600">
                <a:solidFill>
                  <a:schemeClr val="dk1"/>
                </a:solidFill>
              </a:rPr>
              <a:t>different</a:t>
            </a:r>
            <a:r>
              <a:rPr lang="en" sz="1600">
                <a:solidFill>
                  <a:schemeClr val="dk1"/>
                </a:solidFill>
              </a:rPr>
              <a:t> data type follows a string data type in concatenation, that data is automatically converted to string.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292600" y="1287250"/>
            <a:ext cx="3727200" cy="1951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 = </a:t>
            </a:r>
            <a:r>
              <a:rPr lang="en" sz="11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"We are learning"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 = </a:t>
            </a:r>
            <a:r>
              <a:rPr lang="en" sz="11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"Java."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123;</a:t>
            </a:r>
            <a:endParaRPr sz="114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str3 = str1 + str2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str4 = str1 + num;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.out.println(str3);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32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"/>
              <a:buFont typeface="Courier New"/>
              <a:buAutoNum type="arabicPeriod"/>
            </a:pPr>
            <a:r>
              <a:rPr lang="en" sz="11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.out.println(str4);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292600" y="3238900"/>
            <a:ext cx="3727200" cy="1006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We are learning Java.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We are learning</a:t>
            </a: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