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04F4C2-61AE-403A-B0D5-ECE1277A0FFA}">
  <a:tblStyle styleId="{FE04F4C2-61AE-403A-B0D5-ECE1277A0F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033a361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033a361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91dcbdfd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91dcbdfd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91dcbdfd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91dcbdfd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033a361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033a361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033a361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033a361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033a361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033a361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033a361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033a361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033a361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033a361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91dcbdf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91dcbdf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91dcbdfd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91dcbdfd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91dcbdfd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91dcbdfd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0383" y="10687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980"/>
              <a:t>Introduction to</a:t>
            </a:r>
            <a:endParaRPr sz="3980"/>
          </a:p>
          <a:p>
            <a:pPr indent="0" lvl="0" marL="0" rtl="0" algn="ctr">
              <a:spcBef>
                <a:spcPts val="0"/>
              </a:spcBef>
              <a:spcAft>
                <a:spcPts val="0"/>
              </a:spcAft>
              <a:buSzPts val="990"/>
              <a:buNone/>
            </a:pPr>
            <a:r>
              <a:rPr lang="en" sz="3980"/>
              <a:t>Programming Logic &amp; Flow Control</a:t>
            </a:r>
            <a:endParaRPr sz="39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69" name="Google Shape;169;p22"/>
          <p:cNvSpPr txBox="1"/>
          <p:nvPr>
            <p:ph idx="1" type="body"/>
          </p:nvPr>
        </p:nvSpPr>
        <p:spPr>
          <a:xfrm>
            <a:off x="311700" y="1152475"/>
            <a:ext cx="839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What we saw in the previous slides was an example of sequential program flow. However, most of the cases program flow are </a:t>
            </a:r>
            <a:r>
              <a:rPr lang="en" sz="1600">
                <a:solidFill>
                  <a:schemeClr val="dk1"/>
                </a:solidFill>
              </a:rPr>
              <a:t>non-sequential</a:t>
            </a:r>
            <a:r>
              <a:rPr lang="en" sz="1600">
                <a:solidFill>
                  <a:schemeClr val="dk1"/>
                </a:solidFill>
              </a:rPr>
              <a:t>. In those scenarios, we use a </a:t>
            </a:r>
            <a:r>
              <a:rPr b="1" lang="en" sz="1600">
                <a:solidFill>
                  <a:schemeClr val="dk1"/>
                </a:solidFill>
              </a:rPr>
              <a:t>Diamond shape</a:t>
            </a:r>
            <a:r>
              <a:rPr lang="en" sz="1600">
                <a:solidFill>
                  <a:schemeClr val="dk1"/>
                </a:solidFill>
              </a:rPr>
              <a:t> to decide where the program flow will continue.</a:t>
            </a:r>
            <a:endParaRPr sz="16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170" name="Google Shape;170;p22"/>
          <p:cNvGraphicFramePr/>
          <p:nvPr/>
        </p:nvGraphicFramePr>
        <p:xfrm>
          <a:off x="799100" y="2571750"/>
          <a:ext cx="3000000" cy="3000000"/>
        </p:xfrm>
        <a:graphic>
          <a:graphicData uri="http://schemas.openxmlformats.org/drawingml/2006/table">
            <a:tbl>
              <a:tblPr>
                <a:noFill/>
                <a:tableStyleId>{FE04F4C2-61AE-403A-B0D5-ECE1277A0FFA}</a:tableStyleId>
              </a:tblPr>
              <a:tblGrid>
                <a:gridCol w="1360600"/>
                <a:gridCol w="1581125"/>
                <a:gridCol w="4473575"/>
              </a:tblGrid>
              <a:tr h="274050">
                <a:tc>
                  <a:txBody>
                    <a:bodyPr/>
                    <a:lstStyle/>
                    <a:p>
                      <a:pPr indent="0" lvl="0" marL="0" rtl="0" algn="ctr">
                        <a:spcBef>
                          <a:spcPts val="0"/>
                        </a:spcBef>
                        <a:spcAft>
                          <a:spcPts val="0"/>
                        </a:spcAft>
                        <a:buNone/>
                      </a:pPr>
                      <a:r>
                        <a:rPr b="1" lang="en"/>
                        <a:t>Shape</a:t>
                      </a:r>
                      <a:endParaRPr b="1"/>
                    </a:p>
                  </a:txBody>
                  <a:tcPr marT="91425" marB="91425" marR="91425" marL="91425" anchor="ctr"/>
                </a:tc>
                <a:tc>
                  <a:txBody>
                    <a:bodyPr/>
                    <a:lstStyle/>
                    <a:p>
                      <a:pPr indent="0" lvl="0" marL="0" rtl="0" algn="ctr">
                        <a:spcBef>
                          <a:spcPts val="0"/>
                        </a:spcBef>
                        <a:spcAft>
                          <a:spcPts val="0"/>
                        </a:spcAft>
                        <a:buNone/>
                      </a:pPr>
                      <a:r>
                        <a:rPr b="1" lang="en">
                          <a:solidFill>
                            <a:schemeClr val="dk1"/>
                          </a:solidFill>
                        </a:rPr>
                        <a:t>Name</a:t>
                      </a:r>
                      <a:endParaRPr b="1"/>
                    </a:p>
                  </a:txBody>
                  <a:tcPr marT="91425" marB="91425" marR="91425" marL="91425" anchor="ctr"/>
                </a:tc>
                <a:tc>
                  <a:txBody>
                    <a:bodyPr/>
                    <a:lstStyle/>
                    <a:p>
                      <a:pPr indent="0" lvl="0" marL="0" rtl="0" algn="ctr">
                        <a:spcBef>
                          <a:spcPts val="0"/>
                        </a:spcBef>
                        <a:spcAft>
                          <a:spcPts val="0"/>
                        </a:spcAft>
                        <a:buNone/>
                      </a:pPr>
                      <a:r>
                        <a:rPr b="1" lang="en">
                          <a:solidFill>
                            <a:schemeClr val="dk1"/>
                          </a:solidFill>
                        </a:rPr>
                        <a:t>Description</a:t>
                      </a:r>
                      <a:endParaRPr b="1"/>
                    </a:p>
                  </a:txBody>
                  <a:tcPr marT="91425" marB="91425" marR="91425" marL="91425" anchor="ctr"/>
                </a:tc>
              </a:tr>
              <a:tr h="802800">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a:t>Rhombus</a:t>
                      </a:r>
                      <a:endParaRPr/>
                    </a:p>
                    <a:p>
                      <a:pPr indent="0" lvl="0" marL="0" rtl="0" algn="ctr">
                        <a:spcBef>
                          <a:spcPts val="0"/>
                        </a:spcBef>
                        <a:spcAft>
                          <a:spcPts val="0"/>
                        </a:spcAft>
                        <a:buNone/>
                      </a:pPr>
                      <a:r>
                        <a:rPr lang="en"/>
                        <a:t>or</a:t>
                      </a:r>
                      <a:endParaRPr/>
                    </a:p>
                    <a:p>
                      <a:pPr indent="0" lvl="0" marL="0" rtl="0" algn="ctr">
                        <a:spcBef>
                          <a:spcPts val="0"/>
                        </a:spcBef>
                        <a:spcAft>
                          <a:spcPts val="0"/>
                        </a:spcAft>
                        <a:buNone/>
                      </a:pPr>
                      <a:r>
                        <a:rPr lang="en"/>
                        <a:t>Diamond</a:t>
                      </a:r>
                      <a:endParaRPr/>
                    </a:p>
                  </a:txBody>
                  <a:tcPr marT="91425" marB="91425" marR="91425" marL="91425" anchor="ctr"/>
                </a:tc>
                <a:tc>
                  <a:txBody>
                    <a:bodyPr/>
                    <a:lstStyle/>
                    <a:p>
                      <a:pPr indent="0" lvl="0" marL="0" rtl="0" algn="just">
                        <a:spcBef>
                          <a:spcPts val="0"/>
                        </a:spcBef>
                        <a:spcAft>
                          <a:spcPts val="0"/>
                        </a:spcAft>
                        <a:buNone/>
                      </a:pPr>
                      <a:r>
                        <a:rPr lang="en"/>
                        <a:t>Denotes a </a:t>
                      </a:r>
                      <a:r>
                        <a:rPr b="1" lang="en"/>
                        <a:t>Decision</a:t>
                      </a:r>
                      <a:r>
                        <a:rPr lang="en"/>
                        <a:t>, </a:t>
                      </a:r>
                      <a:r>
                        <a:rPr lang="en"/>
                        <a:t>based on which it is determined that which way the program flow will continue. </a:t>
                      </a:r>
                      <a:endParaRPr/>
                    </a:p>
                    <a:p>
                      <a:pPr indent="0" lvl="0" marL="0" rtl="0" algn="just">
                        <a:spcBef>
                          <a:spcPts val="0"/>
                        </a:spcBef>
                        <a:spcAft>
                          <a:spcPts val="0"/>
                        </a:spcAft>
                        <a:buNone/>
                      </a:pPr>
                      <a:r>
                        <a:rPr lang="en"/>
                        <a:t>E</a:t>
                      </a:r>
                      <a:r>
                        <a:rPr lang="en"/>
                        <a:t>ven though only one arrow flows into this shape but two arrows comes out of it.</a:t>
                      </a:r>
                      <a:endParaRPr/>
                    </a:p>
                  </a:txBody>
                  <a:tcPr marT="91425" marB="91425" marR="91425" marL="91425" anchor="ctr"/>
                </a:tc>
              </a:tr>
            </a:tbl>
          </a:graphicData>
        </a:graphic>
      </p:graphicFrame>
      <p:sp>
        <p:nvSpPr>
          <p:cNvPr id="171" name="Google Shape;171;p22"/>
          <p:cNvSpPr/>
          <p:nvPr/>
        </p:nvSpPr>
        <p:spPr>
          <a:xfrm>
            <a:off x="1132350" y="3248225"/>
            <a:ext cx="657150" cy="45587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471300"/>
            <a:ext cx="4929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77" name="Google Shape;177;p23"/>
          <p:cNvSpPr txBox="1"/>
          <p:nvPr>
            <p:ph idx="1" type="body"/>
          </p:nvPr>
        </p:nvSpPr>
        <p:spPr>
          <a:xfrm>
            <a:off x="311700" y="1152475"/>
            <a:ext cx="4079100" cy="25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check out an example of non sequential program flow.</a:t>
            </a:r>
            <a:endParaRPr>
              <a:solidFill>
                <a:schemeClr val="dk1"/>
              </a:solidFill>
            </a:endParaRPr>
          </a:p>
          <a:p>
            <a:pPr indent="0" lvl="0" marL="0" rtl="0" algn="just">
              <a:spcBef>
                <a:spcPts val="1200"/>
              </a:spcBef>
              <a:spcAft>
                <a:spcPts val="1200"/>
              </a:spcAft>
              <a:buClr>
                <a:schemeClr val="dk1"/>
              </a:buClr>
              <a:buSzPts val="1100"/>
              <a:buFont typeface="Arial"/>
              <a:buNone/>
            </a:pPr>
            <a:r>
              <a:rPr b="1" lang="en">
                <a:solidFill>
                  <a:schemeClr val="dk1"/>
                </a:solidFill>
              </a:rPr>
              <a:t>Scenario: </a:t>
            </a:r>
            <a:r>
              <a:rPr lang="en" sz="1700">
                <a:solidFill>
                  <a:schemeClr val="dk1"/>
                </a:solidFill>
              </a:rPr>
              <a:t>Think of a program that takes two numbers from user and shows the largest number in the output. Represent this program using a flowchart.</a:t>
            </a:r>
            <a:endParaRPr>
              <a:solidFill>
                <a:schemeClr val="dk1"/>
              </a:solidFill>
            </a:endParaRPr>
          </a:p>
        </p:txBody>
      </p:sp>
      <p:sp>
        <p:nvSpPr>
          <p:cNvPr id="178" name="Google Shape;178;p23"/>
          <p:cNvSpPr/>
          <p:nvPr/>
        </p:nvSpPr>
        <p:spPr>
          <a:xfrm>
            <a:off x="6336461" y="418774"/>
            <a:ext cx="1145178" cy="33895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79" name="Google Shape;179;p23"/>
          <p:cNvSpPr/>
          <p:nvPr/>
        </p:nvSpPr>
        <p:spPr>
          <a:xfrm>
            <a:off x="5082883" y="3138783"/>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A</a:t>
            </a:r>
            <a:endParaRPr/>
          </a:p>
        </p:txBody>
      </p:sp>
      <p:sp>
        <p:nvSpPr>
          <p:cNvPr id="180" name="Google Shape;180;p23"/>
          <p:cNvSpPr/>
          <p:nvPr/>
        </p:nvSpPr>
        <p:spPr>
          <a:xfrm>
            <a:off x="6336449" y="4385774"/>
            <a:ext cx="1145178" cy="33895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sp>
        <p:nvSpPr>
          <p:cNvPr id="181" name="Google Shape;181;p23"/>
          <p:cNvSpPr/>
          <p:nvPr/>
        </p:nvSpPr>
        <p:spPr>
          <a:xfrm>
            <a:off x="6078383" y="1506860"/>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a:t>
            </a:r>
            <a:r>
              <a:rPr lang="en"/>
              <a:t>B</a:t>
            </a:r>
            <a:endParaRPr/>
          </a:p>
        </p:txBody>
      </p:sp>
      <p:sp>
        <p:nvSpPr>
          <p:cNvPr id="182" name="Google Shape;182;p23"/>
          <p:cNvSpPr/>
          <p:nvPr/>
        </p:nvSpPr>
        <p:spPr>
          <a:xfrm>
            <a:off x="6078375" y="957177"/>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a:t>
            </a:r>
            <a:r>
              <a:rPr lang="en"/>
              <a:t>A</a:t>
            </a:r>
            <a:endParaRPr/>
          </a:p>
        </p:txBody>
      </p:sp>
      <p:cxnSp>
        <p:nvCxnSpPr>
          <p:cNvPr id="183" name="Google Shape;183;p23"/>
          <p:cNvCxnSpPr>
            <a:stCxn id="178" idx="2"/>
            <a:endCxn id="182" idx="1"/>
          </p:cNvCxnSpPr>
          <p:nvPr/>
        </p:nvCxnSpPr>
        <p:spPr>
          <a:xfrm>
            <a:off x="6909050" y="757732"/>
            <a:ext cx="0" cy="1995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3"/>
          <p:cNvCxnSpPr>
            <a:stCxn id="182" idx="4"/>
            <a:endCxn id="181" idx="1"/>
          </p:cNvCxnSpPr>
          <p:nvPr/>
        </p:nvCxnSpPr>
        <p:spPr>
          <a:xfrm>
            <a:off x="6909058" y="1345623"/>
            <a:ext cx="0" cy="1611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3"/>
          <p:cNvSpPr/>
          <p:nvPr/>
        </p:nvSpPr>
        <p:spPr>
          <a:xfrm>
            <a:off x="5966600" y="2230688"/>
            <a:ext cx="1890950" cy="7576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50"/>
              <a:t>is A &gt; B ?</a:t>
            </a:r>
            <a:endParaRPr sz="1250"/>
          </a:p>
        </p:txBody>
      </p:sp>
      <p:sp>
        <p:nvSpPr>
          <p:cNvPr id="186" name="Google Shape;186;p23"/>
          <p:cNvSpPr/>
          <p:nvPr/>
        </p:nvSpPr>
        <p:spPr>
          <a:xfrm>
            <a:off x="6979146" y="3138770"/>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B</a:t>
            </a:r>
            <a:endParaRPr/>
          </a:p>
        </p:txBody>
      </p:sp>
      <p:sp>
        <p:nvSpPr>
          <p:cNvPr id="187" name="Google Shape;187;p23"/>
          <p:cNvSpPr/>
          <p:nvPr/>
        </p:nvSpPr>
        <p:spPr>
          <a:xfrm>
            <a:off x="6698763" y="3784388"/>
            <a:ext cx="420600" cy="420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3"/>
          <p:cNvCxnSpPr>
            <a:stCxn id="185" idx="1"/>
            <a:endCxn id="179" idx="1"/>
          </p:cNvCxnSpPr>
          <p:nvPr/>
        </p:nvCxnSpPr>
        <p:spPr>
          <a:xfrm flipH="1">
            <a:off x="5913500" y="2609500"/>
            <a:ext cx="53100" cy="529200"/>
          </a:xfrm>
          <a:prstGeom prst="bentConnector2">
            <a:avLst/>
          </a:prstGeom>
          <a:noFill/>
          <a:ln cap="flat" cmpd="sng" w="9525">
            <a:solidFill>
              <a:schemeClr val="dk2"/>
            </a:solidFill>
            <a:prstDash val="solid"/>
            <a:round/>
            <a:headEnd len="med" w="med" type="none"/>
            <a:tailEnd len="med" w="med" type="triangle"/>
          </a:ln>
        </p:spPr>
      </p:cxnSp>
      <p:cxnSp>
        <p:nvCxnSpPr>
          <p:cNvPr id="189" name="Google Shape;189;p23"/>
          <p:cNvCxnSpPr>
            <a:stCxn id="185" idx="3"/>
            <a:endCxn id="186" idx="0"/>
          </p:cNvCxnSpPr>
          <p:nvPr/>
        </p:nvCxnSpPr>
        <p:spPr>
          <a:xfrm>
            <a:off x="7857550" y="2609500"/>
            <a:ext cx="118500" cy="529200"/>
          </a:xfrm>
          <a:prstGeom prst="bentConnector2">
            <a:avLst/>
          </a:prstGeom>
          <a:noFill/>
          <a:ln cap="flat" cmpd="sng" w="9525">
            <a:solidFill>
              <a:schemeClr val="dk2"/>
            </a:solidFill>
            <a:prstDash val="solid"/>
            <a:round/>
            <a:headEnd len="med" w="med" type="none"/>
            <a:tailEnd len="med" w="med" type="triangle"/>
          </a:ln>
        </p:spPr>
      </p:cxnSp>
      <p:cxnSp>
        <p:nvCxnSpPr>
          <p:cNvPr id="190" name="Google Shape;190;p23"/>
          <p:cNvCxnSpPr>
            <a:stCxn id="181" idx="4"/>
            <a:endCxn id="185" idx="0"/>
          </p:cNvCxnSpPr>
          <p:nvPr/>
        </p:nvCxnSpPr>
        <p:spPr>
          <a:xfrm>
            <a:off x="6909067" y="1895306"/>
            <a:ext cx="3000" cy="3354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3"/>
          <p:cNvCxnSpPr>
            <a:stCxn id="179" idx="4"/>
            <a:endCxn id="187" idx="2"/>
          </p:cNvCxnSpPr>
          <p:nvPr/>
        </p:nvCxnSpPr>
        <p:spPr>
          <a:xfrm flipH="1" rot="-5400000">
            <a:off x="6072417" y="3368378"/>
            <a:ext cx="467400" cy="785100"/>
          </a:xfrm>
          <a:prstGeom prst="bentConnector2">
            <a:avLst/>
          </a:prstGeom>
          <a:noFill/>
          <a:ln cap="flat" cmpd="sng" w="9525">
            <a:solidFill>
              <a:schemeClr val="dk2"/>
            </a:solidFill>
            <a:prstDash val="solid"/>
            <a:round/>
            <a:headEnd len="med" w="med" type="none"/>
            <a:tailEnd len="med" w="med" type="triangle"/>
          </a:ln>
        </p:spPr>
      </p:cxnSp>
      <p:cxnSp>
        <p:nvCxnSpPr>
          <p:cNvPr id="192" name="Google Shape;192;p23"/>
          <p:cNvCxnSpPr>
            <a:stCxn id="186" idx="4"/>
            <a:endCxn id="187" idx="6"/>
          </p:cNvCxnSpPr>
          <p:nvPr/>
        </p:nvCxnSpPr>
        <p:spPr>
          <a:xfrm rot="5400000">
            <a:off x="7230829" y="3415616"/>
            <a:ext cx="467400" cy="690600"/>
          </a:xfrm>
          <a:prstGeom prst="bentConnector2">
            <a:avLst/>
          </a:prstGeom>
          <a:noFill/>
          <a:ln cap="flat" cmpd="sng" w="9525">
            <a:solidFill>
              <a:schemeClr val="dk2"/>
            </a:solidFill>
            <a:prstDash val="solid"/>
            <a:round/>
            <a:headEnd len="med" w="med" type="none"/>
            <a:tailEnd len="med" w="med" type="triangle"/>
          </a:ln>
        </p:spPr>
      </p:cxnSp>
      <p:sp>
        <p:nvSpPr>
          <p:cNvPr id="193" name="Google Shape;193;p23"/>
          <p:cNvSpPr txBox="1"/>
          <p:nvPr/>
        </p:nvSpPr>
        <p:spPr>
          <a:xfrm>
            <a:off x="5336175" y="2280025"/>
            <a:ext cx="7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194" name="Google Shape;194;p23"/>
          <p:cNvSpPr txBox="1"/>
          <p:nvPr/>
        </p:nvSpPr>
        <p:spPr>
          <a:xfrm>
            <a:off x="7810750" y="2280025"/>
            <a:ext cx="5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cxnSp>
        <p:nvCxnSpPr>
          <p:cNvPr id="195" name="Google Shape;195;p23"/>
          <p:cNvCxnSpPr>
            <a:stCxn id="187" idx="4"/>
            <a:endCxn id="180" idx="0"/>
          </p:cNvCxnSpPr>
          <p:nvPr/>
        </p:nvCxnSpPr>
        <p:spPr>
          <a:xfrm>
            <a:off x="6909063" y="4204988"/>
            <a:ext cx="0" cy="1809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3"/>
          <p:cNvSpPr txBox="1"/>
          <p:nvPr/>
        </p:nvSpPr>
        <p:spPr>
          <a:xfrm>
            <a:off x="311700" y="3994625"/>
            <a:ext cx="3553200" cy="76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Note: More detail on this in Chapter 7.</a:t>
            </a:r>
            <a:endParaRPr b="1"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311700" y="21706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20">
                <a:solidFill>
                  <a:srgbClr val="000000"/>
                </a:solidFill>
              </a:rPr>
              <a:t>THANK YOU!</a:t>
            </a:r>
            <a:endParaRPr b="1" sz="362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a program?</a:t>
            </a:r>
            <a:endParaRPr b="1"/>
          </a:p>
        </p:txBody>
      </p:sp>
      <p:sp>
        <p:nvSpPr>
          <p:cNvPr id="60" name="Google Shape;60;p14"/>
          <p:cNvSpPr txBox="1"/>
          <p:nvPr>
            <p:ph idx="1" type="body"/>
          </p:nvPr>
        </p:nvSpPr>
        <p:spPr>
          <a:xfrm>
            <a:off x="311700" y="2687600"/>
            <a:ext cx="8520600" cy="18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A computer program is the fundamental building block of software development, enabling computers to perform a variety of tasks to provide valuable functionality to users.</a:t>
            </a:r>
            <a:endParaRPr sz="1600">
              <a:solidFill>
                <a:schemeClr val="dk1"/>
              </a:solidFill>
            </a:endParaRPr>
          </a:p>
          <a:p>
            <a:pPr indent="0" lvl="0" marL="0" rtl="0" algn="l">
              <a:spcBef>
                <a:spcPts val="1200"/>
              </a:spcBef>
              <a:spcAft>
                <a:spcPts val="1200"/>
              </a:spcAft>
              <a:buNone/>
            </a:pPr>
            <a:r>
              <a:rPr lang="en" sz="1600">
                <a:solidFill>
                  <a:schemeClr val="dk1"/>
                </a:solidFill>
              </a:rPr>
              <a:t>In other words, we use programs to communicate with computers in order to give specific instructions to it.</a:t>
            </a:r>
            <a:endParaRPr sz="1600">
              <a:solidFill>
                <a:schemeClr val="dk1"/>
              </a:solidFill>
            </a:endParaRPr>
          </a:p>
        </p:txBody>
      </p:sp>
      <p:pic>
        <p:nvPicPr>
          <p:cNvPr id="61" name="Google Shape;61;p14"/>
          <p:cNvPicPr preferRelativeResize="0"/>
          <p:nvPr/>
        </p:nvPicPr>
        <p:blipFill>
          <a:blip r:embed="rId3">
            <a:alphaModFix/>
          </a:blip>
          <a:stretch>
            <a:fillRect/>
          </a:stretch>
        </p:blipFill>
        <p:spPr>
          <a:xfrm>
            <a:off x="859575" y="1165913"/>
            <a:ext cx="1990388" cy="1373488"/>
          </a:xfrm>
          <a:prstGeom prst="rect">
            <a:avLst/>
          </a:prstGeom>
          <a:noFill/>
          <a:ln>
            <a:noFill/>
          </a:ln>
        </p:spPr>
      </p:pic>
      <p:pic>
        <p:nvPicPr>
          <p:cNvPr id="62" name="Google Shape;62;p14"/>
          <p:cNvPicPr preferRelativeResize="0"/>
          <p:nvPr/>
        </p:nvPicPr>
        <p:blipFill>
          <a:blip r:embed="rId4">
            <a:alphaModFix/>
          </a:blip>
          <a:stretch>
            <a:fillRect/>
          </a:stretch>
        </p:blipFill>
        <p:spPr>
          <a:xfrm>
            <a:off x="3326163" y="1219125"/>
            <a:ext cx="1913375" cy="1267050"/>
          </a:xfrm>
          <a:prstGeom prst="rect">
            <a:avLst/>
          </a:prstGeom>
          <a:noFill/>
          <a:ln>
            <a:noFill/>
          </a:ln>
        </p:spPr>
      </p:pic>
      <p:pic>
        <p:nvPicPr>
          <p:cNvPr id="63" name="Google Shape;63;p14"/>
          <p:cNvPicPr preferRelativeResize="0"/>
          <p:nvPr/>
        </p:nvPicPr>
        <p:blipFill>
          <a:blip r:embed="rId5">
            <a:alphaModFix/>
          </a:blip>
          <a:stretch>
            <a:fillRect/>
          </a:stretch>
        </p:blipFill>
        <p:spPr>
          <a:xfrm>
            <a:off x="5845650" y="1165925"/>
            <a:ext cx="2070350" cy="132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Programming Logic</a:t>
            </a:r>
            <a:endParaRPr b="1"/>
          </a:p>
        </p:txBody>
      </p:sp>
      <p:sp>
        <p:nvSpPr>
          <p:cNvPr id="69" name="Google Shape;69;p15"/>
          <p:cNvSpPr txBox="1"/>
          <p:nvPr>
            <p:ph idx="1" type="body"/>
          </p:nvPr>
        </p:nvSpPr>
        <p:spPr>
          <a:xfrm>
            <a:off x="311700" y="1152475"/>
            <a:ext cx="8520600" cy="101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Systematic process of reasoning and formulating solutions to specific problems.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a:t>
            </a:r>
            <a:r>
              <a:rPr lang="en" sz="1600">
                <a:solidFill>
                  <a:schemeClr val="dk1"/>
                </a:solidFill>
              </a:rPr>
              <a:t>reaking down problems into smaller, manageable tasks and creating step-by-step solutions.</a:t>
            </a:r>
            <a:endParaRPr sz="1600">
              <a:solidFill>
                <a:schemeClr val="dk1"/>
              </a:solidFill>
            </a:endParaRPr>
          </a:p>
        </p:txBody>
      </p:sp>
      <p:sp>
        <p:nvSpPr>
          <p:cNvPr id="70" name="Google Shape;70;p15"/>
          <p:cNvSpPr txBox="1"/>
          <p:nvPr>
            <p:ph idx="1" type="body"/>
          </p:nvPr>
        </p:nvSpPr>
        <p:spPr>
          <a:xfrm>
            <a:off x="464100" y="2218775"/>
            <a:ext cx="8520600" cy="2292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600">
                <a:solidFill>
                  <a:schemeClr val="dk1"/>
                </a:solidFill>
              </a:rPr>
              <a:t>Example: </a:t>
            </a:r>
            <a:r>
              <a:rPr lang="en" sz="1600">
                <a:solidFill>
                  <a:schemeClr val="dk1"/>
                </a:solidFill>
              </a:rPr>
              <a:t>You need to write a program to take two numbers from user and show their summation in the output. What would be the steps here?</a:t>
            </a:r>
            <a:endParaRPr sz="1600">
              <a:solidFill>
                <a:schemeClr val="dk1"/>
              </a:solidFill>
            </a:endParaRPr>
          </a:p>
        </p:txBody>
      </p:sp>
      <p:sp>
        <p:nvSpPr>
          <p:cNvPr id="71" name="Google Shape;71;p15"/>
          <p:cNvSpPr/>
          <p:nvPr/>
        </p:nvSpPr>
        <p:spPr>
          <a:xfrm>
            <a:off x="464100"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Take inputs from the user.</a:t>
            </a:r>
            <a:endParaRPr/>
          </a:p>
        </p:txBody>
      </p:sp>
      <p:sp>
        <p:nvSpPr>
          <p:cNvPr id="72" name="Google Shape;72;p15"/>
          <p:cNvSpPr/>
          <p:nvPr/>
        </p:nvSpPr>
        <p:spPr>
          <a:xfrm>
            <a:off x="3511638"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 the calculation to find the sum.</a:t>
            </a:r>
            <a:endParaRPr/>
          </a:p>
        </p:txBody>
      </p:sp>
      <p:sp>
        <p:nvSpPr>
          <p:cNvPr id="73" name="Google Shape;73;p15"/>
          <p:cNvSpPr/>
          <p:nvPr/>
        </p:nvSpPr>
        <p:spPr>
          <a:xfrm>
            <a:off x="6559150"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Show the output.</a:t>
            </a:r>
            <a:endParaRPr/>
          </a:p>
        </p:txBody>
      </p:sp>
      <p:sp>
        <p:nvSpPr>
          <p:cNvPr id="74" name="Google Shape;74;p15"/>
          <p:cNvSpPr/>
          <p:nvPr/>
        </p:nvSpPr>
        <p:spPr>
          <a:xfrm>
            <a:off x="2488288" y="3570775"/>
            <a:ext cx="841200" cy="42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5603963" y="3570775"/>
            <a:ext cx="841200" cy="42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 Flow Control</a:t>
            </a:r>
            <a:endParaRPr b="1"/>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Program flow control refers to the order in which instructions are executed within a program based on certain conditions or control structures.</a:t>
            </a:r>
            <a:endParaRPr sz="16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Sometimes, program flow can be sequential.</a:t>
            </a:r>
            <a:endParaRPr sz="16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However, most of the time </a:t>
            </a:r>
            <a:r>
              <a:rPr lang="en" sz="1600">
                <a:solidFill>
                  <a:schemeClr val="dk1"/>
                </a:solidFill>
              </a:rPr>
              <a:t>program, flows are non-sequential.</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Program flow can loop back to the previous section of the program.</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It is also possible to skip or stop executing certain sections of the program based on some condition.</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742450"/>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600">
                <a:solidFill>
                  <a:schemeClr val="dk1"/>
                </a:solidFill>
              </a:rPr>
              <a:t>Visual representation of a program that uses various shapes, symbols and arrows to explain the sequence or the flow of events.</a:t>
            </a:r>
            <a:endParaRPr b="1" sz="1600">
              <a:solidFill>
                <a:schemeClr val="dk1"/>
              </a:solidFill>
            </a:endParaRPr>
          </a:p>
          <a:p>
            <a:pPr indent="0" lvl="0" marL="0" rtl="0" algn="l">
              <a:spcBef>
                <a:spcPts val="1200"/>
              </a:spcBef>
              <a:spcAft>
                <a:spcPts val="1200"/>
              </a:spcAft>
              <a:buSzPts val="605"/>
              <a:buNone/>
            </a:pPr>
            <a:r>
              <a:t/>
            </a:r>
            <a:endParaRPr sz="1600">
              <a:solidFill>
                <a:schemeClr val="dk1"/>
              </a:solidFill>
            </a:endParaRPr>
          </a:p>
        </p:txBody>
      </p:sp>
      <p:sp>
        <p:nvSpPr>
          <p:cNvPr id="87" name="Google Shape;87;p17"/>
          <p:cNvSpPr txBox="1"/>
          <p:nvPr>
            <p:ph type="title"/>
          </p:nvPr>
        </p:nvSpPr>
        <p:spPr>
          <a:xfrm>
            <a:off x="311700" y="16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What is a Flowchart?</a:t>
            </a:r>
            <a:endParaRPr b="1"/>
          </a:p>
          <a:p>
            <a:pPr indent="0" lvl="0" marL="0" rtl="0" algn="l">
              <a:spcBef>
                <a:spcPts val="0"/>
              </a:spcBef>
              <a:spcAft>
                <a:spcPts val="0"/>
              </a:spcAft>
              <a:buNone/>
            </a:pPr>
            <a:r>
              <a:t/>
            </a:r>
            <a:endParaRPr/>
          </a:p>
        </p:txBody>
      </p:sp>
      <p:graphicFrame>
        <p:nvGraphicFramePr>
          <p:cNvPr id="88" name="Google Shape;88;p17"/>
          <p:cNvGraphicFramePr/>
          <p:nvPr/>
        </p:nvGraphicFramePr>
        <p:xfrm>
          <a:off x="431975" y="1910125"/>
          <a:ext cx="3000000" cy="3000000"/>
        </p:xfrm>
        <a:graphic>
          <a:graphicData uri="http://schemas.openxmlformats.org/drawingml/2006/table">
            <a:tbl>
              <a:tblPr>
                <a:noFill/>
                <a:tableStyleId>{FE04F4C2-61AE-403A-B0D5-ECE1277A0FFA}</a:tableStyleId>
              </a:tblPr>
              <a:tblGrid>
                <a:gridCol w="1894150"/>
                <a:gridCol w="1388925"/>
                <a:gridCol w="4266150"/>
              </a:tblGrid>
              <a:tr h="240800">
                <a:tc>
                  <a:txBody>
                    <a:bodyPr/>
                    <a:lstStyle/>
                    <a:p>
                      <a:pPr indent="0" lvl="0" marL="0" rtl="0" algn="ctr">
                        <a:spcBef>
                          <a:spcPts val="0"/>
                        </a:spcBef>
                        <a:spcAft>
                          <a:spcPts val="0"/>
                        </a:spcAft>
                        <a:buNone/>
                      </a:pPr>
                      <a:r>
                        <a:rPr b="1" lang="en" sz="1200"/>
                        <a:t>Shape</a:t>
                      </a:r>
                      <a:endParaRPr b="1" sz="1200"/>
                    </a:p>
                  </a:txBody>
                  <a:tcPr marT="91425" marB="91425" marR="91425" marL="91425" anchor="ctr"/>
                </a:tc>
                <a:tc>
                  <a:txBody>
                    <a:bodyPr/>
                    <a:lstStyle/>
                    <a:p>
                      <a:pPr indent="0" lvl="0" marL="0" rtl="0" algn="ctr">
                        <a:spcBef>
                          <a:spcPts val="0"/>
                        </a:spcBef>
                        <a:spcAft>
                          <a:spcPts val="0"/>
                        </a:spcAft>
                        <a:buNone/>
                      </a:pPr>
                      <a:r>
                        <a:rPr b="1" lang="en" sz="1200"/>
                        <a:t>Name</a:t>
                      </a:r>
                      <a:endParaRPr b="1" sz="1200"/>
                    </a:p>
                  </a:txBody>
                  <a:tcPr marT="91425" marB="91425" marR="91425" marL="91425" anchor="ctr"/>
                </a:tc>
                <a:tc>
                  <a:txBody>
                    <a:bodyPr/>
                    <a:lstStyle/>
                    <a:p>
                      <a:pPr indent="0" lvl="0" marL="0" rtl="0" algn="ctr">
                        <a:spcBef>
                          <a:spcPts val="0"/>
                        </a:spcBef>
                        <a:spcAft>
                          <a:spcPts val="0"/>
                        </a:spcAft>
                        <a:buNone/>
                      </a:pPr>
                      <a:r>
                        <a:rPr b="1" lang="en" sz="1200"/>
                        <a:t>Description</a:t>
                      </a:r>
                      <a:endParaRPr b="1" sz="1200"/>
                    </a:p>
                  </a:txBody>
                  <a:tcPr marT="91425" marB="91425" marR="91425" marL="91425" anchor="ctr"/>
                </a:tc>
              </a:tr>
              <a:tr h="40495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sz="1200"/>
                        <a:t>Oval</a:t>
                      </a:r>
                      <a:endParaRPr sz="1200"/>
                    </a:p>
                  </a:txBody>
                  <a:tcPr marT="91425" marB="91425" marR="91425" marL="91425" anchor="ctr"/>
                </a:tc>
                <a:tc>
                  <a:txBody>
                    <a:bodyPr/>
                    <a:lstStyle/>
                    <a:p>
                      <a:pPr indent="0" lvl="0" marL="0" rtl="0" algn="l">
                        <a:spcBef>
                          <a:spcPts val="0"/>
                        </a:spcBef>
                        <a:spcAft>
                          <a:spcPts val="0"/>
                        </a:spcAft>
                        <a:buNone/>
                      </a:pPr>
                      <a:r>
                        <a:rPr lang="en" sz="1200"/>
                        <a:t>D</a:t>
                      </a:r>
                      <a:r>
                        <a:rPr lang="en" sz="1200"/>
                        <a:t>enotes the </a:t>
                      </a:r>
                      <a:r>
                        <a:rPr b="1" lang="en" sz="1200"/>
                        <a:t>S</a:t>
                      </a:r>
                      <a:r>
                        <a:rPr b="1" lang="en" sz="1200"/>
                        <a:t>tart</a:t>
                      </a:r>
                      <a:r>
                        <a:rPr lang="en" sz="1200"/>
                        <a:t> or the </a:t>
                      </a:r>
                      <a:r>
                        <a:rPr b="1" lang="en" sz="1200"/>
                        <a:t>E</a:t>
                      </a:r>
                      <a:r>
                        <a:rPr b="1" lang="en" sz="1200"/>
                        <a:t>nd</a:t>
                      </a:r>
                      <a:r>
                        <a:rPr lang="en" sz="1200"/>
                        <a:t> of a program. </a:t>
                      </a:r>
                      <a:endParaRPr sz="1200"/>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Rectangle</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D</a:t>
                      </a:r>
                      <a:r>
                        <a:rPr lang="en" sz="1200">
                          <a:solidFill>
                            <a:schemeClr val="dk1"/>
                          </a:solidFill>
                        </a:rPr>
                        <a:t>enotes any </a:t>
                      </a:r>
                      <a:r>
                        <a:rPr b="1" lang="en" sz="1200">
                          <a:solidFill>
                            <a:schemeClr val="dk1"/>
                          </a:solidFill>
                        </a:rPr>
                        <a:t>C</a:t>
                      </a:r>
                      <a:r>
                        <a:rPr b="1" lang="en" sz="1200">
                          <a:solidFill>
                            <a:schemeClr val="dk1"/>
                          </a:solidFill>
                        </a:rPr>
                        <a:t>alculation</a:t>
                      </a:r>
                      <a:r>
                        <a:rPr lang="en" sz="1200">
                          <a:solidFill>
                            <a:schemeClr val="dk1"/>
                          </a:solidFill>
                        </a:rPr>
                        <a:t> that the program must complete. </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Parallelogram</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D</a:t>
                      </a:r>
                      <a:r>
                        <a:rPr lang="en" sz="1200">
                          <a:solidFill>
                            <a:schemeClr val="dk1"/>
                          </a:solidFill>
                        </a:rPr>
                        <a:t>enotes </a:t>
                      </a:r>
                      <a:r>
                        <a:rPr b="1" lang="en" sz="1200">
                          <a:solidFill>
                            <a:schemeClr val="dk1"/>
                          </a:solidFill>
                        </a:rPr>
                        <a:t>Prompt Messages</a:t>
                      </a:r>
                      <a:r>
                        <a:rPr lang="en" sz="1200">
                          <a:solidFill>
                            <a:schemeClr val="dk1"/>
                          </a:solidFill>
                        </a:rPr>
                        <a:t> or </a:t>
                      </a:r>
                      <a:r>
                        <a:rPr b="1" lang="en" sz="1200">
                          <a:solidFill>
                            <a:schemeClr val="dk1"/>
                          </a:solidFill>
                        </a:rPr>
                        <a:t>Input</a:t>
                      </a:r>
                      <a:r>
                        <a:rPr lang="en" sz="1200">
                          <a:solidFill>
                            <a:schemeClr val="dk1"/>
                          </a:solidFill>
                        </a:rPr>
                        <a:t> to the program or </a:t>
                      </a:r>
                      <a:r>
                        <a:rPr b="1" lang="en" sz="1200">
                          <a:solidFill>
                            <a:schemeClr val="dk1"/>
                          </a:solidFill>
                        </a:rPr>
                        <a:t>Output</a:t>
                      </a:r>
                      <a:r>
                        <a:rPr lang="en" sz="1200">
                          <a:solidFill>
                            <a:schemeClr val="dk1"/>
                          </a:solidFill>
                        </a:rPr>
                        <a:t> from the program.</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Circle</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This is c</a:t>
                      </a:r>
                      <a:r>
                        <a:rPr lang="en" sz="1200">
                          <a:solidFill>
                            <a:schemeClr val="dk1"/>
                          </a:solidFill>
                        </a:rPr>
                        <a:t>alled the </a:t>
                      </a:r>
                      <a:r>
                        <a:rPr b="1" lang="en" sz="1200">
                          <a:solidFill>
                            <a:schemeClr val="dk1"/>
                          </a:solidFill>
                        </a:rPr>
                        <a:t>C</a:t>
                      </a:r>
                      <a:r>
                        <a:rPr b="1" lang="en" sz="1200">
                          <a:solidFill>
                            <a:schemeClr val="dk1"/>
                          </a:solidFill>
                        </a:rPr>
                        <a:t>onnector</a:t>
                      </a:r>
                      <a:r>
                        <a:rPr lang="en" sz="1200">
                          <a:solidFill>
                            <a:schemeClr val="dk1"/>
                          </a:solidFill>
                        </a:rPr>
                        <a:t> because it is used to combine multiple blocks of code or divide them.</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Arrow</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I</a:t>
                      </a:r>
                      <a:r>
                        <a:rPr lang="en" sz="1200">
                          <a:solidFill>
                            <a:schemeClr val="dk1"/>
                          </a:solidFill>
                        </a:rPr>
                        <a:t>llustrates the </a:t>
                      </a:r>
                      <a:r>
                        <a:rPr b="1" lang="en" sz="1200">
                          <a:solidFill>
                            <a:schemeClr val="dk1"/>
                          </a:solidFill>
                        </a:rPr>
                        <a:t>F</a:t>
                      </a:r>
                      <a:r>
                        <a:rPr b="1" lang="en" sz="1200">
                          <a:solidFill>
                            <a:schemeClr val="dk1"/>
                          </a:solidFill>
                        </a:rPr>
                        <a:t>low</a:t>
                      </a:r>
                      <a:r>
                        <a:rPr lang="en" sz="1200">
                          <a:solidFill>
                            <a:schemeClr val="dk1"/>
                          </a:solidFill>
                        </a:rPr>
                        <a:t> of a program by merging from one shape to another.</a:t>
                      </a:r>
                      <a:endParaRPr sz="1200">
                        <a:solidFill>
                          <a:schemeClr val="dk1"/>
                        </a:solidFill>
                      </a:endParaRPr>
                    </a:p>
                  </a:txBody>
                  <a:tcPr marT="91425" marB="91425" marR="91425" marL="91425" anchor="ctr"/>
                </a:tc>
              </a:tr>
            </a:tbl>
          </a:graphicData>
        </a:graphic>
      </p:graphicFrame>
      <p:sp>
        <p:nvSpPr>
          <p:cNvPr id="89" name="Google Shape;89;p17"/>
          <p:cNvSpPr/>
          <p:nvPr/>
        </p:nvSpPr>
        <p:spPr>
          <a:xfrm>
            <a:off x="938450" y="2312900"/>
            <a:ext cx="788562" cy="30207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793838" y="2788545"/>
            <a:ext cx="1077775" cy="3020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43475" y="3334350"/>
            <a:ext cx="1178525" cy="3020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1144328" y="3836325"/>
            <a:ext cx="376800" cy="355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7"/>
          <p:cNvCxnSpPr/>
          <p:nvPr/>
        </p:nvCxnSpPr>
        <p:spPr>
          <a:xfrm>
            <a:off x="877075" y="4507650"/>
            <a:ext cx="946200" cy="870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7"/>
          <p:cNvSpPr txBox="1"/>
          <p:nvPr/>
        </p:nvSpPr>
        <p:spPr>
          <a:xfrm>
            <a:off x="431975" y="1430550"/>
            <a:ext cx="7717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rPr>
              <a:t>Few Basic shapes of a flowchart: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a:t>
            </a:r>
            <a:endParaRPr b="1"/>
          </a:p>
        </p:txBody>
      </p:sp>
      <p:sp>
        <p:nvSpPr>
          <p:cNvPr id="100" name="Google Shape;100;p18"/>
          <p:cNvSpPr txBox="1"/>
          <p:nvPr>
            <p:ph idx="1" type="body"/>
          </p:nvPr>
        </p:nvSpPr>
        <p:spPr>
          <a:xfrm>
            <a:off x="311700" y="1152475"/>
            <a:ext cx="470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go back to the previously discussed scenario and try to visualize it using a flowchart. </a:t>
            </a:r>
            <a:endParaRPr>
              <a:solidFill>
                <a:schemeClr val="dk1"/>
              </a:solidFill>
            </a:endParaRPr>
          </a:p>
          <a:p>
            <a:pPr indent="0" lvl="0" marL="0" rtl="0" algn="l">
              <a:lnSpc>
                <a:spcPct val="100000"/>
              </a:lnSpc>
              <a:spcBef>
                <a:spcPts val="1200"/>
              </a:spcBef>
              <a:spcAft>
                <a:spcPts val="1200"/>
              </a:spcAft>
              <a:buNone/>
            </a:pPr>
            <a:r>
              <a:rPr b="1" lang="en">
                <a:solidFill>
                  <a:schemeClr val="dk1"/>
                </a:solidFill>
              </a:rPr>
              <a:t>Scenario: </a:t>
            </a:r>
            <a:r>
              <a:rPr lang="en">
                <a:solidFill>
                  <a:schemeClr val="dk1"/>
                </a:solidFill>
              </a:rPr>
              <a:t>Think of a program that</a:t>
            </a:r>
            <a:r>
              <a:rPr lang="en">
                <a:solidFill>
                  <a:schemeClr val="dk1"/>
                </a:solidFill>
              </a:rPr>
              <a:t> takes two numbers from the user and shows their summation in the output. Represent this program using a flowchart.</a:t>
            </a:r>
            <a:endParaRPr>
              <a:solidFill>
                <a:schemeClr val="dk1"/>
              </a:solidFill>
            </a:endParaRPr>
          </a:p>
        </p:txBody>
      </p:sp>
      <p:sp>
        <p:nvSpPr>
          <p:cNvPr id="101" name="Google Shape;101;p18"/>
          <p:cNvSpPr/>
          <p:nvPr/>
        </p:nvSpPr>
        <p:spPr>
          <a:xfrm>
            <a:off x="6247713" y="39007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02" name="Google Shape;102;p18"/>
          <p:cNvSpPr/>
          <p:nvPr/>
        </p:nvSpPr>
        <p:spPr>
          <a:xfrm>
            <a:off x="5722638" y="3251388"/>
            <a:ext cx="1997825" cy="300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sum</a:t>
            </a:r>
            <a:r>
              <a:rPr lang="en">
                <a:solidFill>
                  <a:schemeClr val="dk1"/>
                </a:solidFill>
              </a:rPr>
              <a:t> = num1 + num2</a:t>
            </a:r>
            <a:endParaRPr/>
          </a:p>
        </p:txBody>
      </p:sp>
      <p:sp>
        <p:nvSpPr>
          <p:cNvPr id="103" name="Google Shape;103;p18"/>
          <p:cNvSpPr/>
          <p:nvPr/>
        </p:nvSpPr>
        <p:spPr>
          <a:xfrm>
            <a:off x="5757675" y="3756825"/>
            <a:ext cx="1901450" cy="3003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a:t>
            </a:r>
            <a:r>
              <a:rPr lang="en"/>
              <a:t> sum</a:t>
            </a:r>
            <a:endParaRPr/>
          </a:p>
        </p:txBody>
      </p:sp>
      <p:sp>
        <p:nvSpPr>
          <p:cNvPr id="104" name="Google Shape;104;p18"/>
          <p:cNvSpPr/>
          <p:nvPr/>
        </p:nvSpPr>
        <p:spPr>
          <a:xfrm>
            <a:off x="6211998" y="4259899"/>
            <a:ext cx="992790"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sp>
        <p:nvSpPr>
          <p:cNvPr id="105" name="Google Shape;105;p18"/>
          <p:cNvSpPr/>
          <p:nvPr/>
        </p:nvSpPr>
        <p:spPr>
          <a:xfrm>
            <a:off x="5722625" y="1622875"/>
            <a:ext cx="199782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a:t>
            </a:r>
            <a:r>
              <a:rPr lang="en"/>
              <a:t> num1</a:t>
            </a:r>
            <a:endParaRPr/>
          </a:p>
        </p:txBody>
      </p:sp>
      <p:cxnSp>
        <p:nvCxnSpPr>
          <p:cNvPr id="106" name="Google Shape;106;p18"/>
          <p:cNvCxnSpPr>
            <a:stCxn id="102" idx="2"/>
            <a:endCxn id="103" idx="1"/>
          </p:cNvCxnSpPr>
          <p:nvPr/>
        </p:nvCxnSpPr>
        <p:spPr>
          <a:xfrm flipH="1">
            <a:off x="6708350" y="3551688"/>
            <a:ext cx="13200" cy="2052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8"/>
          <p:cNvCxnSpPr>
            <a:stCxn id="103" idx="4"/>
            <a:endCxn id="104" idx="0"/>
          </p:cNvCxnSpPr>
          <p:nvPr/>
        </p:nvCxnSpPr>
        <p:spPr>
          <a:xfrm>
            <a:off x="6708400" y="4057125"/>
            <a:ext cx="0" cy="2028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8"/>
          <p:cNvSpPr/>
          <p:nvPr/>
        </p:nvSpPr>
        <p:spPr>
          <a:xfrm>
            <a:off x="5709488" y="2783463"/>
            <a:ext cx="199782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num2</a:t>
            </a:r>
            <a:endParaRPr/>
          </a:p>
        </p:txBody>
      </p:sp>
      <p:sp>
        <p:nvSpPr>
          <p:cNvPr id="109" name="Google Shape;109;p18"/>
          <p:cNvSpPr/>
          <p:nvPr/>
        </p:nvSpPr>
        <p:spPr>
          <a:xfrm>
            <a:off x="5233563" y="2087663"/>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“Please Enter Another Number”</a:t>
            </a:r>
            <a:endParaRPr sz="1200">
              <a:solidFill>
                <a:schemeClr val="dk1"/>
              </a:solidFill>
            </a:endParaRPr>
          </a:p>
          <a:p>
            <a:pPr indent="0" lvl="0" marL="0" rtl="0" algn="ctr">
              <a:spcBef>
                <a:spcPts val="0"/>
              </a:spcBef>
              <a:spcAft>
                <a:spcPts val="0"/>
              </a:spcAft>
              <a:buNone/>
            </a:pPr>
            <a:r>
              <a:t/>
            </a:r>
            <a:endParaRPr sz="800"/>
          </a:p>
        </p:txBody>
      </p:sp>
      <p:cxnSp>
        <p:nvCxnSpPr>
          <p:cNvPr id="110" name="Google Shape;110;p18"/>
          <p:cNvCxnSpPr>
            <a:stCxn id="105" idx="4"/>
            <a:endCxn id="109" idx="1"/>
          </p:cNvCxnSpPr>
          <p:nvPr/>
        </p:nvCxnSpPr>
        <p:spPr>
          <a:xfrm>
            <a:off x="6721538" y="1885675"/>
            <a:ext cx="0" cy="2019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a:stCxn id="109" idx="4"/>
            <a:endCxn id="108" idx="1"/>
          </p:cNvCxnSpPr>
          <p:nvPr/>
        </p:nvCxnSpPr>
        <p:spPr>
          <a:xfrm flipH="1">
            <a:off x="6708338" y="2579363"/>
            <a:ext cx="13200" cy="2040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stCxn id="108" idx="4"/>
            <a:endCxn id="102" idx="0"/>
          </p:cNvCxnSpPr>
          <p:nvPr/>
        </p:nvCxnSpPr>
        <p:spPr>
          <a:xfrm>
            <a:off x="6708400" y="3046263"/>
            <a:ext cx="13200" cy="2052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8"/>
          <p:cNvSpPr/>
          <p:nvPr/>
        </p:nvSpPr>
        <p:spPr>
          <a:xfrm>
            <a:off x="5226425" y="92730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“Please Enter a Number”</a:t>
            </a:r>
            <a:endParaRPr sz="1200">
              <a:solidFill>
                <a:schemeClr val="dk1"/>
              </a:solidFill>
            </a:endParaRPr>
          </a:p>
          <a:p>
            <a:pPr indent="0" lvl="0" marL="0" rtl="0" algn="ctr">
              <a:spcBef>
                <a:spcPts val="0"/>
              </a:spcBef>
              <a:spcAft>
                <a:spcPts val="0"/>
              </a:spcAft>
              <a:buNone/>
            </a:pPr>
            <a:r>
              <a:t/>
            </a:r>
            <a:endParaRPr sz="800"/>
          </a:p>
        </p:txBody>
      </p:sp>
      <p:cxnSp>
        <p:nvCxnSpPr>
          <p:cNvPr id="114" name="Google Shape;114;p18"/>
          <p:cNvCxnSpPr>
            <a:stCxn id="101" idx="2"/>
            <a:endCxn id="113" idx="1"/>
          </p:cNvCxnSpPr>
          <p:nvPr/>
        </p:nvCxnSpPr>
        <p:spPr>
          <a:xfrm flipH="1">
            <a:off x="6714471" y="690368"/>
            <a:ext cx="1800" cy="237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a:stCxn id="113" idx="4"/>
            <a:endCxn id="105" idx="1"/>
          </p:cNvCxnSpPr>
          <p:nvPr/>
        </p:nvCxnSpPr>
        <p:spPr>
          <a:xfrm>
            <a:off x="6714400" y="1419000"/>
            <a:ext cx="7200" cy="20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21" name="Google Shape;121;p19"/>
          <p:cNvSpPr txBox="1"/>
          <p:nvPr>
            <p:ph idx="1" type="body"/>
          </p:nvPr>
        </p:nvSpPr>
        <p:spPr>
          <a:xfrm>
            <a:off x="311700" y="1024250"/>
            <a:ext cx="40965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 #1</a:t>
            </a:r>
            <a:endParaRPr b="1" sz="2400">
              <a:solidFill>
                <a:schemeClr val="dk1"/>
              </a:solidFill>
            </a:endParaRPr>
          </a:p>
          <a:p>
            <a:pPr indent="0" lvl="0" marL="0" rtl="0" algn="just">
              <a:spcBef>
                <a:spcPts val="1200"/>
              </a:spcBef>
              <a:spcAft>
                <a:spcPts val="1200"/>
              </a:spcAft>
              <a:buClr>
                <a:schemeClr val="dk1"/>
              </a:buClr>
              <a:buSzPts val="1100"/>
              <a:buFont typeface="Arial"/>
              <a:buNone/>
            </a:pPr>
            <a:r>
              <a:rPr b="1" lang="en">
                <a:solidFill>
                  <a:schemeClr val="dk1"/>
                </a:solidFill>
              </a:rPr>
              <a:t>Scenario: </a:t>
            </a:r>
            <a:r>
              <a:rPr lang="en">
                <a:solidFill>
                  <a:schemeClr val="dk1"/>
                </a:solidFill>
              </a:rPr>
              <a:t>Think of a program that calculates and shows the area of a rectangle after taking the value of its two sides as input. Represent this program using a flowchart.</a:t>
            </a:r>
            <a:endParaRPr>
              <a:solidFill>
                <a:schemeClr val="dk1"/>
              </a:solidFill>
            </a:endParaRPr>
          </a:p>
        </p:txBody>
      </p:sp>
      <p:sp>
        <p:nvSpPr>
          <p:cNvPr id="122" name="Google Shape;122;p19"/>
          <p:cNvSpPr/>
          <p:nvPr/>
        </p:nvSpPr>
        <p:spPr>
          <a:xfrm>
            <a:off x="6440488" y="44502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START</a:t>
            </a:r>
            <a:endParaRPr sz="1300"/>
          </a:p>
        </p:txBody>
      </p:sp>
      <p:sp>
        <p:nvSpPr>
          <p:cNvPr id="123" name="Google Shape;123;p19"/>
          <p:cNvSpPr/>
          <p:nvPr/>
        </p:nvSpPr>
        <p:spPr>
          <a:xfrm>
            <a:off x="6270038" y="3305288"/>
            <a:ext cx="1274275" cy="300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a:t>
            </a:r>
            <a:r>
              <a:rPr lang="en" sz="1300">
                <a:solidFill>
                  <a:schemeClr val="dk1"/>
                </a:solidFill>
              </a:rPr>
              <a:t>rea</a:t>
            </a:r>
            <a:r>
              <a:rPr lang="en" sz="1300">
                <a:solidFill>
                  <a:schemeClr val="dk1"/>
                </a:solidFill>
              </a:rPr>
              <a:t> = X * Y</a:t>
            </a:r>
            <a:endParaRPr sz="1300"/>
          </a:p>
        </p:txBody>
      </p:sp>
      <p:sp>
        <p:nvSpPr>
          <p:cNvPr id="124" name="Google Shape;124;p19"/>
          <p:cNvSpPr/>
          <p:nvPr/>
        </p:nvSpPr>
        <p:spPr>
          <a:xfrm>
            <a:off x="5940800" y="3811796"/>
            <a:ext cx="1936500" cy="3003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PRINT</a:t>
            </a:r>
            <a:r>
              <a:rPr lang="en" sz="1300"/>
              <a:t> Area</a:t>
            </a:r>
            <a:endParaRPr sz="1300"/>
          </a:p>
        </p:txBody>
      </p:sp>
      <p:sp>
        <p:nvSpPr>
          <p:cNvPr id="125" name="Google Shape;125;p19"/>
          <p:cNvSpPr/>
          <p:nvPr/>
        </p:nvSpPr>
        <p:spPr>
          <a:xfrm>
            <a:off x="6410773" y="4318299"/>
            <a:ext cx="992790"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END</a:t>
            </a:r>
            <a:endParaRPr sz="1300"/>
          </a:p>
        </p:txBody>
      </p:sp>
      <p:sp>
        <p:nvSpPr>
          <p:cNvPr id="126" name="Google Shape;126;p19"/>
          <p:cNvSpPr/>
          <p:nvPr/>
        </p:nvSpPr>
        <p:spPr>
          <a:xfrm>
            <a:off x="6087325" y="1677825"/>
            <a:ext cx="165587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READ </a:t>
            </a:r>
            <a:r>
              <a:rPr lang="en" sz="1300"/>
              <a:t>X</a:t>
            </a:r>
            <a:endParaRPr sz="1300"/>
          </a:p>
        </p:txBody>
      </p:sp>
      <p:cxnSp>
        <p:nvCxnSpPr>
          <p:cNvPr id="127" name="Google Shape;127;p19"/>
          <p:cNvCxnSpPr>
            <a:stCxn id="123" idx="2"/>
            <a:endCxn id="124" idx="1"/>
          </p:cNvCxnSpPr>
          <p:nvPr/>
        </p:nvCxnSpPr>
        <p:spPr>
          <a:xfrm>
            <a:off x="6907175" y="3605588"/>
            <a:ext cx="1800" cy="2061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9"/>
          <p:cNvCxnSpPr>
            <a:stCxn id="124" idx="4"/>
            <a:endCxn id="125" idx="0"/>
          </p:cNvCxnSpPr>
          <p:nvPr/>
        </p:nvCxnSpPr>
        <p:spPr>
          <a:xfrm flipH="1">
            <a:off x="6907250" y="4112096"/>
            <a:ext cx="1800" cy="2061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9"/>
          <p:cNvSpPr/>
          <p:nvPr/>
        </p:nvSpPr>
        <p:spPr>
          <a:xfrm>
            <a:off x="6087325" y="2836300"/>
            <a:ext cx="161447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READ Y</a:t>
            </a:r>
            <a:endParaRPr sz="1300"/>
          </a:p>
        </p:txBody>
      </p:sp>
      <p:sp>
        <p:nvSpPr>
          <p:cNvPr id="130" name="Google Shape;130;p19"/>
          <p:cNvSpPr/>
          <p:nvPr/>
        </p:nvSpPr>
        <p:spPr>
          <a:xfrm>
            <a:off x="5419200" y="213500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Value of Other Side”</a:t>
            </a:r>
            <a:endParaRPr sz="1200">
              <a:solidFill>
                <a:schemeClr val="dk1"/>
              </a:solidFill>
            </a:endParaRPr>
          </a:p>
        </p:txBody>
      </p:sp>
      <p:cxnSp>
        <p:nvCxnSpPr>
          <p:cNvPr id="131" name="Google Shape;131;p19"/>
          <p:cNvCxnSpPr>
            <a:stCxn id="126" idx="4"/>
            <a:endCxn id="130" idx="1"/>
          </p:cNvCxnSpPr>
          <p:nvPr/>
        </p:nvCxnSpPr>
        <p:spPr>
          <a:xfrm flipH="1">
            <a:off x="6907163" y="1940625"/>
            <a:ext cx="8100" cy="1944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9"/>
          <p:cNvCxnSpPr>
            <a:stCxn id="130" idx="4"/>
            <a:endCxn id="129" idx="1"/>
          </p:cNvCxnSpPr>
          <p:nvPr/>
        </p:nvCxnSpPr>
        <p:spPr>
          <a:xfrm flipH="1">
            <a:off x="6894575" y="2626700"/>
            <a:ext cx="12600" cy="2097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9"/>
          <p:cNvCxnSpPr>
            <a:stCxn id="129" idx="4"/>
            <a:endCxn id="123" idx="0"/>
          </p:cNvCxnSpPr>
          <p:nvPr/>
        </p:nvCxnSpPr>
        <p:spPr>
          <a:xfrm>
            <a:off x="6894562" y="3099100"/>
            <a:ext cx="12600" cy="2061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19"/>
          <p:cNvSpPr/>
          <p:nvPr/>
        </p:nvSpPr>
        <p:spPr>
          <a:xfrm>
            <a:off x="5419200" y="98225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Value of One Side”</a:t>
            </a:r>
            <a:endParaRPr sz="1200">
              <a:solidFill>
                <a:schemeClr val="dk1"/>
              </a:solidFill>
            </a:endParaRPr>
          </a:p>
          <a:p>
            <a:pPr indent="0" lvl="0" marL="0" rtl="0" algn="ctr">
              <a:spcBef>
                <a:spcPts val="0"/>
              </a:spcBef>
              <a:spcAft>
                <a:spcPts val="0"/>
              </a:spcAft>
              <a:buNone/>
            </a:pPr>
            <a:r>
              <a:t/>
            </a:r>
            <a:endParaRPr sz="800"/>
          </a:p>
        </p:txBody>
      </p:sp>
      <p:cxnSp>
        <p:nvCxnSpPr>
          <p:cNvPr id="135" name="Google Shape;135;p19"/>
          <p:cNvCxnSpPr>
            <a:stCxn id="122" idx="2"/>
            <a:endCxn id="134" idx="1"/>
          </p:cNvCxnSpPr>
          <p:nvPr/>
        </p:nvCxnSpPr>
        <p:spPr>
          <a:xfrm flipH="1">
            <a:off x="6907246" y="745318"/>
            <a:ext cx="1800" cy="2370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9"/>
          <p:cNvCxnSpPr>
            <a:stCxn id="134" idx="4"/>
            <a:endCxn id="126" idx="1"/>
          </p:cNvCxnSpPr>
          <p:nvPr/>
        </p:nvCxnSpPr>
        <p:spPr>
          <a:xfrm>
            <a:off x="6907175" y="1473950"/>
            <a:ext cx="8100" cy="20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42" name="Google Shape;142;p20"/>
          <p:cNvSpPr txBox="1"/>
          <p:nvPr>
            <p:ph idx="1" type="body"/>
          </p:nvPr>
        </p:nvSpPr>
        <p:spPr>
          <a:xfrm>
            <a:off x="311700" y="1152475"/>
            <a:ext cx="40965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 #2</a:t>
            </a:r>
            <a:endParaRPr b="1" sz="2400">
              <a:solidFill>
                <a:schemeClr val="dk1"/>
              </a:solidFill>
            </a:endParaRPr>
          </a:p>
          <a:p>
            <a:pPr indent="0" lvl="0" marL="0" rtl="0" algn="just">
              <a:spcBef>
                <a:spcPts val="1200"/>
              </a:spcBef>
              <a:spcAft>
                <a:spcPts val="1200"/>
              </a:spcAft>
              <a:buNone/>
            </a:pPr>
            <a:r>
              <a:rPr b="1" lang="en">
                <a:solidFill>
                  <a:schemeClr val="dk1"/>
                </a:solidFill>
              </a:rPr>
              <a:t>Scenario: </a:t>
            </a:r>
            <a:r>
              <a:rPr lang="en" sz="1700">
                <a:solidFill>
                  <a:schemeClr val="dk1"/>
                </a:solidFill>
              </a:rPr>
              <a:t>Think of a program that calculates and shows the speed of a car in meter/second after getting the speed as kilometer/hour from the user as input. Represent this program using a flowchart.</a:t>
            </a:r>
            <a:endParaRPr sz="1700">
              <a:solidFill>
                <a:schemeClr val="dk1"/>
              </a:solidFill>
            </a:endParaRPr>
          </a:p>
        </p:txBody>
      </p:sp>
      <p:sp>
        <p:nvSpPr>
          <p:cNvPr id="143" name="Google Shape;143;p20"/>
          <p:cNvSpPr/>
          <p:nvPr/>
        </p:nvSpPr>
        <p:spPr>
          <a:xfrm>
            <a:off x="6510588" y="101772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44" name="Google Shape;144;p20"/>
          <p:cNvSpPr/>
          <p:nvPr/>
        </p:nvSpPr>
        <p:spPr>
          <a:xfrm>
            <a:off x="5769950" y="2849825"/>
            <a:ext cx="2418400" cy="470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spd</a:t>
            </a:r>
            <a:r>
              <a:rPr lang="en">
                <a:solidFill>
                  <a:schemeClr val="dk1"/>
                </a:solidFill>
              </a:rPr>
              <a:t> = car * 1000 / 3600</a:t>
            </a:r>
            <a:endParaRPr/>
          </a:p>
        </p:txBody>
      </p:sp>
      <p:sp>
        <p:nvSpPr>
          <p:cNvPr id="145" name="Google Shape;145;p20"/>
          <p:cNvSpPr/>
          <p:nvPr/>
        </p:nvSpPr>
        <p:spPr>
          <a:xfrm>
            <a:off x="5949588" y="3558113"/>
            <a:ext cx="2059175" cy="2998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spd</a:t>
            </a:r>
            <a:endParaRPr/>
          </a:p>
        </p:txBody>
      </p:sp>
      <p:sp>
        <p:nvSpPr>
          <p:cNvPr id="146" name="Google Shape;146;p20"/>
          <p:cNvSpPr/>
          <p:nvPr/>
        </p:nvSpPr>
        <p:spPr>
          <a:xfrm>
            <a:off x="6037213" y="2312163"/>
            <a:ext cx="1883900" cy="2998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car</a:t>
            </a:r>
            <a:endParaRPr/>
          </a:p>
        </p:txBody>
      </p:sp>
      <p:cxnSp>
        <p:nvCxnSpPr>
          <p:cNvPr id="147" name="Google Shape;147;p20"/>
          <p:cNvCxnSpPr>
            <a:stCxn id="144" idx="2"/>
            <a:endCxn id="145" idx="1"/>
          </p:cNvCxnSpPr>
          <p:nvPr/>
        </p:nvCxnSpPr>
        <p:spPr>
          <a:xfrm>
            <a:off x="6979150" y="3320325"/>
            <a:ext cx="0" cy="2379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0"/>
          <p:cNvCxnSpPr>
            <a:stCxn id="145" idx="4"/>
            <a:endCxn id="149" idx="0"/>
          </p:cNvCxnSpPr>
          <p:nvPr/>
        </p:nvCxnSpPr>
        <p:spPr>
          <a:xfrm>
            <a:off x="6979175" y="3857988"/>
            <a:ext cx="0" cy="2301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0"/>
          <p:cNvSpPr/>
          <p:nvPr/>
        </p:nvSpPr>
        <p:spPr>
          <a:xfrm>
            <a:off x="5289638" y="1536746"/>
            <a:ext cx="3379025" cy="62622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speed of the car in km/h”</a:t>
            </a:r>
            <a:endParaRPr sz="1200">
              <a:solidFill>
                <a:schemeClr val="dk1"/>
              </a:solidFill>
            </a:endParaRPr>
          </a:p>
          <a:p>
            <a:pPr indent="0" lvl="0" marL="0" rtl="0" algn="ctr">
              <a:spcBef>
                <a:spcPts val="0"/>
              </a:spcBef>
              <a:spcAft>
                <a:spcPts val="0"/>
              </a:spcAft>
              <a:buNone/>
            </a:pPr>
            <a:r>
              <a:t/>
            </a:r>
            <a:endParaRPr sz="800"/>
          </a:p>
        </p:txBody>
      </p:sp>
      <p:sp>
        <p:nvSpPr>
          <p:cNvPr id="149" name="Google Shape;149;p20"/>
          <p:cNvSpPr/>
          <p:nvPr/>
        </p:nvSpPr>
        <p:spPr>
          <a:xfrm>
            <a:off x="6510625" y="408817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cxnSp>
        <p:nvCxnSpPr>
          <p:cNvPr id="151" name="Google Shape;151;p20"/>
          <p:cNvCxnSpPr>
            <a:stCxn id="143" idx="2"/>
            <a:endCxn id="150" idx="1"/>
          </p:cNvCxnSpPr>
          <p:nvPr/>
        </p:nvCxnSpPr>
        <p:spPr>
          <a:xfrm>
            <a:off x="6979146" y="1318018"/>
            <a:ext cx="0" cy="2187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0"/>
          <p:cNvCxnSpPr>
            <a:stCxn id="150" idx="4"/>
            <a:endCxn id="146" idx="1"/>
          </p:cNvCxnSpPr>
          <p:nvPr/>
        </p:nvCxnSpPr>
        <p:spPr>
          <a:xfrm>
            <a:off x="6979150" y="2162971"/>
            <a:ext cx="0" cy="1491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0"/>
          <p:cNvCxnSpPr>
            <a:stCxn id="146" idx="4"/>
            <a:endCxn id="144" idx="0"/>
          </p:cNvCxnSpPr>
          <p:nvPr/>
        </p:nvCxnSpPr>
        <p:spPr>
          <a:xfrm>
            <a:off x="6979163" y="2612038"/>
            <a:ext cx="0" cy="23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59" name="Google Shape;159;p21"/>
          <p:cNvSpPr txBox="1"/>
          <p:nvPr>
            <p:ph idx="1" type="body"/>
          </p:nvPr>
        </p:nvSpPr>
        <p:spPr>
          <a:xfrm>
            <a:off x="311700" y="1152475"/>
            <a:ext cx="61119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a:t>
            </a:r>
            <a:r>
              <a:rPr b="1" lang="en" sz="2400">
                <a:solidFill>
                  <a:schemeClr val="dk1"/>
                </a:solidFill>
              </a:rPr>
              <a:t> #3</a:t>
            </a:r>
            <a:endParaRPr b="1" sz="2400">
              <a:solidFill>
                <a:schemeClr val="dk1"/>
              </a:solidFill>
            </a:endParaRPr>
          </a:p>
          <a:p>
            <a:pPr indent="0" lvl="0" marL="0" rtl="0" algn="just">
              <a:spcBef>
                <a:spcPts val="1200"/>
              </a:spcBef>
              <a:spcAft>
                <a:spcPts val="1200"/>
              </a:spcAft>
              <a:buNone/>
            </a:pPr>
            <a:r>
              <a:rPr b="1" lang="en">
                <a:solidFill>
                  <a:schemeClr val="dk1"/>
                </a:solidFill>
              </a:rPr>
              <a:t>Scenario: </a:t>
            </a:r>
            <a:r>
              <a:rPr lang="en">
                <a:solidFill>
                  <a:schemeClr val="dk1"/>
                </a:solidFill>
              </a:rPr>
              <a:t>Imagine a rectangle inside of which two circles with radius of R can fit perfectly. Each circle is touching three different sides of the rectangle. Given the value of radius as input, you must calculate and show the area inside the rectangle which is unoccupied by the circles. </a:t>
            </a:r>
            <a:r>
              <a:rPr lang="en">
                <a:solidFill>
                  <a:schemeClr val="dk1"/>
                </a:solidFill>
              </a:rPr>
              <a:t>Represent this program using a flowchart.</a:t>
            </a:r>
            <a:endParaRPr>
              <a:solidFill>
                <a:schemeClr val="dk1"/>
              </a:solidFill>
            </a:endParaRPr>
          </a:p>
        </p:txBody>
      </p:sp>
      <p:sp>
        <p:nvSpPr>
          <p:cNvPr id="160" name="Google Shape;160;p21"/>
          <p:cNvSpPr/>
          <p:nvPr/>
        </p:nvSpPr>
        <p:spPr>
          <a:xfrm>
            <a:off x="7194700" y="1298650"/>
            <a:ext cx="1371600" cy="274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7194700" y="1298650"/>
            <a:ext cx="1371600" cy="137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194700" y="2670250"/>
            <a:ext cx="1371600" cy="137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txBox="1"/>
          <p:nvPr/>
        </p:nvSpPr>
        <p:spPr>
          <a:xfrm>
            <a:off x="7083550" y="713925"/>
            <a:ext cx="1593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Visualization</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