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adaaff076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adaaff076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aa964a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aa964a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457db016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457db016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457db0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457db0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440ec8b0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440ec8b0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adaaff0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adaaff0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9ac3d3a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9ac3d3a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9ac3d3ab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9ac3d3ab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adaaff0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2adaaff0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49850"/>
            <a:ext cx="8520600" cy="9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(while)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/>
        </p:nvSpPr>
        <p:spPr>
          <a:xfrm>
            <a:off x="311700" y="2170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20">
                <a:solidFill>
                  <a:srgbClr val="000000"/>
                </a:solidFill>
              </a:rPr>
              <a:t>THANK YOU!</a:t>
            </a:r>
            <a:endParaRPr b="1" sz="36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9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 to loop</a:t>
            </a:r>
            <a:endParaRPr b="1" sz="175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869900"/>
            <a:ext cx="8520600" cy="3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Loop is one of fundamental concepts of programming.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</a:t>
            </a:r>
            <a:r>
              <a:rPr lang="en">
                <a:solidFill>
                  <a:schemeClr val="dk1"/>
                </a:solidFill>
              </a:rPr>
              <a:t> is a </a:t>
            </a:r>
            <a:r>
              <a:rPr b="1" lang="en">
                <a:solidFill>
                  <a:schemeClr val="dk1"/>
                </a:solidFill>
              </a:rPr>
              <a:t>control structure</a:t>
            </a:r>
            <a:r>
              <a:rPr lang="en">
                <a:solidFill>
                  <a:schemeClr val="dk1"/>
                </a:solidFill>
              </a:rPr>
              <a:t> that allows one to repeatedly execute a block of codes.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Components of a loop:</a:t>
            </a:r>
            <a:endParaRPr u="sng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b="1" lang="en" sz="1700">
                <a:solidFill>
                  <a:schemeClr val="dk1"/>
                </a:solidFill>
              </a:rPr>
              <a:t>Initialization:</a:t>
            </a:r>
            <a:r>
              <a:rPr lang="en" sz="1700">
                <a:solidFill>
                  <a:schemeClr val="dk1"/>
                </a:solidFill>
              </a:rPr>
              <a:t> one or more variable(s) to keep track of the loop.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b="1" lang="en" sz="1700">
                <a:solidFill>
                  <a:schemeClr val="dk1"/>
                </a:solidFill>
              </a:rPr>
              <a:t>Condition:</a:t>
            </a:r>
            <a:r>
              <a:rPr lang="en" sz="1700">
                <a:solidFill>
                  <a:schemeClr val="dk1"/>
                </a:solidFill>
              </a:rPr>
              <a:t> boolean expression based on which the loop runs.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b="1" lang="en" sz="1700">
                <a:solidFill>
                  <a:schemeClr val="dk1"/>
                </a:solidFill>
              </a:rPr>
              <a:t>Body:</a:t>
            </a:r>
            <a:r>
              <a:rPr lang="en" sz="1700">
                <a:solidFill>
                  <a:schemeClr val="dk1"/>
                </a:solidFill>
              </a:rPr>
              <a:t> block of codes which is executed each time the loop runs.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b="1" lang="en" sz="1700">
                <a:solidFill>
                  <a:schemeClr val="dk1"/>
                </a:solidFill>
              </a:rPr>
              <a:t>Steps:</a:t>
            </a:r>
            <a:r>
              <a:rPr lang="en" sz="1700">
                <a:solidFill>
                  <a:schemeClr val="dk1"/>
                </a:solidFill>
              </a:rPr>
              <a:t> updating the initialized variable(s) to make sure the loop runs certain amount of times only. 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398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Scenario to Flowchart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030800"/>
            <a:ext cx="5323200" cy="10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66">
                <a:solidFill>
                  <a:schemeClr val="dk1"/>
                </a:solidFill>
              </a:rPr>
              <a:t>Before diving into programming, let’s try to visualize how loop actually works using Flowcharts.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7037461" y="445024"/>
            <a:ext cx="1145178" cy="33895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START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779371" y="983470"/>
            <a:ext cx="1661367" cy="388446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 “CSE is fun”</a:t>
            </a:r>
            <a:endParaRPr sz="1300"/>
          </a:p>
        </p:txBody>
      </p:sp>
      <p:sp>
        <p:nvSpPr>
          <p:cNvPr id="69" name="Google Shape;69;p15"/>
          <p:cNvSpPr/>
          <p:nvPr/>
        </p:nvSpPr>
        <p:spPr>
          <a:xfrm>
            <a:off x="7037474" y="4241874"/>
            <a:ext cx="1145178" cy="33895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END</a:t>
            </a:r>
            <a:endParaRPr/>
          </a:p>
        </p:txBody>
      </p:sp>
      <p:cxnSp>
        <p:nvCxnSpPr>
          <p:cNvPr id="70" name="Google Shape;70;p15"/>
          <p:cNvCxnSpPr>
            <a:stCxn id="67" idx="2"/>
            <a:endCxn id="68" idx="1"/>
          </p:cNvCxnSpPr>
          <p:nvPr/>
        </p:nvCxnSpPr>
        <p:spPr>
          <a:xfrm>
            <a:off x="7610050" y="783982"/>
            <a:ext cx="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/>
          <p:nvPr/>
        </p:nvSpPr>
        <p:spPr>
          <a:xfrm>
            <a:off x="6779371" y="1571433"/>
            <a:ext cx="1661367" cy="388446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 “CSE is fun”</a:t>
            </a:r>
            <a:endParaRPr sz="1300"/>
          </a:p>
        </p:txBody>
      </p:sp>
      <p:sp>
        <p:nvSpPr>
          <p:cNvPr id="72" name="Google Shape;72;p15"/>
          <p:cNvSpPr/>
          <p:nvPr/>
        </p:nvSpPr>
        <p:spPr>
          <a:xfrm>
            <a:off x="6779383" y="3054070"/>
            <a:ext cx="1661367" cy="388446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 “CSE is fun”</a:t>
            </a:r>
            <a:endParaRPr sz="1300"/>
          </a:p>
        </p:txBody>
      </p:sp>
      <p:sp>
        <p:nvSpPr>
          <p:cNvPr id="73" name="Google Shape;73;p15"/>
          <p:cNvSpPr/>
          <p:nvPr/>
        </p:nvSpPr>
        <p:spPr>
          <a:xfrm>
            <a:off x="6779383" y="3647970"/>
            <a:ext cx="1661367" cy="388446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 “CSE is fun”</a:t>
            </a:r>
            <a:endParaRPr sz="1300"/>
          </a:p>
        </p:txBody>
      </p:sp>
      <p:cxnSp>
        <p:nvCxnSpPr>
          <p:cNvPr id="74" name="Google Shape;74;p15"/>
          <p:cNvCxnSpPr>
            <a:stCxn id="68" idx="4"/>
            <a:endCxn id="71" idx="1"/>
          </p:cNvCxnSpPr>
          <p:nvPr/>
        </p:nvCxnSpPr>
        <p:spPr>
          <a:xfrm>
            <a:off x="7610054" y="1371916"/>
            <a:ext cx="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stCxn id="72" idx="4"/>
            <a:endCxn id="73" idx="1"/>
          </p:cNvCxnSpPr>
          <p:nvPr/>
        </p:nvCxnSpPr>
        <p:spPr>
          <a:xfrm>
            <a:off x="7610067" y="3442516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>
            <a:stCxn id="73" idx="4"/>
            <a:endCxn id="69" idx="0"/>
          </p:cNvCxnSpPr>
          <p:nvPr/>
        </p:nvCxnSpPr>
        <p:spPr>
          <a:xfrm>
            <a:off x="7610067" y="4036416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stCxn id="71" idx="4"/>
            <a:endCxn id="72" idx="1"/>
          </p:cNvCxnSpPr>
          <p:nvPr/>
        </p:nvCxnSpPr>
        <p:spPr>
          <a:xfrm>
            <a:off x="7610054" y="1959878"/>
            <a:ext cx="0" cy="109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7539100" y="1768825"/>
            <a:ext cx="5757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8018400" y="2306875"/>
            <a:ext cx="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496 times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1961850"/>
            <a:ext cx="53232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Scenario 1: </a:t>
            </a:r>
            <a:r>
              <a:rPr lang="en" sz="1700">
                <a:solidFill>
                  <a:schemeClr val="dk1"/>
                </a:solidFill>
              </a:rPr>
              <a:t>Draw a flowchart that print “CSE is fun” 500 times.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 u="sng">
                <a:solidFill>
                  <a:schemeClr val="dk1"/>
                </a:solidFill>
              </a:rPr>
              <a:t>Two Possible solutions</a:t>
            </a:r>
            <a:r>
              <a:rPr lang="en" sz="1700" u="sng">
                <a:solidFill>
                  <a:schemeClr val="dk1"/>
                </a:solidFill>
              </a:rPr>
              <a:t>:</a:t>
            </a:r>
            <a:endParaRPr sz="1700" u="sng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11700" y="3303475"/>
            <a:ext cx="504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Draw the </a:t>
            </a:r>
            <a:r>
              <a:rPr b="1" lang="en" sz="1600">
                <a:solidFill>
                  <a:schemeClr val="dk1"/>
                </a:solidFill>
              </a:rPr>
              <a:t>Print</a:t>
            </a:r>
            <a:r>
              <a:rPr lang="en" sz="1600">
                <a:solidFill>
                  <a:schemeClr val="dk1"/>
                </a:solidFill>
              </a:rPr>
              <a:t> block 500 times.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11700" y="3843175"/>
            <a:ext cx="504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2"/>
            </a:pPr>
            <a:r>
              <a:rPr lang="en" sz="1600">
                <a:solidFill>
                  <a:schemeClr val="dk1"/>
                </a:solidFill>
              </a:rPr>
              <a:t>Using Loops!!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037461" y="445024"/>
            <a:ext cx="1145178" cy="33895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START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769983" y="2706720"/>
            <a:ext cx="1661367" cy="388446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 “CSE is fun”</a:t>
            </a:r>
            <a:endParaRPr sz="1300"/>
          </a:p>
        </p:txBody>
      </p:sp>
      <p:sp>
        <p:nvSpPr>
          <p:cNvPr id="85" name="Google Shape;85;p15"/>
          <p:cNvSpPr/>
          <p:nvPr/>
        </p:nvSpPr>
        <p:spPr>
          <a:xfrm>
            <a:off x="7142899" y="4241774"/>
            <a:ext cx="1145178" cy="33895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END</a:t>
            </a:r>
            <a:endParaRPr/>
          </a:p>
        </p:txBody>
      </p:sp>
      <p:cxnSp>
        <p:nvCxnSpPr>
          <p:cNvPr id="86" name="Google Shape;86;p15"/>
          <p:cNvCxnSpPr>
            <a:stCxn id="83" idx="2"/>
          </p:cNvCxnSpPr>
          <p:nvPr/>
        </p:nvCxnSpPr>
        <p:spPr>
          <a:xfrm>
            <a:off x="7610050" y="783982"/>
            <a:ext cx="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/>
          <p:nvPr/>
        </p:nvSpPr>
        <p:spPr>
          <a:xfrm>
            <a:off x="6779400" y="1657925"/>
            <a:ext cx="1661375" cy="797588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&lt;= 500 </a:t>
            </a:r>
            <a:endParaRPr/>
          </a:p>
        </p:txBody>
      </p:sp>
      <p:cxnSp>
        <p:nvCxnSpPr>
          <p:cNvPr id="88" name="Google Shape;88;p15"/>
          <p:cNvCxnSpPr>
            <a:endCxn id="87" idx="0"/>
          </p:cNvCxnSpPr>
          <p:nvPr/>
        </p:nvCxnSpPr>
        <p:spPr>
          <a:xfrm>
            <a:off x="7610088" y="1236125"/>
            <a:ext cx="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 txBox="1"/>
          <p:nvPr/>
        </p:nvSpPr>
        <p:spPr>
          <a:xfrm>
            <a:off x="6973825" y="2328213"/>
            <a:ext cx="78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90" name="Google Shape;90;p15"/>
          <p:cNvSpPr txBox="1"/>
          <p:nvPr/>
        </p:nvSpPr>
        <p:spPr>
          <a:xfrm>
            <a:off x="8182650" y="1693750"/>
            <a:ext cx="7239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cxnSp>
        <p:nvCxnSpPr>
          <p:cNvPr id="91" name="Google Shape;91;p15"/>
          <p:cNvCxnSpPr>
            <a:stCxn id="87" idx="2"/>
            <a:endCxn id="84" idx="1"/>
          </p:cNvCxnSpPr>
          <p:nvPr/>
        </p:nvCxnSpPr>
        <p:spPr>
          <a:xfrm flipH="1">
            <a:off x="7600788" y="2455513"/>
            <a:ext cx="9300" cy="2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/>
          <p:nvPr/>
        </p:nvSpPr>
        <p:spPr>
          <a:xfrm>
            <a:off x="6851325" y="982698"/>
            <a:ext cx="1589450" cy="3884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= 1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796625" y="3450761"/>
            <a:ext cx="1589450" cy="3884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+= 1</a:t>
            </a:r>
            <a:endParaRPr/>
          </a:p>
        </p:txBody>
      </p:sp>
      <p:cxnSp>
        <p:nvCxnSpPr>
          <p:cNvPr id="94" name="Google Shape;94;p15"/>
          <p:cNvCxnSpPr>
            <a:stCxn id="84" idx="4"/>
            <a:endCxn id="93" idx="0"/>
          </p:cNvCxnSpPr>
          <p:nvPr/>
        </p:nvCxnSpPr>
        <p:spPr>
          <a:xfrm flipH="1">
            <a:off x="7591367" y="3095166"/>
            <a:ext cx="93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93" idx="1"/>
            <a:endCxn id="87" idx="1"/>
          </p:cNvCxnSpPr>
          <p:nvPr/>
        </p:nvCxnSpPr>
        <p:spPr>
          <a:xfrm rot="10800000">
            <a:off x="6779525" y="2056786"/>
            <a:ext cx="17100" cy="1588200"/>
          </a:xfrm>
          <a:prstGeom prst="bentConnector3">
            <a:avLst>
              <a:gd fmla="val 149327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87" idx="3"/>
            <a:endCxn id="85" idx="0"/>
          </p:cNvCxnSpPr>
          <p:nvPr/>
        </p:nvCxnSpPr>
        <p:spPr>
          <a:xfrm flipH="1">
            <a:off x="7715375" y="2056719"/>
            <a:ext cx="725400" cy="2185200"/>
          </a:xfrm>
          <a:prstGeom prst="bentConnector4">
            <a:avLst>
              <a:gd fmla="val -32827" name="adj1"/>
              <a:gd fmla="val 8640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 txBox="1"/>
          <p:nvPr/>
        </p:nvSpPr>
        <p:spPr>
          <a:xfrm>
            <a:off x="5564575" y="976825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Initialization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6039663" y="1639300"/>
            <a:ext cx="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Condition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086150" y="357272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Steps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893138" y="2503900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Body</a:t>
            </a:r>
            <a:endParaRPr b="1" sz="1100">
              <a:highlight>
                <a:schemeClr val="accent6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45025"/>
            <a:ext cx="520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Scenario to Flowchart (Contd)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017725"/>
            <a:ext cx="4771200" cy="4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66">
                <a:solidFill>
                  <a:schemeClr val="dk1"/>
                </a:solidFill>
              </a:rPr>
              <a:t>Let’s try to solve another scenario using flowchart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11700" y="1494525"/>
            <a:ext cx="50472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Scenario: </a:t>
            </a:r>
            <a:r>
              <a:rPr lang="en" sz="1700">
                <a:solidFill>
                  <a:schemeClr val="dk1"/>
                </a:solidFill>
              </a:rPr>
              <a:t>Draw a flowchart that prints all  numbers between 1 to 120 (including) that are divisible by 7.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8" name="Google Shape;108;p16"/>
          <p:cNvGrpSpPr/>
          <p:nvPr/>
        </p:nvGrpSpPr>
        <p:grpSpPr>
          <a:xfrm>
            <a:off x="6382175" y="326762"/>
            <a:ext cx="2475750" cy="4489973"/>
            <a:chOff x="6382175" y="326762"/>
            <a:chExt cx="2475750" cy="4489973"/>
          </a:xfrm>
        </p:grpSpPr>
        <p:sp>
          <p:nvSpPr>
            <p:cNvPr id="109" name="Google Shape;109;p16"/>
            <p:cNvSpPr/>
            <p:nvPr/>
          </p:nvSpPr>
          <p:spPr>
            <a:xfrm>
              <a:off x="6966377" y="326762"/>
              <a:ext cx="856602" cy="285012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START</a:t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988100" y="4475780"/>
              <a:ext cx="1032426" cy="340956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END</a:t>
              </a:r>
              <a:endParaRPr/>
            </a:p>
          </p:txBody>
        </p:sp>
        <p:cxnSp>
          <p:nvCxnSpPr>
            <p:cNvPr id="111" name="Google Shape;111;p16"/>
            <p:cNvCxnSpPr>
              <a:stCxn id="109" idx="2"/>
              <a:endCxn id="112" idx="1"/>
            </p:cNvCxnSpPr>
            <p:nvPr/>
          </p:nvCxnSpPr>
          <p:spPr>
            <a:xfrm>
              <a:off x="7394678" y="611774"/>
              <a:ext cx="0" cy="16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3" name="Google Shape;113;p16"/>
            <p:cNvSpPr/>
            <p:nvPr/>
          </p:nvSpPr>
          <p:spPr>
            <a:xfrm>
              <a:off x="6458275" y="1273300"/>
              <a:ext cx="1847525" cy="723950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is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 &lt;= 120 ?</a:t>
              </a:r>
              <a:endParaRPr sz="1200"/>
            </a:p>
          </p:txBody>
        </p:sp>
        <p:cxnSp>
          <p:nvCxnSpPr>
            <p:cNvPr id="114" name="Google Shape;114;p16"/>
            <p:cNvCxnSpPr>
              <a:stCxn id="112" idx="4"/>
              <a:endCxn id="113" idx="0"/>
            </p:cNvCxnSpPr>
            <p:nvPr/>
          </p:nvCxnSpPr>
          <p:spPr>
            <a:xfrm>
              <a:off x="7382038" y="918700"/>
              <a:ext cx="0" cy="35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" name="Google Shape;115;p16"/>
            <p:cNvSpPr txBox="1"/>
            <p:nvPr/>
          </p:nvSpPr>
          <p:spPr>
            <a:xfrm>
              <a:off x="6617275" y="1972800"/>
              <a:ext cx="6192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TRUE</a:t>
              </a:r>
              <a:endParaRPr sz="1200"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8158925" y="1347525"/>
              <a:ext cx="699000" cy="2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FALSE</a:t>
              </a:r>
              <a:endParaRPr sz="1200"/>
            </a:p>
          </p:txBody>
        </p:sp>
        <p:cxnSp>
          <p:nvCxnSpPr>
            <p:cNvPr id="117" name="Google Shape;117;p16"/>
            <p:cNvCxnSpPr>
              <a:stCxn id="113" idx="2"/>
              <a:endCxn id="118" idx="0"/>
            </p:cNvCxnSpPr>
            <p:nvPr/>
          </p:nvCxnSpPr>
          <p:spPr>
            <a:xfrm flipH="1">
              <a:off x="7373638" y="1997250"/>
              <a:ext cx="8400" cy="23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" name="Google Shape;119;p16"/>
            <p:cNvSpPr/>
            <p:nvPr/>
          </p:nvSpPr>
          <p:spPr>
            <a:xfrm>
              <a:off x="6827142" y="778886"/>
              <a:ext cx="1188951" cy="326643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</a:t>
              </a:r>
              <a:r>
                <a:rPr lang="en">
                  <a:solidFill>
                    <a:schemeClr val="dk1"/>
                  </a:solidFill>
                </a:rPr>
                <a:t> = 1</a:t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909837" y="3940984"/>
              <a:ext cx="1188951" cy="326643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</a:t>
              </a:r>
              <a:r>
                <a:rPr lang="en">
                  <a:solidFill>
                    <a:schemeClr val="dk1"/>
                  </a:solidFill>
                </a:rPr>
                <a:t> += 1</a:t>
              </a:r>
              <a:endParaRPr/>
            </a:p>
          </p:txBody>
        </p:sp>
        <p:cxnSp>
          <p:nvCxnSpPr>
            <p:cNvPr id="121" name="Google Shape;121;p16"/>
            <p:cNvCxnSpPr>
              <a:stCxn id="120" idx="1"/>
              <a:endCxn id="113" idx="1"/>
            </p:cNvCxnSpPr>
            <p:nvPr/>
          </p:nvCxnSpPr>
          <p:spPr>
            <a:xfrm rot="10800000">
              <a:off x="6458337" y="1635306"/>
              <a:ext cx="451500" cy="2469000"/>
            </a:xfrm>
            <a:prstGeom prst="bentConnector3">
              <a:avLst>
                <a:gd fmla="val 13712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" name="Google Shape;118;p16"/>
            <p:cNvSpPr/>
            <p:nvPr/>
          </p:nvSpPr>
          <p:spPr>
            <a:xfrm>
              <a:off x="6620900" y="2229888"/>
              <a:ext cx="1505477" cy="716509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is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i%7==0 ?</a:t>
              </a:r>
              <a:endParaRPr sz="1200"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6382175" y="3236665"/>
              <a:ext cx="1971525" cy="421800"/>
            </a:xfrm>
            <a:prstGeom prst="flowChartInputOutpu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Print i</a:t>
              </a:r>
              <a:endParaRPr sz="1200"/>
            </a:p>
          </p:txBody>
        </p:sp>
        <p:cxnSp>
          <p:nvCxnSpPr>
            <p:cNvPr id="123" name="Google Shape;123;p16"/>
            <p:cNvCxnSpPr>
              <a:stCxn id="118" idx="2"/>
              <a:endCxn id="122" idx="1"/>
            </p:cNvCxnSpPr>
            <p:nvPr/>
          </p:nvCxnSpPr>
          <p:spPr>
            <a:xfrm flipH="1">
              <a:off x="7367939" y="2946397"/>
              <a:ext cx="57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4" name="Google Shape;124;p16"/>
            <p:cNvSpPr txBox="1"/>
            <p:nvPr/>
          </p:nvSpPr>
          <p:spPr>
            <a:xfrm>
              <a:off x="7962400" y="2319600"/>
              <a:ext cx="699000" cy="2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FALSE</a:t>
              </a:r>
              <a:endParaRPr sz="1200"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8565111" y="3683359"/>
              <a:ext cx="204000" cy="219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6" name="Google Shape;126;p16"/>
            <p:cNvCxnSpPr>
              <a:stCxn id="122" idx="4"/>
              <a:endCxn id="125" idx="2"/>
            </p:cNvCxnSpPr>
            <p:nvPr/>
          </p:nvCxnSpPr>
          <p:spPr>
            <a:xfrm flipH="1" rot="-5400000">
              <a:off x="7899238" y="3127165"/>
              <a:ext cx="134700" cy="11973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7" name="Google Shape;127;p16"/>
            <p:cNvCxnSpPr>
              <a:stCxn id="118" idx="3"/>
              <a:endCxn id="125" idx="0"/>
            </p:cNvCxnSpPr>
            <p:nvPr/>
          </p:nvCxnSpPr>
          <p:spPr>
            <a:xfrm>
              <a:off x="8126377" y="2588143"/>
              <a:ext cx="540600" cy="10953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" name="Google Shape;128;p16"/>
            <p:cNvCxnSpPr>
              <a:stCxn id="125" idx="4"/>
              <a:endCxn id="120" idx="3"/>
            </p:cNvCxnSpPr>
            <p:nvPr/>
          </p:nvCxnSpPr>
          <p:spPr>
            <a:xfrm rot="5400000">
              <a:off x="8282361" y="3719509"/>
              <a:ext cx="201300" cy="5682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" name="Google Shape;129;p16"/>
            <p:cNvSpPr txBox="1"/>
            <p:nvPr/>
          </p:nvSpPr>
          <p:spPr>
            <a:xfrm>
              <a:off x="6687300" y="2887300"/>
              <a:ext cx="6192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TRUE</a:t>
              </a:r>
              <a:endParaRPr sz="1200"/>
            </a:p>
          </p:txBody>
        </p:sp>
        <p:cxnSp>
          <p:nvCxnSpPr>
            <p:cNvPr id="130" name="Google Shape;130;p16"/>
            <p:cNvCxnSpPr>
              <a:stCxn id="113" idx="3"/>
              <a:endCxn id="110" idx="3"/>
            </p:cNvCxnSpPr>
            <p:nvPr/>
          </p:nvCxnSpPr>
          <p:spPr>
            <a:xfrm flipH="1">
              <a:off x="8020500" y="1635275"/>
              <a:ext cx="285300" cy="3011100"/>
            </a:xfrm>
            <a:prstGeom prst="bentConnector3">
              <a:avLst>
                <a:gd fmla="val -23095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1" name="Google Shape;131;p16"/>
          <p:cNvSpPr txBox="1"/>
          <p:nvPr/>
        </p:nvSpPr>
        <p:spPr>
          <a:xfrm>
            <a:off x="5629775" y="705325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Initialization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5629775" y="1302525"/>
            <a:ext cx="997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Condition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6248375" y="407077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Steps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5629775" y="252292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Body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11700" y="2778825"/>
            <a:ext cx="5047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As you can see from this example, the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looping body can contain branching conditions as well. In complex operations, we can use loops within loops when needed.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11700" y="445025"/>
            <a:ext cx="258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Loops in Java</a:t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311700" y="1017725"/>
            <a:ext cx="84426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66">
                <a:solidFill>
                  <a:schemeClr val="dk1"/>
                </a:solidFill>
              </a:rPr>
              <a:t>Now that you have a brief visualization of how loops work. Let’s head into coding in Java. There are three types of loops in Java.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386400" y="1903250"/>
            <a:ext cx="8367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while loop.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for loop.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do while loop.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18650" y="3313950"/>
            <a:ext cx="8306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b="1" lang="en" sz="1700">
                <a:solidFill>
                  <a:schemeClr val="dk1"/>
                </a:solidFill>
              </a:rPr>
              <a:t>for and while</a:t>
            </a:r>
            <a:r>
              <a:rPr lang="en" sz="1700">
                <a:solidFill>
                  <a:schemeClr val="dk1"/>
                </a:solidFill>
              </a:rPr>
              <a:t> loop only enters the loop’s body if the condition is true.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>
                <a:solidFill>
                  <a:schemeClr val="dk1"/>
                </a:solidFill>
              </a:rPr>
              <a:t>On the other hand, </a:t>
            </a:r>
            <a:r>
              <a:rPr b="1" lang="en" sz="1700">
                <a:solidFill>
                  <a:schemeClr val="dk1"/>
                </a:solidFill>
              </a:rPr>
              <a:t>do while </a:t>
            </a:r>
            <a:r>
              <a:rPr lang="en" sz="1700">
                <a:solidFill>
                  <a:schemeClr val="dk1"/>
                </a:solidFill>
              </a:rPr>
              <a:t>loop executes the body’s code first then checks the condition.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311700" y="445025"/>
            <a:ext cx="258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while</a:t>
            </a:r>
            <a:r>
              <a:rPr b="1" lang="en"/>
              <a:t> loop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357825" y="1724600"/>
            <a:ext cx="3463500" cy="180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500">
                <a:solidFill>
                  <a:schemeClr val="accent2"/>
                </a:solidFill>
                <a:highlight>
                  <a:schemeClr val="accent6"/>
                </a:highlight>
              </a:rPr>
              <a:t>INITIALIZATION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>
                <a:solidFill>
                  <a:srgbClr val="0000FF"/>
                </a:solidFill>
              </a:rPr>
              <a:t>while</a:t>
            </a:r>
            <a:r>
              <a:rPr lang="en" sz="1700">
                <a:solidFill>
                  <a:schemeClr val="dk1"/>
                </a:solidFill>
              </a:rPr>
              <a:t> ( </a:t>
            </a:r>
            <a:r>
              <a:rPr lang="en" sz="1500">
                <a:solidFill>
                  <a:schemeClr val="dk1"/>
                </a:solidFill>
                <a:highlight>
                  <a:schemeClr val="accent6"/>
                </a:highlight>
              </a:rPr>
              <a:t>CONDITION</a:t>
            </a:r>
            <a:r>
              <a:rPr lang="en" sz="1700">
                <a:solidFill>
                  <a:schemeClr val="dk1"/>
                </a:solidFill>
              </a:rPr>
              <a:t> ){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rgbClr val="0000FF"/>
                </a:solidFill>
              </a:rPr>
              <a:t>	</a:t>
            </a:r>
            <a:r>
              <a:rPr lang="en" sz="1500">
                <a:solidFill>
                  <a:schemeClr val="dk1"/>
                </a:solidFill>
                <a:highlight>
                  <a:schemeClr val="accent6"/>
                </a:highlight>
              </a:rPr>
              <a:t>BODY OF THE LOOP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	</a:t>
            </a:r>
            <a:r>
              <a:rPr lang="en" sz="1500">
                <a:solidFill>
                  <a:schemeClr val="dk1"/>
                </a:solidFill>
                <a:highlight>
                  <a:schemeClr val="accent6"/>
                </a:highlight>
              </a:rPr>
              <a:t>STEPS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}</a:t>
            </a:r>
            <a:endParaRPr sz="2100"/>
          </a:p>
        </p:txBody>
      </p:sp>
      <p:sp>
        <p:nvSpPr>
          <p:cNvPr id="150" name="Google Shape;150;p18"/>
          <p:cNvSpPr txBox="1"/>
          <p:nvPr/>
        </p:nvSpPr>
        <p:spPr>
          <a:xfrm>
            <a:off x="357825" y="1324400"/>
            <a:ext cx="327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Structure of </a:t>
            </a:r>
            <a:r>
              <a:rPr b="1" lang="en" sz="1800"/>
              <a:t>while loop</a:t>
            </a:r>
            <a:r>
              <a:rPr lang="en" sz="1800"/>
              <a:t>:</a:t>
            </a:r>
            <a:endParaRPr sz="1800"/>
          </a:p>
        </p:txBody>
      </p:sp>
      <p:sp>
        <p:nvSpPr>
          <p:cNvPr id="151" name="Google Shape;151;p18"/>
          <p:cNvSpPr txBox="1"/>
          <p:nvPr/>
        </p:nvSpPr>
        <p:spPr>
          <a:xfrm>
            <a:off x="3911850" y="1213350"/>
            <a:ext cx="4740600" cy="27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Key points of the structure: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We </a:t>
            </a:r>
            <a:r>
              <a:rPr b="1" lang="en" sz="1600">
                <a:solidFill>
                  <a:schemeClr val="dk1"/>
                </a:solidFill>
              </a:rPr>
              <a:t>initialize</a:t>
            </a:r>
            <a:r>
              <a:rPr lang="en" sz="1600">
                <a:solidFill>
                  <a:schemeClr val="dk1"/>
                </a:solidFill>
              </a:rPr>
              <a:t> the variable outside the loop’s body.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After the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600">
                <a:solidFill>
                  <a:schemeClr val="dk1"/>
                </a:solidFill>
              </a:rPr>
              <a:t> keyword we write the </a:t>
            </a:r>
            <a:r>
              <a:rPr b="1" lang="en" sz="1600">
                <a:solidFill>
                  <a:schemeClr val="dk1"/>
                </a:solidFill>
              </a:rPr>
              <a:t>condition </a:t>
            </a:r>
            <a:r>
              <a:rPr lang="en" sz="1600">
                <a:solidFill>
                  <a:schemeClr val="dk1"/>
                </a:solidFill>
              </a:rPr>
              <a:t>within parenthesis.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Then at the end of the loop’s body we </a:t>
            </a:r>
            <a:r>
              <a:rPr b="1" lang="en" sz="1600">
                <a:solidFill>
                  <a:schemeClr val="dk1"/>
                </a:solidFill>
              </a:rPr>
              <a:t>increase/decrease</a:t>
            </a:r>
            <a:r>
              <a:rPr lang="en" sz="1600">
                <a:solidFill>
                  <a:schemeClr val="dk1"/>
                </a:solidFill>
              </a:rPr>
              <a:t> the initialized variable.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291575" y="3697100"/>
            <a:ext cx="4315800" cy="126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chemeClr val="dk1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chemeClr val="accent5"/>
                </a:solidFill>
              </a:rPr>
              <a:t>WhileLoopScenario1</a:t>
            </a:r>
            <a:endParaRPr sz="1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CSE IS FUN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CSE IS FUN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…….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311700" y="352675"/>
            <a:ext cx="344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while</a:t>
            </a:r>
            <a:r>
              <a:rPr b="1" lang="en"/>
              <a:t> loop (Contd)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278525" y="1055900"/>
            <a:ext cx="4341900" cy="264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WhileLoopScenario1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</a:t>
            </a:r>
            <a:r>
              <a:rPr lang="en">
                <a:solidFill>
                  <a:schemeClr val="dk1"/>
                </a:solidFill>
              </a:rPr>
              <a:t>int i = 0;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while </a:t>
            </a:r>
            <a:r>
              <a:rPr lang="en">
                <a:solidFill>
                  <a:schemeClr val="dk1"/>
                </a:solidFill>
              </a:rPr>
              <a:t> ( i &lt; 500 ) 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	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lang="en">
                <a:solidFill>
                  <a:srgbClr val="FF0000"/>
                </a:solidFill>
              </a:rPr>
              <a:t>“CSE IS FUN”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i+=1;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59" name="Google Shape;159;p19"/>
          <p:cNvSpPr txBox="1"/>
          <p:nvPr/>
        </p:nvSpPr>
        <p:spPr>
          <a:xfrm>
            <a:off x="4947525" y="1342350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Initialization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5051325" y="2138075"/>
            <a:ext cx="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Condition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5240925" y="396812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Steps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5233700" y="302102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Body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3704225" y="331225"/>
            <a:ext cx="504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to compare the Scenario 2 flowchart with the Java code of the same problem.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1194100" y="1674375"/>
            <a:ext cx="8412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19"/>
          <p:cNvCxnSpPr>
            <a:stCxn id="159" idx="1"/>
            <a:endCxn id="164" idx="3"/>
          </p:cNvCxnSpPr>
          <p:nvPr/>
        </p:nvCxnSpPr>
        <p:spPr>
          <a:xfrm flipH="1">
            <a:off x="2035425" y="1542450"/>
            <a:ext cx="2912100" cy="277500"/>
          </a:xfrm>
          <a:prstGeom prst="curvedConnector3">
            <a:avLst>
              <a:gd fmla="val 275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9"/>
          <p:cNvCxnSpPr>
            <a:stCxn id="159" idx="3"/>
          </p:cNvCxnSpPr>
          <p:nvPr/>
        </p:nvCxnSpPr>
        <p:spPr>
          <a:xfrm>
            <a:off x="6152925" y="1542450"/>
            <a:ext cx="489900" cy="16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9"/>
          <p:cNvSpPr/>
          <p:nvPr/>
        </p:nvSpPr>
        <p:spPr>
          <a:xfrm>
            <a:off x="1775875" y="1965675"/>
            <a:ext cx="841200" cy="25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19"/>
          <p:cNvCxnSpPr>
            <a:stCxn id="167" idx="0"/>
          </p:cNvCxnSpPr>
          <p:nvPr/>
        </p:nvCxnSpPr>
        <p:spPr>
          <a:xfrm flipH="1" rot="-5400000">
            <a:off x="3683425" y="478725"/>
            <a:ext cx="238800" cy="3212700"/>
          </a:xfrm>
          <a:prstGeom prst="curvedConnector4">
            <a:avLst>
              <a:gd fmla="val -11464" name="adj1"/>
              <a:gd fmla="val 5739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9"/>
          <p:cNvCxnSpPr>
            <a:stCxn id="160" idx="3"/>
          </p:cNvCxnSpPr>
          <p:nvPr/>
        </p:nvCxnSpPr>
        <p:spPr>
          <a:xfrm>
            <a:off x="6049125" y="2338175"/>
            <a:ext cx="961500" cy="29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/>
          <p:nvPr/>
        </p:nvSpPr>
        <p:spPr>
          <a:xfrm>
            <a:off x="1635775" y="2250950"/>
            <a:ext cx="2849700" cy="25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19"/>
          <p:cNvCxnSpPr>
            <a:stCxn id="170" idx="3"/>
            <a:endCxn id="162" idx="1"/>
          </p:cNvCxnSpPr>
          <p:nvPr/>
        </p:nvCxnSpPr>
        <p:spPr>
          <a:xfrm>
            <a:off x="4485475" y="2376500"/>
            <a:ext cx="748200" cy="8445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9"/>
          <p:cNvCxnSpPr>
            <a:stCxn id="162" idx="3"/>
          </p:cNvCxnSpPr>
          <p:nvPr/>
        </p:nvCxnSpPr>
        <p:spPr>
          <a:xfrm>
            <a:off x="5852300" y="3221125"/>
            <a:ext cx="527400" cy="10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9"/>
          <p:cNvSpPr/>
          <p:nvPr/>
        </p:nvSpPr>
        <p:spPr>
          <a:xfrm>
            <a:off x="1635775" y="2548525"/>
            <a:ext cx="560700" cy="19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19"/>
          <p:cNvCxnSpPr>
            <a:stCxn id="173" idx="3"/>
            <a:endCxn id="161" idx="1"/>
          </p:cNvCxnSpPr>
          <p:nvPr/>
        </p:nvCxnSpPr>
        <p:spPr>
          <a:xfrm>
            <a:off x="2196475" y="2648275"/>
            <a:ext cx="3044400" cy="15201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9"/>
          <p:cNvCxnSpPr>
            <a:stCxn id="161" idx="3"/>
          </p:cNvCxnSpPr>
          <p:nvPr/>
        </p:nvCxnSpPr>
        <p:spPr>
          <a:xfrm>
            <a:off x="5859525" y="4168225"/>
            <a:ext cx="774300" cy="171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6" name="Google Shape;176;p19"/>
          <p:cNvGrpSpPr/>
          <p:nvPr/>
        </p:nvGrpSpPr>
        <p:grpSpPr>
          <a:xfrm>
            <a:off x="6687158" y="968274"/>
            <a:ext cx="2064267" cy="3958757"/>
            <a:chOff x="6687158" y="968274"/>
            <a:chExt cx="2064267" cy="3958757"/>
          </a:xfrm>
        </p:grpSpPr>
        <p:sp>
          <p:nvSpPr>
            <p:cNvPr id="177" name="Google Shape;177;p19"/>
            <p:cNvSpPr/>
            <p:nvPr/>
          </p:nvSpPr>
          <p:spPr>
            <a:xfrm>
              <a:off x="6954636" y="968274"/>
              <a:ext cx="1145178" cy="338958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START</a:t>
              </a:r>
              <a:endParaRPr/>
            </a:p>
          </p:txBody>
        </p:sp>
        <p:cxnSp>
          <p:nvCxnSpPr>
            <p:cNvPr id="178" name="Google Shape;178;p19"/>
            <p:cNvCxnSpPr>
              <a:stCxn id="177" idx="2"/>
            </p:cNvCxnSpPr>
            <p:nvPr/>
          </p:nvCxnSpPr>
          <p:spPr>
            <a:xfrm>
              <a:off x="7527225" y="1307232"/>
              <a:ext cx="0" cy="19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" name="Google Shape;179;p19"/>
            <p:cNvCxnSpPr>
              <a:endCxn id="180" idx="0"/>
            </p:cNvCxnSpPr>
            <p:nvPr/>
          </p:nvCxnSpPr>
          <p:spPr>
            <a:xfrm>
              <a:off x="7527263" y="1895275"/>
              <a:ext cx="0" cy="28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1" name="Google Shape;181;p19"/>
            <p:cNvSpPr/>
            <p:nvPr/>
          </p:nvSpPr>
          <p:spPr>
            <a:xfrm>
              <a:off x="6945261" y="4588074"/>
              <a:ext cx="1145178" cy="338958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END</a:t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6687158" y="3229970"/>
              <a:ext cx="1661367" cy="388446"/>
            </a:xfrm>
            <a:prstGeom prst="flowChartInputOutpu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Print “CSE is fun”</a:t>
              </a:r>
              <a:endParaRPr sz="1300"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6696575" y="2181175"/>
              <a:ext cx="1661375" cy="797588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 &lt; 500 ?</a:t>
              </a:r>
              <a:endParaRPr/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6945250" y="2860675"/>
              <a:ext cx="56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TRUE</a:t>
              </a:r>
              <a:endParaRPr sz="1000"/>
            </a:p>
          </p:txBody>
        </p:sp>
        <p:sp>
          <p:nvSpPr>
            <p:cNvPr id="184" name="Google Shape;184;p19"/>
            <p:cNvSpPr txBox="1"/>
            <p:nvPr/>
          </p:nvSpPr>
          <p:spPr>
            <a:xfrm>
              <a:off x="8132825" y="2301975"/>
              <a:ext cx="618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FALSE</a:t>
              </a:r>
              <a:endParaRPr sz="1000"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768500" y="1505948"/>
              <a:ext cx="1589450" cy="38845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 = 0</a:t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6723113" y="3948436"/>
              <a:ext cx="1589450" cy="38845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r>
                <a:rPr lang="en">
                  <a:solidFill>
                    <a:schemeClr val="dk1"/>
                  </a:solidFill>
                </a:rPr>
                <a:t>+= 1</a:t>
              </a:r>
              <a:endParaRPr/>
            </a:p>
          </p:txBody>
        </p:sp>
        <p:cxnSp>
          <p:nvCxnSpPr>
            <p:cNvPr id="187" name="Google Shape;187;p19"/>
            <p:cNvCxnSpPr>
              <a:stCxn id="186" idx="1"/>
              <a:endCxn id="180" idx="1"/>
            </p:cNvCxnSpPr>
            <p:nvPr/>
          </p:nvCxnSpPr>
          <p:spPr>
            <a:xfrm rot="10800000">
              <a:off x="6696713" y="2579961"/>
              <a:ext cx="26400" cy="1562700"/>
            </a:xfrm>
            <a:prstGeom prst="bentConnector3">
              <a:avLst>
                <a:gd fmla="val 100250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8" name="Google Shape;188;p19"/>
            <p:cNvCxnSpPr>
              <a:stCxn id="180" idx="3"/>
              <a:endCxn id="181" idx="0"/>
            </p:cNvCxnSpPr>
            <p:nvPr/>
          </p:nvCxnSpPr>
          <p:spPr>
            <a:xfrm flipH="1">
              <a:off x="7517950" y="2579969"/>
              <a:ext cx="840000" cy="2008200"/>
            </a:xfrm>
            <a:prstGeom prst="bentConnector4">
              <a:avLst>
                <a:gd fmla="val -28348" name="adj1"/>
                <a:gd fmla="val 9240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9" name="Google Shape;189;p19"/>
            <p:cNvCxnSpPr>
              <a:stCxn id="180" idx="2"/>
              <a:endCxn id="182" idx="1"/>
            </p:cNvCxnSpPr>
            <p:nvPr/>
          </p:nvCxnSpPr>
          <p:spPr>
            <a:xfrm flipH="1">
              <a:off x="7517963" y="2978763"/>
              <a:ext cx="9300" cy="25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19"/>
            <p:cNvCxnSpPr>
              <a:stCxn id="182" idx="4"/>
              <a:endCxn id="186" idx="0"/>
            </p:cNvCxnSpPr>
            <p:nvPr/>
          </p:nvCxnSpPr>
          <p:spPr>
            <a:xfrm>
              <a:off x="7517842" y="3618416"/>
              <a:ext cx="0" cy="33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/>
        </p:nvSpPr>
        <p:spPr>
          <a:xfrm>
            <a:off x="291575" y="3697100"/>
            <a:ext cx="4315800" cy="82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chemeClr val="dk1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chemeClr val="accent5"/>
                </a:solidFill>
              </a:rPr>
              <a:t>WhileLoopNumbers</a:t>
            </a:r>
            <a:endParaRPr sz="1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1 2 3 4 5 6 7 8 9 10 11 12 13 14 15 </a:t>
            </a:r>
            <a:r>
              <a:rPr lang="en" sz="1150">
                <a:solidFill>
                  <a:schemeClr val="dk1"/>
                </a:solidFill>
              </a:rPr>
              <a:t>&gt;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96" name="Google Shape;196;p20"/>
          <p:cNvSpPr txBox="1"/>
          <p:nvPr>
            <p:ph type="title"/>
          </p:nvPr>
        </p:nvSpPr>
        <p:spPr>
          <a:xfrm>
            <a:off x="311700" y="352675"/>
            <a:ext cx="344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while</a:t>
            </a:r>
            <a:r>
              <a:rPr b="1" lang="en"/>
              <a:t> loop (Contd)</a:t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278525" y="1055900"/>
            <a:ext cx="4341900" cy="264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WhileLoopNumbers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</a:t>
            </a:r>
            <a:r>
              <a:rPr lang="en">
                <a:solidFill>
                  <a:schemeClr val="dk1"/>
                </a:solidFill>
              </a:rPr>
              <a:t>int i = 1;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while </a:t>
            </a:r>
            <a:r>
              <a:rPr lang="en">
                <a:solidFill>
                  <a:schemeClr val="dk1"/>
                </a:solidFill>
              </a:rPr>
              <a:t> ( i &lt;= 15 ) 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	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.out.print(i + </a:t>
            </a:r>
            <a:r>
              <a:rPr lang="en">
                <a:solidFill>
                  <a:srgbClr val="FF0000"/>
                </a:solidFill>
              </a:rPr>
              <a:t>“ 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i+=1;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98" name="Google Shape;198;p20"/>
          <p:cNvSpPr txBox="1"/>
          <p:nvPr/>
        </p:nvSpPr>
        <p:spPr>
          <a:xfrm>
            <a:off x="4947525" y="1342350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Initialization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5051325" y="2138075"/>
            <a:ext cx="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Condition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5240925" y="396812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Steps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5233700" y="302102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Body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3704225" y="331225"/>
            <a:ext cx="504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printing numbers? </a:t>
            </a:r>
            <a:r>
              <a:rPr lang="en"/>
              <a:t>Let’s try to print 1 to 15 using while loop.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1137325" y="1640200"/>
            <a:ext cx="8412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20"/>
          <p:cNvCxnSpPr>
            <a:stCxn id="198" idx="1"/>
            <a:endCxn id="203" idx="3"/>
          </p:cNvCxnSpPr>
          <p:nvPr/>
        </p:nvCxnSpPr>
        <p:spPr>
          <a:xfrm flipH="1">
            <a:off x="1978425" y="1542450"/>
            <a:ext cx="2969100" cy="2433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0"/>
          <p:cNvCxnSpPr>
            <a:stCxn id="198" idx="3"/>
          </p:cNvCxnSpPr>
          <p:nvPr/>
        </p:nvCxnSpPr>
        <p:spPr>
          <a:xfrm>
            <a:off x="6152925" y="1542450"/>
            <a:ext cx="489900" cy="16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0"/>
          <p:cNvSpPr/>
          <p:nvPr/>
        </p:nvSpPr>
        <p:spPr>
          <a:xfrm>
            <a:off x="1775875" y="1965675"/>
            <a:ext cx="841200" cy="25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0"/>
          <p:cNvCxnSpPr>
            <a:stCxn id="206" idx="0"/>
          </p:cNvCxnSpPr>
          <p:nvPr/>
        </p:nvCxnSpPr>
        <p:spPr>
          <a:xfrm flipH="1" rot="-5400000">
            <a:off x="3683425" y="478725"/>
            <a:ext cx="238800" cy="3212700"/>
          </a:xfrm>
          <a:prstGeom prst="curvedConnector4">
            <a:avLst>
              <a:gd fmla="val -11464" name="adj1"/>
              <a:gd fmla="val 5739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0"/>
          <p:cNvCxnSpPr>
            <a:stCxn id="199" idx="3"/>
          </p:cNvCxnSpPr>
          <p:nvPr/>
        </p:nvCxnSpPr>
        <p:spPr>
          <a:xfrm>
            <a:off x="6049125" y="2338175"/>
            <a:ext cx="961500" cy="29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0"/>
          <p:cNvSpPr/>
          <p:nvPr/>
        </p:nvSpPr>
        <p:spPr>
          <a:xfrm>
            <a:off x="1635775" y="2250950"/>
            <a:ext cx="2068500" cy="25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0"/>
          <p:cNvCxnSpPr>
            <a:stCxn id="209" idx="3"/>
            <a:endCxn id="201" idx="1"/>
          </p:cNvCxnSpPr>
          <p:nvPr/>
        </p:nvCxnSpPr>
        <p:spPr>
          <a:xfrm>
            <a:off x="3704275" y="2376500"/>
            <a:ext cx="1529400" cy="8445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0"/>
          <p:cNvCxnSpPr>
            <a:stCxn id="201" idx="3"/>
          </p:cNvCxnSpPr>
          <p:nvPr/>
        </p:nvCxnSpPr>
        <p:spPr>
          <a:xfrm>
            <a:off x="5852300" y="3221125"/>
            <a:ext cx="527400" cy="10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0"/>
          <p:cNvSpPr/>
          <p:nvPr/>
        </p:nvSpPr>
        <p:spPr>
          <a:xfrm>
            <a:off x="1635775" y="2548525"/>
            <a:ext cx="560700" cy="19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0"/>
          <p:cNvCxnSpPr>
            <a:stCxn id="212" idx="3"/>
            <a:endCxn id="200" idx="1"/>
          </p:cNvCxnSpPr>
          <p:nvPr/>
        </p:nvCxnSpPr>
        <p:spPr>
          <a:xfrm>
            <a:off x="2196475" y="2648275"/>
            <a:ext cx="3044400" cy="15201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0"/>
          <p:cNvCxnSpPr>
            <a:stCxn id="200" idx="3"/>
          </p:cNvCxnSpPr>
          <p:nvPr/>
        </p:nvCxnSpPr>
        <p:spPr>
          <a:xfrm>
            <a:off x="5859525" y="4168225"/>
            <a:ext cx="774300" cy="171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5" name="Google Shape;215;p20"/>
          <p:cNvGrpSpPr/>
          <p:nvPr/>
        </p:nvGrpSpPr>
        <p:grpSpPr>
          <a:xfrm>
            <a:off x="6687158" y="968274"/>
            <a:ext cx="2064267" cy="3958757"/>
            <a:chOff x="6687158" y="968274"/>
            <a:chExt cx="2064267" cy="3958757"/>
          </a:xfrm>
        </p:grpSpPr>
        <p:sp>
          <p:nvSpPr>
            <p:cNvPr id="216" name="Google Shape;216;p20"/>
            <p:cNvSpPr/>
            <p:nvPr/>
          </p:nvSpPr>
          <p:spPr>
            <a:xfrm>
              <a:off x="6954636" y="968274"/>
              <a:ext cx="1145178" cy="338958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START</a:t>
              </a:r>
              <a:endParaRPr/>
            </a:p>
          </p:txBody>
        </p:sp>
        <p:cxnSp>
          <p:nvCxnSpPr>
            <p:cNvPr id="217" name="Google Shape;217;p20"/>
            <p:cNvCxnSpPr>
              <a:stCxn id="216" idx="2"/>
            </p:cNvCxnSpPr>
            <p:nvPr/>
          </p:nvCxnSpPr>
          <p:spPr>
            <a:xfrm>
              <a:off x="7527225" y="1307232"/>
              <a:ext cx="0" cy="19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8" name="Google Shape;218;p20"/>
            <p:cNvCxnSpPr>
              <a:endCxn id="219" idx="0"/>
            </p:cNvCxnSpPr>
            <p:nvPr/>
          </p:nvCxnSpPr>
          <p:spPr>
            <a:xfrm>
              <a:off x="7527263" y="1895275"/>
              <a:ext cx="0" cy="28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0" name="Google Shape;220;p20"/>
            <p:cNvSpPr/>
            <p:nvPr/>
          </p:nvSpPr>
          <p:spPr>
            <a:xfrm>
              <a:off x="6945261" y="4588074"/>
              <a:ext cx="1145178" cy="338958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END</a:t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6687158" y="3229970"/>
              <a:ext cx="1661367" cy="388446"/>
            </a:xfrm>
            <a:prstGeom prst="flowChartInputOutpu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Print i</a:t>
              </a:r>
              <a:endParaRPr sz="1300"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6696575" y="2181175"/>
              <a:ext cx="1661375" cy="797588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 &lt;= 15?</a:t>
              </a:r>
              <a:endParaRPr/>
            </a:p>
          </p:txBody>
        </p:sp>
        <p:sp>
          <p:nvSpPr>
            <p:cNvPr id="222" name="Google Shape;222;p20"/>
            <p:cNvSpPr txBox="1"/>
            <p:nvPr/>
          </p:nvSpPr>
          <p:spPr>
            <a:xfrm>
              <a:off x="6945250" y="2860675"/>
              <a:ext cx="56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TRUE</a:t>
              </a:r>
              <a:endParaRPr sz="1000"/>
            </a:p>
          </p:txBody>
        </p:sp>
        <p:sp>
          <p:nvSpPr>
            <p:cNvPr id="223" name="Google Shape;223;p20"/>
            <p:cNvSpPr txBox="1"/>
            <p:nvPr/>
          </p:nvSpPr>
          <p:spPr>
            <a:xfrm>
              <a:off x="8132825" y="2301975"/>
              <a:ext cx="618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FALSE</a:t>
              </a:r>
              <a:endParaRPr sz="1000"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6768500" y="1505948"/>
              <a:ext cx="1589450" cy="38845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 = 1</a:t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6723113" y="3948436"/>
              <a:ext cx="1589450" cy="38845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r>
                <a:rPr lang="en">
                  <a:solidFill>
                    <a:schemeClr val="dk1"/>
                  </a:solidFill>
                </a:rPr>
                <a:t>+= 1</a:t>
              </a:r>
              <a:endParaRPr/>
            </a:p>
          </p:txBody>
        </p:sp>
        <p:cxnSp>
          <p:nvCxnSpPr>
            <p:cNvPr id="226" name="Google Shape;226;p20"/>
            <p:cNvCxnSpPr>
              <a:stCxn id="225" idx="1"/>
              <a:endCxn id="219" idx="1"/>
            </p:cNvCxnSpPr>
            <p:nvPr/>
          </p:nvCxnSpPr>
          <p:spPr>
            <a:xfrm rot="10800000">
              <a:off x="6696713" y="2579961"/>
              <a:ext cx="26400" cy="1562700"/>
            </a:xfrm>
            <a:prstGeom prst="bentConnector3">
              <a:avLst>
                <a:gd fmla="val 100250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7" name="Google Shape;227;p20"/>
            <p:cNvCxnSpPr>
              <a:stCxn id="219" idx="3"/>
              <a:endCxn id="220" idx="0"/>
            </p:cNvCxnSpPr>
            <p:nvPr/>
          </p:nvCxnSpPr>
          <p:spPr>
            <a:xfrm flipH="1">
              <a:off x="7517950" y="2579969"/>
              <a:ext cx="840000" cy="2008200"/>
            </a:xfrm>
            <a:prstGeom prst="bentConnector4">
              <a:avLst>
                <a:gd fmla="val -28348" name="adj1"/>
                <a:gd fmla="val 9240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8" name="Google Shape;228;p20"/>
            <p:cNvCxnSpPr>
              <a:stCxn id="219" idx="2"/>
              <a:endCxn id="221" idx="1"/>
            </p:cNvCxnSpPr>
            <p:nvPr/>
          </p:nvCxnSpPr>
          <p:spPr>
            <a:xfrm flipH="1">
              <a:off x="7517963" y="2978763"/>
              <a:ext cx="9300" cy="25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9" name="Google Shape;229;p20"/>
            <p:cNvCxnSpPr>
              <a:stCxn id="221" idx="4"/>
              <a:endCxn id="225" idx="0"/>
            </p:cNvCxnSpPr>
            <p:nvPr/>
          </p:nvCxnSpPr>
          <p:spPr>
            <a:xfrm>
              <a:off x="7517842" y="3618416"/>
              <a:ext cx="0" cy="33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/>
        </p:nvSpPr>
        <p:spPr>
          <a:xfrm>
            <a:off x="291575" y="3849725"/>
            <a:ext cx="4315800" cy="96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chemeClr val="dk1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chemeClr val="accent5"/>
                </a:solidFill>
              </a:rPr>
              <a:t>WhileLoopScenario2</a:t>
            </a:r>
            <a:endParaRPr sz="1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7 14 21 28 35 42 49 56 63 70 77 84 91 98 105 112 119 </a:t>
            </a:r>
            <a:r>
              <a:rPr lang="en" sz="1150">
                <a:solidFill>
                  <a:schemeClr val="dk1"/>
                </a:solidFill>
              </a:rPr>
              <a:t>&gt; 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35" name="Google Shape;235;p21"/>
          <p:cNvSpPr txBox="1"/>
          <p:nvPr>
            <p:ph type="title"/>
          </p:nvPr>
        </p:nvSpPr>
        <p:spPr>
          <a:xfrm>
            <a:off x="311700" y="352675"/>
            <a:ext cx="344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</a:t>
            </a:r>
            <a:r>
              <a:rPr b="1" lang="en">
                <a:solidFill>
                  <a:srgbClr val="0000FF"/>
                </a:solidFill>
              </a:rPr>
              <a:t>hile</a:t>
            </a:r>
            <a:r>
              <a:rPr b="1" lang="en"/>
              <a:t> loop (Contd)</a:t>
            </a:r>
            <a:endParaRPr/>
          </a:p>
        </p:txBody>
      </p:sp>
      <p:sp>
        <p:nvSpPr>
          <p:cNvPr id="236" name="Google Shape;236;p21"/>
          <p:cNvSpPr txBox="1"/>
          <p:nvPr/>
        </p:nvSpPr>
        <p:spPr>
          <a:xfrm>
            <a:off x="278525" y="1055900"/>
            <a:ext cx="4341900" cy="264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873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1428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WhileLoopScenario2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873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1428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873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1428"/>
              <a:buAutoNum type="arabicPeriod"/>
            </a:pPr>
            <a:r>
              <a:rPr lang="en">
                <a:solidFill>
                  <a:srgbClr val="0000FF"/>
                </a:solidFill>
              </a:rPr>
              <a:t>     	</a:t>
            </a:r>
            <a:r>
              <a:rPr lang="en">
                <a:solidFill>
                  <a:schemeClr val="dk1"/>
                </a:solidFill>
              </a:rPr>
              <a:t>int i = 1;</a:t>
            </a:r>
            <a:endParaRPr>
              <a:solidFill>
                <a:schemeClr val="dk1"/>
              </a:solidFill>
            </a:endParaRPr>
          </a:p>
          <a:p>
            <a:pPr indent="-2873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1428"/>
              <a:buAutoNum type="arabicPeriod"/>
            </a:pPr>
            <a:r>
              <a:rPr lang="en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w</a:t>
            </a:r>
            <a:r>
              <a:rPr lang="en">
                <a:solidFill>
                  <a:srgbClr val="0000FF"/>
                </a:solidFill>
              </a:rPr>
              <a:t>hile </a:t>
            </a:r>
            <a:r>
              <a:rPr lang="en">
                <a:solidFill>
                  <a:schemeClr val="dk1"/>
                </a:solidFill>
              </a:rPr>
              <a:t> ( i &lt;= 120 )  {</a:t>
            </a:r>
            <a:endParaRPr>
              <a:solidFill>
                <a:schemeClr val="dk1"/>
              </a:solidFill>
            </a:endParaRPr>
          </a:p>
          <a:p>
            <a:pPr indent="-2873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AutoNum type="arabicPeriod"/>
            </a:pPr>
            <a:r>
              <a:rPr lang="en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	If </a:t>
            </a:r>
            <a:r>
              <a:rPr lang="en">
                <a:solidFill>
                  <a:schemeClr val="dk1"/>
                </a:solidFill>
              </a:rPr>
              <a:t>( i%7==0 ) {</a:t>
            </a:r>
            <a:endParaRPr>
              <a:solidFill>
                <a:srgbClr val="0000FF"/>
              </a:solidFill>
            </a:endParaRPr>
          </a:p>
          <a:p>
            <a:pPr indent="-2873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AutoNum type="arabicPeriod"/>
            </a:pPr>
            <a:r>
              <a:rPr lang="en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	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.out.println(i+</a:t>
            </a:r>
            <a:r>
              <a:rPr lang="en">
                <a:solidFill>
                  <a:srgbClr val="FF0000"/>
                </a:solidFill>
              </a:rPr>
              <a:t>“ 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146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rgbClr val="0000FF"/>
              </a:solidFill>
            </a:endParaRPr>
          </a:p>
          <a:p>
            <a:pPr indent="-28146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285"/>
              <a:buAutoNum type="arabicPeriod"/>
            </a:pPr>
            <a:r>
              <a:rPr lang="en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i+=1;</a:t>
            </a:r>
            <a:endParaRPr>
              <a:solidFill>
                <a:schemeClr val="dk1"/>
              </a:solidFill>
            </a:endParaRPr>
          </a:p>
          <a:p>
            <a:pPr indent="-28146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873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1428"/>
              <a:buAutoNum type="arabicPeriod"/>
            </a:pPr>
            <a:r>
              <a:rPr lang="en"/>
              <a:t>     }</a:t>
            </a:r>
            <a:endParaRPr/>
          </a:p>
          <a:p>
            <a:pPr indent="-2873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5555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37" name="Google Shape;237;p21"/>
          <p:cNvSpPr txBox="1"/>
          <p:nvPr/>
        </p:nvSpPr>
        <p:spPr>
          <a:xfrm>
            <a:off x="3704225" y="331225"/>
            <a:ext cx="504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to compare the Scenario 2 flowchart with the Java code of the same problem.</a:t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1202625" y="1596400"/>
            <a:ext cx="709800" cy="19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1"/>
          <p:cNvCxnSpPr>
            <a:stCxn id="240" idx="1"/>
            <a:endCxn id="238" idx="3"/>
          </p:cNvCxnSpPr>
          <p:nvPr/>
        </p:nvCxnSpPr>
        <p:spPr>
          <a:xfrm flipH="1">
            <a:off x="1912300" y="1106575"/>
            <a:ext cx="3366000" cy="5895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1"/>
          <p:cNvSpPr/>
          <p:nvPr/>
        </p:nvSpPr>
        <p:spPr>
          <a:xfrm>
            <a:off x="1698725" y="1813538"/>
            <a:ext cx="908100" cy="16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21"/>
          <p:cNvCxnSpPr>
            <a:stCxn id="241" idx="0"/>
            <a:endCxn id="243" idx="2"/>
          </p:cNvCxnSpPr>
          <p:nvPr/>
        </p:nvCxnSpPr>
        <p:spPr>
          <a:xfrm flipH="1" rot="-5400000">
            <a:off x="3892625" y="73688"/>
            <a:ext cx="44400" cy="3524100"/>
          </a:xfrm>
          <a:prstGeom prst="curvedConnector5">
            <a:avLst>
              <a:gd fmla="val -141807" name="adj1"/>
              <a:gd fmla="val 49362" name="adj2"/>
              <a:gd fmla="val 636458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1"/>
          <p:cNvSpPr/>
          <p:nvPr/>
        </p:nvSpPr>
        <p:spPr>
          <a:xfrm>
            <a:off x="1586750" y="1999200"/>
            <a:ext cx="2173200" cy="650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21"/>
          <p:cNvCxnSpPr>
            <a:stCxn id="244" idx="3"/>
            <a:endCxn id="246" idx="1"/>
          </p:cNvCxnSpPr>
          <p:nvPr/>
        </p:nvCxnSpPr>
        <p:spPr>
          <a:xfrm>
            <a:off x="3759950" y="2324550"/>
            <a:ext cx="1683900" cy="89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1"/>
          <p:cNvSpPr/>
          <p:nvPr/>
        </p:nvSpPr>
        <p:spPr>
          <a:xfrm>
            <a:off x="1635775" y="2667550"/>
            <a:ext cx="560700" cy="19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21"/>
          <p:cNvCxnSpPr>
            <a:stCxn id="247" idx="3"/>
            <a:endCxn id="249" idx="1"/>
          </p:cNvCxnSpPr>
          <p:nvPr/>
        </p:nvCxnSpPr>
        <p:spPr>
          <a:xfrm>
            <a:off x="2196475" y="2767300"/>
            <a:ext cx="3044400" cy="1401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0" name="Google Shape;250;p21"/>
          <p:cNvGrpSpPr/>
          <p:nvPr/>
        </p:nvGrpSpPr>
        <p:grpSpPr>
          <a:xfrm>
            <a:off x="6030700" y="527912"/>
            <a:ext cx="2475750" cy="4489973"/>
            <a:chOff x="6382175" y="326762"/>
            <a:chExt cx="2475750" cy="4489973"/>
          </a:xfrm>
        </p:grpSpPr>
        <p:sp>
          <p:nvSpPr>
            <p:cNvPr id="251" name="Google Shape;251;p21"/>
            <p:cNvSpPr/>
            <p:nvPr/>
          </p:nvSpPr>
          <p:spPr>
            <a:xfrm>
              <a:off x="6966377" y="326762"/>
              <a:ext cx="856602" cy="285012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START</a:t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6988100" y="4475780"/>
              <a:ext cx="1032426" cy="340956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END</a:t>
              </a:r>
              <a:endParaRPr/>
            </a:p>
          </p:txBody>
        </p:sp>
        <p:cxnSp>
          <p:nvCxnSpPr>
            <p:cNvPr id="253" name="Google Shape;253;p21"/>
            <p:cNvCxnSpPr>
              <a:stCxn id="251" idx="2"/>
            </p:cNvCxnSpPr>
            <p:nvPr/>
          </p:nvCxnSpPr>
          <p:spPr>
            <a:xfrm>
              <a:off x="7394678" y="611774"/>
              <a:ext cx="0" cy="16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4" name="Google Shape;254;p21"/>
            <p:cNvSpPr/>
            <p:nvPr/>
          </p:nvSpPr>
          <p:spPr>
            <a:xfrm>
              <a:off x="6458275" y="1273300"/>
              <a:ext cx="1847525" cy="723950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is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 &lt;= 120 ?</a:t>
              </a:r>
              <a:endParaRPr sz="1200"/>
            </a:p>
          </p:txBody>
        </p:sp>
        <p:cxnSp>
          <p:nvCxnSpPr>
            <p:cNvPr id="255" name="Google Shape;255;p21"/>
            <p:cNvCxnSpPr>
              <a:endCxn id="254" idx="0"/>
            </p:cNvCxnSpPr>
            <p:nvPr/>
          </p:nvCxnSpPr>
          <p:spPr>
            <a:xfrm>
              <a:off x="7382038" y="918700"/>
              <a:ext cx="0" cy="35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6" name="Google Shape;256;p21"/>
            <p:cNvSpPr txBox="1"/>
            <p:nvPr/>
          </p:nvSpPr>
          <p:spPr>
            <a:xfrm>
              <a:off x="6617275" y="1972800"/>
              <a:ext cx="6192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TRUE</a:t>
              </a:r>
              <a:endParaRPr sz="1200"/>
            </a:p>
          </p:txBody>
        </p:sp>
        <p:sp>
          <p:nvSpPr>
            <p:cNvPr id="257" name="Google Shape;257;p21"/>
            <p:cNvSpPr txBox="1"/>
            <p:nvPr/>
          </p:nvSpPr>
          <p:spPr>
            <a:xfrm>
              <a:off x="8158925" y="1347525"/>
              <a:ext cx="699000" cy="2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FALSE</a:t>
              </a:r>
              <a:endParaRPr sz="1200"/>
            </a:p>
          </p:txBody>
        </p:sp>
        <p:cxnSp>
          <p:nvCxnSpPr>
            <p:cNvPr id="258" name="Google Shape;258;p21"/>
            <p:cNvCxnSpPr>
              <a:stCxn id="254" idx="2"/>
              <a:endCxn id="259" idx="0"/>
            </p:cNvCxnSpPr>
            <p:nvPr/>
          </p:nvCxnSpPr>
          <p:spPr>
            <a:xfrm flipH="1">
              <a:off x="7373638" y="1997250"/>
              <a:ext cx="8400" cy="23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0" name="Google Shape;260;p21"/>
            <p:cNvSpPr/>
            <p:nvPr/>
          </p:nvSpPr>
          <p:spPr>
            <a:xfrm>
              <a:off x="6827142" y="778886"/>
              <a:ext cx="1188951" cy="326643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 = 1</a:t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6909837" y="3940984"/>
              <a:ext cx="1188951" cy="326643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 += 1</a:t>
              </a:r>
              <a:endParaRPr/>
            </a:p>
          </p:txBody>
        </p:sp>
        <p:cxnSp>
          <p:nvCxnSpPr>
            <p:cNvPr id="262" name="Google Shape;262;p21"/>
            <p:cNvCxnSpPr>
              <a:stCxn id="261" idx="1"/>
              <a:endCxn id="254" idx="1"/>
            </p:cNvCxnSpPr>
            <p:nvPr/>
          </p:nvCxnSpPr>
          <p:spPr>
            <a:xfrm rot="10800000">
              <a:off x="6458337" y="1635306"/>
              <a:ext cx="451500" cy="2469000"/>
            </a:xfrm>
            <a:prstGeom prst="bentConnector3">
              <a:avLst>
                <a:gd fmla="val 15275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9" name="Google Shape;259;p21"/>
            <p:cNvSpPr/>
            <p:nvPr/>
          </p:nvSpPr>
          <p:spPr>
            <a:xfrm>
              <a:off x="6620900" y="2229888"/>
              <a:ext cx="1505477" cy="716509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is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i%7==0 ?</a:t>
              </a:r>
              <a:endParaRPr sz="1200"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6382175" y="3236665"/>
              <a:ext cx="1971525" cy="421800"/>
            </a:xfrm>
            <a:prstGeom prst="flowChartInputOutpu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Print i</a:t>
              </a:r>
              <a:endParaRPr sz="1200"/>
            </a:p>
          </p:txBody>
        </p:sp>
        <p:cxnSp>
          <p:nvCxnSpPr>
            <p:cNvPr id="264" name="Google Shape;264;p21"/>
            <p:cNvCxnSpPr>
              <a:stCxn id="259" idx="2"/>
              <a:endCxn id="263" idx="1"/>
            </p:cNvCxnSpPr>
            <p:nvPr/>
          </p:nvCxnSpPr>
          <p:spPr>
            <a:xfrm flipH="1">
              <a:off x="7367939" y="2946397"/>
              <a:ext cx="57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5" name="Google Shape;265;p21"/>
            <p:cNvSpPr txBox="1"/>
            <p:nvPr/>
          </p:nvSpPr>
          <p:spPr>
            <a:xfrm>
              <a:off x="7962400" y="2319600"/>
              <a:ext cx="699000" cy="2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FALSE</a:t>
              </a:r>
              <a:endParaRPr sz="1200"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8565111" y="3683359"/>
              <a:ext cx="204000" cy="219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7" name="Google Shape;267;p21"/>
            <p:cNvCxnSpPr>
              <a:stCxn id="263" idx="4"/>
              <a:endCxn id="266" idx="2"/>
            </p:cNvCxnSpPr>
            <p:nvPr/>
          </p:nvCxnSpPr>
          <p:spPr>
            <a:xfrm flipH="1" rot="-5400000">
              <a:off x="7899238" y="3127165"/>
              <a:ext cx="134700" cy="11973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8" name="Google Shape;268;p21"/>
            <p:cNvCxnSpPr>
              <a:stCxn id="259" idx="3"/>
              <a:endCxn id="266" idx="0"/>
            </p:cNvCxnSpPr>
            <p:nvPr/>
          </p:nvCxnSpPr>
          <p:spPr>
            <a:xfrm>
              <a:off x="8126377" y="2588143"/>
              <a:ext cx="540600" cy="10953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9" name="Google Shape;269;p21"/>
            <p:cNvCxnSpPr>
              <a:stCxn id="266" idx="4"/>
              <a:endCxn id="261" idx="3"/>
            </p:cNvCxnSpPr>
            <p:nvPr/>
          </p:nvCxnSpPr>
          <p:spPr>
            <a:xfrm rot="5400000">
              <a:off x="8282361" y="3719509"/>
              <a:ext cx="201300" cy="5682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0" name="Google Shape;270;p21"/>
            <p:cNvSpPr txBox="1"/>
            <p:nvPr/>
          </p:nvSpPr>
          <p:spPr>
            <a:xfrm>
              <a:off x="6687300" y="2887300"/>
              <a:ext cx="6192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TRUE</a:t>
              </a:r>
              <a:endParaRPr sz="1200"/>
            </a:p>
          </p:txBody>
        </p:sp>
        <p:cxnSp>
          <p:nvCxnSpPr>
            <p:cNvPr id="271" name="Google Shape;271;p21"/>
            <p:cNvCxnSpPr>
              <a:stCxn id="254" idx="3"/>
              <a:endCxn id="252" idx="3"/>
            </p:cNvCxnSpPr>
            <p:nvPr/>
          </p:nvCxnSpPr>
          <p:spPr>
            <a:xfrm flipH="1">
              <a:off x="8020500" y="1635275"/>
              <a:ext cx="285300" cy="3011100"/>
            </a:xfrm>
            <a:prstGeom prst="bentConnector3">
              <a:avLst>
                <a:gd fmla="val -19292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0" name="Google Shape;240;p21"/>
          <p:cNvSpPr txBox="1"/>
          <p:nvPr/>
        </p:nvSpPr>
        <p:spPr>
          <a:xfrm>
            <a:off x="5278300" y="906475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Initialization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5177825" y="1596400"/>
            <a:ext cx="997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Condition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5233850" y="394617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Steps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5233850" y="297267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Body</a:t>
            </a:r>
            <a:endParaRPr b="1" sz="1100">
              <a:highlight>
                <a:schemeClr val="accent6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