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5.jpg" ContentType="image/jp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6.jpg" ContentType="image/jp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media/image7.jpg" ContentType="image/jpg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media/image8.jpg" ContentType="image/jpg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media/image9.jpg" ContentType="image/jpg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media/image10.jpg" ContentType="image/jpg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2" r:id="rId1"/>
  </p:sldMasterIdLst>
  <p:notesMasterIdLst>
    <p:notesMasterId r:id="rId72"/>
  </p:notesMasterIdLst>
  <p:sldIdLst>
    <p:sldId id="256" r:id="rId2"/>
    <p:sldId id="357" r:id="rId3"/>
    <p:sldId id="304" r:id="rId4"/>
    <p:sldId id="359" r:id="rId5"/>
    <p:sldId id="360" r:id="rId6"/>
    <p:sldId id="425" r:id="rId7"/>
    <p:sldId id="364" r:id="rId8"/>
    <p:sldId id="361" r:id="rId9"/>
    <p:sldId id="363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5" r:id="rId28"/>
    <p:sldId id="382" r:id="rId29"/>
    <p:sldId id="383" r:id="rId30"/>
    <p:sldId id="384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4" r:id="rId39"/>
    <p:sldId id="393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9" r:id="rId54"/>
    <p:sldId id="410" r:id="rId55"/>
    <p:sldId id="408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21" r:id="rId65"/>
    <p:sldId id="419" r:id="rId66"/>
    <p:sldId id="420" r:id="rId67"/>
    <p:sldId id="422" r:id="rId68"/>
    <p:sldId id="423" r:id="rId69"/>
    <p:sldId id="424" r:id="rId70"/>
    <p:sldId id="305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73216" autoAdjust="0"/>
  </p:normalViewPr>
  <p:slideViewPr>
    <p:cSldViewPr snapToGrid="0" snapToObjects="1">
      <p:cViewPr varScale="1">
        <p:scale>
          <a:sx n="84" d="100"/>
          <a:sy n="84" d="100"/>
        </p:scale>
        <p:origin x="2040" y="78"/>
      </p:cViewPr>
      <p:guideLst/>
    </p:cSldViewPr>
  </p:slideViewPr>
  <p:outlineViewPr>
    <p:cViewPr>
      <p:scale>
        <a:sx n="33" d="100"/>
        <a:sy n="33" d="100"/>
      </p:scale>
      <p:origin x="0" y="-30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B6532-9A1E-4F76-8FD0-EFD680C18BC0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6E7E-50E2-49F1-B8D3-1154CA3035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46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everyone, first of all, I would like to thank </a:t>
            </a:r>
            <a:r>
              <a:rPr lang="en-US" dirty="0" err="1"/>
              <a:t>Deveeshree</a:t>
            </a:r>
            <a:r>
              <a:rPr lang="en-US" dirty="0"/>
              <a:t> for inviting me to give these seminars, it is a pleasure for me. It is a pleasure to collaborate with the University of Washington, U DAB.</a:t>
            </a:r>
          </a:p>
          <a:p>
            <a:endParaRPr lang="en-US" dirty="0"/>
          </a:p>
          <a:p>
            <a:r>
              <a:rPr lang="en-US" dirty="0"/>
              <a:t>Thank you for inviting me to give this seminar.</a:t>
            </a:r>
          </a:p>
          <a:p>
            <a:endParaRPr lang="en-US" dirty="0"/>
          </a:p>
          <a:p>
            <a:r>
              <a:rPr lang="en-US" dirty="0"/>
              <a:t>I wish I could explain in more detail the 4 types of NoSQL databases I mentioned the other day, document-based, key-value, columnar and graph databases, but in one session I can only explain one of them in detail. For this reason I have chosen to dedicate this seminar to key-value databases, specifically REDIS.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62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features of REDIS are its high speed, the fact that it can be stored in RAM helps a lot to achieve it. Unlike some of its competitors that only store it on disk.</a:t>
            </a:r>
          </a:p>
          <a:p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830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388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relation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Replication</a:t>
            </a:r>
            <a:r>
              <a:rPr lang="es-ES" dirty="0"/>
              <a:t> and </a:t>
            </a:r>
            <a:r>
              <a:rPr lang="es-ES" dirty="0" err="1"/>
              <a:t>persistence</a:t>
            </a:r>
            <a:r>
              <a:rPr lang="es-ES" dirty="0"/>
              <a:t>, REDIS has a Master-</a:t>
            </a:r>
            <a:r>
              <a:rPr lang="es-ES" dirty="0" err="1"/>
              <a:t>slave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Redis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supports</a:t>
            </a:r>
            <a:r>
              <a:rPr lang="es-ES" dirty="0"/>
              <a:t> </a:t>
            </a:r>
            <a:r>
              <a:rPr lang="en-US" dirty="0"/>
              <a:t>asynchronous replication: copy data to multiple slave servers.</a:t>
            </a:r>
          </a:p>
          <a:p>
            <a:endParaRPr lang="en-US" dirty="0"/>
          </a:p>
          <a:p>
            <a:r>
              <a:rPr lang="en-US" dirty="0"/>
              <a:t>Improved reads and recovery when the master server fails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565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a simple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REDIS.</a:t>
            </a:r>
          </a:p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side</a:t>
            </a:r>
            <a:r>
              <a:rPr lang="es-ES" dirty="0"/>
              <a:t> que </a:t>
            </a:r>
            <a:r>
              <a:rPr lang="es-ES" dirty="0" err="1"/>
              <a:t>have</a:t>
            </a:r>
            <a:r>
              <a:rPr lang="es-ES" dirty="0"/>
              <a:t> a REDIS </a:t>
            </a:r>
            <a:r>
              <a:rPr lang="es-ES" dirty="0" err="1"/>
              <a:t>Console</a:t>
            </a:r>
            <a:r>
              <a:rPr lang="es-ES" dirty="0"/>
              <a:t> Client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can </a:t>
            </a:r>
            <a:r>
              <a:rPr lang="es-ES" dirty="0" err="1"/>
              <a:t>send</a:t>
            </a:r>
            <a:r>
              <a:rPr lang="es-ES" dirty="0"/>
              <a:t> and </a:t>
            </a:r>
            <a:r>
              <a:rPr lang="es-ES" dirty="0" err="1"/>
              <a:t>receive</a:t>
            </a:r>
            <a:r>
              <a:rPr lang="es-ES" dirty="0"/>
              <a:t> data </a:t>
            </a:r>
            <a:r>
              <a:rPr lang="es-ES" dirty="0" err="1"/>
              <a:t>from</a:t>
            </a:r>
            <a:r>
              <a:rPr lang="es-ES" dirty="0"/>
              <a:t> Redis Server.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40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regard to the replication system, REDIS has a master-slave system.</a:t>
            </a:r>
          </a:p>
          <a:p>
            <a:endParaRPr lang="en-US" dirty="0"/>
          </a:p>
          <a:p>
            <a:pPr lvl="1"/>
            <a:r>
              <a:rPr lang="en-US" dirty="0"/>
              <a:t>Allows for scalability on the server.</a:t>
            </a:r>
          </a:p>
          <a:p>
            <a:pPr lvl="1"/>
            <a:r>
              <a:rPr lang="en-US" dirty="0"/>
              <a:t>A master can have multiple slaves, which in turn can accept connections from other slaves.</a:t>
            </a:r>
          </a:p>
          <a:p>
            <a:pPr lvl="1"/>
            <a:r>
              <a:rPr lang="en-US" dirty="0"/>
              <a:t>Non-blocking by the master (the master continues to accept queries even if the slaves are </a:t>
            </a:r>
            <a:r>
              <a:rPr lang="en-US" dirty="0" err="1"/>
              <a:t>synchronising</a:t>
            </a:r>
            <a:r>
              <a:rPr lang="en-US" dirty="0"/>
              <a:t>). Non-blocking also on the part of the slaves.</a:t>
            </a:r>
          </a:p>
          <a:p>
            <a:pPr lvl="1"/>
            <a:r>
              <a:rPr lang="en-US" dirty="0"/>
              <a:t>If the master goes down, the next slave becomes master.</a:t>
            </a:r>
          </a:p>
          <a:p>
            <a:pPr lvl="1"/>
            <a:r>
              <a:rPr lang="en-US" dirty="0"/>
              <a:t>Transparent recovery in case of failure.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472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397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16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785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86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Dos puntos = colon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41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way of summary, with respect to the other day, just to recall some of the characteristics we saw between SQL and No-SQL, RDBMS and Non RDBMS databases.</a:t>
            </a:r>
          </a:p>
          <a:p>
            <a:endParaRPr lang="en-US" dirty="0"/>
          </a:p>
          <a:p>
            <a:r>
              <a:rPr lang="en-US" dirty="0"/>
              <a:t>In relation to the type of data, SQL stored structured data in tables and No-SQL, generally, unstructured.</a:t>
            </a:r>
          </a:p>
          <a:p>
            <a:endParaRPr lang="en-US" dirty="0"/>
          </a:p>
          <a:p>
            <a:r>
              <a:rPr lang="en-US" dirty="0"/>
              <a:t>The schema in SQL was static and in No-SQL dynamic.</a:t>
            </a:r>
          </a:p>
          <a:p>
            <a:endParaRPr lang="en-US" dirty="0"/>
          </a:p>
          <a:p>
            <a:r>
              <a:rPr lang="en-US" dirty="0"/>
              <a:t>Scalability in SQL was vertical, which meant that an increase in data would lead to an increase in hardware costs, which was not the case in No-SQL.</a:t>
            </a:r>
          </a:p>
          <a:p>
            <a:endParaRPr lang="en-US" dirty="0"/>
          </a:p>
          <a:p>
            <a:r>
              <a:rPr lang="en-US" dirty="0"/>
              <a:t>Generally, NoSQL does not accept JOIN queries.</a:t>
            </a:r>
          </a:p>
          <a:p>
            <a:endParaRPr lang="en-US" dirty="0"/>
          </a:p>
          <a:p>
            <a:r>
              <a:rPr lang="en-US" dirty="0"/>
              <a:t>And the transactions we just mentioned how NoSQL follows the CAP vs ACID theorem in the case of SQL databases.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75002-CA7D-464C-9165-C06C9E4A989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169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465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975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279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342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350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949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902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493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792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49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am going to talk about REDIS which is a type of key-value database.</a:t>
            </a:r>
          </a:p>
          <a:p>
            <a:endParaRPr lang="en-US" dirty="0"/>
          </a:p>
          <a:p>
            <a:r>
              <a:rPr lang="en-US" dirty="0"/>
              <a:t>Information is available on these websites.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898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4142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491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436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7562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8331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429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4917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6102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814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65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113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2010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7884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4475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84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721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9862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194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7152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5201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6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0802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56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8133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4078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3173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9346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4484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4043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65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762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16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1080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0500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8161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3825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8117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9661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0396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86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2816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8663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8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6132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99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REDIS stands out mainly for its speed, simplicity and flexibility.</a:t>
            </a:r>
          </a:p>
          <a:p>
            <a:endParaRPr lang="en-US" dirty="0"/>
          </a:p>
          <a:p>
            <a:r>
              <a:rPr lang="en-US" dirty="0"/>
              <a:t>It allows information to be stored in RAM, as well as on disk.</a:t>
            </a:r>
          </a:p>
          <a:p>
            <a:endParaRPr lang="en-US" dirty="0"/>
          </a:p>
          <a:p>
            <a:r>
              <a:rPr lang="en-US" dirty="0"/>
              <a:t>It is generally used in projects that require a low response time.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956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REDIS repository is available in </a:t>
            </a:r>
            <a:r>
              <a:rPr lang="en-US" dirty="0" err="1"/>
              <a:t>github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6E7E-50E2-49F1-B8D3-1154CA3035C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40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56F2-F0F2-4021-A456-0022ECB5A550}" type="datetime1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64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2E01-B5A3-4C52-9C23-D52AB48D36EC}" type="datetime1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9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B611-A573-43ED-8548-1864C00E1CDB}" type="datetime1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6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7172-5482-4186-9D50-BEBCACC0E5DD}" type="datetime1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362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2480-9A5F-415B-8BE1-C6E63D83995B}" type="datetime1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07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92E1-CD2A-44C5-8C76-BEC63D9CBCFD}" type="datetime1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348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43D6-3704-416A-B4E2-1FFBA353B35F}" type="datetime1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37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CF3C-8117-462A-AB60-1E04AEC8CEBC}" type="datetime1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33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04-3066-4EDD-BF51-13F0095FA37D}" type="datetime1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0DA-FD00-4239-9CD0-CEB346309C98}" type="datetime1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61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F3A9-D452-4DE1-B564-643EAD5E7F32}" type="datetime1">
              <a:rPr lang="es-ES" smtClean="0"/>
              <a:t>15/05/2021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82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BA8-8850-48A5-B062-70E34B8FB9A4}" type="datetime1">
              <a:rPr lang="es-ES" smtClean="0"/>
              <a:t>15/05/2021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10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645D-2C14-4B83-8C6A-5C5F02713686}" type="datetime1">
              <a:rPr lang="es-ES" smtClean="0"/>
              <a:t>15/05/2021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51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550B-8300-48AA-B802-9E0748B464D7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96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CCDB-3B12-4F08-93D7-7F571F0F29F4}" type="datetime1">
              <a:rPr lang="es-ES" smtClean="0"/>
              <a:t>15/05/2021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José Alberto Benítez Andrades - jbena@unileon.es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51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B550-E290-4F6D-B6B7-DB6DD14CF5D5}" type="datetime1">
              <a:rPr lang="es-ES" smtClean="0"/>
              <a:t>15/05/2021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José Alberto Benítez Andrades - jbena@unileon.es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64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4D12-1890-4969-8A50-AD73B6C3F6CA}" type="datetime1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José Alberto Benítez Andrades - jbena@unileon.es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7DE2AA-7623-D545-B5F5-DB0F94924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2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learning-redis/9781783980123/" TargetMode="External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redis.io/" TargetMode="External"/><Relationship Id="rId4" Type="http://schemas.openxmlformats.org/officeDocument/2006/relationships/hyperlink" Target="https://learning.oreilly.com/library/view/redis-4x-cookbook/9781783988167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rofile/Jose_Benitez_Andrades?ev=hdr_xprf&amp;_sg=QT2gBxx5RC8NGjIhkBwCXEk3_N1AtoMbMzyyJaTBOnSKa9gCKL-Si2H1ibuDmlIIbawhx9wZaI4j8YSjdTvcJGEf" TargetMode="External"/><Relationship Id="rId3" Type="http://schemas.openxmlformats.org/officeDocument/2006/relationships/hyperlink" Target="https://www.jabenitez.com/" TargetMode="External"/><Relationship Id="rId7" Type="http://schemas.openxmlformats.org/officeDocument/2006/relationships/hyperlink" Target="https://www.youtube.com/channel/UC3o5fEgnWdpD2ytEysgitEQ?view_as=subscriber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jabeteacher/" TargetMode="External"/><Relationship Id="rId5" Type="http://schemas.openxmlformats.org/officeDocument/2006/relationships/hyperlink" Target="https://www.instagram.com/jabenitez88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www.jabefitness.com/" TargetMode="External"/><Relationship Id="rId9" Type="http://schemas.openxmlformats.org/officeDocument/2006/relationships/hyperlink" Target="http://www.salbis.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B9B6C-0F5B-624E-842F-99F3526CB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/>
              <a:t>Key-</a:t>
            </a:r>
            <a:r>
              <a:rPr lang="es-ES" sz="4400" dirty="0" err="1"/>
              <a:t>Value</a:t>
            </a:r>
            <a:r>
              <a:rPr lang="es-ES" sz="4400" dirty="0"/>
              <a:t> </a:t>
            </a:r>
            <a:r>
              <a:rPr lang="es-ES" sz="4400" dirty="0" err="1"/>
              <a:t>Databases</a:t>
            </a:r>
            <a:br>
              <a:rPr lang="es-ES" sz="4400" dirty="0"/>
            </a:br>
            <a:r>
              <a:rPr lang="es-ES" sz="4400" dirty="0"/>
              <a:t>REDIS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DF84C-5675-1F4B-AE68-09F9333A2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595" y="4050835"/>
            <a:ext cx="5826719" cy="72436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10C5B8-E170-5949-A5CD-EC5C269B0A36}"/>
              </a:ext>
            </a:extLst>
          </p:cNvPr>
          <p:cNvSpPr txBox="1">
            <a:spLocks/>
          </p:cNvSpPr>
          <p:nvPr/>
        </p:nvSpPr>
        <p:spPr>
          <a:xfrm>
            <a:off x="1130595" y="5278582"/>
            <a:ext cx="5826719" cy="1127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1"/>
                </a:solidFill>
              </a:rPr>
              <a:t>José Alberto Benítez-Andrades, </a:t>
            </a:r>
            <a:r>
              <a:rPr lang="es-ES" sz="1600" dirty="0" err="1">
                <a:solidFill>
                  <a:schemeClr val="tx1"/>
                </a:solidFill>
              </a:rPr>
              <a:t>Ph.D</a:t>
            </a:r>
            <a:r>
              <a:rPr lang="es-ES" sz="1600" dirty="0">
                <a:solidFill>
                  <a:schemeClr val="tx1"/>
                </a:solidFill>
              </a:rPr>
              <a:t>. – jbena@unileon.es</a:t>
            </a:r>
          </a:p>
          <a:p>
            <a:r>
              <a:rPr lang="es-ES" sz="1600" dirty="0" err="1">
                <a:solidFill>
                  <a:schemeClr val="tx1"/>
                </a:solidFill>
              </a:rPr>
              <a:t>Assistant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Professor</a:t>
            </a:r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Universidad de León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49988F-997C-2147-92E0-6E7D1EF54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1" y="169868"/>
            <a:ext cx="1668706" cy="9107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6B1E42-E2FA-6B41-B13A-AF6A6B9BD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25" y="47346"/>
            <a:ext cx="2146540" cy="11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Characteristics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dirty="0"/>
              <a:t>High speed: Data is stored in RAM, unlike other systems that store it on disk.</a:t>
            </a:r>
          </a:p>
          <a:p>
            <a:endParaRPr lang="en-US" dirty="0"/>
          </a:p>
          <a:p>
            <a:r>
              <a:rPr lang="en-US" dirty="0"/>
              <a:t>By eliminating access to these disks, delays are avoided: it is accessed and operated much faster.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10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7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Characteristics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b="1" dirty="0"/>
              <a:t>In-memory data structures:</a:t>
            </a:r>
          </a:p>
          <a:p>
            <a:pPr lvl="1"/>
            <a:r>
              <a:rPr lang="en-US" dirty="0"/>
              <a:t>With REDIS we can store keys of different data types and we have a maximum size of 512MB for a string, be it  text or binary data.</a:t>
            </a:r>
          </a:p>
          <a:p>
            <a:pPr lvl="1"/>
            <a:r>
              <a:rPr lang="en-US" dirty="0"/>
              <a:t>It also supports lists of strings, unordered sets of strings, sorted sets by score, hashes and </a:t>
            </a:r>
            <a:r>
              <a:rPr lang="en-US" dirty="0" err="1"/>
              <a:t>HyperLogLogs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other words, virtually any type of data can be stored in memory.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11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0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Characteristics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dirty="0"/>
              <a:t>Replication and persistence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Master-slave architecture</a:t>
            </a:r>
          </a:p>
          <a:p>
            <a:pPr lvl="1"/>
            <a:r>
              <a:rPr lang="en-US" dirty="0"/>
              <a:t>Supports asynchronous replication: copy data to multiple slave servers.</a:t>
            </a:r>
          </a:p>
          <a:p>
            <a:pPr lvl="1"/>
            <a:r>
              <a:rPr lang="en-US" dirty="0"/>
              <a:t>Improved reads and recovery when the master server fails.</a:t>
            </a:r>
          </a:p>
          <a:p>
            <a:endParaRPr lang="en-US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12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1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dirty="0"/>
              <a:t>Simple instance:</a:t>
            </a:r>
            <a:endParaRPr lang="en-US" b="1" dirty="0"/>
          </a:p>
          <a:p>
            <a:endParaRPr lang="en-US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13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1015C494-5D04-48A4-AD3B-C86A87E7ACF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404" y="2625173"/>
            <a:ext cx="6705601" cy="28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3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b="1" dirty="0"/>
              <a:t>Master-slave replication system :</a:t>
            </a:r>
          </a:p>
          <a:p>
            <a:pPr lvl="1"/>
            <a:r>
              <a:rPr lang="en-US" dirty="0"/>
              <a:t>Allows for scalability on the server.</a:t>
            </a:r>
          </a:p>
          <a:p>
            <a:pPr lvl="1"/>
            <a:r>
              <a:rPr lang="en-US" dirty="0"/>
              <a:t>A master can have multiple slaves, which in turn can accept connections from other slaves.</a:t>
            </a:r>
          </a:p>
          <a:p>
            <a:pPr lvl="1"/>
            <a:r>
              <a:rPr lang="en-US" dirty="0"/>
              <a:t>Non-blocking by the master (the master continues to accept queries even if the slaves are </a:t>
            </a:r>
            <a:r>
              <a:rPr lang="en-US" dirty="0" err="1"/>
              <a:t>synchronising</a:t>
            </a:r>
            <a:r>
              <a:rPr lang="en-US" dirty="0"/>
              <a:t>). Non-blocking also on the part of the slaves.</a:t>
            </a:r>
          </a:p>
          <a:p>
            <a:pPr lvl="1"/>
            <a:r>
              <a:rPr lang="en-US" dirty="0"/>
              <a:t>If the master goes down, the next slave becomes master.</a:t>
            </a:r>
          </a:p>
          <a:p>
            <a:pPr lvl="1"/>
            <a:r>
              <a:rPr lang="en-US" dirty="0"/>
              <a:t>Transparent recovery in case of failure.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14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7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b="1" dirty="0"/>
              <a:t>Master-slave replication system :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15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0B0C26F3-B3A2-4D53-AB5F-7B869D914B4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355" y="2637365"/>
            <a:ext cx="5900640" cy="324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7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b="1" dirty="0"/>
              <a:t>Persistence:</a:t>
            </a:r>
          </a:p>
          <a:p>
            <a:pPr lvl="1"/>
            <a:r>
              <a:rPr lang="en-US" dirty="0"/>
              <a:t>RBD (REDIS Database Backup): snapshots are used to copy data in memory to permanent storage (disk) at a specified interval.</a:t>
            </a:r>
          </a:p>
          <a:p>
            <a:pPr lvl="1"/>
            <a:r>
              <a:rPr lang="en-US" dirty="0"/>
              <a:t>AOF (Append Only File): all write operations received on the server (causes large log files) are stored.</a:t>
            </a:r>
          </a:p>
          <a:p>
            <a:pPr lvl="1"/>
            <a:r>
              <a:rPr lang="en-US" dirty="0"/>
              <a:t>SAVE command: forces the creation of a snapshot.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16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b="1" dirty="0"/>
              <a:t>Performance:</a:t>
            </a:r>
          </a:p>
          <a:p>
            <a:pPr lvl="1"/>
            <a:r>
              <a:rPr lang="en-US" dirty="0"/>
              <a:t>Single-threaded (other systems create a process or fork for each new request). </a:t>
            </a:r>
          </a:p>
          <a:p>
            <a:pPr lvl="1"/>
            <a:r>
              <a:rPr lang="en-US" dirty="0"/>
              <a:t>To improve CPU performance, multiple REDIS instances can be started on the same server.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17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8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b="1" dirty="0"/>
              <a:t>Limitations:</a:t>
            </a:r>
          </a:p>
          <a:p>
            <a:pPr lvl="1"/>
            <a:r>
              <a:rPr lang="en-US" dirty="0"/>
              <a:t>The main limitation is memory (data structures cannot be larger than memory). If memory is exceeded, swapping starts: it affects performance.</a:t>
            </a:r>
          </a:p>
          <a:p>
            <a:pPr lvl="1"/>
            <a:r>
              <a:rPr lang="en-US" dirty="0" err="1"/>
              <a:t>maxmemory</a:t>
            </a:r>
            <a:r>
              <a:rPr lang="en-US" dirty="0"/>
              <a:t> option to limit the memory used (no new writes are allowed after that, but reads are allowed).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18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5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b="1" dirty="0"/>
              <a:t>Basic commands:</a:t>
            </a:r>
          </a:p>
          <a:p>
            <a:pPr lvl="1"/>
            <a:r>
              <a:rPr lang="en-US" dirty="0"/>
              <a:t>set &lt;key&gt; &lt;value&gt;: The separator ":" is often used to create the key structure: </a:t>
            </a:r>
            <a:r>
              <a:rPr lang="en-US" dirty="0" err="1"/>
              <a:t>students:unileon</a:t>
            </a:r>
            <a:r>
              <a:rPr lang="en-US" dirty="0"/>
              <a:t>, title:1, title:2, author:1, author:2.</a:t>
            </a:r>
          </a:p>
          <a:p>
            <a:pPr lvl="1"/>
            <a:r>
              <a:rPr lang="en-US" dirty="0"/>
              <a:t>get &lt;key&gt;: Gets the value of a key (or (nil) if it does not exist).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19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5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58923"/>
            <a:ext cx="6347713" cy="1320800"/>
          </a:xfrm>
        </p:spPr>
        <p:txBody>
          <a:bodyPr>
            <a:normAutofit/>
          </a:bodyPr>
          <a:lstStyle/>
          <a:p>
            <a:r>
              <a:rPr lang="es-ES" sz="2800" dirty="0"/>
              <a:t>RDBMS (SQL) vs NoSQL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4976"/>
            <a:ext cx="8229600" cy="45840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número de diapositiva 4">
            <a:extLst>
              <a:ext uri="{FF2B5EF4-FFF2-40B4-BE49-F238E27FC236}">
                <a16:creationId xmlns:a16="http://schemas.microsoft.com/office/drawing/2014/main" id="{1A364270-D6E3-D94F-BAAC-768B9A70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</p:spPr>
        <p:txBody>
          <a:bodyPr/>
          <a:lstStyle/>
          <a:p>
            <a:fld id="{647DE2AA-7623-D545-B5F5-DB0F94924097}" type="slidenum">
              <a:rPr lang="es-ES" smtClean="0"/>
              <a:t>2</a:t>
            </a:fld>
            <a:r>
              <a:rPr lang="es-ES" dirty="0"/>
              <a:t>/69</a:t>
            </a:r>
          </a:p>
        </p:txBody>
      </p:sp>
      <p:sp>
        <p:nvSpPr>
          <p:cNvPr id="9" name="Marcador de pie de página 2">
            <a:extLst>
              <a:ext uri="{FF2B5EF4-FFF2-40B4-BE49-F238E27FC236}">
                <a16:creationId xmlns:a16="http://schemas.microsoft.com/office/drawing/2014/main" id="{12A61E63-58E7-5648-9D2D-5D1262E1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</p:spPr>
        <p:txBody>
          <a:bodyPr/>
          <a:lstStyle/>
          <a:p>
            <a:r>
              <a:rPr lang="es-ES" dirty="0"/>
              <a:t>José Alberto Benítez Andrades - </a:t>
            </a:r>
            <a:r>
              <a:rPr lang="es-ES" dirty="0" err="1"/>
              <a:t>jbena@unileon.es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A3CC9A-BF4B-C743-823B-230D1BA92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61C4577-F552-D849-93AA-6063E3173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1EC9F86-C731-4146-AAFD-31103E947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2" y="1785938"/>
            <a:ext cx="8393723" cy="302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49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09566"/>
            <a:ext cx="6347714" cy="4738833"/>
          </a:xfrm>
        </p:spPr>
        <p:txBody>
          <a:bodyPr>
            <a:normAutofit/>
          </a:bodyPr>
          <a:lstStyle/>
          <a:p>
            <a:r>
              <a:rPr lang="en-US" b="1" dirty="0"/>
              <a:t>Strings:</a:t>
            </a:r>
          </a:p>
          <a:p>
            <a:pPr lvl="1"/>
            <a:r>
              <a:rPr lang="en-US" dirty="0"/>
              <a:t>These are the most basic structures available.</a:t>
            </a:r>
          </a:p>
          <a:p>
            <a:pPr lvl="1"/>
            <a:r>
              <a:rPr lang="en-US" dirty="0"/>
              <a:t>Maximum of 512 MB.</a:t>
            </a:r>
          </a:p>
          <a:p>
            <a:pPr lvl="1"/>
            <a:r>
              <a:rPr lang="en-US" dirty="0"/>
              <a:t>Common commands:</a:t>
            </a:r>
          </a:p>
          <a:p>
            <a:pPr lvl="2"/>
            <a:r>
              <a:rPr lang="en-US" dirty="0" err="1"/>
              <a:t>strlen</a:t>
            </a:r>
            <a:r>
              <a:rPr lang="en-US" dirty="0"/>
              <a:t> &lt;key&gt;: value length calculation.</a:t>
            </a:r>
          </a:p>
          <a:p>
            <a:pPr lvl="2"/>
            <a:r>
              <a:rPr lang="en-US" dirty="0" err="1"/>
              <a:t>getrange</a:t>
            </a:r>
            <a:r>
              <a:rPr lang="en-US" dirty="0"/>
              <a:t> &lt;key&gt; &lt;start&gt; &lt;end&gt;: substring in the given range</a:t>
            </a:r>
          </a:p>
          <a:p>
            <a:pPr lvl="2"/>
            <a:r>
              <a:rPr lang="en-US" dirty="0"/>
              <a:t>append &lt;key&gt; &lt;value&gt;: append &lt;value&gt; to the end of the existing value (or create a new one if there is none).</a:t>
            </a:r>
          </a:p>
          <a:p>
            <a:pPr lvl="2"/>
            <a:r>
              <a:rPr lang="en-US" dirty="0" err="1"/>
              <a:t>incr</a:t>
            </a:r>
            <a:r>
              <a:rPr lang="en-US" dirty="0"/>
              <a:t> &lt;key&gt;: Increments the value by one (if possible)</a:t>
            </a:r>
          </a:p>
          <a:p>
            <a:pPr lvl="2"/>
            <a:r>
              <a:rPr lang="en-US" dirty="0" err="1"/>
              <a:t>decr</a:t>
            </a:r>
            <a:r>
              <a:rPr lang="en-US" dirty="0"/>
              <a:t> &lt;key&gt;: decrements the value by one (if possible)</a:t>
            </a:r>
          </a:p>
          <a:p>
            <a:pPr lvl="2"/>
            <a:r>
              <a:rPr lang="en-US" dirty="0" err="1"/>
              <a:t>incrby</a:t>
            </a:r>
            <a:r>
              <a:rPr lang="en-US" dirty="0"/>
              <a:t> &lt;key&gt; &lt;</a:t>
            </a:r>
            <a:r>
              <a:rPr lang="en-US" dirty="0" err="1"/>
              <a:t>inc</a:t>
            </a:r>
            <a:r>
              <a:rPr lang="en-US" dirty="0"/>
              <a:t>&gt; : Increments the value by &lt;</a:t>
            </a:r>
            <a:r>
              <a:rPr lang="en-US" dirty="0" err="1"/>
              <a:t>inc</a:t>
            </a:r>
            <a:r>
              <a:rPr lang="en-US" dirty="0"/>
              <a:t>&gt; (if possible)</a:t>
            </a:r>
          </a:p>
          <a:p>
            <a:pPr lvl="2"/>
            <a:r>
              <a:rPr lang="en-US" dirty="0" err="1"/>
              <a:t>decrby</a:t>
            </a:r>
            <a:r>
              <a:rPr lang="en-US" dirty="0"/>
              <a:t> &lt;key&gt; &lt;dec&gt;: decrements by &lt;dec&gt; the value (if possible)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20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72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481943"/>
            <a:ext cx="6347714" cy="3766456"/>
          </a:xfrm>
        </p:spPr>
        <p:txBody>
          <a:bodyPr>
            <a:normAutofit/>
          </a:bodyPr>
          <a:lstStyle/>
          <a:p>
            <a:r>
              <a:rPr lang="en-US" b="1" dirty="0"/>
              <a:t>Hashes:</a:t>
            </a:r>
          </a:p>
          <a:p>
            <a:pPr lvl="1"/>
            <a:r>
              <a:rPr lang="en-US" dirty="0"/>
              <a:t>Collection of key-value pairs.</a:t>
            </a:r>
          </a:p>
          <a:p>
            <a:pPr lvl="1"/>
            <a:r>
              <a:rPr lang="en-US" dirty="0"/>
              <a:t>Particularly suitable for object storage.</a:t>
            </a:r>
          </a:p>
          <a:p>
            <a:pPr lvl="1"/>
            <a:r>
              <a:rPr lang="en-US" dirty="0" err="1"/>
              <a:t>hset</a:t>
            </a:r>
            <a:r>
              <a:rPr lang="en-US" dirty="0"/>
              <a:t> &lt;key&gt; &lt;field&gt; &lt;value&gt; [&lt;field&gt; &lt;value&gt; ...]</a:t>
            </a:r>
          </a:p>
          <a:p>
            <a:pPr lvl="1"/>
            <a:r>
              <a:rPr lang="en-US" dirty="0" err="1"/>
              <a:t>hget</a:t>
            </a:r>
            <a:r>
              <a:rPr lang="en-US" dirty="0"/>
              <a:t> &lt;key&gt; &lt;field&gt;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21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0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481943"/>
            <a:ext cx="6347714" cy="3766456"/>
          </a:xfrm>
        </p:spPr>
        <p:txBody>
          <a:bodyPr>
            <a:normAutofit/>
          </a:bodyPr>
          <a:lstStyle/>
          <a:p>
            <a:r>
              <a:rPr lang="en-US" b="1" dirty="0"/>
              <a:t>Hashes (other commands):</a:t>
            </a:r>
          </a:p>
          <a:p>
            <a:pPr lvl="1"/>
            <a:r>
              <a:rPr lang="en-US" dirty="0" err="1"/>
              <a:t>hmget</a:t>
            </a:r>
            <a:r>
              <a:rPr lang="en-US" dirty="0"/>
              <a:t> &lt;key&gt; &lt;field&gt; [&lt;field&gt;...]: get the value of several fields.</a:t>
            </a:r>
          </a:p>
          <a:p>
            <a:pPr lvl="1"/>
            <a:r>
              <a:rPr lang="en-US" dirty="0" err="1"/>
              <a:t>hgetall</a:t>
            </a:r>
            <a:r>
              <a:rPr lang="en-US" dirty="0"/>
              <a:t> &lt;key&gt;: get all fields and their values.</a:t>
            </a:r>
          </a:p>
          <a:p>
            <a:pPr lvl="1"/>
            <a:r>
              <a:rPr lang="en-US" dirty="0" err="1"/>
              <a:t>hkeys</a:t>
            </a:r>
            <a:r>
              <a:rPr lang="en-US" dirty="0"/>
              <a:t> &lt;key&gt;: get only the fields.</a:t>
            </a:r>
          </a:p>
          <a:p>
            <a:pPr lvl="1"/>
            <a:r>
              <a:rPr lang="en-US" dirty="0" err="1"/>
              <a:t>hdel</a:t>
            </a:r>
            <a:r>
              <a:rPr lang="en-US" dirty="0"/>
              <a:t> &lt;key&gt; &lt;field&gt; [&lt;field&gt;...]: removes the specified fields.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22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54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481943"/>
            <a:ext cx="6347714" cy="3766456"/>
          </a:xfrm>
        </p:spPr>
        <p:txBody>
          <a:bodyPr>
            <a:normAutofit/>
          </a:bodyPr>
          <a:lstStyle/>
          <a:p>
            <a:r>
              <a:rPr lang="en-US" b="1" dirty="0"/>
              <a:t>Lists:</a:t>
            </a:r>
          </a:p>
          <a:p>
            <a:pPr lvl="1"/>
            <a:r>
              <a:rPr lang="en-US" dirty="0"/>
              <a:t>They allow storing and manipulating a set of values given a specific key.</a:t>
            </a:r>
          </a:p>
          <a:p>
            <a:pPr lvl="1"/>
            <a:r>
              <a:rPr lang="en-US" dirty="0"/>
              <a:t>You can add values to the list, retrieve values, and manipulate values of a given position.</a:t>
            </a:r>
          </a:p>
          <a:p>
            <a:pPr lvl="1"/>
            <a:r>
              <a:rPr lang="en-US" dirty="0"/>
              <a:t>Lists maintain order and are efficient in performing operations based on their index. operations based on their index.</a:t>
            </a:r>
          </a:p>
          <a:p>
            <a:pPr lvl="1"/>
            <a:r>
              <a:rPr lang="en-US" dirty="0"/>
              <a:t>Values can be any type of data.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23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59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481943"/>
            <a:ext cx="6347714" cy="376645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Lists (common commands):</a:t>
            </a:r>
          </a:p>
          <a:p>
            <a:pPr lvl="1"/>
            <a:r>
              <a:rPr lang="en-US" dirty="0" err="1"/>
              <a:t>lpush</a:t>
            </a:r>
            <a:r>
              <a:rPr lang="en-US" dirty="0"/>
              <a:t> &lt;key&gt; &lt;element&gt; [&lt;element&gt;...]: Inserts one or more elements at the beginning of the specified list with key &lt;key&gt;.</a:t>
            </a:r>
          </a:p>
          <a:p>
            <a:pPr lvl="1"/>
            <a:r>
              <a:rPr lang="en-US" dirty="0" err="1"/>
              <a:t>lindex</a:t>
            </a:r>
            <a:r>
              <a:rPr lang="en-US" dirty="0"/>
              <a:t> &lt;key&gt; &lt;index&gt;: Returns the &lt;index&gt; element of the list (negative numbers start counting from the end of the list).</a:t>
            </a:r>
          </a:p>
          <a:p>
            <a:pPr lvl="1"/>
            <a:r>
              <a:rPr lang="en-US" dirty="0" err="1"/>
              <a:t>linsert</a:t>
            </a:r>
            <a:r>
              <a:rPr lang="en-US" dirty="0"/>
              <a:t> &lt;key&gt; BEFORE | AFTER &lt;pivot&gt; &lt;element&gt;: Inserts an element before or after the position specified with &lt;pivot&gt;.</a:t>
            </a:r>
          </a:p>
          <a:p>
            <a:pPr lvl="1"/>
            <a:r>
              <a:rPr lang="en-US" dirty="0" err="1"/>
              <a:t>llen</a:t>
            </a:r>
            <a:r>
              <a:rPr lang="en-US" dirty="0"/>
              <a:t> &lt;key&gt;: Returns the length of the list.</a:t>
            </a:r>
          </a:p>
          <a:p>
            <a:pPr lvl="1"/>
            <a:r>
              <a:rPr lang="en-US" dirty="0" err="1"/>
              <a:t>lpop</a:t>
            </a:r>
            <a:r>
              <a:rPr lang="en-US" dirty="0"/>
              <a:t> &lt;key&gt;: Returns the first element in the list and removes it from the list.</a:t>
            </a:r>
          </a:p>
          <a:p>
            <a:pPr lvl="1"/>
            <a:r>
              <a:rPr lang="en-US" dirty="0" err="1"/>
              <a:t>Lrange</a:t>
            </a:r>
            <a:r>
              <a:rPr lang="en-US" dirty="0"/>
              <a:t> &lt;key&gt; &lt;start&gt; &lt;stop&gt;: Returns the specified range of the list.</a:t>
            </a:r>
          </a:p>
          <a:p>
            <a:pPr lvl="1"/>
            <a:r>
              <a:rPr lang="en-US" dirty="0" err="1"/>
              <a:t>Lrem</a:t>
            </a:r>
            <a:r>
              <a:rPr lang="en-US" dirty="0"/>
              <a:t> &lt;key&gt; &lt;count&gt; &lt;value&gt;: Removes the first (or last if it is a negative number) &lt;count&gt; elements of value &lt;value&gt;. If &lt;count&gt; is 0, 22 removes all matches.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24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0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481943"/>
            <a:ext cx="6347714" cy="3766456"/>
          </a:xfrm>
        </p:spPr>
        <p:txBody>
          <a:bodyPr>
            <a:normAutofit/>
          </a:bodyPr>
          <a:lstStyle/>
          <a:p>
            <a:r>
              <a:rPr lang="en-US" b="1" dirty="0"/>
              <a:t>Sets:</a:t>
            </a:r>
          </a:p>
          <a:p>
            <a:pPr lvl="1"/>
            <a:r>
              <a:rPr lang="en-US" dirty="0"/>
              <a:t>Storage of unique values.</a:t>
            </a:r>
          </a:p>
          <a:p>
            <a:pPr lvl="1"/>
            <a:r>
              <a:rPr lang="en-US" dirty="0"/>
              <a:t>Order is not maintained.</a:t>
            </a:r>
          </a:p>
          <a:p>
            <a:pPr lvl="1"/>
            <a:r>
              <a:rPr lang="en-US" dirty="0"/>
              <a:t>Efficient operations (intersection, union...).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25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11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23694"/>
            <a:ext cx="6347714" cy="4124705"/>
          </a:xfrm>
        </p:spPr>
        <p:txBody>
          <a:bodyPr>
            <a:normAutofit/>
          </a:bodyPr>
          <a:lstStyle/>
          <a:p>
            <a:r>
              <a:rPr lang="en-US" b="1" dirty="0"/>
              <a:t>Sets (common commands):</a:t>
            </a:r>
          </a:p>
          <a:p>
            <a:pPr lvl="1"/>
            <a:r>
              <a:rPr lang="en-US" dirty="0" err="1"/>
              <a:t>sadd</a:t>
            </a:r>
            <a:r>
              <a:rPr lang="en-US" dirty="0"/>
              <a:t> &lt;key&gt; &lt;member&gt; [&lt;member&gt;...]: Adds one or several values to the set.</a:t>
            </a:r>
          </a:p>
          <a:p>
            <a:pPr lvl="1"/>
            <a:r>
              <a:rPr lang="en-US" dirty="0" err="1"/>
              <a:t>scard</a:t>
            </a:r>
            <a:r>
              <a:rPr lang="en-US" dirty="0"/>
              <a:t> &lt;key&gt;: Number of elements in the set.</a:t>
            </a:r>
          </a:p>
          <a:p>
            <a:pPr lvl="1"/>
            <a:r>
              <a:rPr lang="en-US" dirty="0" err="1"/>
              <a:t>sunion</a:t>
            </a:r>
            <a:r>
              <a:rPr lang="en-US" dirty="0"/>
              <a:t> &lt;key&gt; [&lt;key&gt;...]: Returns the union of the sets.</a:t>
            </a:r>
          </a:p>
          <a:p>
            <a:pPr lvl="1"/>
            <a:r>
              <a:rPr lang="en-US" dirty="0"/>
              <a:t>sinter &lt;key&gt; [&lt;key&gt;...]: Returns the intersection of the sets.</a:t>
            </a:r>
          </a:p>
          <a:p>
            <a:pPr lvl="1"/>
            <a:r>
              <a:rPr lang="en-US" dirty="0" err="1"/>
              <a:t>sunionstore</a:t>
            </a:r>
            <a:r>
              <a:rPr lang="en-US" dirty="0"/>
              <a:t> &lt;</a:t>
            </a:r>
            <a:r>
              <a:rPr lang="en-US" dirty="0" err="1"/>
              <a:t>dest</a:t>
            </a:r>
            <a:r>
              <a:rPr lang="en-US" dirty="0"/>
              <a:t>&gt;&lt;key&gt;[&lt;key&gt;...]: Stores the union of the sets in &lt;</a:t>
            </a:r>
            <a:r>
              <a:rPr lang="en-US" dirty="0" err="1"/>
              <a:t>dest</a:t>
            </a:r>
            <a:r>
              <a:rPr lang="en-US" dirty="0"/>
              <a:t>&gt;.</a:t>
            </a:r>
          </a:p>
          <a:p>
            <a:pPr lvl="1"/>
            <a:r>
              <a:rPr lang="en-US" dirty="0" err="1"/>
              <a:t>sinterstore</a:t>
            </a:r>
            <a:r>
              <a:rPr lang="en-US" dirty="0"/>
              <a:t> &lt;</a:t>
            </a:r>
            <a:r>
              <a:rPr lang="en-US" dirty="0" err="1"/>
              <a:t>dest</a:t>
            </a:r>
            <a:r>
              <a:rPr lang="en-US" dirty="0"/>
              <a:t>&gt;&lt;key&gt;[&lt;key&gt;...]: Stores the intersection of the &lt;</a:t>
            </a:r>
            <a:r>
              <a:rPr lang="en-US" dirty="0" err="1"/>
              <a:t>dest</a:t>
            </a:r>
            <a:r>
              <a:rPr lang="en-US" dirty="0"/>
              <a:t>&gt; sets.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26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40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23694"/>
            <a:ext cx="6347714" cy="4124705"/>
          </a:xfrm>
        </p:spPr>
        <p:txBody>
          <a:bodyPr>
            <a:normAutofit/>
          </a:bodyPr>
          <a:lstStyle/>
          <a:p>
            <a:r>
              <a:rPr lang="en-US" b="1" dirty="0"/>
              <a:t>Ordered sets:</a:t>
            </a:r>
          </a:p>
          <a:p>
            <a:pPr lvl="1"/>
            <a:r>
              <a:rPr lang="en-US" dirty="0"/>
              <a:t>Similar to sets.</a:t>
            </a:r>
          </a:p>
          <a:p>
            <a:pPr lvl="1"/>
            <a:r>
              <a:rPr lang="en-US" dirty="0"/>
              <a:t>Each member is associated with a score, which is used to represent the order of the set from smallest to largest.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27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4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23694"/>
            <a:ext cx="6347714" cy="4124705"/>
          </a:xfrm>
        </p:spPr>
        <p:txBody>
          <a:bodyPr>
            <a:normAutofit/>
          </a:bodyPr>
          <a:lstStyle/>
          <a:p>
            <a:r>
              <a:rPr lang="en-US" b="1" dirty="0"/>
              <a:t>Ordered sets (common commands):</a:t>
            </a:r>
          </a:p>
          <a:p>
            <a:pPr lvl="1"/>
            <a:r>
              <a:rPr lang="en-US" dirty="0" err="1"/>
              <a:t>zadd</a:t>
            </a:r>
            <a:r>
              <a:rPr lang="en-US" dirty="0"/>
              <a:t> &lt;key&gt; &lt;score&gt; &lt;member&gt; [&lt;score&gt; &lt;member&gt;...]: Adds one or values to the set, with their scores.</a:t>
            </a:r>
          </a:p>
          <a:p>
            <a:pPr lvl="1"/>
            <a:r>
              <a:rPr lang="en-US" dirty="0" err="1"/>
              <a:t>zcard</a:t>
            </a:r>
            <a:r>
              <a:rPr lang="en-US" dirty="0"/>
              <a:t> &lt;key&gt;: Number of elements in the set.</a:t>
            </a:r>
          </a:p>
          <a:p>
            <a:pPr lvl="1"/>
            <a:r>
              <a:rPr lang="en-US" dirty="0" err="1"/>
              <a:t>zcount</a:t>
            </a:r>
            <a:r>
              <a:rPr lang="en-US" dirty="0"/>
              <a:t> &lt;key&gt; &lt;min&gt; &lt;max&gt;: Number of elements in the set with scores between &lt;min&gt; and &lt;max&gt;.</a:t>
            </a:r>
          </a:p>
          <a:p>
            <a:pPr lvl="1"/>
            <a:r>
              <a:rPr lang="en-US" dirty="0" err="1"/>
              <a:t>zrank</a:t>
            </a:r>
            <a:r>
              <a:rPr lang="en-US" dirty="0"/>
              <a:t> &lt;key&gt; &lt;member&gt;: Returns the position of &lt;member&gt; in the set, sorted in order of lowest to highest score.</a:t>
            </a:r>
          </a:p>
          <a:p>
            <a:pPr lvl="1"/>
            <a:r>
              <a:rPr lang="en-US" dirty="0" err="1"/>
              <a:t>zrevrank</a:t>
            </a:r>
            <a:r>
              <a:rPr lang="en-US" dirty="0"/>
              <a:t> &lt;key&gt; &lt;member&gt;: Returns the position of &lt;member&gt; in the set, sorted from highest to lowest score.</a:t>
            </a:r>
          </a:p>
          <a:p>
            <a:pPr lvl="1"/>
            <a:r>
              <a:rPr lang="en-US" dirty="0" err="1"/>
              <a:t>Zrange</a:t>
            </a:r>
            <a:r>
              <a:rPr lang="en-US" dirty="0"/>
              <a:t> &lt;key&gt;&lt;start&gt;&lt;stop&gt;: Returns the elements in the specified </a:t>
            </a:r>
            <a:r>
              <a:rPr lang="en-US" dirty="0" err="1"/>
              <a:t>specified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28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15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09566"/>
            <a:ext cx="6347714" cy="4738833"/>
          </a:xfrm>
        </p:spPr>
        <p:txBody>
          <a:bodyPr>
            <a:normAutofit/>
          </a:bodyPr>
          <a:lstStyle/>
          <a:p>
            <a:r>
              <a:rPr lang="en-US" b="1" dirty="0"/>
              <a:t>SORT command</a:t>
            </a:r>
          </a:p>
          <a:p>
            <a:pPr lvl="1"/>
            <a:r>
              <a:rPr lang="en-US" dirty="0"/>
              <a:t>Probably one of the most complex and powerful commands in REDIS.</a:t>
            </a:r>
          </a:p>
          <a:p>
            <a:pPr lvl="1"/>
            <a:r>
              <a:rPr lang="en-US" dirty="0"/>
              <a:t>It allows to emulate SQL queries.</a:t>
            </a:r>
          </a:p>
          <a:p>
            <a:pPr lvl="1"/>
            <a:r>
              <a:rPr lang="en-US" dirty="0"/>
              <a:t>It operates on lists, sets or sorted sets.</a:t>
            </a:r>
          </a:p>
          <a:p>
            <a:pPr lvl="1"/>
            <a:r>
              <a:rPr lang="en-US" dirty="0"/>
              <a:t>By default, it interprets double-precision floating point numeric values, and sorts them in ascending order.</a:t>
            </a:r>
          </a:p>
          <a:p>
            <a:pPr lvl="1"/>
            <a:r>
              <a:rPr lang="en-US" dirty="0"/>
              <a:t>Can be slow on large data sets.</a:t>
            </a:r>
          </a:p>
          <a:p>
            <a:pPr lvl="1"/>
            <a:r>
              <a:rPr lang="en-US" dirty="0"/>
              <a:t>Definition:</a:t>
            </a:r>
          </a:p>
          <a:p>
            <a:pPr lvl="2"/>
            <a:r>
              <a:rPr lang="en-US" dirty="0"/>
              <a:t>SORT &lt;key&gt; [BY &lt;pattern&gt;] [LIMIT &lt;offset&gt; &lt;count&gt;] [GET &lt;pattern&gt; [GET &lt;pattern&gt; ...]] [ASC|DESC] [ALPHA] [STORE &lt;destination&gt;]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29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8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5900"/>
            <a:ext cx="6347714" cy="4762500"/>
          </a:xfrm>
        </p:spPr>
        <p:txBody>
          <a:bodyPr>
            <a:normAutofit/>
          </a:bodyPr>
          <a:lstStyle/>
          <a:p>
            <a:r>
              <a:rPr lang="es-ES" dirty="0"/>
              <a:t>REDIS </a:t>
            </a:r>
            <a:r>
              <a:rPr lang="es-ES" dirty="0" err="1"/>
              <a:t>bibliography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3"/>
              </a:rPr>
              <a:t>https://learning.oreilly.com/library/view/learning-REDIS/9781783980123/</a:t>
            </a:r>
            <a:endParaRPr lang="es-ES" dirty="0"/>
          </a:p>
          <a:p>
            <a:pPr lvl="1"/>
            <a:r>
              <a:rPr lang="es-ES" u="sng" spc="-12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4"/>
              </a:rPr>
              <a:t>https://learning.oreilly.com/library/view/REDIS-4x-cookbook/9781783988167/</a:t>
            </a:r>
            <a:endParaRPr lang="es-ES" dirty="0">
              <a:latin typeface="Trebuchet MS"/>
              <a:cs typeface="Trebuchet MS"/>
            </a:endParaRPr>
          </a:p>
          <a:p>
            <a:pPr lvl="1"/>
            <a:r>
              <a:rPr lang="es-ES" u="sng" spc="-180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5"/>
              </a:rPr>
              <a:t>https://REDIS.io/</a:t>
            </a:r>
            <a:endParaRPr lang="es-ES" dirty="0">
              <a:latin typeface="Trebuchet MS"/>
              <a:cs typeface="Trebuchet MS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3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3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/>
              <a:t>SORT command</a:t>
            </a:r>
          </a:p>
          <a:p>
            <a:pPr lvl="1"/>
            <a:r>
              <a:rPr lang="en-US" dirty="0"/>
              <a:t>Simple usage: sort </a:t>
            </a:r>
            <a:r>
              <a:rPr lang="en-US" dirty="0" err="1"/>
              <a:t>mylist</a:t>
            </a:r>
            <a:r>
              <a:rPr lang="en-US" dirty="0"/>
              <a:t> / sort </a:t>
            </a:r>
            <a:r>
              <a:rPr lang="en-US" dirty="0" err="1"/>
              <a:t>mylist</a:t>
            </a:r>
            <a:r>
              <a:rPr lang="en-US" dirty="0"/>
              <a:t> ASC / sort </a:t>
            </a:r>
            <a:r>
              <a:rPr lang="en-US" dirty="0" err="1"/>
              <a:t>mylist</a:t>
            </a:r>
            <a:r>
              <a:rPr lang="en-US" dirty="0"/>
              <a:t> DESC</a:t>
            </a:r>
          </a:p>
          <a:p>
            <a:pPr lvl="1"/>
            <a:r>
              <a:rPr lang="en-US" dirty="0"/>
              <a:t>ALPHA usage: interprets String values for lexicographic sorting.</a:t>
            </a:r>
          </a:p>
          <a:p>
            <a:pPr lvl="1"/>
            <a:r>
              <a:rPr lang="en-US" dirty="0"/>
              <a:t>Use of LIMIT: Indicates from which element to display (&lt;offset&gt;) and how many elements to display (&lt;count&gt;).</a:t>
            </a:r>
          </a:p>
          <a:p>
            <a:pPr lvl="1"/>
            <a:r>
              <a:rPr lang="en-US" dirty="0"/>
              <a:t>Use of STORE: Indicates that you want to store the sorting output in &lt;destination&gt;.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30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30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72283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/>
              <a:t>SORT command</a:t>
            </a:r>
          </a:p>
          <a:p>
            <a:pPr lvl="1"/>
            <a:r>
              <a:rPr lang="en-US" dirty="0"/>
              <a:t>Use of BY (foreign keys): You specify a pattern, which includes the character, to indicate the key you want to use for sorting.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31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F4466424-6D48-4926-B565-F26778973CA2}"/>
              </a:ext>
            </a:extLst>
          </p:cNvPr>
          <p:cNvSpPr txBox="1"/>
          <p:nvPr/>
        </p:nvSpPr>
        <p:spPr>
          <a:xfrm>
            <a:off x="411059" y="3216238"/>
            <a:ext cx="6744792" cy="261033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247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Courier New"/>
                <a:cs typeface="Courier New"/>
              </a:rPr>
              <a:t>sadd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user:123:favourite_restaurants_ids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200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365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104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455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333</a:t>
            </a:r>
            <a:endParaRPr sz="140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rest_rating_200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4.3</a:t>
            </a:r>
            <a:endParaRPr sz="140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set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rest_rating_365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4.0</a:t>
            </a:r>
            <a:endParaRPr sz="140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rest_rating_104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4.8</a:t>
            </a:r>
            <a:endParaRPr sz="140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rest_rating_455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4.7</a:t>
            </a:r>
            <a:endParaRPr sz="140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rest_rating_333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4.6</a:t>
            </a:r>
            <a:endParaRPr sz="140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sort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“user:123:favourite_restaurants_ids”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by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rest_rating_*</a:t>
            </a:r>
            <a:r>
              <a:rPr sz="1400" b="1" spc="-5" dirty="0">
                <a:latin typeface="Courier New"/>
                <a:cs typeface="Courier New"/>
              </a:rPr>
              <a:t> DESC</a:t>
            </a:r>
            <a:endParaRPr sz="1400" dirty="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1)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104</a:t>
            </a:r>
            <a:endParaRPr sz="1400" dirty="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2)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455</a:t>
            </a:r>
            <a:endParaRPr sz="1400" dirty="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3)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333</a:t>
            </a:r>
            <a:endParaRPr sz="1400" dirty="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4)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200</a:t>
            </a:r>
            <a:endParaRPr sz="1400" dirty="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5)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365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7102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72283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/>
              <a:t>SORT command</a:t>
            </a:r>
          </a:p>
          <a:p>
            <a:pPr lvl="1"/>
            <a:r>
              <a:rPr lang="en-US" dirty="0"/>
              <a:t>Use of GET (foreign keys): You specify one or more patterns, including the * character, to indicate the fields you want to display.</a:t>
            </a:r>
          </a:p>
          <a:p>
            <a:pPr lvl="1"/>
            <a:r>
              <a:rPr lang="en-US" dirty="0"/>
              <a:t>Example (following the previous example):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32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5B525CB7-AEB2-4173-A4C4-9DBFB3074CB7}"/>
              </a:ext>
            </a:extLst>
          </p:cNvPr>
          <p:cNvSpPr txBox="1"/>
          <p:nvPr/>
        </p:nvSpPr>
        <p:spPr>
          <a:xfrm>
            <a:off x="411059" y="3216238"/>
            <a:ext cx="6851890" cy="2841162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247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95"/>
              </a:spcBef>
            </a:pPr>
            <a:r>
              <a:rPr lang="en-US" sz="1400" spc="-5" dirty="0">
                <a:latin typeface="Courier New"/>
                <a:cs typeface="Courier New"/>
              </a:rPr>
              <a:t>set rest_name_200 “Ruby Tuesday”  </a:t>
            </a:r>
          </a:p>
          <a:p>
            <a:pPr marL="90170">
              <a:lnSpc>
                <a:spcPct val="100000"/>
              </a:lnSpc>
              <a:spcBef>
                <a:spcPts val="195"/>
              </a:spcBef>
            </a:pPr>
            <a:r>
              <a:rPr lang="en-US" sz="1400" spc="-5" dirty="0">
                <a:latin typeface="Courier New"/>
                <a:cs typeface="Courier New"/>
              </a:rPr>
              <a:t>set rest_name_365 “TGI Friday”  </a:t>
            </a:r>
          </a:p>
          <a:p>
            <a:pPr marL="90170">
              <a:lnSpc>
                <a:spcPct val="100000"/>
              </a:lnSpc>
              <a:spcBef>
                <a:spcPts val="195"/>
              </a:spcBef>
            </a:pPr>
            <a:r>
              <a:rPr lang="en-US" sz="1400" spc="-5" dirty="0">
                <a:latin typeface="Courier New"/>
                <a:cs typeface="Courier New"/>
              </a:rPr>
              <a:t>set rest_name_104 “Applebee’s”  </a:t>
            </a:r>
          </a:p>
          <a:p>
            <a:pPr marL="90170">
              <a:lnSpc>
                <a:spcPct val="100000"/>
              </a:lnSpc>
              <a:spcBef>
                <a:spcPts val="195"/>
              </a:spcBef>
            </a:pPr>
            <a:r>
              <a:rPr lang="en-US" sz="1400" spc="-5" dirty="0">
                <a:latin typeface="Courier New"/>
                <a:cs typeface="Courier New"/>
              </a:rPr>
              <a:t>set rest_name_455 “Red Lobster”  </a:t>
            </a:r>
          </a:p>
          <a:p>
            <a:pPr marL="90170">
              <a:lnSpc>
                <a:spcPct val="100000"/>
              </a:lnSpc>
              <a:spcBef>
                <a:spcPts val="195"/>
              </a:spcBef>
            </a:pPr>
            <a:r>
              <a:rPr lang="en-US" sz="1400" spc="-5" dirty="0">
                <a:latin typeface="Courier New"/>
                <a:cs typeface="Courier New"/>
              </a:rPr>
              <a:t>set rest_name_333 “Boiling Crab”</a:t>
            </a:r>
          </a:p>
          <a:p>
            <a:pPr marL="90170">
              <a:lnSpc>
                <a:spcPct val="100000"/>
              </a:lnSpc>
              <a:spcBef>
                <a:spcPts val="195"/>
              </a:spcBef>
            </a:pPr>
            <a:r>
              <a:rPr lang="en-US" sz="1400" b="1" spc="-5" dirty="0">
                <a:latin typeface="Courier New"/>
                <a:cs typeface="Courier New"/>
              </a:rPr>
              <a:t>sort “user:123:favourite_restaurants_ids” by </a:t>
            </a:r>
            <a:r>
              <a:rPr lang="en-US" sz="1400" b="1" spc="-5" dirty="0" err="1">
                <a:latin typeface="Courier New"/>
                <a:cs typeface="Courier New"/>
              </a:rPr>
              <a:t>rest_rating</a:t>
            </a:r>
            <a:r>
              <a:rPr lang="en-US" sz="1400" b="1" spc="-5" dirty="0">
                <a:latin typeface="Courier New"/>
                <a:cs typeface="Courier New"/>
              </a:rPr>
              <a:t>_* DESC get </a:t>
            </a:r>
            <a:r>
              <a:rPr lang="en-US" sz="1400" b="1" spc="-5" dirty="0" err="1">
                <a:latin typeface="Courier New"/>
                <a:cs typeface="Courier New"/>
              </a:rPr>
              <a:t>rest_name</a:t>
            </a:r>
            <a:r>
              <a:rPr lang="en-US" sz="1400" b="1" spc="-5" dirty="0">
                <a:latin typeface="Courier New"/>
                <a:cs typeface="Courier New"/>
              </a:rPr>
              <a:t>_*</a:t>
            </a:r>
          </a:p>
          <a:p>
            <a:pPr marL="890270" lvl="1" indent="-342900">
              <a:spcBef>
                <a:spcPts val="195"/>
              </a:spcBef>
              <a:buFont typeface="+mj-lt"/>
              <a:buAutoNum type="arabicPeriod"/>
            </a:pPr>
            <a:r>
              <a:rPr lang="en-US" sz="1400" spc="-5" dirty="0">
                <a:latin typeface="Courier New"/>
                <a:cs typeface="Courier New"/>
              </a:rPr>
              <a:t>“Applebee’s”</a:t>
            </a:r>
          </a:p>
          <a:p>
            <a:pPr marL="890270" lvl="1" indent="-342900">
              <a:spcBef>
                <a:spcPts val="195"/>
              </a:spcBef>
              <a:buFont typeface="+mj-lt"/>
              <a:buAutoNum type="arabicPeriod"/>
            </a:pPr>
            <a:r>
              <a:rPr lang="en-US" sz="1400" spc="-5" dirty="0">
                <a:latin typeface="Courier New"/>
                <a:cs typeface="Courier New"/>
              </a:rPr>
              <a:t>“Red Lobster”</a:t>
            </a:r>
          </a:p>
          <a:p>
            <a:pPr marL="890270" lvl="1" indent="-342900">
              <a:spcBef>
                <a:spcPts val="195"/>
              </a:spcBef>
              <a:buFont typeface="+mj-lt"/>
              <a:buAutoNum type="arabicPeriod"/>
            </a:pPr>
            <a:r>
              <a:rPr lang="en-US" sz="1400" spc="-5" dirty="0">
                <a:latin typeface="Courier New"/>
                <a:cs typeface="Courier New"/>
              </a:rPr>
              <a:t>“Boiling Crab”</a:t>
            </a:r>
          </a:p>
          <a:p>
            <a:pPr marL="890270" lvl="1" indent="-342900">
              <a:spcBef>
                <a:spcPts val="195"/>
              </a:spcBef>
              <a:buFont typeface="+mj-lt"/>
              <a:buAutoNum type="arabicPeriod"/>
            </a:pPr>
            <a:r>
              <a:rPr lang="en-US" sz="1400" spc="-5" dirty="0">
                <a:latin typeface="Courier New"/>
                <a:cs typeface="Courier New"/>
              </a:rPr>
              <a:t>“Ruby Tuesday”</a:t>
            </a:r>
          </a:p>
          <a:p>
            <a:pPr marL="890270" lvl="1" indent="-342900">
              <a:spcBef>
                <a:spcPts val="195"/>
              </a:spcBef>
              <a:buFont typeface="+mj-lt"/>
              <a:buAutoNum type="arabicPeriod"/>
            </a:pPr>
            <a:r>
              <a:rPr lang="en-US" sz="1400" spc="-5" dirty="0">
                <a:latin typeface="Courier New"/>
                <a:cs typeface="Courier New"/>
              </a:rPr>
              <a:t>“TGI Friday”</a:t>
            </a:r>
          </a:p>
        </p:txBody>
      </p:sp>
    </p:spTree>
    <p:extLst>
      <p:ext uri="{BB962C8B-B14F-4D97-AF65-F5344CB8AC3E}">
        <p14:creationId xmlns:p14="http://schemas.microsoft.com/office/powerpoint/2010/main" val="3313909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Data </a:t>
            </a:r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/>
              <a:t>Other commands:</a:t>
            </a:r>
          </a:p>
          <a:p>
            <a:pPr lvl="1"/>
            <a:r>
              <a:rPr lang="en-US" dirty="0"/>
              <a:t>The full list of commands can be found at https://REDIS.io/commands.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33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4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 err="1"/>
              <a:t>HyperLogLog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Probabilistic data structure used to provide the cardinality of a set (count of unique values).</a:t>
            </a:r>
          </a:p>
          <a:p>
            <a:pPr lvl="1"/>
            <a:r>
              <a:rPr lang="en-US" dirty="0"/>
              <a:t>Approximate results, low memory usage (about 12 kilobytes, about 0,81% error rate).</a:t>
            </a:r>
          </a:p>
          <a:p>
            <a:pPr lvl="1"/>
            <a:r>
              <a:rPr lang="en-US" dirty="0"/>
              <a:t>Useful for obtaining the number of unique values in very large datasets (usually a computationally intensive operation): users of a website, count of unique words in a book, etc.</a:t>
            </a:r>
          </a:p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34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2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 err="1"/>
              <a:t>HyperLogLog</a:t>
            </a:r>
            <a:r>
              <a:rPr lang="en-US" b="1" dirty="0"/>
              <a:t> (commands):</a:t>
            </a:r>
          </a:p>
          <a:p>
            <a:pPr lvl="1"/>
            <a:r>
              <a:rPr lang="en-US" dirty="0" err="1"/>
              <a:t>pfadd</a:t>
            </a:r>
            <a:r>
              <a:rPr lang="en-US" dirty="0"/>
              <a:t> &lt;key&gt; &lt;element&gt; [&lt;element&gt;...]: Inserts elements into an HLL.  Returns 1 if its cardinality is changeable, 0 otherwise.</a:t>
            </a:r>
          </a:p>
          <a:p>
            <a:pPr lvl="1"/>
            <a:r>
              <a:rPr lang="en-US" dirty="0" err="1"/>
              <a:t>pfcount</a:t>
            </a:r>
            <a:r>
              <a:rPr lang="en-US" dirty="0"/>
              <a:t> &lt;key&gt;[&lt;key&gt;...]: Count elements in an HLL. With multiple keys it returns the sum of their cardinalities.</a:t>
            </a:r>
          </a:p>
          <a:p>
            <a:pPr lvl="1"/>
            <a:r>
              <a:rPr lang="en-US" dirty="0" err="1"/>
              <a:t>pfmerge</a:t>
            </a:r>
            <a:r>
              <a:rPr lang="en-US" dirty="0"/>
              <a:t> &lt;</a:t>
            </a:r>
            <a:r>
              <a:rPr lang="en-US" dirty="0" err="1"/>
              <a:t>destkey</a:t>
            </a:r>
            <a:r>
              <a:rPr lang="en-US" dirty="0"/>
              <a:t>&gt; &lt;</a:t>
            </a:r>
            <a:r>
              <a:rPr lang="en-US" dirty="0" err="1"/>
              <a:t>sourcekey</a:t>
            </a:r>
            <a:r>
              <a:rPr lang="en-US" dirty="0"/>
              <a:t>&gt;[&lt;</a:t>
            </a:r>
            <a:r>
              <a:rPr lang="en-US" dirty="0" err="1"/>
              <a:t>sourcekey</a:t>
            </a:r>
            <a:r>
              <a:rPr lang="en-US" dirty="0"/>
              <a:t>&gt;...]: Stores in &lt;</a:t>
            </a:r>
            <a:r>
              <a:rPr lang="en-US" dirty="0" err="1"/>
              <a:t>destkey</a:t>
            </a:r>
            <a:r>
              <a:rPr lang="en-US" dirty="0"/>
              <a:t>&gt; the union of the HLLs stored in &lt;</a:t>
            </a:r>
            <a:r>
              <a:rPr lang="en-US" dirty="0" err="1"/>
              <a:t>sourcekey</a:t>
            </a:r>
            <a:r>
              <a:rPr lang="en-US" dirty="0"/>
              <a:t>&gt;.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35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88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 err="1"/>
              <a:t>HyperLogLog</a:t>
            </a:r>
            <a:r>
              <a:rPr lang="en-US" b="1" dirty="0"/>
              <a:t> (persistence):</a:t>
            </a:r>
          </a:p>
          <a:p>
            <a:pPr lvl="1"/>
            <a:r>
              <a:rPr lang="en-US" dirty="0" err="1"/>
              <a:t>HyperLogLog</a:t>
            </a:r>
            <a:r>
              <a:rPr lang="en-US" dirty="0"/>
              <a:t> is basically a REDIS String.</a:t>
            </a:r>
          </a:p>
          <a:p>
            <a:pPr lvl="1"/>
            <a:r>
              <a:rPr lang="en-US" dirty="0"/>
              <a:t>It can be fetched with GET and stored as a String with SET.</a:t>
            </a:r>
          </a:p>
          <a:p>
            <a:pPr lvl="1"/>
            <a:r>
              <a:rPr lang="en-US" dirty="0"/>
              <a:t>It allows copying and persistence of the data structure.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36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46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/>
              <a:t>Pub/Sub</a:t>
            </a:r>
          </a:p>
          <a:p>
            <a:pPr lvl="1"/>
            <a:r>
              <a:rPr lang="en-US" dirty="0"/>
              <a:t>Messaging pattern in which multiple Publishers send messages to multiple Subscribers, who listen to messages on specific channels via the server software.</a:t>
            </a:r>
          </a:p>
          <a:p>
            <a:pPr lvl="1"/>
            <a:r>
              <a:rPr lang="en-US" dirty="0"/>
              <a:t>The REDIS client can subscribe to as many channels as it wishes.</a:t>
            </a:r>
          </a:p>
          <a:p>
            <a:pPr lvl="1"/>
            <a:r>
              <a:rPr lang="en-US" dirty="0"/>
              <a:t>One of the most widely used message queuing patterns, mainly for instant messaging systems.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37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7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38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BB6AE5D-DC59-4E90-8EA6-F1E3E16E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object 3">
            <a:extLst>
              <a:ext uri="{FF2B5EF4-FFF2-40B4-BE49-F238E27FC236}">
                <a16:creationId xmlns:a16="http://schemas.microsoft.com/office/drawing/2014/main" id="{CEBC81D9-2350-4DC1-B818-DBEE096BA06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3082" y="1795465"/>
            <a:ext cx="5324856" cy="37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52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/>
              <a:t>Pub/Sub (commands)</a:t>
            </a:r>
          </a:p>
          <a:p>
            <a:pPr lvl="1"/>
            <a:r>
              <a:rPr lang="en-US" dirty="0"/>
              <a:t>publish &lt;channel&gt;&lt;message&gt;: Publication of a message in a channel.</a:t>
            </a:r>
          </a:p>
          <a:p>
            <a:pPr lvl="1"/>
            <a:r>
              <a:rPr lang="en-US" dirty="0"/>
              <a:t>subscribe &lt;channel&gt;[&lt;channel&gt;...]: Subscription to one or more channels.</a:t>
            </a:r>
          </a:p>
          <a:p>
            <a:pPr lvl="1"/>
            <a:r>
              <a:rPr lang="en-US" dirty="0" err="1"/>
              <a:t>psubscribe</a:t>
            </a:r>
            <a:r>
              <a:rPr lang="en-US" dirty="0"/>
              <a:t> &lt;pattern&gt;[&lt;pattern&gt;...]: Subscription to channels in a pattern.</a:t>
            </a:r>
          </a:p>
          <a:p>
            <a:pPr lvl="1"/>
            <a:r>
              <a:rPr lang="en-US" dirty="0"/>
              <a:t>unsubscribe [&lt;channel&gt;[&lt;channel&gt;...]]: Unsubscribe to one or more (or all) channels (or all if none is specified).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39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7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5900"/>
            <a:ext cx="6347714" cy="47625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Development tools</a:t>
            </a:r>
          </a:p>
          <a:p>
            <a:r>
              <a:rPr lang="en-US" dirty="0"/>
              <a:t>Data modelling</a:t>
            </a:r>
          </a:p>
          <a:p>
            <a:r>
              <a:rPr lang="en-US" dirty="0"/>
              <a:t>Programmatic access to REDIS</a:t>
            </a:r>
          </a:p>
          <a:p>
            <a:r>
              <a:rPr lang="en-US" dirty="0"/>
              <a:t>Clustering in REDIS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REDIS use cases</a:t>
            </a:r>
          </a:p>
          <a:p>
            <a:r>
              <a:rPr lang="en-US" dirty="0"/>
              <a:t>Graphical tools</a:t>
            </a:r>
            <a:endParaRPr lang="es-ES" dirty="0"/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4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61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/>
              <a:t>Transactions</a:t>
            </a:r>
          </a:p>
          <a:p>
            <a:pPr lvl="1"/>
            <a:r>
              <a:rPr lang="en-US" dirty="0"/>
              <a:t>Execution of a group of commands in a single step.</a:t>
            </a:r>
          </a:p>
          <a:p>
            <a:pPr lvl="1"/>
            <a:r>
              <a:rPr lang="en-US" dirty="0"/>
              <a:t>Sequential execution as a single isolated operation (no other request shall be served in the middle of a transaction).</a:t>
            </a:r>
          </a:p>
          <a:p>
            <a:pPr lvl="1"/>
            <a:r>
              <a:rPr lang="en-US" dirty="0"/>
              <a:t>Atomic operation (all or no commands are processed).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40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84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/>
              <a:t>Transactions (commands)</a:t>
            </a:r>
          </a:p>
          <a:p>
            <a:pPr lvl="1"/>
            <a:r>
              <a:rPr lang="en-US" dirty="0"/>
              <a:t>multi: Marks the start of a transaction. From then on, all commands will be queued until the transaction is executed.</a:t>
            </a:r>
          </a:p>
          <a:p>
            <a:pPr lvl="1"/>
            <a:r>
              <a:rPr lang="en-US" dirty="0"/>
              <a:t>exec: Executes the transaction and returns to the normal state.</a:t>
            </a:r>
          </a:p>
          <a:p>
            <a:pPr lvl="1"/>
            <a:r>
              <a:rPr lang="en-US" dirty="0"/>
              <a:t>discard: Aborts the transaction (removes the command queue and returns to the normal state).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41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12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/>
              <a:t>TTL key system</a:t>
            </a:r>
          </a:p>
          <a:p>
            <a:pPr lvl="1"/>
            <a:r>
              <a:rPr lang="en-US" dirty="0"/>
              <a:t>Certain specific keys in REDIS that indicate a specific life time, after which they are after which they delete themselves.</a:t>
            </a:r>
          </a:p>
          <a:p>
            <a:pPr lvl="1"/>
            <a:r>
              <a:rPr lang="en-US" dirty="0"/>
              <a:t>Useful to avoid filling databases with unneeded data.</a:t>
            </a:r>
          </a:p>
          <a:p>
            <a:endParaRPr lang="en-US" b="1" dirty="0"/>
          </a:p>
          <a:p>
            <a:r>
              <a:rPr lang="en-US" b="1" dirty="0"/>
              <a:t>Atomic counters</a:t>
            </a:r>
          </a:p>
          <a:p>
            <a:pPr lvl="1"/>
            <a:r>
              <a:rPr lang="en-US" dirty="0"/>
              <a:t>Ensure that no inconsistent results are created.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42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72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/>
              <a:t>LUA</a:t>
            </a:r>
          </a:p>
          <a:p>
            <a:pPr lvl="1"/>
            <a:r>
              <a:rPr lang="en-US" dirty="0"/>
              <a:t>Lightweight but powerful, structured and imperative scripting language.</a:t>
            </a:r>
          </a:p>
          <a:p>
            <a:pPr lvl="1"/>
            <a:r>
              <a:rPr lang="en-US" dirty="0"/>
              <a:t>Great versatility.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43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2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Data </a:t>
            </a:r>
            <a:r>
              <a:rPr lang="es-ES" dirty="0" err="1"/>
              <a:t>modelling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/>
              <a:t>Traditional modelling</a:t>
            </a:r>
          </a:p>
          <a:p>
            <a:pPr lvl="1"/>
            <a:r>
              <a:rPr lang="en-US" dirty="0"/>
              <a:t>Table-based.</a:t>
            </a:r>
          </a:p>
          <a:p>
            <a:pPr lvl="1"/>
            <a:r>
              <a:rPr lang="en-US" dirty="0"/>
              <a:t>Predefined data by columns.</a:t>
            </a:r>
          </a:p>
          <a:p>
            <a:pPr lvl="1"/>
            <a:r>
              <a:rPr lang="en-US" dirty="0"/>
              <a:t>Predefined model before data insertion.</a:t>
            </a:r>
          </a:p>
          <a:p>
            <a:pPr lvl="1"/>
            <a:r>
              <a:rPr lang="en-US" dirty="0"/>
              <a:t>SQL queries.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44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6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Data </a:t>
            </a:r>
            <a:r>
              <a:rPr lang="es-ES" dirty="0" err="1"/>
              <a:t>modelling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/>
              <a:t>REDIS modelling</a:t>
            </a:r>
          </a:p>
          <a:p>
            <a:pPr lvl="1"/>
            <a:r>
              <a:rPr lang="en-US" dirty="0"/>
              <a:t>There is no predefined data.</a:t>
            </a:r>
          </a:p>
          <a:p>
            <a:pPr lvl="1"/>
            <a:r>
              <a:rPr lang="en-US" dirty="0"/>
              <a:t>Rows can be collected under a common key.</a:t>
            </a:r>
          </a:p>
          <a:p>
            <a:pPr lvl="1"/>
            <a:r>
              <a:rPr lang="en-US" dirty="0"/>
              <a:t>The key can run around the item name:</a:t>
            </a:r>
          </a:p>
          <a:p>
            <a:pPr lvl="2"/>
            <a:r>
              <a:rPr lang="en-US" dirty="0" err="1"/>
              <a:t>shop:items:Gorgeus-Water-Mug</a:t>
            </a:r>
            <a:endParaRPr lang="en-US" dirty="0"/>
          </a:p>
          <a:p>
            <a:pPr lvl="2"/>
            <a:r>
              <a:rPr lang="en-US" dirty="0" err="1"/>
              <a:t>shop:items:Handcrafted-Trees-Mug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45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09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Data </a:t>
            </a:r>
            <a:r>
              <a:rPr lang="es-ES" dirty="0" err="1"/>
              <a:t>modelling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b="1" dirty="0"/>
              <a:t>REDIS modelling</a:t>
            </a:r>
          </a:p>
          <a:p>
            <a:pPr lvl="1"/>
            <a:r>
              <a:rPr lang="en-US" dirty="0"/>
              <a:t>By taking advantage of hashes, many non-indexed fields with values (each field must have a value) can be used.</a:t>
            </a:r>
          </a:p>
          <a:p>
            <a:pPr lvl="1"/>
            <a:r>
              <a:rPr lang="en-US" dirty="0"/>
              <a:t>Basic hash with 3 parts: KEY / FIELDS / VALUES:</a:t>
            </a:r>
          </a:p>
          <a:p>
            <a:pPr lvl="2"/>
            <a:r>
              <a:rPr lang="en-US" dirty="0" err="1"/>
              <a:t>hmset</a:t>
            </a:r>
            <a:r>
              <a:rPr lang="en-US" dirty="0"/>
              <a:t> </a:t>
            </a:r>
            <a:r>
              <a:rPr lang="en-US" dirty="0" err="1"/>
              <a:t>shop:items:Handcrafted-Trees-Mug</a:t>
            </a:r>
            <a:r>
              <a:rPr lang="en-US" dirty="0"/>
              <a:t> artist "Martin </a:t>
            </a:r>
            <a:r>
              <a:rPr lang="en-US" dirty="0" err="1"/>
              <a:t>Wessely</a:t>
            </a:r>
            <a:r>
              <a:rPr lang="en-US" dirty="0"/>
              <a:t>" price 10.99 name "Handcrafted Trees Mug" description "Handcrafted Mug" manufacturer </a:t>
            </a:r>
            <a:r>
              <a:rPr lang="en-US" dirty="0" err="1"/>
              <a:t>OHara</a:t>
            </a:r>
            <a:r>
              <a:rPr lang="en-US" dirty="0"/>
              <a:t>-Group </a:t>
            </a:r>
            <a:r>
              <a:rPr lang="en-US" dirty="0" err="1"/>
              <a:t>itemType</a:t>
            </a:r>
            <a:r>
              <a:rPr lang="en-US" dirty="0"/>
              <a:t> mug </a:t>
            </a:r>
            <a:r>
              <a:rPr lang="en-US" dirty="0" err="1"/>
              <a:t>productImg</a:t>
            </a:r>
            <a:r>
              <a:rPr lang="en-US" dirty="0"/>
              <a:t> mug- 400_002e1ecb8bd2.jpg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46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75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Programmatic</a:t>
            </a:r>
            <a:r>
              <a:rPr lang="es-ES" dirty="0"/>
              <a:t> </a:t>
            </a:r>
            <a:r>
              <a:rPr lang="es-ES" dirty="0" err="1"/>
              <a:t>access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Connections to REDIS can be made with all kinds of programming languages.</a:t>
            </a:r>
          </a:p>
          <a:p>
            <a:r>
              <a:rPr lang="en-US" dirty="0"/>
              <a:t>One of the simplest and most widely used is Python: pip install REDIS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Consult at https://pypi.python.org/pypi/REDIS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47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548535AB-46F1-4A19-B2FC-994E35DB018C}"/>
              </a:ext>
            </a:extLst>
          </p:cNvPr>
          <p:cNvSpPr txBox="1"/>
          <p:nvPr/>
        </p:nvSpPr>
        <p:spPr>
          <a:xfrm>
            <a:off x="953082" y="3274319"/>
            <a:ext cx="6358255" cy="1102866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import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lang="es-ES" sz="1400" b="1" spc="-5" dirty="0">
                <a:latin typeface="Courier New"/>
                <a:cs typeface="Courier New"/>
              </a:rPr>
              <a:t>REDIS</a:t>
            </a:r>
            <a:endParaRPr sz="1400" dirty="0">
              <a:latin typeface="Courier New"/>
              <a:cs typeface="Courier New"/>
            </a:endParaRPr>
          </a:p>
          <a:p>
            <a:pPr marL="90805" marR="19240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r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lang="es-ES" sz="1400" b="1" spc="-10" dirty="0">
                <a:latin typeface="Courier New"/>
                <a:cs typeface="Courier New"/>
              </a:rPr>
              <a:t>REDIS</a:t>
            </a:r>
            <a:r>
              <a:rPr sz="1400" b="1" spc="-10" dirty="0">
                <a:latin typeface="Courier New"/>
                <a:cs typeface="Courier New"/>
              </a:rPr>
              <a:t>.</a:t>
            </a:r>
            <a:r>
              <a:rPr lang="es-ES" sz="1400" b="1" spc="-10" dirty="0">
                <a:latin typeface="Courier New"/>
                <a:cs typeface="Courier New"/>
              </a:rPr>
              <a:t>REDIS</a:t>
            </a:r>
            <a:r>
              <a:rPr sz="1400" b="1" spc="-10" dirty="0">
                <a:latin typeface="Courier New"/>
                <a:cs typeface="Courier New"/>
              </a:rPr>
              <a:t>(host=“localhost”,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port=6379,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password=“”)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r.set('foo',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'bar')</a:t>
            </a:r>
            <a:endParaRPr sz="1400" dirty="0">
              <a:latin typeface="Courier New"/>
              <a:cs typeface="Courier New"/>
            </a:endParaRPr>
          </a:p>
          <a:p>
            <a:pPr marL="90805" marR="412813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value = </a:t>
            </a:r>
            <a:r>
              <a:rPr sz="1400" b="1" spc="-10" dirty="0">
                <a:latin typeface="Courier New"/>
                <a:cs typeface="Courier New"/>
              </a:rPr>
              <a:t>r.get('foo') </a:t>
            </a:r>
            <a:r>
              <a:rPr sz="1400" b="1" spc="-8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print(value)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0147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A set of connected computers working together in such a way that, in many respects, they function as a single system.</a:t>
            </a:r>
          </a:p>
          <a:p>
            <a:r>
              <a:rPr lang="en-US" dirty="0"/>
              <a:t>Motivations: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Availability</a:t>
            </a:r>
          </a:p>
          <a:p>
            <a:r>
              <a:rPr lang="en-US" dirty="0"/>
              <a:t>Increased effort in: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/>
              <a:t>Maintenance</a:t>
            </a:r>
          </a:p>
          <a:p>
            <a:pPr lvl="1"/>
            <a:r>
              <a:rPr lang="en-US" dirty="0"/>
              <a:t>Security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48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58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Master-Master Pattern:</a:t>
            </a:r>
          </a:p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49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0611DF05-C603-4998-B073-2103617B052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6500" y="2363308"/>
            <a:ext cx="4622973" cy="35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dirty="0"/>
              <a:t>REDIS is one of the most popular NoSQL databases and certainly the most widely used in the key-value database segment.</a:t>
            </a:r>
          </a:p>
          <a:p>
            <a:r>
              <a:rPr lang="en-US" dirty="0"/>
              <a:t>According to the </a:t>
            </a:r>
            <a:r>
              <a:rPr lang="en-US" dirty="0" err="1"/>
              <a:t>db</a:t>
            </a:r>
            <a:r>
              <a:rPr lang="en-US" dirty="0"/>
              <a:t>-engines ranking, REDIS is the most popular key-value database, which also includes relational databases such as Oracle, MySQL and SQL Server.</a:t>
            </a:r>
          </a:p>
          <a:p>
            <a:r>
              <a:rPr lang="en-US" dirty="0"/>
              <a:t>https://db-engines.com/en/ranking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5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17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Master-Master Pattern:</a:t>
            </a:r>
          </a:p>
          <a:p>
            <a:pPr lvl="1"/>
            <a:r>
              <a:rPr lang="en-US" dirty="0"/>
              <a:t>High performance (need for prior load balancing, not provided by REDIS).</a:t>
            </a:r>
          </a:p>
          <a:p>
            <a:pPr lvl="1"/>
            <a:r>
              <a:rPr lang="en-US" dirty="0"/>
              <a:t>High availability, dependent on the number of master nodes (state is maintained on all nodes).</a:t>
            </a:r>
          </a:p>
          <a:p>
            <a:pPr lvl="1"/>
            <a:r>
              <a:rPr lang="en-US" dirty="0"/>
              <a:t>Scalability compromised by the process of adding a new node: high impact on availability.</a:t>
            </a:r>
          </a:p>
          <a:p>
            <a:pPr lvl="1"/>
            <a:r>
              <a:rPr lang="en-US" dirty="0"/>
              <a:t>Management: high effort, as there is no mechanism offered by REDIS to implement this pattern.</a:t>
            </a:r>
          </a:p>
          <a:p>
            <a:pPr lvl="1"/>
            <a:r>
              <a:rPr lang="en-US" dirty="0"/>
              <a:t>Low security: passwords in plain text, no support for encryption. Command obfuscation is possible.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50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04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Master-Master Pattern (disadvantages):</a:t>
            </a:r>
          </a:p>
          <a:p>
            <a:pPr lvl="1"/>
            <a:r>
              <a:rPr lang="en-US" dirty="0"/>
              <a:t>Planned stops (dropping or adding nodes).</a:t>
            </a:r>
          </a:p>
          <a:p>
            <a:pPr lvl="1"/>
            <a:r>
              <a:rPr lang="en-US" dirty="0"/>
              <a:t>Complex horizontal scaling (need for detailed planning).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51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4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Master-Slave Pattern: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52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502259EB-B715-4B25-A823-02E72506D10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8053" y="2522998"/>
            <a:ext cx="5326623" cy="30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66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Master-Slave Pattern:</a:t>
            </a:r>
          </a:p>
          <a:p>
            <a:pPr lvl="1"/>
            <a:r>
              <a:rPr lang="en-US" dirty="0"/>
              <a:t>Frequent reads (performed on the slaves, balancing the load), not so frequent writes (performed on the master).</a:t>
            </a:r>
          </a:p>
          <a:p>
            <a:pPr lvl="1"/>
            <a:r>
              <a:rPr lang="en-US" dirty="0"/>
              <a:t>Data that can fit on the hardware offered by the master.</a:t>
            </a:r>
          </a:p>
          <a:p>
            <a:pPr lvl="1"/>
            <a:r>
              <a:rPr lang="en-US" dirty="0"/>
              <a:t>Horizontal scalability.</a:t>
            </a:r>
          </a:p>
          <a:p>
            <a:pPr lvl="1"/>
            <a:r>
              <a:rPr lang="en-US" dirty="0"/>
              <a:t>Increased latency when replicating data to slaves.</a:t>
            </a:r>
          </a:p>
          <a:p>
            <a:pPr lvl="1"/>
            <a:r>
              <a:rPr lang="en-US" dirty="0"/>
              <a:t>Especially used in the use of REDIS for the implementation of caches.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53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283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Master-Slave Pattern:</a:t>
            </a:r>
          </a:p>
          <a:p>
            <a:pPr lvl="1"/>
            <a:r>
              <a:rPr lang="en-US" dirty="0"/>
              <a:t>High performance (load balancing has to be provided by another application).</a:t>
            </a:r>
          </a:p>
          <a:p>
            <a:pPr lvl="1"/>
            <a:r>
              <a:rPr lang="en-US" dirty="0"/>
              <a:t>Simple availability at the slaves (if one goes down there are more).</a:t>
            </a:r>
          </a:p>
          <a:p>
            <a:pPr lvl="1"/>
            <a:r>
              <a:rPr lang="en-US" dirty="0"/>
              <a:t>Complex availability at the master (writes are stopped):</a:t>
            </a:r>
          </a:p>
          <a:p>
            <a:pPr lvl="2"/>
            <a:r>
              <a:rPr lang="en-US" dirty="0"/>
              <a:t>Pre-master message queue.</a:t>
            </a:r>
          </a:p>
          <a:p>
            <a:pPr lvl="2"/>
            <a:r>
              <a:rPr lang="en-US" dirty="0"/>
              <a:t>Sentinel: Mechanism provided by REDIS.</a:t>
            </a:r>
          </a:p>
          <a:p>
            <a:pPr lvl="1"/>
            <a:r>
              <a:rPr lang="en-US" dirty="0"/>
              <a:t>Scalability (only affects performance): new slaves must have similar hardware capabilities to the master, and must be registered with the upstream load balancer.</a:t>
            </a:r>
          </a:p>
          <a:p>
            <a:pPr lvl="1"/>
            <a:r>
              <a:rPr lang="en-US" dirty="0"/>
              <a:t>Management: Lower effort (mechanism provided by REDIS, so replication and data loading on slaves is covered). Management of master and load balancer/client adapters.</a:t>
            </a:r>
          </a:p>
          <a:p>
            <a:pPr lvl="1"/>
            <a:r>
              <a:rPr lang="en-US" dirty="0"/>
              <a:t>Security: Similar to Master-Master pattern.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54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85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Master-Slave Pattern (disadvantages):</a:t>
            </a:r>
          </a:p>
          <a:p>
            <a:pPr lvl="1"/>
            <a:r>
              <a:rPr lang="en-US" dirty="0"/>
              <a:t>One of the biggest problems is the amount of data to manage.</a:t>
            </a:r>
          </a:p>
          <a:p>
            <a:pPr lvl="2"/>
            <a:r>
              <a:rPr lang="en-US" dirty="0"/>
              <a:t>Hardware capacity and vertical scalability of the master.</a:t>
            </a:r>
          </a:p>
          <a:p>
            <a:pPr lvl="2"/>
            <a:r>
              <a:rPr lang="en-US" dirty="0"/>
              <a:t>Hardware capacity of the slaves.</a:t>
            </a:r>
          </a:p>
          <a:p>
            <a:pPr lvl="1"/>
            <a:r>
              <a:rPr lang="en-US" dirty="0"/>
              <a:t>Data copy latency: stale data.</a:t>
            </a:r>
          </a:p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55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65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REDIS Sentinel:</a:t>
            </a:r>
          </a:p>
          <a:p>
            <a:pPr lvl="1"/>
            <a:r>
              <a:rPr lang="en-US" dirty="0"/>
              <a:t>Independent REDIS node that manages fault tolerance.</a:t>
            </a:r>
          </a:p>
          <a:p>
            <a:pPr lvl="1"/>
            <a:r>
              <a:rPr lang="en-US" dirty="0"/>
              <a:t>It keeps track of the master and slaves.</a:t>
            </a:r>
          </a:p>
          <a:p>
            <a:pPr lvl="1"/>
            <a:r>
              <a:rPr lang="en-US" dirty="0"/>
              <a:t>If the master goes down, it promotes a slave to become a master.</a:t>
            </a:r>
          </a:p>
          <a:p>
            <a:pPr lvl="1"/>
            <a:r>
              <a:rPr lang="en-US" dirty="0"/>
              <a:t>Typically, multiple Sentinel nodes are used:</a:t>
            </a:r>
          </a:p>
          <a:p>
            <a:pPr lvl="2"/>
            <a:r>
              <a:rPr lang="en-US" dirty="0"/>
              <a:t>The eventuality of a Sentinel node going down is controlled.</a:t>
            </a:r>
          </a:p>
          <a:p>
            <a:pPr lvl="2"/>
            <a:r>
              <a:rPr lang="en-US" dirty="0"/>
              <a:t>A slave is promoted if several Sentinel nodes have detected the downfall of the master.</a:t>
            </a:r>
          </a:p>
          <a:p>
            <a:pPr lvl="2"/>
            <a:r>
              <a:rPr lang="en-US" dirty="0"/>
              <a:t>The process is automatic and transparent to the user.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56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46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REDIS Sentinel: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57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0F09C38F-09FD-476F-BB36-E050D556F6D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5847" y="2400304"/>
            <a:ext cx="5258829" cy="31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233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REDIS Sentinel:</a:t>
            </a:r>
          </a:p>
          <a:p>
            <a:pPr lvl="1"/>
            <a:r>
              <a:rPr lang="en-US" dirty="0"/>
              <a:t>Usage: sentinel monitor &lt;master-group-name&gt; &lt;</a:t>
            </a:r>
            <a:r>
              <a:rPr lang="en-US" dirty="0" err="1"/>
              <a:t>ip</a:t>
            </a:r>
            <a:r>
              <a:rPr lang="en-US" dirty="0"/>
              <a:t>&gt; &lt;port&gt; &lt;quorum&gt; &lt;quorum&gt;</a:t>
            </a:r>
          </a:p>
          <a:p>
            <a:pPr lvl="2"/>
            <a:r>
              <a:rPr lang="en-US" dirty="0"/>
              <a:t>&lt;master-group-name&gt;: Master name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ip</a:t>
            </a:r>
            <a:r>
              <a:rPr lang="en-US" dirty="0"/>
              <a:t>&gt; &lt;port&gt;: IP and port of the master</a:t>
            </a:r>
          </a:p>
          <a:p>
            <a:pPr lvl="2"/>
            <a:r>
              <a:rPr lang="en-US" dirty="0"/>
              <a:t>&lt;quorum&gt;: Number of Sentinels that have to detect the master's downtime in order to initiate a recovery (if possible).</a:t>
            </a:r>
          </a:p>
          <a:p>
            <a:pPr lvl="2"/>
            <a:r>
              <a:rPr lang="en-US" dirty="0"/>
              <a:t>For that recovery, most Sentinels have to be active (reachable) and vote for the lead Sentinel that will guide the recovery.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58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04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REDIS Sentinel Options:</a:t>
            </a:r>
          </a:p>
          <a:p>
            <a:pPr lvl="1"/>
            <a:r>
              <a:rPr lang="en-US" dirty="0"/>
              <a:t>&lt;down-after-milliseconds&gt;: Minimum time in milliseconds for the Sentinel to start considering that the node is down.</a:t>
            </a:r>
          </a:p>
          <a:p>
            <a:pPr lvl="1"/>
            <a:r>
              <a:rPr lang="en-US" dirty="0"/>
              <a:t>&lt;parallel-syncs&gt;: Number of replicas that can be reconfigured at the same time during a recovery (management operation to service the new master). Normally given a value of 1 to avoid latency issues.</a:t>
            </a:r>
          </a:p>
          <a:p>
            <a:pPr lvl="1"/>
            <a:r>
              <a:rPr lang="en-US" dirty="0"/>
              <a:t>Sentinel documentation: https://REDIS.io/topics/sentinel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59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5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dirty="0"/>
              <a:t>REDIS is one of the most popular NoSQL databases and certainly the most widely used in the key-value database segment.</a:t>
            </a:r>
          </a:p>
          <a:p>
            <a:r>
              <a:rPr lang="en-US" dirty="0"/>
              <a:t>According to the </a:t>
            </a:r>
            <a:r>
              <a:rPr lang="en-US" dirty="0" err="1"/>
              <a:t>db</a:t>
            </a:r>
            <a:r>
              <a:rPr lang="en-US" dirty="0"/>
              <a:t>-engines ranking, REDIS is the most popular key-value database, which also includes relational databases such as Oracle, MySQL and SQL Server.</a:t>
            </a:r>
          </a:p>
          <a:p>
            <a:r>
              <a:rPr lang="en-US" dirty="0"/>
              <a:t>https://db-engines.com/en/ranking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6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C79959-23AE-40E1-BB79-FDDF4BC3B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46" y="1248986"/>
            <a:ext cx="7569534" cy="47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5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Use cases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Caches:</a:t>
            </a:r>
          </a:p>
          <a:p>
            <a:pPr lvl="1"/>
            <a:r>
              <a:rPr lang="en-US" dirty="0"/>
              <a:t>Web pages:</a:t>
            </a:r>
          </a:p>
          <a:p>
            <a:pPr lvl="2"/>
            <a:r>
              <a:rPr lang="en-US" dirty="0"/>
              <a:t>Can be used as a cache of HTML pages or fragments of HTML pages.</a:t>
            </a:r>
          </a:p>
          <a:p>
            <a:pPr lvl="2"/>
            <a:r>
              <a:rPr lang="en-US" dirty="0"/>
              <a:t>Access to them is accelerated.</a:t>
            </a:r>
          </a:p>
          <a:p>
            <a:pPr lvl="2"/>
            <a:r>
              <a:rPr lang="en-US" dirty="0"/>
              <a:t>Reduced load on Web and application servers.</a:t>
            </a:r>
          </a:p>
          <a:p>
            <a:pPr lvl="2"/>
            <a:r>
              <a:rPr lang="en-US" dirty="0"/>
              <a:t>Economic savings (HW and SW </a:t>
            </a:r>
            <a:r>
              <a:rPr lang="en-US" dirty="0" err="1"/>
              <a:t>licences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Databases:</a:t>
            </a:r>
          </a:p>
          <a:p>
            <a:pPr lvl="2"/>
            <a:r>
              <a:rPr lang="en-US" dirty="0"/>
              <a:t>Results of very frequent queries, with little changing information changing or whose updating is not critical.</a:t>
            </a:r>
          </a:p>
          <a:p>
            <a:pPr lvl="2"/>
            <a:r>
              <a:rPr lang="en-US" dirty="0"/>
              <a:t>Reduces the load on operational databases.</a:t>
            </a:r>
          </a:p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60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20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Use cases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Storage of user sessions:</a:t>
            </a:r>
          </a:p>
          <a:p>
            <a:pPr lvl="1"/>
            <a:r>
              <a:rPr lang="en-US" dirty="0"/>
              <a:t>Very fast access sessions.</a:t>
            </a:r>
          </a:p>
          <a:p>
            <a:pPr lvl="1"/>
            <a:r>
              <a:rPr lang="en-US" dirty="0"/>
              <a:t>Session identifier + session access information.</a:t>
            </a:r>
          </a:p>
          <a:p>
            <a:pPr lvl="1"/>
            <a:r>
              <a:rPr lang="en-US" dirty="0"/>
              <a:t>Reduces latency time and access to other databases.</a:t>
            </a:r>
          </a:p>
          <a:p>
            <a:pPr lvl="1"/>
            <a:r>
              <a:rPr lang="en-US" dirty="0"/>
              <a:t>An expiry time can be associated to each key:</a:t>
            </a:r>
          </a:p>
          <a:p>
            <a:pPr lvl="2"/>
            <a:r>
              <a:rPr lang="en-US" dirty="0"/>
              <a:t>expire &lt;key&gt; &lt;seconds&gt;.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61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97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Use cases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Storage of shopping carts:</a:t>
            </a:r>
          </a:p>
          <a:p>
            <a:pPr lvl="1"/>
            <a:r>
              <a:rPr lang="en-US" dirty="0"/>
              <a:t>Similar to the user session store.</a:t>
            </a:r>
          </a:p>
          <a:p>
            <a:pPr lvl="1"/>
            <a:r>
              <a:rPr lang="en-US" dirty="0"/>
              <a:t>Items contained in user basket + login information.</a:t>
            </a:r>
          </a:p>
          <a:p>
            <a:pPr lvl="1"/>
            <a:r>
              <a:rPr lang="en-US" dirty="0"/>
              <a:t>Reduced latency time.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62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77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Use cases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Counters and statistics:</a:t>
            </a:r>
          </a:p>
          <a:p>
            <a:pPr lvl="1"/>
            <a:r>
              <a:rPr lang="en-US" dirty="0"/>
              <a:t>Real-time management.</a:t>
            </a:r>
          </a:p>
          <a:p>
            <a:pPr lvl="1"/>
            <a:r>
              <a:rPr lang="en-US" dirty="0"/>
              <a:t>Support for concurrent and atomic management.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 err="1"/>
              <a:t>Visualisations</a:t>
            </a:r>
            <a:r>
              <a:rPr lang="en-US" dirty="0"/>
              <a:t> of a product.</a:t>
            </a:r>
          </a:p>
          <a:p>
            <a:pPr lvl="2"/>
            <a:r>
              <a:rPr lang="en-US" dirty="0"/>
              <a:t>Voting.</a:t>
            </a:r>
          </a:p>
          <a:p>
            <a:pPr lvl="2"/>
            <a:r>
              <a:rPr lang="en-US" dirty="0"/>
              <a:t>Access to a resource.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63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656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Use cases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List of recent items:</a:t>
            </a:r>
          </a:p>
          <a:p>
            <a:pPr lvl="1"/>
            <a:r>
              <a:rPr lang="en-US" dirty="0"/>
              <a:t>Displays the latest updates of an item made by users.</a:t>
            </a:r>
          </a:p>
          <a:p>
            <a:pPr lvl="1"/>
            <a:r>
              <a:rPr lang="en-US" dirty="0"/>
              <a:t>Normally costly for operational DBs (especially with high volume of information).</a:t>
            </a:r>
          </a:p>
          <a:p>
            <a:pPr lvl="1"/>
            <a:r>
              <a:rPr lang="en-US" dirty="0"/>
              <a:t>In REDIS: volume independent.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Last comments on a post.</a:t>
            </a:r>
          </a:p>
          <a:p>
            <a:pPr lvl="2"/>
            <a:r>
              <a:rPr lang="en-US" dirty="0"/>
              <a:t>Last images uploaded.</a:t>
            </a:r>
          </a:p>
          <a:p>
            <a:pPr lvl="2"/>
            <a:r>
              <a:rPr lang="en-US" dirty="0"/>
              <a:t>Recently viewed items from a catalogue.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64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016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Use cases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Main database:</a:t>
            </a:r>
          </a:p>
          <a:p>
            <a:pPr lvl="1"/>
            <a:r>
              <a:rPr lang="en-US" dirty="0"/>
              <a:t>For specific cases, such as microservices.</a:t>
            </a:r>
          </a:p>
          <a:p>
            <a:pPr lvl="1"/>
            <a:r>
              <a:rPr lang="en-US" dirty="0"/>
              <a:t>Leverages its modelling power.</a:t>
            </a:r>
          </a:p>
          <a:p>
            <a:pPr lvl="1"/>
            <a:r>
              <a:rPr lang="en-US" dirty="0" err="1"/>
              <a:t>Specialised</a:t>
            </a:r>
            <a:r>
              <a:rPr lang="en-US" dirty="0"/>
              <a:t> solutions, simple to implement and maintain.</a:t>
            </a:r>
          </a:p>
          <a:p>
            <a:pPr lvl="1"/>
            <a:r>
              <a:rPr lang="en-US" dirty="0"/>
              <a:t>High performance.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65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19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use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Twitter:</a:t>
            </a:r>
          </a:p>
          <a:p>
            <a:pPr lvl="1"/>
            <a:r>
              <a:rPr lang="en-US" dirty="0"/>
              <a:t>Maintenance of users' timeline.</a:t>
            </a:r>
          </a:p>
          <a:p>
            <a:pPr lvl="1"/>
            <a:r>
              <a:rPr lang="en-US" dirty="0"/>
              <a:t>Updating in the shortest possible time.</a:t>
            </a:r>
          </a:p>
          <a:p>
            <a:pPr lvl="1"/>
            <a:r>
              <a:rPr lang="en-US" dirty="0"/>
              <a:t>Critical operation.</a:t>
            </a:r>
          </a:p>
          <a:p>
            <a:r>
              <a:rPr lang="en-US" dirty="0"/>
              <a:t>Pinterest:</a:t>
            </a:r>
          </a:p>
          <a:p>
            <a:pPr lvl="1"/>
            <a:r>
              <a:rPr lang="en-US" dirty="0"/>
              <a:t>Maintenance of user information and boards followed by each user.</a:t>
            </a:r>
          </a:p>
          <a:p>
            <a:r>
              <a:rPr lang="en-US" dirty="0"/>
              <a:t>Trello:</a:t>
            </a:r>
          </a:p>
          <a:p>
            <a:pPr lvl="1"/>
            <a:r>
              <a:rPr lang="en-US" dirty="0"/>
              <a:t>Maintenance of ephemeral information.</a:t>
            </a:r>
          </a:p>
          <a:p>
            <a:pPr lvl="1"/>
            <a:r>
              <a:rPr lang="en-US" dirty="0"/>
              <a:t>Shared among all its servers.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66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966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– </a:t>
            </a:r>
            <a:r>
              <a:rPr lang="es-ES" dirty="0" err="1"/>
              <a:t>Graphic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en-US" dirty="0"/>
              <a:t>Terminal: REDIS-cli</a:t>
            </a:r>
          </a:p>
          <a:p>
            <a:r>
              <a:rPr lang="en-US" dirty="0" err="1"/>
              <a:t>FastoREDIS</a:t>
            </a:r>
            <a:r>
              <a:rPr lang="en-US" dirty="0"/>
              <a:t>: http://fastoREDIS.com</a:t>
            </a:r>
          </a:p>
          <a:p>
            <a:r>
              <a:rPr lang="en-US" dirty="0"/>
              <a:t>REDIS Desktop Manager: https://REDISdesktop.com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67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959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 err="1"/>
              <a:t>Recommended</a:t>
            </a:r>
            <a:r>
              <a:rPr lang="es-ES" dirty="0"/>
              <a:t> </a:t>
            </a:r>
            <a:r>
              <a:rPr lang="es-ES" dirty="0" err="1"/>
              <a:t>bibliography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r>
              <a:rPr lang="it-IT" dirty="0"/>
              <a:t>Book: Learning REDIS:</a:t>
            </a:r>
          </a:p>
          <a:p>
            <a:pPr lvl="1"/>
            <a:r>
              <a:rPr lang="it-IT" dirty="0"/>
              <a:t>https://learning.oreilly.com/library/view/learning-REDIS/9781783980123/</a:t>
            </a:r>
          </a:p>
          <a:p>
            <a:r>
              <a:rPr lang="it-IT" dirty="0"/>
              <a:t>REDIS 4.x Cookbook:</a:t>
            </a:r>
          </a:p>
          <a:p>
            <a:pPr lvl="1"/>
            <a:r>
              <a:rPr lang="it-IT" dirty="0"/>
              <a:t>https://learning.oreilly.com/library/view/REDIS-4x-cookbook/9781783988167/</a:t>
            </a:r>
          </a:p>
          <a:p>
            <a:r>
              <a:rPr lang="it-IT" dirty="0"/>
              <a:t>Official REDIS documentation:</a:t>
            </a:r>
          </a:p>
          <a:p>
            <a:pPr lvl="1"/>
            <a:r>
              <a:rPr lang="it-IT" dirty="0"/>
              <a:t>https://REDIS.io/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68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846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 err="1"/>
              <a:t>Jupyter</a:t>
            </a:r>
            <a:r>
              <a:rPr lang="es-ES" dirty="0"/>
              <a:t> notebook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4114"/>
            <a:ext cx="6347714" cy="435428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69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6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dirty="0"/>
              <a:t>Storage-based NoSQL database engine</a:t>
            </a:r>
          </a:p>
          <a:p>
            <a:r>
              <a:rPr lang="en-US" dirty="0"/>
              <a:t>key/value.</a:t>
            </a:r>
          </a:p>
          <a:p>
            <a:pPr lvl="1"/>
            <a:r>
              <a:rPr lang="en-US" dirty="0"/>
              <a:t>Key("Example") → Value("A simple example")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Provides the possibility to store information in various data structures such as lists, sets or hashes.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7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77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 err="1"/>
              <a:t>My</a:t>
            </a:r>
            <a:r>
              <a:rPr lang="es-ES" dirty="0"/>
              <a:t> social </a:t>
            </a:r>
            <a:r>
              <a:rPr lang="es-ES" dirty="0" err="1"/>
              <a:t>networks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5900"/>
            <a:ext cx="6347714" cy="4762500"/>
          </a:xfrm>
        </p:spPr>
        <p:txBody>
          <a:bodyPr>
            <a:normAutofit/>
          </a:bodyPr>
          <a:lstStyle/>
          <a:p>
            <a:r>
              <a:rPr lang="es-ES" dirty="0"/>
              <a:t>Mis redes:</a:t>
            </a:r>
          </a:p>
          <a:p>
            <a:pPr lvl="1"/>
            <a:r>
              <a:rPr lang="en-US" dirty="0">
                <a:hlinkClick r:id="rId3"/>
              </a:rPr>
              <a:t>https://www.jabenitez.com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https://www.jabefitness.com </a:t>
            </a:r>
            <a:endParaRPr lang="en-US" dirty="0"/>
          </a:p>
          <a:p>
            <a:pPr lvl="1"/>
            <a:r>
              <a:rPr lang="en-US" dirty="0"/>
              <a:t>Ig: </a:t>
            </a:r>
            <a:r>
              <a:rPr lang="en-US" dirty="0">
                <a:hlinkClick r:id="rId5"/>
              </a:rPr>
              <a:t>@jabenitez88</a:t>
            </a:r>
            <a:endParaRPr lang="en-US" dirty="0"/>
          </a:p>
          <a:p>
            <a:pPr lvl="1"/>
            <a:r>
              <a:rPr lang="en-US" dirty="0"/>
              <a:t>Ig: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jabeteacher</a:t>
            </a:r>
            <a:endParaRPr lang="en-US" dirty="0"/>
          </a:p>
          <a:p>
            <a:pPr lvl="1"/>
            <a:r>
              <a:rPr lang="en-US" dirty="0"/>
              <a:t>Tw: @jabenitez88 </a:t>
            </a:r>
          </a:p>
          <a:p>
            <a:pPr lvl="1"/>
            <a:r>
              <a:rPr lang="en-US" dirty="0">
                <a:hlinkClick r:id="rId7"/>
              </a:rPr>
              <a:t>Youtube</a:t>
            </a:r>
            <a:r>
              <a:rPr lang="en-US" dirty="0"/>
              <a:t>, </a:t>
            </a:r>
            <a:r>
              <a:rPr lang="en-US" dirty="0" err="1"/>
              <a:t>Linkedin</a:t>
            </a:r>
            <a:r>
              <a:rPr lang="en-US" dirty="0"/>
              <a:t>, Facebook, </a:t>
            </a:r>
          </a:p>
          <a:p>
            <a:pPr lvl="1"/>
            <a:r>
              <a:rPr lang="en-US" dirty="0" err="1">
                <a:hlinkClick r:id="rId8"/>
              </a:rPr>
              <a:t>Researchgate</a:t>
            </a:r>
            <a:r>
              <a:rPr lang="en-US" dirty="0"/>
              <a:t>…</a:t>
            </a:r>
          </a:p>
          <a:p>
            <a:pPr lvl="1"/>
            <a:r>
              <a:rPr lang="es-ES" dirty="0">
                <a:hlinkClick r:id="rId9"/>
              </a:rPr>
              <a:t>www.salbis.es</a:t>
            </a:r>
            <a:endParaRPr lang="en-U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44D9B1-B97F-443B-AE03-B316162F2D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9140" y="1240448"/>
            <a:ext cx="3102952" cy="3102952"/>
          </a:xfrm>
          <a:prstGeom prst="rect">
            <a:avLst/>
          </a:prstGeom>
        </p:spPr>
      </p:pic>
      <p:sp>
        <p:nvSpPr>
          <p:cNvPr id="7" name="Marcador de número de diapositiva 4">
            <a:extLst>
              <a:ext uri="{FF2B5EF4-FFF2-40B4-BE49-F238E27FC236}">
                <a16:creationId xmlns:a16="http://schemas.microsoft.com/office/drawing/2014/main" id="{479DB7F1-15DC-7842-B93F-6F189890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</p:spPr>
        <p:txBody>
          <a:bodyPr/>
          <a:lstStyle/>
          <a:p>
            <a:fld id="{647DE2AA-7623-D545-B5F5-DB0F94924097}" type="slidenum">
              <a:rPr lang="es-ES" smtClean="0"/>
              <a:t>70</a:t>
            </a:fld>
            <a:r>
              <a:rPr lang="es-ES" dirty="0"/>
              <a:t>/69</a:t>
            </a:r>
          </a:p>
        </p:txBody>
      </p:sp>
    </p:spTree>
    <p:extLst>
      <p:ext uri="{BB962C8B-B14F-4D97-AF65-F5344CB8AC3E}">
        <p14:creationId xmlns:p14="http://schemas.microsoft.com/office/powerpoint/2010/main" val="72604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dirty="0"/>
              <a:t>Most popular features:</a:t>
            </a:r>
          </a:p>
          <a:p>
            <a:pPr lvl="1"/>
            <a:r>
              <a:rPr lang="en-US" dirty="0"/>
              <a:t>Speed: keeps information in RAM (although it can also keep it on disk).</a:t>
            </a:r>
          </a:p>
          <a:p>
            <a:pPr lvl="1"/>
            <a:r>
              <a:rPr lang="en-US" dirty="0"/>
              <a:t>Simplicity and flexibility.</a:t>
            </a:r>
          </a:p>
          <a:p>
            <a:r>
              <a:rPr lang="en-US" dirty="0"/>
              <a:t>Projects that need low response times.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8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FFEB-7095-0D48-A1F4-4C7A1ED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22166"/>
            <a:ext cx="6347713" cy="787400"/>
          </a:xfrm>
        </p:spPr>
        <p:txBody>
          <a:bodyPr>
            <a:normAutofit/>
          </a:bodyPr>
          <a:lstStyle/>
          <a:p>
            <a:r>
              <a:rPr lang="es-ES" dirty="0"/>
              <a:t>REDIS - </a:t>
            </a:r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9E94C-0004-0C46-8CE6-C03DFCA2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0874"/>
            <a:ext cx="6347714" cy="4197525"/>
          </a:xfrm>
        </p:spPr>
        <p:txBody>
          <a:bodyPr>
            <a:normAutofit/>
          </a:bodyPr>
          <a:lstStyle/>
          <a:p>
            <a:r>
              <a:rPr lang="en-US" dirty="0"/>
              <a:t>REDIS is usually defined as a data structure server, although in its beginnings, </a:t>
            </a:r>
            <a:r>
              <a:rPr lang="en-US" dirty="0" err="1"/>
              <a:t>honouring</a:t>
            </a:r>
            <a:r>
              <a:rPr lang="en-US" dirty="0"/>
              <a:t> its name, it was a simple remote dictionary (</a:t>
            </a:r>
            <a:r>
              <a:rPr lang="en-US" dirty="0" err="1"/>
              <a:t>REmote</a:t>
            </a:r>
            <a:r>
              <a:rPr lang="en-US" dirty="0"/>
              <a:t> </a:t>
            </a:r>
            <a:r>
              <a:rPr lang="en-US" dirty="0" err="1"/>
              <a:t>DIctionary</a:t>
            </a:r>
            <a:r>
              <a:rPr lang="en-US" dirty="0"/>
              <a:t> Server).</a:t>
            </a:r>
          </a:p>
          <a:p>
            <a:r>
              <a:rPr lang="en-US" dirty="0"/>
              <a:t>It is BSD licensed, written in </a:t>
            </a:r>
            <a:r>
              <a:rPr lang="en-US" dirty="0" err="1"/>
              <a:t>optimised</a:t>
            </a:r>
            <a:r>
              <a:rPr lang="en-US" dirty="0"/>
              <a:t> C code and supports numerous development languages.</a:t>
            </a:r>
          </a:p>
          <a:p>
            <a:r>
              <a:rPr lang="en-US" dirty="0"/>
              <a:t>REDIS repository:</a:t>
            </a:r>
          </a:p>
          <a:p>
            <a:pPr lvl="1"/>
            <a:r>
              <a:rPr lang="en-US" dirty="0"/>
              <a:t>https://github.com/antirez/REDIS/tree/4.0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05E6-1D4B-4C57-A954-7C651B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E2AA-7623-D545-B5F5-DB0F94924097}" type="slidenum">
              <a:rPr lang="es-ES" smtClean="0"/>
              <a:t>9</a:t>
            </a:fld>
            <a:r>
              <a:rPr lang="es-ES" dirty="0"/>
              <a:t>/69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A2FFF-ACC9-4672-84CD-F483333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José Alberto Benítez Andrades - jbena@unileon.es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CBE9CB-BB0F-0541-A76B-6A7D87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57"/>
            <a:ext cx="991764" cy="54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1AFA5-55FB-2941-B37B-ACEEBC26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9" y="108038"/>
            <a:ext cx="1275755" cy="6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296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5188</Words>
  <Application>Microsoft Office PowerPoint</Application>
  <PresentationFormat>Presentación en pantalla (4:3)</PresentationFormat>
  <Paragraphs>681</Paragraphs>
  <Slides>70</Slides>
  <Notes>70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6" baseType="lpstr">
      <vt:lpstr>Arial</vt:lpstr>
      <vt:lpstr>Calibri</vt:lpstr>
      <vt:lpstr>Courier New</vt:lpstr>
      <vt:lpstr>Trebuchet MS</vt:lpstr>
      <vt:lpstr>Wingdings 3</vt:lpstr>
      <vt:lpstr>Faceta</vt:lpstr>
      <vt:lpstr>Key-Value Databases REDIS</vt:lpstr>
      <vt:lpstr>RDBMS (SQL) vs NoSQL</vt:lpstr>
      <vt:lpstr>REDIS</vt:lpstr>
      <vt:lpstr>REDIS</vt:lpstr>
      <vt:lpstr>REDIS - Introduction</vt:lpstr>
      <vt:lpstr>REDIS - Introduction</vt:lpstr>
      <vt:lpstr>REDIS - Introduction</vt:lpstr>
      <vt:lpstr>REDIS - Introduction</vt:lpstr>
      <vt:lpstr>REDIS - Introduction</vt:lpstr>
      <vt:lpstr>REDIS - Characteristics</vt:lpstr>
      <vt:lpstr>REDIS - Characteristics</vt:lpstr>
      <vt:lpstr>REDIS - Characteristics</vt:lpstr>
      <vt:lpstr>REDIS - Architecture</vt:lpstr>
      <vt:lpstr>REDIS - Architecture</vt:lpstr>
      <vt:lpstr>REDIS - Architecture</vt:lpstr>
      <vt:lpstr>REDIS - Architecture</vt:lpstr>
      <vt:lpstr>REDIS - Architecture</vt:lpstr>
      <vt:lpstr>REDIS - Architecture</vt:lpstr>
      <vt:lpstr>REDIS – Data structure</vt:lpstr>
      <vt:lpstr>REDIS - Data structure</vt:lpstr>
      <vt:lpstr>REDIS - Data structure</vt:lpstr>
      <vt:lpstr>REDIS - Data structure</vt:lpstr>
      <vt:lpstr>REDIS - Data structure</vt:lpstr>
      <vt:lpstr>REDIS - Data structure</vt:lpstr>
      <vt:lpstr>REDIS - Data structure</vt:lpstr>
      <vt:lpstr>REDIS - Data structure</vt:lpstr>
      <vt:lpstr>REDIS - Data structure</vt:lpstr>
      <vt:lpstr>REDIS - Data structure</vt:lpstr>
      <vt:lpstr>REDIS - Data structure</vt:lpstr>
      <vt:lpstr>REDIS - Data structure</vt:lpstr>
      <vt:lpstr>REDIS - Data structure</vt:lpstr>
      <vt:lpstr>REDIS - Data structure</vt:lpstr>
      <vt:lpstr>REDIS - Data structure</vt:lpstr>
      <vt:lpstr>REDIS – Development tools</vt:lpstr>
      <vt:lpstr>REDIS – Development tools</vt:lpstr>
      <vt:lpstr>REDIS – Development tools</vt:lpstr>
      <vt:lpstr>REDIS – Development tools</vt:lpstr>
      <vt:lpstr>REDIS – Development tools</vt:lpstr>
      <vt:lpstr>REDIS – Development tools</vt:lpstr>
      <vt:lpstr>REDIS – Development tools</vt:lpstr>
      <vt:lpstr>REDIS – Development tools</vt:lpstr>
      <vt:lpstr>REDIS – Development tools</vt:lpstr>
      <vt:lpstr>REDIS – Development tools</vt:lpstr>
      <vt:lpstr>REDIS – Data modelling</vt:lpstr>
      <vt:lpstr>REDIS – Data modelling</vt:lpstr>
      <vt:lpstr>REDIS – Data modelling</vt:lpstr>
      <vt:lpstr>REDIS – Programmatic access</vt:lpstr>
      <vt:lpstr>REDIS – Clustering</vt:lpstr>
      <vt:lpstr>REDIS – Clustering</vt:lpstr>
      <vt:lpstr>REDIS – Clustering</vt:lpstr>
      <vt:lpstr>REDIS – Clustering</vt:lpstr>
      <vt:lpstr>REDIS – Clustering</vt:lpstr>
      <vt:lpstr>REDIS – Clustering</vt:lpstr>
      <vt:lpstr>REDIS – Clustering</vt:lpstr>
      <vt:lpstr>REDIS – Clustering</vt:lpstr>
      <vt:lpstr>REDIS – Clustering</vt:lpstr>
      <vt:lpstr>REDIS – Clustering</vt:lpstr>
      <vt:lpstr>REDIS – Clustering</vt:lpstr>
      <vt:lpstr>REDIS – Clustering</vt:lpstr>
      <vt:lpstr>REDIS – Use cases</vt:lpstr>
      <vt:lpstr>REDIS – Use cases</vt:lpstr>
      <vt:lpstr>REDIS – Use cases</vt:lpstr>
      <vt:lpstr>REDIS – Use cases</vt:lpstr>
      <vt:lpstr>REDIS – Use cases</vt:lpstr>
      <vt:lpstr>REDIS – Use cases</vt:lpstr>
      <vt:lpstr>REDIS – Examples of use</vt:lpstr>
      <vt:lpstr>REDIS – Graphic tools</vt:lpstr>
      <vt:lpstr>Recommended bibliography</vt:lpstr>
      <vt:lpstr>Jupyter notebook example</vt:lpstr>
      <vt:lpstr>My social networks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Intervención en nuevas demandas de salud</dc:title>
  <dc:creator>Jose Alberto Benítez Andrades</dc:creator>
  <cp:lastModifiedBy>Jose Alberto Benítez Andrades</cp:lastModifiedBy>
  <cp:revision>71</cp:revision>
  <dcterms:created xsi:type="dcterms:W3CDTF">2020-04-27T16:43:50Z</dcterms:created>
  <dcterms:modified xsi:type="dcterms:W3CDTF">2021-05-15T11:45:49Z</dcterms:modified>
</cp:coreProperties>
</file>