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angladeshpost.net/posts/commercial-cultivation-of-dragon-fruit-in-jashore-65872#%3A~%3Atext%3DChaugachha%20upazila%20has%2CNarayanpur%2C%20Barakhanpur%20village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907" y="1808988"/>
            <a:ext cx="3829050" cy="157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Influence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5" b="1">
                <a:latin typeface="Times New Roman"/>
                <a:cs typeface="Times New Roman"/>
              </a:rPr>
              <a:t> Spare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Temperature on</a:t>
            </a:r>
            <a:r>
              <a:rPr dirty="0" sz="1400" b="1">
                <a:latin typeface="Times New Roman"/>
                <a:cs typeface="Times New Roman"/>
              </a:rPr>
              <a:t> Dragon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Fruits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88060" marR="856615" indent="40005">
              <a:lnSpc>
                <a:spcPct val="119900"/>
              </a:lnSpc>
              <a:spcBef>
                <a:spcPts val="1000"/>
              </a:spcBef>
            </a:pPr>
            <a:r>
              <a:rPr dirty="0" sz="1400" spc="-5" b="1">
                <a:latin typeface="Times New Roman"/>
                <a:cs typeface="Times New Roman"/>
              </a:rPr>
              <a:t>Md</a:t>
            </a:r>
            <a:r>
              <a:rPr dirty="0" sz="1400" spc="-60" b="1">
                <a:latin typeface="Times New Roman"/>
                <a:cs typeface="Times New Roman"/>
              </a:rPr>
              <a:t>.</a:t>
            </a:r>
            <a:r>
              <a:rPr dirty="0" sz="1400" spc="-5" b="1">
                <a:latin typeface="Times New Roman"/>
                <a:cs typeface="Times New Roman"/>
              </a:rPr>
              <a:t>J</a:t>
            </a:r>
            <a:r>
              <a:rPr dirty="0" sz="1400" b="1">
                <a:latin typeface="Times New Roman"/>
                <a:cs typeface="Times New Roman"/>
              </a:rPr>
              <a:t>aber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Hossain  </a:t>
            </a:r>
            <a:r>
              <a:rPr dirty="0" sz="1400" spc="-5" b="1">
                <a:latin typeface="Times New Roman"/>
                <a:cs typeface="Times New Roman"/>
              </a:rPr>
              <a:t>Department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Economics</a:t>
            </a:r>
            <a:endParaRPr sz="1400">
              <a:latin typeface="Times New Roman"/>
              <a:cs typeface="Times New Roman"/>
            </a:endParaRPr>
          </a:p>
          <a:p>
            <a:pPr marL="1256665" marR="1010919" indent="-116839">
              <a:lnSpc>
                <a:spcPct val="110300"/>
              </a:lnSpc>
              <a:spcBef>
                <a:spcPts val="80"/>
              </a:spcBef>
            </a:pPr>
            <a:r>
              <a:rPr dirty="0" sz="1400" spc="-5" b="1">
                <a:latin typeface="Times New Roman"/>
                <a:cs typeface="Times New Roman"/>
              </a:rPr>
              <a:t>University </a:t>
            </a:r>
            <a:r>
              <a:rPr dirty="0" sz="1400" b="1">
                <a:latin typeface="Times New Roman"/>
                <a:cs typeface="Times New Roman"/>
              </a:rPr>
              <a:t>of </a:t>
            </a:r>
            <a:r>
              <a:rPr dirty="0" sz="1400" spc="-5" b="1">
                <a:latin typeface="Times New Roman"/>
                <a:cs typeface="Times New Roman"/>
              </a:rPr>
              <a:t>Barishal </a:t>
            </a:r>
            <a:r>
              <a:rPr dirty="0" sz="1400" spc="-3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October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04,2024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967498"/>
            <a:ext cx="5758180" cy="325437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5080">
              <a:lnSpc>
                <a:spcPct val="115500"/>
              </a:lnSpc>
              <a:spcBef>
                <a:spcPts val="260"/>
              </a:spcBef>
            </a:pPr>
            <a:r>
              <a:rPr dirty="0" sz="1400" spc="-5">
                <a:latin typeface="Calibri"/>
                <a:cs typeface="Calibri"/>
              </a:rPr>
              <a:t>Abstract</a:t>
            </a:r>
            <a:r>
              <a:rPr dirty="0" sz="1400" spc="-5" i="1">
                <a:latin typeface="Times New Roman"/>
                <a:cs typeface="Times New Roman"/>
              </a:rPr>
              <a:t>: </a:t>
            </a:r>
            <a:r>
              <a:rPr dirty="0" sz="1400" spc="-5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ragon fruit, known for </a:t>
            </a:r>
            <a:r>
              <a:rPr dirty="0" sz="1200">
                <a:latin typeface="Times New Roman"/>
                <a:cs typeface="Times New Roman"/>
              </a:rPr>
              <a:t>its unique </a:t>
            </a:r>
            <a:r>
              <a:rPr dirty="0" sz="1200" spc="-5">
                <a:latin typeface="Times New Roman"/>
                <a:cs typeface="Times New Roman"/>
              </a:rPr>
              <a:t>appearance and potential health benefits, has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gained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popularity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globally.The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thriving</a:t>
            </a:r>
            <a:r>
              <a:rPr dirty="0" sz="1200">
                <a:latin typeface="Times New Roman"/>
                <a:cs typeface="Times New Roman"/>
              </a:rPr>
              <a:t> due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appeal,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potential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health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benefits,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growing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consumer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exotic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nutritious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signs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slowing down. Temperature </a:t>
            </a:r>
            <a:r>
              <a:rPr dirty="0" sz="1200">
                <a:latin typeface="Times New Roman"/>
                <a:cs typeface="Times New Roman"/>
              </a:rPr>
              <a:t>is a </a:t>
            </a:r>
            <a:r>
              <a:rPr dirty="0" sz="1200" spc="-5">
                <a:latin typeface="Times New Roman"/>
                <a:cs typeface="Times New Roman"/>
              </a:rPr>
              <a:t>crucial factor affecting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production, </a:t>
            </a:r>
            <a:r>
              <a:rPr dirty="0" sz="1200">
                <a:latin typeface="Times New Roman"/>
                <a:cs typeface="Times New Roman"/>
              </a:rPr>
              <a:t>size, </a:t>
            </a:r>
            <a:r>
              <a:rPr dirty="0" sz="1200" spc="-5">
                <a:latin typeface="Times New Roman"/>
                <a:cs typeface="Times New Roman"/>
              </a:rPr>
              <a:t>price,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nutrition, color, flower blooming, market demand, cost, income, and willingness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cultivate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more. Qualitative and quantitative data have been collected from farmers and analysand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data, including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effect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temperature, younger farmers are highly interested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cultivating,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 velvet variety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popular and YouTube </a:t>
            </a:r>
            <a:r>
              <a:rPr dirty="0" sz="1200">
                <a:latin typeface="Times New Roman"/>
                <a:cs typeface="Times New Roman"/>
              </a:rPr>
              <a:t>is the </a:t>
            </a:r>
            <a:r>
              <a:rPr dirty="0" sz="1200" spc="-5">
                <a:latin typeface="Times New Roman"/>
                <a:cs typeface="Times New Roman"/>
              </a:rPr>
              <a:t>main source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information. The findings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climate-resilient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practices, knowledge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sharing,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targeted support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ensure sustainable dragon fruit cultivation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Jessore and similar regions,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suggesting utilization techniques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shade cloth, temperature-controlled greenhouses,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suitable irrigation systems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mitigate extreme temperatures and maintain optimal conditions,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ultimately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valuable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policymakers,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researchers,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navigating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complexities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emerging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sector.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5" i="1">
                <a:latin typeface="Times New Roman"/>
                <a:cs typeface="Times New Roman"/>
              </a:rPr>
              <a:t>Key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word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:Dragon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Fruits,Temperature,Effect,Climate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634" y="4053205"/>
            <a:ext cx="6035040" cy="13335"/>
          </a:xfrm>
          <a:custGeom>
            <a:avLst/>
            <a:gdLst/>
            <a:ahLst/>
            <a:cxnLst/>
            <a:rect l="l" t="t" r="r" b="b"/>
            <a:pathLst>
              <a:path w="6035040" h="13335">
                <a:moveTo>
                  <a:pt x="6035040" y="13335"/>
                </a:moveTo>
                <a:lnTo>
                  <a:pt x="0" y="12700"/>
                </a:lnTo>
                <a:lnTo>
                  <a:pt x="0" y="0"/>
                </a:lnTo>
                <a:lnTo>
                  <a:pt x="6035040" y="635"/>
                </a:lnTo>
                <a:lnTo>
                  <a:pt x="6035040" y="1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405" y="7244715"/>
            <a:ext cx="5730240" cy="13335"/>
          </a:xfrm>
          <a:custGeom>
            <a:avLst/>
            <a:gdLst/>
            <a:ahLst/>
            <a:cxnLst/>
            <a:rect l="l" t="t" r="r" b="b"/>
            <a:pathLst>
              <a:path w="5730240" h="13334">
                <a:moveTo>
                  <a:pt x="5730240" y="13334"/>
                </a:moveTo>
                <a:lnTo>
                  <a:pt x="0" y="12700"/>
                </a:lnTo>
                <a:lnTo>
                  <a:pt x="0" y="0"/>
                </a:lnTo>
                <a:lnTo>
                  <a:pt x="5730240" y="634"/>
                </a:lnTo>
                <a:lnTo>
                  <a:pt x="5730240" y="13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654"/>
            <a:ext cx="5757545" cy="28663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715" indent="457200">
              <a:lnSpc>
                <a:spcPct val="9560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The above Chart No. </a:t>
            </a:r>
            <a:r>
              <a:rPr dirty="0" sz="1200">
                <a:latin typeface="Times New Roman"/>
                <a:cs typeface="Times New Roman"/>
              </a:rPr>
              <a:t>03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snapshot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 varieties, showcasing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 distribution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percentage. The Red Velvet Dragon dominates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chart with 56.25%,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Selected variety 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25%. Bari</a:t>
            </a:r>
            <a:r>
              <a:rPr dirty="0" sz="1200">
                <a:latin typeface="Times New Roman"/>
                <a:cs typeface="Times New Roman"/>
              </a:rPr>
              <a:t> 1 </a:t>
            </a:r>
            <a:r>
              <a:rPr dirty="0" sz="1200" spc="-5">
                <a:latin typeface="Times New Roman"/>
                <a:cs typeface="Times New Roman"/>
              </a:rPr>
              <a:t>and Singapore Pelora make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smaller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percentages, with </a:t>
            </a:r>
            <a:r>
              <a:rPr dirty="0" sz="1200">
                <a:latin typeface="Times New Roman"/>
                <a:cs typeface="Times New Roman"/>
              </a:rPr>
              <a:t>6.25%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12.5% </a:t>
            </a:r>
            <a:r>
              <a:rPr dirty="0" sz="1200" spc="-5">
                <a:latin typeface="Times New Roman"/>
                <a:cs typeface="Times New Roman"/>
              </a:rPr>
              <a:t>respectively. This chart offers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quick overview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prevalence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different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varieties.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04.11Getting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Information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Way of  </a:t>
            </a:r>
            <a:r>
              <a:rPr dirty="0" sz="1200" spc="-5" b="1">
                <a:latin typeface="Times New Roman"/>
                <a:cs typeface="Times New Roman"/>
              </a:rPr>
              <a:t>Percentage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 below Chart No. </a:t>
            </a:r>
            <a:r>
              <a:rPr dirty="0" sz="1200">
                <a:latin typeface="Times New Roman"/>
                <a:cs typeface="Times New Roman"/>
              </a:rPr>
              <a:t>04 </a:t>
            </a:r>
            <a:r>
              <a:rPr dirty="0" sz="1200" spc="-5">
                <a:latin typeface="Times New Roman"/>
                <a:cs typeface="Times New Roman"/>
              </a:rPr>
              <a:t>illustrates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sources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 and their respective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percentages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given data. YouTube stands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popular source, accounting for </a:t>
            </a:r>
            <a:r>
              <a:rPr dirty="0" sz="1200">
                <a:latin typeface="Times New Roman"/>
                <a:cs typeface="Times New Roman"/>
              </a:rPr>
              <a:t> 50%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neighbors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25%.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Newspapers contribute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smaller share at 6.25%, while </a:t>
            </a:r>
            <a:r>
              <a:rPr dirty="0" sz="1200">
                <a:latin typeface="Times New Roman"/>
                <a:cs typeface="Times New Roman"/>
              </a:rPr>
              <a:t>online </a:t>
            </a:r>
            <a:r>
              <a:rPr dirty="0" sz="1200" spc="-5">
                <a:latin typeface="Times New Roman"/>
                <a:cs typeface="Times New Roman"/>
              </a:rPr>
              <a:t>sources make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18.75%. This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chart provides insight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Times New Roman"/>
                <a:cs typeface="Times New Roman"/>
              </a:rPr>
              <a:t>various </a:t>
            </a:r>
            <a:r>
              <a:rPr dirty="0" sz="1200" spc="-10">
                <a:latin typeface="Times New Roman"/>
                <a:cs typeface="Times New Roman"/>
              </a:rPr>
              <a:t>ways </a:t>
            </a:r>
            <a:r>
              <a:rPr dirty="0" sz="1200" spc="-5">
                <a:latin typeface="Times New Roman"/>
                <a:cs typeface="Times New Roman"/>
              </a:rPr>
              <a:t>people acquire information, with YouTube being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dominant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choice.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Chart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04:Getting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667" y="3727767"/>
            <a:ext cx="4486275" cy="2276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5972683"/>
            <a:ext cx="5756275" cy="364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cultivation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country.So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,getting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thing.Most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farmer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5">
                <a:latin typeface="Times New Roman"/>
                <a:cs typeface="Times New Roman"/>
              </a:rPr>
              <a:t> 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R="21336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04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14999"/>
              </a:lnSpc>
              <a:spcBef>
                <a:spcPts val="122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>
                <a:latin typeface="Times New Roman"/>
                <a:cs typeface="Times New Roman"/>
              </a:rPr>
              <a:t> study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delved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influencing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cultivation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Jashore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Bangladesh,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focus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impact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production.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findings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reveal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fluctuations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significant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role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flowering,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ultimately,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Younger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inclined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towards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indicating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potential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shift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demographics.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Furthermore,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unveiled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prevalence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Velvet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dominant dragon fruit variety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region. Education levels among farmers vary,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highlighting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need for tailored support and information dissemination strategies. While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loans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significant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portion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4210"/>
            <a:ext cx="5758180" cy="856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attention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allocation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study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underscores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 sources, with YouTube emerging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prominent channel, These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findings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underscore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importance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climate-resilient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practices,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dissemination, and targeted support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ensure sustainable dragon fruit cultivation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Jashore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regions.Overall,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temperature-controlled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greenhouses have been employed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mitigate extreme temperatures and implement suitable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irrigation systems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maintain optimal conditions for dragon fruit cultivation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This research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contributes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understanding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complexities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insights for policymakers, researchers, and farmers aiming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navigate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challenges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opportunities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emerging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Reference: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spcBef>
                <a:spcPts val="1310"/>
              </a:spcBef>
              <a:buClr>
                <a:srgbClr val="000000"/>
              </a:buClr>
              <a:buFont typeface="Times New Roman"/>
              <a:buAutoNum type="arabicPeriod"/>
              <a:tabLst>
                <a:tab pos="212725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Macha,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 M.,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Chowdhury, A. K., MURATA, T.,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YONEMOTO, Y. (2006). Effect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artificial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media,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temperature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conditions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storage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methods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on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vitro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germination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(Hylocereus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undatus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Britt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&amp;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Rose)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pollen.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Japanese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Journal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of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Tropical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Agriculture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50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(1),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51-56.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ts val="1380"/>
              </a:lnSpc>
              <a:buClr>
                <a:srgbClr val="000000"/>
              </a:buClr>
              <a:buFont typeface="Times New Roman"/>
              <a:buAutoNum type="arabicPeriod"/>
              <a:tabLst>
                <a:tab pos="208279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Hossain, F.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Numan,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 M.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Akhtar,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(2021). Cultivation, nutritional value, and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health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benefits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of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(Hylocereus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spp.):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A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Review.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Journal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of 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Horticultural</a:t>
            </a:r>
            <a:r>
              <a:rPr dirty="0" sz="1200" spc="-1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Science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Technology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8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(3),</a:t>
            </a:r>
            <a:r>
              <a:rPr dirty="0" sz="1200" spc="1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259-269.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buClr>
                <a:srgbClr val="000000"/>
              </a:buClr>
              <a:buFont typeface="Times New Roman"/>
              <a:buAutoNum type="arabicPeriod"/>
              <a:tabLst>
                <a:tab pos="279400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Le, T. L., Huynh, N.,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Quintela-Alonso,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P.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(2021). Dragon fruit: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review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health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benefits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nutrients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its</a:t>
            </a:r>
            <a:r>
              <a:rPr dirty="0" sz="1200" spc="30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sustainable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development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under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climate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changes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Vietnam.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Czech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Journal</a:t>
            </a:r>
            <a:r>
              <a:rPr dirty="0" sz="1200" spc="1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dirty="0" sz="1200" spc="-1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Food Sciences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39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(2),</a:t>
            </a:r>
            <a:r>
              <a:rPr dirty="0" sz="12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71-94.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buClr>
                <a:srgbClr val="000000"/>
              </a:buClr>
              <a:buFont typeface="Times New Roman"/>
              <a:buAutoNum type="arabicPeriod"/>
              <a:tabLst>
                <a:tab pos="213995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Patwary,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M.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A., Rahman,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H., Barua, H., Sarkar,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S., 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Alam,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 S.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(2013).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Study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growth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development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of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(Hylocereus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undatus)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genotypes.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Agriculturists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11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(2), 52-57.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1380"/>
              </a:lnSpc>
              <a:buClr>
                <a:srgbClr val="000000"/>
              </a:buClr>
              <a:buFont typeface="Times New Roman"/>
              <a:buAutoNum type="arabicPeriod"/>
              <a:tabLst>
                <a:tab pos="206375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Aghajanpour,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Nazer,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 R.,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Obeidavi, Z., Akbari,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Ezati,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P., 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Kor, N.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(2017).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Functional foods and their role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cancer prevention and health promotion: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comprehensive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review.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American</a:t>
            </a:r>
            <a:r>
              <a:rPr dirty="0" sz="1200" spc="1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journal</a:t>
            </a:r>
            <a:r>
              <a:rPr dirty="0" sz="1200" spc="-1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cancer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research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(4),</a:t>
            </a:r>
            <a:r>
              <a:rPr dirty="0" sz="12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740.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buClr>
                <a:srgbClr val="000000"/>
              </a:buClr>
              <a:buAutoNum type="arabicPeriod"/>
              <a:tabLst>
                <a:tab pos="206375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Mansyah, E., Muas, I.,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Yuliati,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 Fruit Production and Marketing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Indonesia: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Standard Quality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in the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Global and Regional Levels Dragon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 Production and Marketing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dirty="0" sz="1200" spc="-1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Indonesia:</a:t>
            </a:r>
            <a:r>
              <a:rPr dirty="0" sz="12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Standard</a:t>
            </a:r>
            <a:r>
              <a:rPr dirty="0" sz="12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Quality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in</a:t>
            </a:r>
            <a:r>
              <a:rPr dirty="0" sz="1200" spc="-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Global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Regional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Levels.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buFont typeface="Times New Roman"/>
              <a:buAutoNum type="arabicPeriod"/>
              <a:tabLst>
                <a:tab pos="21082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Perween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T., Mandal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K.K., Hasan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M.A. (2018): Dragon fruit: An exotic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 future fruit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India.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Journal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Pharmacognosy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Phytochemistry,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7: 1022–1026.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  <a:buFont typeface="Times New Roman"/>
              <a:buAutoNum type="arabicPeriod"/>
              <a:tabLst>
                <a:tab pos="299720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Karunakaran, G., Arivalagan,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 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Sriram,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(2019, September). Dragon fruit country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report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India.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“Dragon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Network: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Marketing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the Whole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Chain” and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Steering Committee Meeting.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654"/>
            <a:ext cx="5780405" cy="31864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5080">
              <a:lnSpc>
                <a:spcPts val="1370"/>
              </a:lnSpc>
              <a:spcBef>
                <a:spcPts val="200"/>
              </a:spcBef>
              <a:tabLst>
                <a:tab pos="661670" algn="l"/>
              </a:tabLst>
            </a:pPr>
            <a:r>
              <a:rPr dirty="0" sz="1200" b="1">
                <a:solidFill>
                  <a:srgbClr val="212121"/>
                </a:solidFill>
                <a:latin typeface="Times New Roman"/>
                <a:cs typeface="Times New Roman"/>
              </a:rPr>
              <a:t>09	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  <a:hlinkClick r:id="rId2"/>
              </a:rPr>
              <a:t>https://bangladeshpost.net/posts/commercial-cultivation-of-dragon-fruit-in-jashore-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65872#:~:text=Chaugachha%20upazila%20has,Narayanpur%2C%20Barakhanpur%20village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just" marL="12700" marR="28575">
              <a:lnSpc>
                <a:spcPts val="1380"/>
              </a:lnSpc>
              <a:spcBef>
                <a:spcPts val="5"/>
              </a:spcBef>
              <a:buClr>
                <a:srgbClr val="000000"/>
              </a:buClr>
              <a:buFont typeface="Times New Roman"/>
              <a:buAutoNum type="arabicPlain" startAt="10"/>
              <a:tabLst>
                <a:tab pos="246379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Jitareerat,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P.,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Sripong,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K.,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Masaya,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K.,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Aiamla-or,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S.,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Uthairatanakij,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(2018).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Combined effects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food additives and heat treatment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 rot disease and quality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harvested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</a:t>
            </a:r>
            <a:r>
              <a:rPr dirty="0" sz="1200" spc="1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Agriculture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and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Natural</a:t>
            </a:r>
            <a:r>
              <a:rPr dirty="0" sz="1200" spc="-1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Resources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52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(6),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543-549.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lain" startAt="10"/>
            </a:pPr>
            <a:endParaRPr sz="1150">
              <a:latin typeface="Times New Roman"/>
              <a:cs typeface="Times New Roman"/>
            </a:endParaRPr>
          </a:p>
          <a:p>
            <a:pPr algn="just" marL="12700" marR="27305">
              <a:lnSpc>
                <a:spcPts val="1380"/>
              </a:lnSpc>
              <a:buFont typeface="Times New Roman"/>
              <a:buAutoNum type="arabicPlain" startAt="10"/>
              <a:tabLst>
                <a:tab pos="206375" algn="l"/>
              </a:tabLst>
            </a:pP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Sim,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H. L., Hong, Y. K., Yoon,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W.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B.,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Yuk, H. G. (2013). Behavior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Salmonella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spp.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200" spc="5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natural</a:t>
            </a:r>
            <a:r>
              <a:rPr dirty="0" sz="1200" spc="5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microbiota</a:t>
            </a:r>
            <a:r>
              <a:rPr dirty="0" sz="1200" spc="5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on 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fresh-cut</a:t>
            </a:r>
            <a:r>
              <a:rPr dirty="0" sz="1200" spc="5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fruits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at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different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2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storage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temperatures.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journal</a:t>
            </a:r>
            <a:r>
              <a:rPr dirty="0" sz="1200" spc="-1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food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microbiology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160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(3),</a:t>
            </a:r>
            <a:r>
              <a:rPr dirty="0" sz="1200" spc="1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239-244.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lain" startAt="10"/>
            </a:pPr>
            <a:endParaRPr sz="1200">
              <a:latin typeface="Times New Roman"/>
              <a:cs typeface="Times New Roman"/>
            </a:endParaRPr>
          </a:p>
          <a:p>
            <a:pPr algn="just" marL="12700" marR="28575">
              <a:lnSpc>
                <a:spcPts val="1380"/>
              </a:lnSpc>
              <a:buFont typeface="Times New Roman"/>
              <a:buAutoNum type="arabicPlain" startAt="10"/>
              <a:tabLst>
                <a:tab pos="246379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Tien, N. N. T., Le, N. L., Khoi, T. T.,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Richel, A. (2022). Influence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location, weather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condition, maturity, and plant disease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chemical profiles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 fruit (Hylocereus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spp.)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branches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grown</a:t>
            </a:r>
            <a:r>
              <a:rPr dirty="0" sz="12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Vietnam.</a:t>
            </a:r>
            <a:r>
              <a:rPr dirty="0" sz="12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Biomass</a:t>
            </a:r>
            <a:r>
              <a:rPr dirty="0" sz="1200" spc="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Conversion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and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Biorefinery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1-13.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lain" startAt="10"/>
            </a:pPr>
            <a:endParaRPr sz="1200">
              <a:latin typeface="Times New Roman"/>
              <a:cs typeface="Times New Roman"/>
            </a:endParaRPr>
          </a:p>
          <a:p>
            <a:pPr algn="just" marL="12700" marR="27940">
              <a:lnSpc>
                <a:spcPts val="1380"/>
              </a:lnSpc>
              <a:buFont typeface="Times New Roman"/>
              <a:buAutoNum type="arabicPlain" startAt="10"/>
              <a:tabLst>
                <a:tab pos="233679" algn="l"/>
              </a:tabLst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Lum,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M. S., 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Norazira,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M.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(2011).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Effects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of hot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water,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submergence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time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storage duration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quality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 fruit (Hylocereus polyrhizus).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Journal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Agricultural </a:t>
            </a:r>
            <a:r>
              <a:rPr dirty="0" sz="120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Science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dirty="0" sz="1200" spc="-5" i="1">
                <a:solidFill>
                  <a:srgbClr val="212121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(1),</a:t>
            </a:r>
            <a:r>
              <a:rPr dirty="0" sz="12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146.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94816"/>
            <a:ext cx="5793740" cy="76333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3208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01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lvl="1" marL="317500" indent="-3048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17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History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Background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algn="just" marL="12700" marR="41275" indent="457200">
              <a:lnSpc>
                <a:spcPct val="114999"/>
              </a:lnSpc>
            </a:pP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pitaya,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tropical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subtropical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gained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popularity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worldwide</a:t>
            </a:r>
            <a:r>
              <a:rPr dirty="0" sz="1200">
                <a:latin typeface="Times New Roman"/>
                <a:cs typeface="Times New Roman"/>
              </a:rPr>
              <a:t> due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appearance,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delicious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taste,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potential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health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benefits(Le, T. L., Huynh, N.,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Quintela-Alonso, </a:t>
            </a:r>
            <a:r>
              <a:rPr dirty="0" sz="1200">
                <a:latin typeface="Times New Roman"/>
                <a:cs typeface="Times New Roman"/>
              </a:rPr>
              <a:t>P. 2021).The </a:t>
            </a:r>
            <a:r>
              <a:rPr dirty="0" sz="1200" spc="-5">
                <a:latin typeface="Times New Roman"/>
                <a:cs typeface="Times New Roman"/>
              </a:rPr>
              <a:t>plant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known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pitaya,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pitahaya,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night-blooming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cereus,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strawberry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pear,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Belle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Night, Cinderella plant (Perween et al. 2018). Maximum germination percentage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 30°C, 35°C,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40°C, </a:t>
            </a:r>
            <a:r>
              <a:rPr dirty="0" sz="1200" spc="-5">
                <a:latin typeface="Times New Roman"/>
                <a:cs typeface="Times New Roman"/>
              </a:rPr>
              <a:t>germination percentage decrease at temperatures above </a:t>
            </a:r>
            <a:r>
              <a:rPr dirty="0" sz="1200">
                <a:latin typeface="Times New Roman"/>
                <a:cs typeface="Times New Roman"/>
              </a:rPr>
              <a:t>40°C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 </a:t>
            </a:r>
            <a:r>
              <a:rPr dirty="0" sz="1200">
                <a:latin typeface="Times New Roman"/>
                <a:cs typeface="Times New Roman"/>
              </a:rPr>
              <a:t>25°C. </a:t>
            </a:r>
            <a:r>
              <a:rPr dirty="0" sz="1200" spc="-5">
                <a:latin typeface="Times New Roman"/>
                <a:cs typeface="Times New Roman"/>
              </a:rPr>
              <a:t>Pollen germination </a:t>
            </a: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occur at </a:t>
            </a:r>
            <a:r>
              <a:rPr dirty="0" sz="1200">
                <a:latin typeface="Times New Roman"/>
                <a:cs typeface="Times New Roman"/>
              </a:rPr>
              <a:t>45 °C </a:t>
            </a:r>
            <a:r>
              <a:rPr dirty="0" sz="1200" spc="-5">
                <a:latin typeface="Times New Roman"/>
                <a:cs typeface="Times New Roman"/>
              </a:rPr>
              <a:t>(Mach, </a:t>
            </a:r>
            <a:r>
              <a:rPr dirty="0" sz="1200">
                <a:latin typeface="Times New Roman"/>
                <a:cs typeface="Times New Roman"/>
              </a:rPr>
              <a:t>M. M., </a:t>
            </a:r>
            <a:r>
              <a:rPr dirty="0" sz="1200" spc="-5">
                <a:latin typeface="Times New Roman"/>
                <a:cs typeface="Times New Roman"/>
              </a:rPr>
              <a:t>Chowdhury, A. K.,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Murata, T., and Yonemoto, Y. (2006).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has several health benefits including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ability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aid 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weight </a:t>
            </a:r>
            <a:r>
              <a:rPr dirty="0" sz="1200">
                <a:latin typeface="Times New Roman"/>
                <a:cs typeface="Times New Roman"/>
              </a:rPr>
              <a:t>loss, </a:t>
            </a:r>
            <a:r>
              <a:rPr dirty="0" sz="1200" spc="-5">
                <a:latin typeface="Times New Roman"/>
                <a:cs typeface="Times New Roman"/>
              </a:rPr>
              <a:t>improve digestion, reduce LDL cholesterol </a:t>
            </a:r>
            <a:r>
              <a:rPr dirty="0" sz="1200">
                <a:latin typeface="Times New Roman"/>
                <a:cs typeface="Times New Roman"/>
              </a:rPr>
              <a:t>in the blood </a:t>
            </a:r>
            <a:r>
              <a:rPr dirty="0" sz="1200" spc="-5">
                <a:latin typeface="Times New Roman"/>
                <a:cs typeface="Times New Roman"/>
              </a:rPr>
              <a:t>and strengthen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immune </a:t>
            </a:r>
            <a:r>
              <a:rPr dirty="0" sz="1200" spc="-5">
                <a:latin typeface="Times New Roman"/>
                <a:cs typeface="Times New Roman"/>
              </a:rPr>
              <a:t>system.(Hossain, F. </a:t>
            </a:r>
            <a:r>
              <a:rPr dirty="0" sz="1200">
                <a:latin typeface="Times New Roman"/>
                <a:cs typeface="Times New Roman"/>
              </a:rPr>
              <a:t>M., </a:t>
            </a:r>
            <a:r>
              <a:rPr dirty="0" sz="1200" spc="-5">
                <a:latin typeface="Times New Roman"/>
                <a:cs typeface="Times New Roman"/>
              </a:rPr>
              <a:t>Numan, </a:t>
            </a:r>
            <a:r>
              <a:rPr dirty="0" sz="1200">
                <a:latin typeface="Times New Roman"/>
                <a:cs typeface="Times New Roman"/>
              </a:rPr>
              <a:t>S. M. </a:t>
            </a:r>
            <a:r>
              <a:rPr dirty="0" sz="1200" spc="-5">
                <a:latin typeface="Times New Roman"/>
                <a:cs typeface="Times New Roman"/>
              </a:rPr>
              <a:t>N.,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Akhtar, </a:t>
            </a:r>
            <a:r>
              <a:rPr dirty="0" sz="1200">
                <a:latin typeface="Times New Roman"/>
                <a:cs typeface="Times New Roman"/>
              </a:rPr>
              <a:t>S. </a:t>
            </a:r>
            <a:r>
              <a:rPr dirty="0" sz="1200" spc="-5">
                <a:latin typeface="Times New Roman"/>
                <a:cs typeface="Times New Roman"/>
              </a:rPr>
              <a:t>2021).The dragon fruit has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potential market and high demand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domestic market.Dragon has </a:t>
            </a:r>
            <a:r>
              <a:rPr dirty="0" sz="1200">
                <a:latin typeface="Times New Roman"/>
                <a:cs typeface="Times New Roman"/>
              </a:rPr>
              <a:t>a lot of </a:t>
            </a:r>
            <a:r>
              <a:rPr dirty="0" sz="1200" spc="-5">
                <a:latin typeface="Times New Roman"/>
                <a:cs typeface="Times New Roman"/>
              </a:rPr>
              <a:t>demand for </a:t>
            </a:r>
            <a:r>
              <a:rPr dirty="0" sz="1200">
                <a:latin typeface="Times New Roman"/>
                <a:cs typeface="Times New Roman"/>
              </a:rPr>
              <a:t> export </a:t>
            </a:r>
            <a:r>
              <a:rPr dirty="0" sz="1200" spc="-5">
                <a:latin typeface="Times New Roman"/>
                <a:cs typeface="Times New Roman"/>
              </a:rPr>
              <a:t>markets </a:t>
            </a:r>
            <a:r>
              <a:rPr dirty="0" sz="1200">
                <a:latin typeface="Times New Roman"/>
                <a:cs typeface="Times New Roman"/>
              </a:rPr>
              <a:t>too(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Mansyah, E., Muas, I.,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Yuliati, </a:t>
            </a:r>
            <a:r>
              <a:rPr dirty="0" sz="1200">
                <a:latin typeface="Times New Roman"/>
                <a:cs typeface="Times New Roman"/>
              </a:rPr>
              <a:t>S. </a:t>
            </a:r>
            <a:r>
              <a:rPr dirty="0" sz="1200" spc="-5">
                <a:latin typeface="Times New Roman"/>
                <a:cs typeface="Times New Roman"/>
              </a:rPr>
              <a:t>2019). For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reason,dragon fruits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commercially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luxuriantly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(Bangladesh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Dost,N.2021).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lvl="1" marL="317500" indent="-304800">
              <a:lnSpc>
                <a:spcPct val="100000"/>
              </a:lnSpc>
              <a:buAutoNum type="arabicPeriod" startAt="2"/>
              <a:tabLst>
                <a:tab pos="317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Statement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Problem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14999"/>
              </a:lnSpc>
            </a:pPr>
            <a:r>
              <a:rPr dirty="0" sz="1200" spc="-5">
                <a:latin typeface="Times New Roman"/>
                <a:cs typeface="Times New Roman"/>
              </a:rPr>
              <a:t>The successful cultivation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dragon fruit depends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several factors, </a:t>
            </a:r>
            <a:r>
              <a:rPr dirty="0" sz="1200">
                <a:latin typeface="Times New Roman"/>
                <a:cs typeface="Times New Roman"/>
              </a:rPr>
              <a:t>one of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temperature. Temperature </a:t>
            </a:r>
            <a:r>
              <a:rPr dirty="0" sz="1200">
                <a:latin typeface="Times New Roman"/>
                <a:cs typeface="Times New Roman"/>
              </a:rPr>
              <a:t>is a crucial environmental </a:t>
            </a:r>
            <a:r>
              <a:rPr dirty="0" sz="1200" spc="-5">
                <a:latin typeface="Times New Roman"/>
                <a:cs typeface="Times New Roman"/>
              </a:rPr>
              <a:t>factor that </a:t>
            </a:r>
            <a:r>
              <a:rPr dirty="0" sz="1200">
                <a:latin typeface="Times New Roman"/>
                <a:cs typeface="Times New Roman"/>
              </a:rPr>
              <a:t>profoundly </a:t>
            </a:r>
            <a:r>
              <a:rPr dirty="0" sz="1200" spc="-5">
                <a:latin typeface="Times New Roman"/>
                <a:cs typeface="Times New Roman"/>
              </a:rPr>
              <a:t>affects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growth,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climate patterns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continue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change, understanding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dragon fruit responds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temperature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essential for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sustainable production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41275" indent="457200">
              <a:lnSpc>
                <a:spcPct val="114999"/>
              </a:lnSpc>
            </a:pPr>
            <a:r>
              <a:rPr dirty="0" sz="1200" spc="-5">
                <a:latin typeface="Times New Roman"/>
                <a:cs typeface="Times New Roman"/>
              </a:rPr>
              <a:t>This report aims </a:t>
            </a:r>
            <a:r>
              <a:rPr dirty="0" sz="1200">
                <a:latin typeface="Times New Roman"/>
                <a:cs typeface="Times New Roman"/>
              </a:rPr>
              <a:t>to explore the </a:t>
            </a:r>
            <a:r>
              <a:rPr dirty="0" sz="1200" spc="-5">
                <a:latin typeface="Times New Roman"/>
                <a:cs typeface="Times New Roman"/>
              </a:rPr>
              <a:t>impact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spare temperature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dragon fruit cultivation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subsequent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investigate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influence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dragon fruit growth, such as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flowering and fruit sets. Ultimately,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research contributes </a:t>
            </a:r>
            <a:r>
              <a:rPr dirty="0" sz="1200">
                <a:latin typeface="Times New Roman"/>
                <a:cs typeface="Times New Roman"/>
              </a:rPr>
              <a:t> to the </a:t>
            </a:r>
            <a:r>
              <a:rPr dirty="0" sz="1200" spc="-5">
                <a:latin typeface="Times New Roman"/>
                <a:cs typeface="Times New Roman"/>
              </a:rPr>
              <a:t>broader goal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promoting sustainable agriculture and ensuring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consistent </a:t>
            </a:r>
            <a:r>
              <a:rPr dirty="0" sz="1200">
                <a:latin typeface="Times New Roman"/>
                <a:cs typeface="Times New Roman"/>
              </a:rPr>
              <a:t>supply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high-quality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meet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demands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worldwide.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lvl="1" marL="317500" indent="-3048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17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Objective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Study</a:t>
            </a:r>
            <a:endParaRPr sz="1200">
              <a:latin typeface="Times New Roman"/>
              <a:cs typeface="Times New Roman"/>
            </a:endParaRPr>
          </a:p>
          <a:p>
            <a:pPr algn="just" marL="12700" marR="42545" indent="457200">
              <a:lnSpc>
                <a:spcPct val="114999"/>
              </a:lnSpc>
              <a:spcBef>
                <a:spcPts val="1100"/>
              </a:spcBef>
            </a:pPr>
            <a:r>
              <a:rPr dirty="0" sz="1200" spc="-5">
                <a:solidFill>
                  <a:srgbClr val="040B28"/>
                </a:solidFill>
                <a:latin typeface="Times New Roman"/>
                <a:cs typeface="Times New Roman"/>
              </a:rPr>
              <a:t>To investigate </a:t>
            </a:r>
            <a:r>
              <a:rPr dirty="0" sz="1200">
                <a:solidFill>
                  <a:srgbClr val="040B28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040B28"/>
                </a:solidFill>
                <a:latin typeface="Times New Roman"/>
                <a:cs typeface="Times New Roman"/>
              </a:rPr>
              <a:t>effect </a:t>
            </a:r>
            <a:r>
              <a:rPr dirty="0" sz="1200">
                <a:solidFill>
                  <a:srgbClr val="040B28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040B28"/>
                </a:solidFill>
                <a:latin typeface="Times New Roman"/>
                <a:cs typeface="Times New Roman"/>
              </a:rPr>
              <a:t>spare temperature </a:t>
            </a:r>
            <a:r>
              <a:rPr dirty="0" sz="1200">
                <a:solidFill>
                  <a:srgbClr val="040B28"/>
                </a:solidFill>
                <a:latin typeface="Times New Roman"/>
                <a:cs typeface="Times New Roman"/>
              </a:rPr>
              <a:t>on the </a:t>
            </a:r>
            <a:r>
              <a:rPr dirty="0" sz="1200" spc="-5">
                <a:solidFill>
                  <a:srgbClr val="040B28"/>
                </a:solidFill>
                <a:latin typeface="Times New Roman"/>
                <a:cs typeface="Times New Roman"/>
              </a:rPr>
              <a:t>production, price and </a:t>
            </a:r>
            <a:r>
              <a:rPr dirty="0" sz="1200">
                <a:solidFill>
                  <a:srgbClr val="040B28"/>
                </a:solidFill>
                <a:latin typeface="Times New Roman"/>
                <a:cs typeface="Times New Roman"/>
              </a:rPr>
              <a:t>spoiling of </a:t>
            </a:r>
            <a:r>
              <a:rPr dirty="0" sz="1200" spc="5">
                <a:solidFill>
                  <a:srgbClr val="040B2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40B28"/>
                </a:solidFill>
                <a:latin typeface="Times New Roman"/>
                <a:cs typeface="Times New Roman"/>
              </a:rPr>
              <a:t>the</a:t>
            </a:r>
            <a:r>
              <a:rPr dirty="0" sz="1200" spc="-10">
                <a:solidFill>
                  <a:srgbClr val="040B2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40B28"/>
                </a:solidFill>
                <a:latin typeface="Times New Roman"/>
                <a:cs typeface="Times New Roman"/>
              </a:rPr>
              <a:t>level</a:t>
            </a:r>
            <a:r>
              <a:rPr dirty="0" sz="1200">
                <a:solidFill>
                  <a:srgbClr val="040B28"/>
                </a:solidFill>
                <a:latin typeface="Times New Roman"/>
                <a:cs typeface="Times New Roman"/>
              </a:rPr>
              <a:t> of</a:t>
            </a:r>
            <a:r>
              <a:rPr dirty="0" sz="1200" spc="5">
                <a:solidFill>
                  <a:srgbClr val="040B2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40B28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040B28"/>
                </a:solidFill>
                <a:latin typeface="Times New Roman"/>
                <a:cs typeface="Times New Roman"/>
              </a:rPr>
              <a:t> dragon</a:t>
            </a:r>
            <a:r>
              <a:rPr dirty="0" sz="1200" spc="10">
                <a:solidFill>
                  <a:srgbClr val="040B2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40B28"/>
                </a:solidFill>
                <a:latin typeface="Times New Roman"/>
                <a:cs typeface="Times New Roman"/>
              </a:rPr>
              <a:t>fruits.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8479"/>
            <a:ext cx="5757545" cy="8329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8991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02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Literature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Review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090"/>
              </a:spcBef>
            </a:pPr>
            <a:r>
              <a:rPr dirty="0" sz="1200" b="1">
                <a:latin typeface="Times New Roman"/>
                <a:cs typeface="Times New Roman"/>
              </a:rPr>
              <a:t>02.1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Available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literature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400"/>
              </a:lnSpc>
              <a:spcBef>
                <a:spcPts val="285"/>
              </a:spcBef>
            </a:pPr>
            <a:r>
              <a:rPr dirty="0" sz="1200" spc="-5">
                <a:latin typeface="Times New Roman"/>
                <a:cs typeface="Times New Roman"/>
              </a:rPr>
              <a:t>Dragon has many nutritional value and health benefit (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Hossain, F.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Numan,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 M.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Akhtar,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2021).The temperature condition and storage method vitro germination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dragon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fruints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studied(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Macha,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M.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Chowdhury,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K.,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MURATA,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T.,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&amp;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YONEMOTO,</a:t>
            </a:r>
            <a:r>
              <a:rPr dirty="0" sz="1200" spc="1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Y.</a:t>
            </a:r>
            <a:r>
              <a:rPr dirty="0" sz="1200" spc="1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2006).It</a:t>
            </a:r>
            <a:r>
              <a:rPr dirty="0" sz="1200" spc="15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dirty="0" sz="1200" spc="1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many</a:t>
            </a:r>
            <a:r>
              <a:rPr dirty="0" sz="1200" spc="15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cancer</a:t>
            </a:r>
            <a:r>
              <a:rPr dirty="0" sz="1200" spc="13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destroying</a:t>
            </a:r>
            <a:r>
              <a:rPr dirty="0" sz="1200" spc="1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materials</a:t>
            </a:r>
            <a:r>
              <a:rPr dirty="0" sz="1200" spc="15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(Aghajanpour,</a:t>
            </a:r>
            <a:r>
              <a:rPr dirty="0" sz="1200" spc="14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</a:t>
            </a:r>
            <a:r>
              <a:rPr dirty="0" sz="1200" spc="1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Nazer,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4500"/>
              </a:lnSpc>
              <a:spcBef>
                <a:spcPts val="5"/>
              </a:spcBef>
            </a:pP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R.,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Obeidavi,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Z.,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Akbari,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M.,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Ezati,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P.,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Kor,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M.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2017).Deagon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fruits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has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international demand (Karunakaran, G., Arivalagan,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M., 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Sriram,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 2019,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September).The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effect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temperature induced fruit rot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discussed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(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Jitareerat,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P.,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Sripong, K., Masaya, K.,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Aiamla-or,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S., 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Uthairatanakij, A. 2018).The effect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temperature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fresh cut fruits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discussed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(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Sim,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H.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L.,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Hong,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Y.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K.,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Yoon,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W.</a:t>
            </a:r>
            <a:r>
              <a:rPr dirty="0" sz="1200" spc="3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B.,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</a:t>
            </a:r>
            <a:r>
              <a:rPr dirty="0" sz="1200" spc="3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Yuk,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H.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G.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2013).Effects</a:t>
            </a:r>
            <a:r>
              <a:rPr dirty="0" sz="1200" spc="2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2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disease</a:t>
            </a:r>
            <a:r>
              <a:rPr dirty="0" sz="1200" spc="3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,climate,maturity</a:t>
            </a:r>
            <a:r>
              <a:rPr dirty="0" sz="1200" spc="3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dirty="0" sz="1200" spc="37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dirty="0" sz="1200" spc="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Viatmen</a:t>
            </a:r>
            <a:r>
              <a:rPr dirty="0" sz="1200" spc="4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dirty="0" sz="1200" spc="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been</a:t>
            </a:r>
            <a:r>
              <a:rPr dirty="0" sz="1200" spc="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studied</a:t>
            </a:r>
            <a:r>
              <a:rPr dirty="0" sz="1200" spc="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(</a:t>
            </a:r>
            <a:r>
              <a:rPr dirty="0" sz="1200" spc="3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Tien,</a:t>
            </a:r>
            <a:r>
              <a:rPr dirty="0" sz="1200" spc="3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N.</a:t>
            </a:r>
            <a:r>
              <a:rPr dirty="0" sz="1200" spc="4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N.</a:t>
            </a:r>
            <a:r>
              <a:rPr dirty="0" sz="1200" spc="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T.,</a:t>
            </a:r>
            <a:r>
              <a:rPr dirty="0" sz="1200" spc="3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Le,</a:t>
            </a:r>
            <a:r>
              <a:rPr dirty="0" sz="1200" spc="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N.</a:t>
            </a:r>
            <a:r>
              <a:rPr dirty="0" sz="1200" spc="3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L.,</a:t>
            </a:r>
            <a:r>
              <a:rPr dirty="0" sz="1200" spc="4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Khoi,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560"/>
              </a:lnSpc>
              <a:spcBef>
                <a:spcPts val="315"/>
              </a:spcBef>
            </a:pP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T. T.,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&amp;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Richel, A.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2022).The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effect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of hot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water and packing </a:t>
            </a:r>
            <a:r>
              <a:rPr dirty="0" sz="1200">
                <a:solidFill>
                  <a:srgbClr val="212121"/>
                </a:solidFill>
                <a:latin typeface="Times New Roman"/>
                <a:cs typeface="Times New Roman"/>
              </a:rPr>
              <a:t>time </a:t>
            </a:r>
            <a:r>
              <a:rPr dirty="0" sz="1200" spc="-5">
                <a:solidFill>
                  <a:srgbClr val="212121"/>
                </a:solidFill>
                <a:latin typeface="Times New Roman"/>
                <a:cs typeface="Times New Roman"/>
              </a:rPr>
              <a:t>has been studied (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Lum,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M.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S.,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Norazira,</a:t>
            </a:r>
            <a:r>
              <a:rPr dirty="0" sz="95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M.</a:t>
            </a:r>
            <a:r>
              <a:rPr dirty="0" sz="95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A.</a:t>
            </a:r>
            <a:r>
              <a:rPr dirty="0" sz="9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2011).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02.2</a:t>
            </a:r>
            <a:r>
              <a:rPr dirty="0" sz="1200" spc="2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Research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Gap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available literature,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has been seen that there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existing research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dragon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 cultivation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various regions. No such </a:t>
            </a:r>
            <a:r>
              <a:rPr dirty="0" sz="1200">
                <a:latin typeface="Times New Roman"/>
                <a:cs typeface="Times New Roman"/>
              </a:rPr>
              <a:t>study </a:t>
            </a:r>
            <a:r>
              <a:rPr dirty="0" sz="1200" spc="-5">
                <a:latin typeface="Times New Roman"/>
                <a:cs typeface="Times New Roman"/>
              </a:rPr>
              <a:t>has been </a:t>
            </a:r>
            <a:r>
              <a:rPr dirty="0" sz="1200">
                <a:latin typeface="Times New Roman"/>
                <a:cs typeface="Times New Roman"/>
              </a:rPr>
              <a:t>done in </a:t>
            </a:r>
            <a:r>
              <a:rPr dirty="0" sz="1200" spc="-5">
                <a:latin typeface="Times New Roman"/>
                <a:cs typeface="Times New Roman"/>
              </a:rPr>
              <a:t>Jessore region yet,this </a:t>
            </a:r>
            <a:r>
              <a:rPr dirty="0" sz="1200">
                <a:latin typeface="Times New Roman"/>
                <a:cs typeface="Times New Roman"/>
              </a:rPr>
              <a:t> study 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intended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analyze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specific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Jashore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Bangladesh.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R="643255">
              <a:lnSpc>
                <a:spcPct val="100000"/>
              </a:lnSpc>
              <a:spcBef>
                <a:spcPts val="810"/>
              </a:spcBef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03: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Methods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lvl="1" marL="317500" indent="-3048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17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Study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Area Selection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19700"/>
              </a:lnSpc>
              <a:spcBef>
                <a:spcPts val="1040"/>
              </a:spcBef>
            </a:pPr>
            <a:r>
              <a:rPr dirty="0" sz="1200" spc="-5">
                <a:latin typeface="Times New Roman"/>
                <a:cs typeface="Times New Roman"/>
              </a:rPr>
              <a:t>The research commenced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carefully selecting </a:t>
            </a:r>
            <a:r>
              <a:rPr dirty="0" sz="1200">
                <a:latin typeface="Times New Roman"/>
                <a:cs typeface="Times New Roman"/>
              </a:rPr>
              <a:t>the study </a:t>
            </a:r>
            <a:r>
              <a:rPr dirty="0" sz="1200" spc="-5">
                <a:latin typeface="Times New Roman"/>
                <a:cs typeface="Times New Roman"/>
              </a:rPr>
              <a:t>area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Jashore District,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Bangladesh.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Jashore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District,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64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districts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Bangladesh,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chosen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its </a:t>
            </a:r>
            <a:r>
              <a:rPr dirty="0" sz="1200" spc="-5">
                <a:latin typeface="Times New Roman"/>
                <a:cs typeface="Times New Roman"/>
              </a:rPr>
              <a:t>significance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dragon fruit cultivation. Within Jashore District, eight Upazilas (sub-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districts)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Abhaynagar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Upazila,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Bagherpara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Upazila,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Chaugachha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Upazila,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Jessore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Sadar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Upazila,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Jhikargachha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Upazila,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Keshabpur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Upazila,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Manirampur Upazila, and Sharsha Upazila. Of these, we focused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attention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Chowgacha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Upazila,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ten</a:t>
            </a:r>
            <a:r>
              <a:rPr dirty="0" sz="1200">
                <a:latin typeface="Times New Roman"/>
                <a:cs typeface="Times New Roman"/>
              </a:rPr>
              <a:t> unions: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Dhuliani,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Hakimpur,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Jagadishpur,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Swarupdah,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Narayanpur, Pashapole, Patibila, Phulsara, Singhajhuli, and Sukpukuria.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Patibila-7410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Village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Patibila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primary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 location.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algn="just" lvl="1" marL="317500" indent="-304800">
              <a:lnSpc>
                <a:spcPct val="100000"/>
              </a:lnSpc>
              <a:buAutoNum type="arabicPeriod" startAt="2"/>
              <a:tabLst>
                <a:tab pos="317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Production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Season</a:t>
            </a:r>
            <a:r>
              <a:rPr dirty="0" sz="1200" b="1">
                <a:latin typeface="Times New Roman"/>
                <a:cs typeface="Times New Roman"/>
              </a:rPr>
              <a:t> 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Crop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Selection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56590"/>
            <a:ext cx="5792470" cy="73412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457200">
              <a:lnSpc>
                <a:spcPct val="119600"/>
              </a:lnSpc>
              <a:spcBef>
                <a:spcPts val="90"/>
              </a:spcBef>
            </a:pPr>
            <a:r>
              <a:rPr dirty="0" sz="1200">
                <a:latin typeface="Times New Roman"/>
                <a:cs typeface="Times New Roman"/>
              </a:rPr>
              <a:t>Dragon fruit production occurs over a span of six months, covering the summer, </a:t>
            </a:r>
            <a:r>
              <a:rPr dirty="0" sz="1200" spc="-5">
                <a:latin typeface="Times New Roman"/>
                <a:cs typeface="Times New Roman"/>
              </a:rPr>
              <a:t>rainy,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autumn seasons.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 </a:t>
            </a:r>
            <a:r>
              <a:rPr dirty="0" sz="1200">
                <a:latin typeface="Times New Roman"/>
                <a:cs typeface="Times New Roman"/>
              </a:rPr>
              <a:t>of this </a:t>
            </a:r>
            <a:r>
              <a:rPr dirty="0" sz="1200" spc="-5">
                <a:latin typeface="Times New Roman"/>
                <a:cs typeface="Times New Roman"/>
              </a:rPr>
              <a:t>study, we specifically focused </a:t>
            </a:r>
            <a:r>
              <a:rPr dirty="0" sz="1200">
                <a:latin typeface="Times New Roman"/>
                <a:cs typeface="Times New Roman"/>
              </a:rPr>
              <a:t>on the months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June,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cultivation.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chosen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primary crop for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investigation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5">
                <a:latin typeface="Times New Roman"/>
                <a:cs typeface="Times New Roman"/>
              </a:rPr>
              <a:t>their relevance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recent </a:t>
            </a:r>
            <a:r>
              <a:rPr dirty="0" sz="1200">
                <a:latin typeface="Times New Roman"/>
                <a:cs typeface="Times New Roman"/>
              </a:rPr>
              <a:t>time in the </a:t>
            </a:r>
            <a:r>
              <a:rPr dirty="0" sz="1200" spc="-5">
                <a:latin typeface="Times New Roman"/>
                <a:cs typeface="Times New Roman"/>
              </a:rPr>
              <a:t>local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 </a:t>
            </a:r>
            <a:r>
              <a:rPr dirty="0" sz="1200">
                <a:latin typeface="Times New Roman"/>
                <a:cs typeface="Times New Roman"/>
              </a:rPr>
              <a:t>context.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lvl="1" marL="317500" indent="-304800">
              <a:lnSpc>
                <a:spcPct val="100000"/>
              </a:lnSpc>
              <a:buAutoNum type="arabicPeriod" startAt="3"/>
              <a:tabLst>
                <a:tab pos="317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Sampling</a:t>
            </a:r>
            <a:endParaRPr sz="1200">
              <a:latin typeface="Times New Roman"/>
              <a:cs typeface="Times New Roman"/>
            </a:endParaRPr>
          </a:p>
          <a:p>
            <a:pPr algn="just" marL="12700" marR="40640" indent="457200">
              <a:lnSpc>
                <a:spcPct val="119800"/>
              </a:lnSpc>
              <a:spcBef>
                <a:spcPts val="340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village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Patibila,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of 50 </a:t>
            </a:r>
            <a:r>
              <a:rPr dirty="0" sz="1200" spc="-5">
                <a:latin typeface="Times New Roman"/>
                <a:cs typeface="Times New Roman"/>
              </a:rPr>
              <a:t>farmers were identified as potential participants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study. However,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manageable and representative sample, we selected </a:t>
            </a:r>
            <a:r>
              <a:rPr dirty="0" sz="1200">
                <a:latin typeface="Times New Roman"/>
                <a:cs typeface="Times New Roman"/>
              </a:rPr>
              <a:t>16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 for primary data collection. The data collection process involved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combination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methods, including face-to-face interviews, </a:t>
            </a:r>
            <a:r>
              <a:rPr dirty="0" sz="1200">
                <a:latin typeface="Times New Roman"/>
                <a:cs typeface="Times New Roman"/>
              </a:rPr>
              <a:t>phone </a:t>
            </a:r>
            <a:r>
              <a:rPr dirty="0" sz="1200" spc="-5">
                <a:latin typeface="Times New Roman"/>
                <a:cs typeface="Times New Roman"/>
              </a:rPr>
              <a:t>calls, and Focus Group discussions, all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took </a:t>
            </a:r>
            <a:r>
              <a:rPr dirty="0" sz="1200" spc="-5">
                <a:latin typeface="Times New Roman"/>
                <a:cs typeface="Times New Roman"/>
              </a:rPr>
              <a:t>place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months of</a:t>
            </a:r>
            <a:r>
              <a:rPr dirty="0" sz="1200" spc="-5">
                <a:latin typeface="Times New Roman"/>
                <a:cs typeface="Times New Roman"/>
              </a:rPr>
              <a:t> May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2023.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lvl="1" marL="317500" indent="-304800">
              <a:lnSpc>
                <a:spcPct val="100000"/>
              </a:lnSpc>
              <a:buAutoNum type="arabicPeriod" startAt="4"/>
              <a:tabLst>
                <a:tab pos="317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Analysis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Techniques</a:t>
            </a:r>
            <a:endParaRPr sz="1200">
              <a:latin typeface="Times New Roman"/>
              <a:cs typeface="Times New Roman"/>
            </a:endParaRPr>
          </a:p>
          <a:p>
            <a:pPr algn="just" marL="12700" marR="40005" indent="457200">
              <a:lnSpc>
                <a:spcPct val="11990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Our </a:t>
            </a:r>
            <a:r>
              <a:rPr dirty="0" sz="1200">
                <a:latin typeface="Times New Roman"/>
                <a:cs typeface="Times New Roman"/>
              </a:rPr>
              <a:t>study took both </a:t>
            </a:r>
            <a:r>
              <a:rPr dirty="0" sz="1200" spc="-5">
                <a:latin typeface="Times New Roman"/>
                <a:cs typeface="Times New Roman"/>
              </a:rPr>
              <a:t>qualitative and quantitative data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comprehensively </a:t>
            </a:r>
            <a:r>
              <a:rPr dirty="0" sz="1200">
                <a:latin typeface="Times New Roman"/>
                <a:cs typeface="Times New Roman"/>
              </a:rPr>
              <a:t>examine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impact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very high temperatures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dragon fruit cultivation. The analysis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quantitative data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 carried </a:t>
            </a:r>
            <a:r>
              <a:rPr dirty="0" sz="1200">
                <a:latin typeface="Times New Roman"/>
                <a:cs typeface="Times New Roman"/>
              </a:rPr>
              <a:t>out using </a:t>
            </a:r>
            <a:r>
              <a:rPr dirty="0" sz="1200" spc="-5">
                <a:latin typeface="Times New Roman"/>
                <a:cs typeface="Times New Roman"/>
              </a:rPr>
              <a:t>statistical </a:t>
            </a:r>
            <a:r>
              <a:rPr dirty="0" sz="1200">
                <a:latin typeface="Times New Roman"/>
                <a:cs typeface="Times New Roman"/>
              </a:rPr>
              <a:t>tools, </a:t>
            </a:r>
            <a:r>
              <a:rPr dirty="0" sz="1200" spc="-5">
                <a:latin typeface="Times New Roman"/>
                <a:cs typeface="Times New Roman"/>
              </a:rPr>
              <a:t>primarily Microsoft Excel and Microsoft </a:t>
            </a:r>
            <a:r>
              <a:rPr dirty="0" sz="1200">
                <a:latin typeface="Times New Roman"/>
                <a:cs typeface="Times New Roman"/>
              </a:rPr>
              <a:t>Word,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findings.Descriptive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Statistics:</a:t>
            </a:r>
            <a:r>
              <a:rPr dirty="0" sz="1200">
                <a:latin typeface="Times New Roman"/>
                <a:cs typeface="Times New Roman"/>
              </a:rPr>
              <a:t> 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statistics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summarize and describe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data, including measures such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maximum and minimum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Additionally,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prepared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Frequency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Distribution Tables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chart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data distribution.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R="35306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Chapter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04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Result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5" b="1">
                <a:latin typeface="Times New Roman"/>
                <a:cs typeface="Times New Roman"/>
              </a:rPr>
              <a:t> Discussion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04.1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Age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Farmers</a:t>
            </a:r>
            <a:endParaRPr sz="1200">
              <a:latin typeface="Times New Roman"/>
              <a:cs typeface="Times New Roman"/>
            </a:endParaRPr>
          </a:p>
          <a:p>
            <a:pPr algn="just" marL="12700" marR="40005" indent="457200">
              <a:lnSpc>
                <a:spcPts val="138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field survey,</a:t>
            </a:r>
            <a:r>
              <a:rPr dirty="0" sz="1200">
                <a:latin typeface="Times New Roman"/>
                <a:cs typeface="Times New Roman"/>
              </a:rPr>
              <a:t> it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found 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 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people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cultivating land.Total </a:t>
            </a:r>
            <a:r>
              <a:rPr dirty="0" sz="1200">
                <a:latin typeface="Times New Roman"/>
                <a:cs typeface="Times New Roman"/>
              </a:rPr>
              <a:t>16 </a:t>
            </a:r>
            <a:r>
              <a:rPr dirty="0" sz="1200" spc="-5">
                <a:latin typeface="Times New Roman"/>
                <a:cs typeface="Times New Roman"/>
              </a:rPr>
              <a:t>farmers were surveyed, and their ages were grouped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ranges. The majority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farmers, 37.5%, fell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10">
                <a:latin typeface="Times New Roman"/>
                <a:cs typeface="Times New Roman"/>
              </a:rPr>
              <a:t>age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of 21 to 27 </a:t>
            </a:r>
            <a:r>
              <a:rPr dirty="0" sz="1200" spc="-5">
                <a:latin typeface="Times New Roman"/>
                <a:cs typeface="Times New Roman"/>
              </a:rPr>
              <a:t>years.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Meanwhile, </a:t>
            </a:r>
            <a:r>
              <a:rPr dirty="0" sz="1200">
                <a:latin typeface="Times New Roman"/>
                <a:cs typeface="Times New Roman"/>
              </a:rPr>
              <a:t>6.25% of the </a:t>
            </a:r>
            <a:r>
              <a:rPr dirty="0" sz="1200" spc="-5">
                <a:latin typeface="Times New Roman"/>
                <a:cs typeface="Times New Roman"/>
              </a:rPr>
              <a:t>farmers were between </a:t>
            </a:r>
            <a:r>
              <a:rPr dirty="0" sz="1200">
                <a:latin typeface="Times New Roman"/>
                <a:cs typeface="Times New Roman"/>
              </a:rPr>
              <a:t>28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34 </a:t>
            </a:r>
            <a:r>
              <a:rPr dirty="0" sz="1200" spc="-5">
                <a:latin typeface="Times New Roman"/>
                <a:cs typeface="Times New Roman"/>
              </a:rPr>
              <a:t>years </a:t>
            </a:r>
            <a:r>
              <a:rPr dirty="0" sz="1200">
                <a:latin typeface="Times New Roman"/>
                <a:cs typeface="Times New Roman"/>
              </a:rPr>
              <a:t>old,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18.75%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groups: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35-41,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42-48,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49-55.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2984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01: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2772" y="8187055"/>
          <a:ext cx="5876925" cy="145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/>
                <a:gridCol w="1889125"/>
                <a:gridCol w="1945004"/>
              </a:tblGrid>
              <a:tr h="206375">
                <a:tc>
                  <a:txBody>
                    <a:bodyPr/>
                    <a:lstStyle/>
                    <a:p>
                      <a:pPr marL="808990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838200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21-27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838200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28-34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838200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35-41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838200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42-48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838200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49-55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842644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654"/>
            <a:ext cx="5757545" cy="239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 above Table </a:t>
            </a:r>
            <a:r>
              <a:rPr dirty="0" sz="1200">
                <a:latin typeface="Times New Roman"/>
                <a:cs typeface="Times New Roman"/>
              </a:rPr>
              <a:t>01 </a:t>
            </a:r>
            <a:r>
              <a:rPr dirty="0" sz="1200" spc="-5">
                <a:latin typeface="Times New Roman"/>
                <a:cs typeface="Times New Roman"/>
              </a:rPr>
              <a:t>shows that young people are comparatively interested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cultivate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 fruits.It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also showing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degree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diversity among middle-aged and older farmers.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Understanding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age distribution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valuable for crafting targeted agricultural policies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tailored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farming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04.2</a:t>
            </a:r>
            <a:r>
              <a:rPr dirty="0" sz="1200" spc="-5" b="1">
                <a:latin typeface="Times New Roman"/>
                <a:cs typeface="Times New Roman"/>
              </a:rPr>
              <a:t> Educational level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Farmers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Education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empowers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individuals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grow,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contribute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society,enable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 development </a:t>
            </a:r>
            <a:r>
              <a:rPr dirty="0" sz="1200" spc="-10">
                <a:latin typeface="Times New Roman"/>
                <a:cs typeface="Times New Roman"/>
              </a:rPr>
              <a:t>.It </a:t>
            </a:r>
            <a:r>
              <a:rPr dirty="0" sz="1200" spc="-5">
                <a:latin typeface="Times New Roman"/>
                <a:cs typeface="Times New Roman"/>
              </a:rPr>
              <a:t>plays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crucial role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improving agricultural outcomes, promoting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innovation,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evolving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challenges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farming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>
                <a:latin typeface="Times New Roman"/>
                <a:cs typeface="Times New Roman"/>
              </a:rPr>
              <a:t> 02: </a:t>
            </a:r>
            <a:r>
              <a:rPr dirty="0" sz="1200" spc="-5">
                <a:latin typeface="Times New Roman"/>
                <a:cs typeface="Times New Roman"/>
              </a:rPr>
              <a:t>Farmers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educational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4041" y="3280410"/>
          <a:ext cx="5875655" cy="145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465"/>
                <a:gridCol w="2084705"/>
                <a:gridCol w="2473960"/>
              </a:tblGrid>
              <a:tr h="181609">
                <a:tc>
                  <a:txBody>
                    <a:bodyPr/>
                    <a:lstStyle/>
                    <a:p>
                      <a:pPr algn="r" marR="437515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3-4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5-6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7-8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9-10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r" marR="46863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11-12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marR="471805">
                        <a:lnSpc>
                          <a:spcPts val="132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4715383"/>
            <a:ext cx="575754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 above Table No </a:t>
            </a:r>
            <a:r>
              <a:rPr dirty="0" sz="1200">
                <a:latin typeface="Times New Roman"/>
                <a:cs typeface="Times New Roman"/>
              </a:rPr>
              <a:t>02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concise breakdown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educational backgrounds </a:t>
            </a:r>
            <a:r>
              <a:rPr dirty="0" sz="1200">
                <a:latin typeface="Times New Roman"/>
                <a:cs typeface="Times New Roman"/>
              </a:rPr>
              <a:t> of the </a:t>
            </a:r>
            <a:r>
              <a:rPr dirty="0" sz="1200" spc="-5">
                <a:latin typeface="Times New Roman"/>
                <a:cs typeface="Times New Roman"/>
              </a:rPr>
              <a:t>sample </a:t>
            </a:r>
            <a:r>
              <a:rPr dirty="0" sz="1200">
                <a:latin typeface="Times New Roman"/>
                <a:cs typeface="Times New Roman"/>
              </a:rPr>
              <a:t>of 16 </a:t>
            </a:r>
            <a:r>
              <a:rPr dirty="0" sz="1200" spc="-5">
                <a:latin typeface="Times New Roman"/>
                <a:cs typeface="Times New Roman"/>
              </a:rPr>
              <a:t>farmers.It categorizes them </a:t>
            </a:r>
            <a:r>
              <a:rPr dirty="0" sz="1200">
                <a:latin typeface="Times New Roman"/>
                <a:cs typeface="Times New Roman"/>
              </a:rPr>
              <a:t>into six </a:t>
            </a:r>
            <a:r>
              <a:rPr dirty="0" sz="1200" spc="-5">
                <a:latin typeface="Times New Roman"/>
                <a:cs typeface="Times New Roman"/>
              </a:rPr>
              <a:t>educational ranges, showing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largest group (31.25%) completed 5-6 years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education.This data illustrates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educational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diversity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farming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04.3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Cultivation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land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Farmer</a:t>
            </a:r>
            <a:endParaRPr sz="1200">
              <a:latin typeface="Times New Roman"/>
              <a:cs typeface="Times New Roman"/>
            </a:endParaRPr>
          </a:p>
          <a:p>
            <a:pPr algn="just" marL="12700" marR="231140" indent="45720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Land used for growing various crops such as grains, fruits, vegetables, and raising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livestock for meat, dairy, and other agricultural products.The below bar graph portrays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dragon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land.</a:t>
            </a:r>
            <a:endParaRPr sz="1200">
              <a:latin typeface="Times New Roman"/>
              <a:cs typeface="Times New Roman"/>
            </a:endParaRPr>
          </a:p>
          <a:p>
            <a:pPr algn="just" marL="2060575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Chart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01: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220" y="7018020"/>
            <a:ext cx="4035552" cy="188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1700" y="8898763"/>
            <a:ext cx="575564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Here,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56.25%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0.5-2.00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shortage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money.Some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 cultivated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land</a:t>
            </a:r>
            <a:r>
              <a:rPr dirty="0" sz="1200">
                <a:latin typeface="Times New Roman"/>
                <a:cs typeface="Times New Roman"/>
              </a:rPr>
              <a:t> on a</a:t>
            </a:r>
            <a:r>
              <a:rPr dirty="0" sz="1200" spc="-5">
                <a:latin typeface="Times New Roman"/>
                <a:cs typeface="Times New Roman"/>
              </a:rPr>
              <a:t> large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74547"/>
            <a:ext cx="5755640" cy="14262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1200" b="1">
                <a:latin typeface="Times New Roman"/>
                <a:cs typeface="Times New Roman"/>
              </a:rPr>
              <a:t>04.4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Spoil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Dragon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Flower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stage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stage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Maximum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germination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percentage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observed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30°C, 35°C,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40°C, </a:t>
            </a:r>
            <a:r>
              <a:rPr dirty="0" sz="1200" spc="-5">
                <a:latin typeface="Times New Roman"/>
                <a:cs typeface="Times New Roman"/>
              </a:rPr>
              <a:t>germination percentage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decreased 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40°C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25°C.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Pollen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germination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45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°C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(Mach,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M. M.,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Chowdhury,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K.,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Murata,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T.,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Yonemoto,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Y. (2006).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3479165" algn="l"/>
              </a:tabLst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03: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	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>
                <a:latin typeface="Times New Roman"/>
                <a:cs typeface="Times New Roman"/>
              </a:rPr>
              <a:t> 04: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991483"/>
            <a:ext cx="1637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0" y="3991483"/>
            <a:ext cx="1637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342003"/>
            <a:ext cx="5757545" cy="909319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 marR="5080" indent="45720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The above Table No </a:t>
            </a:r>
            <a:r>
              <a:rPr dirty="0" sz="1200">
                <a:latin typeface="Times New Roman"/>
                <a:cs typeface="Times New Roman"/>
              </a:rPr>
              <a:t>03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 No </a:t>
            </a:r>
            <a:r>
              <a:rPr dirty="0" sz="1200">
                <a:latin typeface="Times New Roman"/>
                <a:cs typeface="Times New Roman"/>
              </a:rPr>
              <a:t>04 </a:t>
            </a:r>
            <a:r>
              <a:rPr dirty="0" sz="1200" spc="-5">
                <a:latin typeface="Times New Roman"/>
                <a:cs typeface="Times New Roman"/>
              </a:rPr>
              <a:t>shows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flower spoiled,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>
                <a:latin typeface="Times New Roman"/>
                <a:cs typeface="Times New Roman"/>
              </a:rPr>
              <a:t> 03: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portrays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(31.25%)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situated between (79-86).Table No </a:t>
            </a:r>
            <a:r>
              <a:rPr dirty="0" sz="1200">
                <a:latin typeface="Times New Roman"/>
                <a:cs typeface="Times New Roman"/>
              </a:rPr>
              <a:t>04: </a:t>
            </a:r>
            <a:r>
              <a:rPr dirty="0" sz="1200" spc="-5">
                <a:latin typeface="Times New Roman"/>
                <a:cs typeface="Times New Roman"/>
              </a:rPr>
              <a:t>The past year shows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largest group (18.75%)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situated between (28-33).There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huge flower</a:t>
            </a:r>
            <a:r>
              <a:rPr dirty="0" sz="1200">
                <a:latin typeface="Times New Roman"/>
                <a:cs typeface="Times New Roman"/>
              </a:rPr>
              <a:t> spoil </a:t>
            </a:r>
            <a:r>
              <a:rPr dirty="0" sz="1200" spc="-5">
                <a:latin typeface="Times New Roman"/>
                <a:cs typeface="Times New Roman"/>
              </a:rPr>
              <a:t>difference between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 year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 year.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269863"/>
            <a:ext cx="5756910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04.5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Price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Dragon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Fruits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 demand for </a:t>
            </a:r>
            <a:r>
              <a:rPr dirty="0" sz="1200">
                <a:latin typeface="Times New Roman"/>
                <a:cs typeface="Times New Roman"/>
              </a:rPr>
              <a:t>the big </a:t>
            </a:r>
            <a:r>
              <a:rPr dirty="0" sz="1200" spc="-5">
                <a:latin typeface="Times New Roman"/>
                <a:cs typeface="Times New Roman"/>
              </a:rPr>
              <a:t>flower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higher than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smaller fruits. Due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high temperature,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no 05, the </a:t>
            </a:r>
            <a:r>
              <a:rPr dirty="0" sz="1200" spc="-5">
                <a:latin typeface="Times New Roman"/>
                <a:cs typeface="Times New Roman"/>
              </a:rPr>
              <a:t>current year's fruits have become small,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price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less than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percentage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situated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price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180-189).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35635">
              <a:lnSpc>
                <a:spcPct val="100000"/>
              </a:lnSpc>
              <a:tabLst>
                <a:tab pos="3250565" algn="l"/>
              </a:tabLst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05: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Price	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06: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 Year Price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1827" y="7520305"/>
          <a:ext cx="2334260" cy="1445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/>
                <a:gridCol w="857250"/>
                <a:gridCol w="822325"/>
              </a:tblGrid>
              <a:tr h="16827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9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Range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9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Frequency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9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Percentage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140-149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150-159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160-169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170-179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180-189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43.75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189&lt;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1700" y="8942946"/>
            <a:ext cx="1637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0" y="9118206"/>
            <a:ext cx="1637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7861" y="2542540"/>
          <a:ext cx="2518410" cy="145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831850"/>
                <a:gridCol w="1067435"/>
              </a:tblGrid>
              <a:tr h="181610">
                <a:tc>
                  <a:txBody>
                    <a:bodyPr/>
                    <a:lstStyle/>
                    <a:p>
                      <a:pPr algn="ctr" marR="48895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 marR="10922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55-62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 marR="10922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63-70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 marR="10922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71-78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 marR="10922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79-86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 marR="10922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87-94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 marR="3302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95-102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 marR="116839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71086" y="2550160"/>
          <a:ext cx="2593340" cy="14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/>
                <a:gridCol w="868044"/>
                <a:gridCol w="981075"/>
              </a:tblGrid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Percenaage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4-9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10-15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16-21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22-27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28-33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34-39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38396" y="7628255"/>
          <a:ext cx="2637790" cy="1374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877569"/>
                <a:gridCol w="925194"/>
              </a:tblGrid>
              <a:tr h="170179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Range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Frequency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Percentage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180"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105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200-206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10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105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31.25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207-213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10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12.5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214-220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105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221-227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10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  <a:spcBef>
                          <a:spcPts val="105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6.25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179"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228-234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  <a:spcBef>
                          <a:spcPts val="10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6.25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180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235-241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 MT"/>
                          <a:cs typeface="Arial MT"/>
                        </a:rPr>
                        <a:t>18.75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29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5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35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654"/>
            <a:ext cx="5756275" cy="195961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12700" marR="5080" indent="457200">
              <a:lnSpc>
                <a:spcPct val="9540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The above Table </a:t>
            </a:r>
            <a:r>
              <a:rPr dirty="0" sz="1200">
                <a:latin typeface="Times New Roman"/>
                <a:cs typeface="Times New Roman"/>
              </a:rPr>
              <a:t>no 06 </a:t>
            </a:r>
            <a:r>
              <a:rPr dirty="0" sz="1200" spc="-5">
                <a:latin typeface="Times New Roman"/>
                <a:cs typeface="Times New Roman"/>
              </a:rPr>
              <a:t>past year, shows that </a:t>
            </a:r>
            <a:r>
              <a:rPr dirty="0" sz="1200">
                <a:latin typeface="Times New Roman"/>
                <a:cs typeface="Times New Roman"/>
              </a:rPr>
              <a:t>most of the </a:t>
            </a:r>
            <a:r>
              <a:rPr dirty="0" sz="1200" spc="-5">
                <a:latin typeface="Times New Roman"/>
                <a:cs typeface="Times New Roman"/>
              </a:rPr>
              <a:t>farmers </a:t>
            </a:r>
            <a:r>
              <a:rPr dirty="0" sz="1200">
                <a:latin typeface="Times New Roman"/>
                <a:cs typeface="Times New Roman"/>
              </a:rPr>
              <a:t>sold </a:t>
            </a:r>
            <a:r>
              <a:rPr dirty="0" sz="1200" spc="-5">
                <a:latin typeface="Times New Roman"/>
                <a:cs typeface="Times New Roman"/>
              </a:rPr>
              <a:t>their fruit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price level </a:t>
            </a:r>
            <a:r>
              <a:rPr dirty="0" sz="1200">
                <a:latin typeface="Times New Roman"/>
                <a:cs typeface="Times New Roman"/>
              </a:rPr>
              <a:t>( </a:t>
            </a:r>
            <a:r>
              <a:rPr dirty="0" sz="1200" spc="-5">
                <a:latin typeface="Times New Roman"/>
                <a:cs typeface="Times New Roman"/>
              </a:rPr>
              <a:t>200-206 ).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farmers </a:t>
            </a:r>
            <a:r>
              <a:rPr dirty="0" sz="1200">
                <a:latin typeface="Times New Roman"/>
                <a:cs typeface="Times New Roman"/>
              </a:rPr>
              <a:t>sold </a:t>
            </a:r>
            <a:r>
              <a:rPr dirty="0" sz="1200" spc="-5">
                <a:latin typeface="Times New Roman"/>
                <a:cs typeface="Times New Roman"/>
              </a:rPr>
              <a:t>their fruits,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higher price level (235-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241).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04.6</a:t>
            </a:r>
            <a:r>
              <a:rPr dirty="0" sz="1200" spc="-5" b="1">
                <a:latin typeface="Times New Roman"/>
                <a:cs typeface="Times New Roman"/>
              </a:rPr>
              <a:t> Production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Level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Dragon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Fruits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Here, discussed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production level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dragon fruits for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months. </a:t>
            </a:r>
            <a:r>
              <a:rPr dirty="0" sz="1200" spc="-5">
                <a:latin typeface="Times New Roman"/>
                <a:cs typeface="Times New Roman"/>
              </a:rPr>
              <a:t>This table offers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clear breakdown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production distribution across various ranges, providing valuable insights 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distribution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production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tabLst>
                <a:tab pos="2945765" algn="l"/>
              </a:tabLst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07: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	Table No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08:Past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1827" y="2903220"/>
          <a:ext cx="2366645" cy="1634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825500"/>
                <a:gridCol w="876300"/>
              </a:tblGrid>
              <a:tr h="356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285" marR="95885" indent="-271780">
                        <a:lnSpc>
                          <a:spcPts val="1380"/>
                        </a:lnSpc>
                      </a:pP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nc 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20-64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703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65-109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703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110-154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703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155-199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703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09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200-244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703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245-289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703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8930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4514215"/>
            <a:ext cx="1637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689475"/>
            <a:ext cx="5758180" cy="266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 above, Table No </a:t>
            </a:r>
            <a:r>
              <a:rPr dirty="0" sz="1200">
                <a:latin typeface="Times New Roman"/>
                <a:cs typeface="Times New Roman"/>
              </a:rPr>
              <a:t>07: </a:t>
            </a:r>
            <a:r>
              <a:rPr dirty="0" sz="1200" spc="-5">
                <a:latin typeface="Times New Roman"/>
                <a:cs typeface="Times New Roman"/>
              </a:rPr>
              <a:t>Current Production level, shows that </a:t>
            </a:r>
            <a:r>
              <a:rPr dirty="0" sz="1200">
                <a:latin typeface="Times New Roman"/>
                <a:cs typeface="Times New Roman"/>
              </a:rPr>
              <a:t>most of the </a:t>
            </a:r>
            <a:r>
              <a:rPr dirty="0" sz="1200" spc="-5">
                <a:latin typeface="Times New Roman"/>
                <a:cs typeface="Times New Roman"/>
              </a:rPr>
              <a:t>farmer's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range(110-154)per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Bigha.Table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>
                <a:latin typeface="Times New Roman"/>
                <a:cs typeface="Times New Roman"/>
              </a:rPr>
              <a:t> 08: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farmer's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range(371-470)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Bigha.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production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04.7</a:t>
            </a:r>
            <a:r>
              <a:rPr dirty="0" sz="1200" spc="-5" b="1">
                <a:latin typeface="Times New Roman"/>
                <a:cs typeface="Times New Roman"/>
              </a:rPr>
              <a:t> Income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Level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Dragon Fruits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Income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products refers</a:t>
            </a:r>
            <a:r>
              <a:rPr dirty="0" sz="1200">
                <a:latin typeface="Times New Roman"/>
                <a:cs typeface="Times New Roman"/>
              </a:rPr>
              <a:t> to the </a:t>
            </a:r>
            <a:r>
              <a:rPr dirty="0" sz="1200" spc="-5">
                <a:latin typeface="Times New Roman"/>
                <a:cs typeface="Times New Roman"/>
              </a:rPr>
              <a:t>revenue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money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sale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agricultural commodities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products produced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farm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agricultural operation.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 income can come from various sources within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agricultural sector.Here, are discussed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 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selling.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Table No </a:t>
            </a:r>
            <a:r>
              <a:rPr dirty="0" sz="1200">
                <a:latin typeface="Times New Roman"/>
                <a:cs typeface="Times New Roman"/>
              </a:rPr>
              <a:t>09:</a:t>
            </a:r>
            <a:r>
              <a:rPr dirty="0" sz="1200" spc="-5">
                <a:latin typeface="Times New Roman"/>
                <a:cs typeface="Times New Roman"/>
              </a:rPr>
              <a:t> Current Income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2772" y="7341235"/>
          <a:ext cx="5875655" cy="145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  <a:gridCol w="1934845"/>
                <a:gridCol w="2207260"/>
              </a:tblGrid>
              <a:tr h="206375">
                <a:tc>
                  <a:txBody>
                    <a:bodyPr/>
                    <a:lstStyle/>
                    <a:p>
                      <a:pPr algn="ctr" marL="1270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4000-13999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14000-23999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24000-33999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34000-43999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44000-53999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 marL="635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1700" y="8769222"/>
            <a:ext cx="5757545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above,Table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09: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Level,portrays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farmers.The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ranges(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14000-23999,24000-33999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percentage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57421" y="2902585"/>
          <a:ext cx="2368550" cy="165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/>
                <a:gridCol w="847090"/>
                <a:gridCol w="866775"/>
              </a:tblGrid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171-270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271-370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371-470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471-570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571-670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4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671-770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654"/>
            <a:ext cx="5756275" cy="73279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highest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percent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(25%).The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below,Table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:Past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level,shows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 confined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75001 to 95000.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r>
              <a:rPr dirty="0" sz="1200" spc="-5">
                <a:latin typeface="Times New Roman"/>
                <a:cs typeface="Times New Roman"/>
              </a:rPr>
              <a:t> :Past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2772" y="1615440"/>
          <a:ext cx="5875655" cy="165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610"/>
                <a:gridCol w="1417319"/>
                <a:gridCol w="1981200"/>
              </a:tblGrid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35001-55000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55001-75000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75001-95000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43.75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81685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95001-115000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4358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115001-135000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43585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135001-155000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3249295"/>
            <a:ext cx="575754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4135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Income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year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less than last year. The past year's income variation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farmers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less.The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income variation</a:t>
            </a:r>
            <a:r>
              <a:rPr dirty="0" sz="1200">
                <a:latin typeface="Times New Roman"/>
                <a:cs typeface="Times New Roman"/>
              </a:rPr>
              <a:t> is </a:t>
            </a:r>
            <a:r>
              <a:rPr dirty="0" sz="1200" spc="-5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04.8</a:t>
            </a:r>
            <a:r>
              <a:rPr dirty="0" sz="1200" spc="-5" b="1">
                <a:latin typeface="Times New Roman"/>
                <a:cs typeface="Times New Roman"/>
              </a:rPr>
              <a:t> Expenditure Level</a:t>
            </a:r>
            <a:r>
              <a:rPr dirty="0" sz="1200" b="1">
                <a:latin typeface="Times New Roman"/>
                <a:cs typeface="Times New Roman"/>
              </a:rPr>
              <a:t> of </a:t>
            </a:r>
            <a:r>
              <a:rPr dirty="0" sz="1200" spc="-5" b="1">
                <a:latin typeface="Times New Roman"/>
                <a:cs typeface="Times New Roman"/>
              </a:rPr>
              <a:t>the Dragon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Fruits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expenditure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respectively.These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insights</a:t>
            </a:r>
            <a:r>
              <a:rPr dirty="0" sz="1200">
                <a:latin typeface="Times New Roman"/>
                <a:cs typeface="Times New Roman"/>
              </a:rPr>
              <a:t> into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distribution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expenditures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 various income ranges, offering valuable information for analyzing spending patterns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11: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Expenditure Level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2772" y="5551170"/>
          <a:ext cx="5875655" cy="165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055"/>
                <a:gridCol w="1734820"/>
                <a:gridCol w="1786254"/>
              </a:tblGrid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60095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45000-54999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60095">
                        <a:lnSpc>
                          <a:spcPts val="1390"/>
                        </a:lnSpc>
                        <a:spcBef>
                          <a:spcPts val="1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55000-64999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60095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65000-74999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6009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75000-84999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60095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85000-94999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72199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95000-105999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  <a:spcBef>
                          <a:spcPts val="13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1700" y="7184263"/>
            <a:ext cx="575754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majority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(25%)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falls within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expenditure range </a:t>
            </a:r>
            <a:r>
              <a:rPr dirty="0" sz="1200">
                <a:latin typeface="Times New Roman"/>
                <a:cs typeface="Times New Roman"/>
              </a:rPr>
              <a:t>of 95,000 to 105,999 units. </a:t>
            </a:r>
            <a:r>
              <a:rPr dirty="0" sz="1200" spc="-5">
                <a:latin typeface="Times New Roman"/>
                <a:cs typeface="Times New Roman"/>
              </a:rPr>
              <a:t>Another significant portion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(18.75%) has expenditures </a:t>
            </a:r>
            <a:r>
              <a:rPr dirty="0" sz="1200">
                <a:latin typeface="Times New Roman"/>
                <a:cs typeface="Times New Roman"/>
              </a:rPr>
              <a:t>in the 45,000 to 54,999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65,000 to 74,999 </a:t>
            </a:r>
            <a:r>
              <a:rPr dirty="0" sz="1200" spc="-5">
                <a:latin typeface="Times New Roman"/>
                <a:cs typeface="Times New Roman"/>
              </a:rPr>
              <a:t>ranges.The below,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 No </a:t>
            </a:r>
            <a:r>
              <a:rPr dirty="0" sz="1200">
                <a:latin typeface="Times New Roman"/>
                <a:cs typeface="Times New Roman"/>
              </a:rPr>
              <a:t>12, </a:t>
            </a:r>
            <a:r>
              <a:rPr dirty="0" sz="1200" spc="-5">
                <a:latin typeface="Times New Roman"/>
                <a:cs typeface="Times New Roman"/>
              </a:rPr>
              <a:t>shows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majority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population (50%) had expenditures within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of 27,500 to 77,499 units, </a:t>
            </a:r>
            <a:r>
              <a:rPr dirty="0" sz="1200" spc="-5">
                <a:latin typeface="Times New Roman"/>
                <a:cs typeface="Times New Roman"/>
              </a:rPr>
              <a:t>indicating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concentration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spending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lower-income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bracket.A significant portion (18.75%)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population also had expenditures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ranges 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77,500 to 127,499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127,500 to 177,499.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8359" y="9287383"/>
            <a:ext cx="2622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Table No</a:t>
            </a:r>
            <a:r>
              <a:rPr dirty="0" sz="1200">
                <a:latin typeface="Times New Roman"/>
                <a:cs typeface="Times New Roman"/>
              </a:rPr>
              <a:t> 12: </a:t>
            </a:r>
            <a:r>
              <a:rPr dirty="0" sz="1200" spc="-5">
                <a:latin typeface="Times New Roman"/>
                <a:cs typeface="Times New Roman"/>
              </a:rPr>
              <a:t>Past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Expenditure Level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772" y="9486265"/>
          <a:ext cx="5875655" cy="211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1780"/>
                <a:gridCol w="1343659"/>
                <a:gridCol w="1710689"/>
              </a:tblGrid>
              <a:tr h="205104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37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ts val="1375"/>
                        </a:lnSpc>
                        <a:spcBef>
                          <a:spcPts val="1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Percentage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2772" y="914400"/>
          <a:ext cx="5875655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1780"/>
                <a:gridCol w="1343659"/>
                <a:gridCol w="1710689"/>
              </a:tblGrid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27500-77499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953769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77500-127499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915669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127500-177499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915669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177500-227499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1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915669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227500-277499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14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5630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136775"/>
            <a:ext cx="5757545" cy="195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expenditure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farmers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almost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expenditure among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farmers.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04.9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Agricultural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Loan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32410" indent="45720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% </a:t>
            </a:r>
            <a:r>
              <a:rPr dirty="0" sz="1200" spc="-5">
                <a:latin typeface="Times New Roman"/>
                <a:cs typeface="Times New Roman"/>
              </a:rPr>
              <a:t>farmer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44% </a:t>
            </a:r>
            <a:r>
              <a:rPr dirty="0" sz="1200" spc="-5">
                <a:latin typeface="Times New Roman"/>
                <a:cs typeface="Times New Roman"/>
              </a:rPr>
              <a:t>farmer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agricultural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loan.So,agricultural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farmers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Chart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 </a:t>
            </a:r>
            <a:r>
              <a:rPr dirty="0" sz="1200">
                <a:latin typeface="Times New Roman"/>
                <a:cs typeface="Times New Roman"/>
              </a:rPr>
              <a:t>02:</a:t>
            </a:r>
            <a:r>
              <a:rPr dirty="0" sz="1200" spc="-5">
                <a:latin typeface="Times New Roman"/>
                <a:cs typeface="Times New Roman"/>
              </a:rPr>
              <a:t> Agricultural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085844"/>
            <a:ext cx="3243072" cy="1603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1700" y="5683123"/>
            <a:ext cx="575500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(Source:Field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work,2023.)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04.10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Varity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fruits.Mainly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fruits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cultivated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5">
                <a:latin typeface="Times New Roman"/>
                <a:cs typeface="Times New Roman"/>
              </a:rPr>
              <a:t> area.These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Velvet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Dragon,Bari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1,Singapore Pelora.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Chart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03: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Variety Name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283196"/>
            <a:ext cx="4901184" cy="2420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21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MD.IMRAN AHAMED</dc:creator>
  <dcterms:created xsi:type="dcterms:W3CDTF">2024-10-04T16:34:47Z</dcterms:created>
  <dcterms:modified xsi:type="dcterms:W3CDTF">2024-10-04T16:34:47Z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Creator">
    <vt:lpwstr>WPS Writer</vt:lpwstr>
  </property>
  <property fmtid="{D5CDD505-2E9C-101B-9397-08002B2CF9AE}" pid="4" name="LastSaved">
    <vt:filetime>2024-10-04T00:00:00Z</vt:filetime>
  </property>
</Properties>
</file>