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6D9AF-3457-4DCD-8D6A-426A1795D0C8}" type="datetimeFigureOut">
              <a:rPr lang="en-US" smtClean="0"/>
              <a:t>11/10/2018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6A8C4D-A9A7-4AB3-B944-13F1DA2E244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6D9AF-3457-4DCD-8D6A-426A1795D0C8}"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6D9AF-3457-4DCD-8D6A-426A1795D0C8}"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6D9AF-3457-4DCD-8D6A-426A1795D0C8}"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6D9AF-3457-4DCD-8D6A-426A1795D0C8}"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A8C4D-A9A7-4AB3-B944-13F1DA2E244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6D9AF-3457-4DCD-8D6A-426A1795D0C8}"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6D9AF-3457-4DCD-8D6A-426A1795D0C8}"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8A6D9AF-3457-4DCD-8D6A-426A1795D0C8}" type="datetimeFigureOut">
              <a:rPr lang="en-US" smtClean="0"/>
              <a:t>11/10/2018</a:t>
            </a:fld>
            <a:endParaRPr lang="en-US"/>
          </a:p>
        </p:txBody>
      </p:sp>
      <p:sp>
        <p:nvSpPr>
          <p:cNvPr id="8" name="Slide Number Placeholder 7"/>
          <p:cNvSpPr>
            <a:spLocks noGrp="1"/>
          </p:cNvSpPr>
          <p:nvPr>
            <p:ph type="sldNum" sz="quarter" idx="11"/>
          </p:nvPr>
        </p:nvSpPr>
        <p:spPr/>
        <p:txBody>
          <a:bodyPr/>
          <a:lstStyle/>
          <a:p>
            <a:fld id="{7F6A8C4D-A9A7-4AB3-B944-13F1DA2E244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6D9AF-3457-4DCD-8D6A-426A1795D0C8}"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6D9AF-3457-4DCD-8D6A-426A1795D0C8}"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F6A8C4D-A9A7-4AB3-B944-13F1DA2E24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8A6D9AF-3457-4DCD-8D6A-426A1795D0C8}"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A8C4D-A9A7-4AB3-B944-13F1DA2E24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8A6D9AF-3457-4DCD-8D6A-426A1795D0C8}" type="datetimeFigureOut">
              <a:rPr lang="en-US" smtClean="0"/>
              <a:t>11/10/2018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F6A8C4D-A9A7-4AB3-B944-13F1DA2E244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6480048" cy="1386840"/>
          </a:xfrm>
        </p:spPr>
        <p:txBody>
          <a:bodyPr/>
          <a:lstStyle/>
          <a:p>
            <a:pPr algn="l"/>
            <a:r>
              <a:rPr lang="en-US" u="sng" dirty="0" smtClean="0"/>
              <a:t>CPD Crime project </a:t>
            </a:r>
            <a:endParaRPr lang="en-US" u="sng" dirty="0"/>
          </a:p>
        </p:txBody>
      </p:sp>
      <p:sp>
        <p:nvSpPr>
          <p:cNvPr id="3" name="Subtitle 2"/>
          <p:cNvSpPr>
            <a:spLocks noGrp="1"/>
          </p:cNvSpPr>
          <p:nvPr>
            <p:ph type="subTitle" idx="1"/>
          </p:nvPr>
        </p:nvSpPr>
        <p:spPr>
          <a:xfrm>
            <a:off x="381000" y="3048000"/>
            <a:ext cx="7924800" cy="3048000"/>
          </a:xfrm>
        </p:spPr>
        <p:txBody>
          <a:bodyPr>
            <a:normAutofit/>
          </a:bodyPr>
          <a:lstStyle/>
          <a:p>
            <a:pPr marL="420624" lvl="0" indent="-384048" algn="l">
              <a:buClr>
                <a:srgbClr val="6EA0B0"/>
              </a:buClr>
              <a:buFont typeface="Wingdings 2"/>
              <a:buChar char=""/>
            </a:pPr>
            <a:r>
              <a:rPr lang="en-US" dirty="0">
                <a:solidFill>
                  <a:prstClr val="white"/>
                </a:solidFill>
              </a:rPr>
              <a:t>The dataset that we performed our analysis on was founded within the data.gov website. </a:t>
            </a:r>
            <a:endParaRPr lang="en-US" dirty="0" smtClean="0">
              <a:solidFill>
                <a:prstClr val="white"/>
              </a:solidFill>
            </a:endParaRPr>
          </a:p>
          <a:p>
            <a:pPr marL="420624" lvl="0" indent="-384048" algn="l">
              <a:buClr>
                <a:srgbClr val="6EA0B0"/>
              </a:buClr>
              <a:buFont typeface="Wingdings 2"/>
              <a:buChar char=""/>
            </a:pPr>
            <a:r>
              <a:rPr lang="en-US" dirty="0" smtClean="0">
                <a:solidFill>
                  <a:prstClr val="white"/>
                </a:solidFill>
              </a:rPr>
              <a:t>Dataset </a:t>
            </a:r>
            <a:r>
              <a:rPr lang="en-US" dirty="0">
                <a:solidFill>
                  <a:prstClr val="white"/>
                </a:solidFill>
              </a:rPr>
              <a:t>based on data provided from CPD (Chicago Police Department) for crimes in 2016 and 2017 time frame. </a:t>
            </a:r>
            <a:endParaRPr lang="en-US" dirty="0" smtClean="0">
              <a:solidFill>
                <a:prstClr val="white"/>
              </a:solidFill>
            </a:endParaRPr>
          </a:p>
          <a:p>
            <a:pPr marL="420624" lvl="0" indent="-384048" algn="l">
              <a:buClr>
                <a:srgbClr val="6EA0B0"/>
              </a:buClr>
              <a:buFont typeface="Wingdings 2"/>
              <a:buChar char=""/>
            </a:pPr>
            <a:r>
              <a:rPr lang="en-US" dirty="0" smtClean="0">
                <a:solidFill>
                  <a:prstClr val="white"/>
                </a:solidFill>
              </a:rPr>
              <a:t>Dataset </a:t>
            </a:r>
            <a:r>
              <a:rPr lang="en-US" dirty="0">
                <a:solidFill>
                  <a:prstClr val="white"/>
                </a:solidFill>
              </a:rPr>
              <a:t>was gathered from </a:t>
            </a:r>
            <a:r>
              <a:rPr lang="en-US" u="sng" dirty="0">
                <a:solidFill>
                  <a:prstClr val="white"/>
                </a:solidFill>
              </a:rPr>
              <a:t>https://www.data.gov</a:t>
            </a:r>
            <a:r>
              <a:rPr lang="en-US" dirty="0">
                <a:solidFill>
                  <a:prstClr val="white"/>
                </a:solidFill>
              </a:rPr>
              <a:t>/.</a:t>
            </a:r>
            <a:endParaRPr lang="en-US" dirty="0" smtClean="0">
              <a:solidFill>
                <a:prstClr val="white"/>
              </a:solidFill>
            </a:endParaRPr>
          </a:p>
          <a:p>
            <a:pPr marL="420624" lvl="0" indent="-384048" algn="l">
              <a:buClr>
                <a:srgbClr val="6EA0B0"/>
              </a:buClr>
              <a:buFont typeface="Wingdings 2"/>
              <a:buChar char=""/>
            </a:pPr>
            <a:endParaRPr lang="en-US" dirty="0">
              <a:solidFill>
                <a:prstClr val="white"/>
              </a:solidFill>
            </a:endParaRPr>
          </a:p>
          <a:p>
            <a:pPr marL="36576" lvl="0" algn="l">
              <a:buClr>
                <a:srgbClr val="6EA0B0"/>
              </a:buClr>
            </a:pPr>
            <a:endParaRPr lang="en-US" dirty="0" smtClean="0">
              <a:solidFill>
                <a:prstClr val="white"/>
              </a:solidFill>
            </a:endParaRPr>
          </a:p>
          <a:p>
            <a:pPr marL="420624" lvl="0" indent="-384048" algn="l">
              <a:buClr>
                <a:srgbClr val="6EA0B0"/>
              </a:buClr>
              <a:buFont typeface="Wingdings 2"/>
              <a:buChar char=""/>
            </a:pPr>
            <a:r>
              <a:rPr lang="en-US" u="sng" dirty="0" smtClean="0">
                <a:solidFill>
                  <a:prstClr val="white"/>
                </a:solidFill>
              </a:rPr>
              <a:t>https</a:t>
            </a:r>
            <a:r>
              <a:rPr lang="en-US" u="sng" dirty="0">
                <a:solidFill>
                  <a:prstClr val="white"/>
                </a:solidFill>
              </a:rPr>
              <a:t>://catalog.data.gov/dataset/crimes-2001-to-present-398a4</a:t>
            </a:r>
            <a:endParaRPr lang="en-US" u="sng" dirty="0" smtClean="0">
              <a:solidFill>
                <a:prstClr val="white"/>
              </a:solidFill>
            </a:endParaRPr>
          </a:p>
          <a:p>
            <a:pPr marL="420624" lvl="0" indent="-384048" algn="l">
              <a:buClr>
                <a:srgbClr val="6EA0B0"/>
              </a:buClr>
              <a:buFont typeface="Wingdings 2"/>
              <a:buChar char=""/>
            </a:pPr>
            <a:endParaRPr lang="en-US" dirty="0">
              <a:solidFill>
                <a:prstClr val="white"/>
              </a:solidFill>
            </a:endParaRPr>
          </a:p>
          <a:p>
            <a:pPr algn="l"/>
            <a:endParaRPr lang="en-US" dirty="0" smtClean="0"/>
          </a:p>
          <a:p>
            <a:pPr algn="l"/>
            <a:endParaRPr lang="en-US" dirty="0"/>
          </a:p>
          <a:p>
            <a:pPr algn="l"/>
            <a:endParaRPr lang="en-US" dirty="0"/>
          </a:p>
        </p:txBody>
      </p:sp>
    </p:spTree>
    <p:extLst>
      <p:ext uri="{BB962C8B-B14F-4D97-AF65-F5344CB8AC3E}">
        <p14:creationId xmlns:p14="http://schemas.microsoft.com/office/powerpoint/2010/main" val="10177773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Anna’s </a:t>
            </a:r>
            <a:r>
              <a:rPr lang="en-US" dirty="0"/>
              <a:t>Analysis</a:t>
            </a:r>
          </a:p>
        </p:txBody>
      </p:sp>
      <p:sp>
        <p:nvSpPr>
          <p:cNvPr id="3" name="Content Placeholder 2"/>
          <p:cNvSpPr>
            <a:spLocks noGrp="1"/>
          </p:cNvSpPr>
          <p:nvPr>
            <p:ph idx="1"/>
          </p:nvPr>
        </p:nvSpPr>
        <p:spPr/>
        <p:txBody>
          <a:bodyPr>
            <a:normAutofit/>
          </a:bodyPr>
          <a:lstStyle/>
          <a:p>
            <a:r>
              <a:rPr lang="en-US" sz="2000" dirty="0"/>
              <a:t>I discovered that, compared to the other crime types, Theft had almost 35,000 more crimes than the next closest crime type, which was Battery. But the largest gap was actually between Battery and Criminal Damage with over 43,000 more Battery crimes than Criminal Damage. (2nd graph) Even though Theft had the most crimes, Battery actually had the most Arrests.</a:t>
            </a:r>
          </a:p>
        </p:txBody>
      </p:sp>
    </p:spTree>
    <p:extLst>
      <p:ext uri="{BB962C8B-B14F-4D97-AF65-F5344CB8AC3E}">
        <p14:creationId xmlns:p14="http://schemas.microsoft.com/office/powerpoint/2010/main" val="775670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05000"/>
            <a:ext cx="8305800" cy="3064366"/>
          </a:xfrm>
        </p:spPr>
      </p:pic>
    </p:spTree>
    <p:extLst>
      <p:ext uri="{BB962C8B-B14F-4D97-AF65-F5344CB8AC3E}">
        <p14:creationId xmlns:p14="http://schemas.microsoft.com/office/powerpoint/2010/main" val="573429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0"/>
            <a:ext cx="6553199" cy="4953000"/>
          </a:xfrm>
        </p:spPr>
      </p:pic>
    </p:spTree>
    <p:extLst>
      <p:ext uri="{BB962C8B-B14F-4D97-AF65-F5344CB8AC3E}">
        <p14:creationId xmlns:p14="http://schemas.microsoft.com/office/powerpoint/2010/main" val="2047509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7315200" cy="4114800"/>
          </a:xfrm>
        </p:spPr>
      </p:pic>
    </p:spTree>
    <p:extLst>
      <p:ext uri="{BB962C8B-B14F-4D97-AF65-F5344CB8AC3E}">
        <p14:creationId xmlns:p14="http://schemas.microsoft.com/office/powerpoint/2010/main" val="1493577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6629400" cy="5181600"/>
          </a:xfrm>
        </p:spPr>
      </p:pic>
    </p:spTree>
    <p:extLst>
      <p:ext uri="{BB962C8B-B14F-4D97-AF65-F5344CB8AC3E}">
        <p14:creationId xmlns:p14="http://schemas.microsoft.com/office/powerpoint/2010/main" val="672952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Kyle’s </a:t>
            </a:r>
            <a:r>
              <a:rPr lang="en-US" dirty="0"/>
              <a:t>Analysis</a:t>
            </a:r>
          </a:p>
        </p:txBody>
      </p:sp>
      <p:sp>
        <p:nvSpPr>
          <p:cNvPr id="3" name="Content Placeholder 2"/>
          <p:cNvSpPr>
            <a:spLocks noGrp="1"/>
          </p:cNvSpPr>
          <p:nvPr>
            <p:ph idx="1"/>
          </p:nvPr>
        </p:nvSpPr>
        <p:spPr/>
        <p:txBody>
          <a:bodyPr>
            <a:normAutofit/>
          </a:bodyPr>
          <a:lstStyle/>
          <a:p>
            <a:r>
              <a:rPr lang="en-US" sz="2000" dirty="0"/>
              <a:t>Most crimes occur in Residential and streets/sidewalks. Total theft crimes seen to have a larger percentage on streets/sidewalks compared to residential area. District that had the highest theft rate had majority in retail and private buildings. District with lower had most theft crime in residential and streets/sidewalks. </a:t>
            </a:r>
          </a:p>
        </p:txBody>
      </p:sp>
    </p:spTree>
    <p:extLst>
      <p:ext uri="{BB962C8B-B14F-4D97-AF65-F5344CB8AC3E}">
        <p14:creationId xmlns:p14="http://schemas.microsoft.com/office/powerpoint/2010/main" val="1515889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05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262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920" y="1562099"/>
            <a:ext cx="3616479" cy="4389293"/>
          </a:xfrm>
        </p:spPr>
      </p:pic>
      <p:pic>
        <p:nvPicPr>
          <p:cNvPr id="4099" name="Picture 3" descr="C:\Users\jarraj01\dataviz\Project1\Images\Kyle\Kyl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3657600" cy="446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1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924800" cy="43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1492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77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39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Summary</a:t>
            </a:r>
            <a:endParaRPr lang="en-US" u="sng" dirty="0"/>
          </a:p>
        </p:txBody>
      </p:sp>
      <p:sp>
        <p:nvSpPr>
          <p:cNvPr id="3" name="Content Placeholder 2"/>
          <p:cNvSpPr>
            <a:spLocks noGrp="1"/>
          </p:cNvSpPr>
          <p:nvPr>
            <p:ph idx="1"/>
          </p:nvPr>
        </p:nvSpPr>
        <p:spPr/>
        <p:txBody>
          <a:bodyPr>
            <a:normAutofit/>
          </a:bodyPr>
          <a:lstStyle/>
          <a:p>
            <a:pPr lvl="0"/>
            <a:r>
              <a:rPr lang="en-US" sz="2000" dirty="0"/>
              <a:t>The dataset that we performed our analysis on was </a:t>
            </a:r>
            <a:r>
              <a:rPr lang="en-US" sz="2000" dirty="0" smtClean="0"/>
              <a:t>founded </a:t>
            </a:r>
            <a:r>
              <a:rPr lang="en-US" sz="2000" dirty="0"/>
              <a:t>within the </a:t>
            </a:r>
            <a:r>
              <a:rPr lang="en-US" sz="2000" dirty="0" smtClean="0"/>
              <a:t>data.gov website.</a:t>
            </a:r>
          </a:p>
          <a:p>
            <a:pPr marL="36576" lvl="0" indent="0">
              <a:buNone/>
            </a:pPr>
            <a:endParaRPr lang="en-US" sz="2000" dirty="0"/>
          </a:p>
          <a:p>
            <a:pPr lvl="0"/>
            <a:r>
              <a:rPr lang="en-US" sz="2000" dirty="0"/>
              <a:t>This dataset had data for crimes in Chicago from 2001 to 2018; we narrowed our analysis to only focus on the years of 2016 and 2017 crime data</a:t>
            </a:r>
            <a:r>
              <a:rPr lang="en-US" sz="2000" dirty="0" smtClean="0"/>
              <a:t>.</a:t>
            </a:r>
          </a:p>
          <a:p>
            <a:pPr marL="36576" lvl="0" indent="0">
              <a:buNone/>
            </a:pPr>
            <a:endParaRPr lang="en-US" sz="2000" dirty="0"/>
          </a:p>
          <a:p>
            <a:pPr lvl="0"/>
            <a:r>
              <a:rPr lang="en-US" sz="2000" dirty="0"/>
              <a:t>Our goal was to check for trends on when and where crime was committed, focusing on (time of day/month, was there an arrest, location and finally the district with highest crime rate).</a:t>
            </a:r>
          </a:p>
          <a:p>
            <a:endParaRPr lang="en-US" dirty="0"/>
          </a:p>
        </p:txBody>
      </p:sp>
    </p:spTree>
    <p:extLst>
      <p:ext uri="{BB962C8B-B14F-4D97-AF65-F5344CB8AC3E}">
        <p14:creationId xmlns:p14="http://schemas.microsoft.com/office/powerpoint/2010/main" val="82230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76400"/>
            <a:ext cx="3600000" cy="4333333"/>
          </a:xfrm>
        </p:spPr>
      </p:pic>
      <p:pic>
        <p:nvPicPr>
          <p:cNvPr id="7170" name="Picture 2" descr="C:\Users\jarraj01\dataviz\Project1\Images\Kyle\Kyle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76400"/>
            <a:ext cx="3495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28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Jaber’s </a:t>
            </a:r>
            <a:r>
              <a:rPr lang="en-US" dirty="0"/>
              <a:t>Analysis</a:t>
            </a:r>
          </a:p>
        </p:txBody>
      </p:sp>
      <p:sp>
        <p:nvSpPr>
          <p:cNvPr id="3" name="Content Placeholder 2"/>
          <p:cNvSpPr>
            <a:spLocks noGrp="1"/>
          </p:cNvSpPr>
          <p:nvPr>
            <p:ph idx="1"/>
          </p:nvPr>
        </p:nvSpPr>
        <p:spPr/>
        <p:txBody>
          <a:bodyPr>
            <a:normAutofit/>
          </a:bodyPr>
          <a:lstStyle/>
          <a:p>
            <a:r>
              <a:rPr lang="en-US" sz="2000" dirty="0"/>
              <a:t>Analyzed our dataset, looking for the district with the highest overall crime rate.  Harrison District was the highest district with total crime of 26,142. Step 2 was to focus my analysis on theft as it represented 37% of total crimes for 2016 and 2017. The highest theft crime was in the Central District with total theft crime of 11,434 which equal to 8.3% to total theft crimes from within the 25 districts.</a:t>
            </a:r>
          </a:p>
        </p:txBody>
      </p:sp>
    </p:spTree>
    <p:extLst>
      <p:ext uri="{BB962C8B-B14F-4D97-AF65-F5344CB8AC3E}">
        <p14:creationId xmlns:p14="http://schemas.microsoft.com/office/powerpoint/2010/main" val="3393804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82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164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914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933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645760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75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673293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92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667942"/>
            <a:ext cx="7009990" cy="488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388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0960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754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534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421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848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73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Questions </a:t>
            </a:r>
            <a:r>
              <a:rPr lang="en-US" u="sng" dirty="0" smtClean="0"/>
              <a:t>we wanted to tackle with our dataset</a:t>
            </a:r>
            <a:endParaRPr lang="en-US" u="sng" dirty="0"/>
          </a:p>
        </p:txBody>
      </p:sp>
      <p:sp>
        <p:nvSpPr>
          <p:cNvPr id="3" name="Content Placeholder 2"/>
          <p:cNvSpPr>
            <a:spLocks noGrp="1"/>
          </p:cNvSpPr>
          <p:nvPr>
            <p:ph idx="1"/>
          </p:nvPr>
        </p:nvSpPr>
        <p:spPr/>
        <p:txBody>
          <a:bodyPr>
            <a:normAutofit/>
          </a:bodyPr>
          <a:lstStyle/>
          <a:p>
            <a:pPr lvl="0"/>
            <a:r>
              <a:rPr lang="en-US" sz="2000" dirty="0" smtClean="0"/>
              <a:t>When was </a:t>
            </a:r>
            <a:r>
              <a:rPr lang="en-US" sz="2000" dirty="0"/>
              <a:t>the crime committed within a month per year, and then within a day</a:t>
            </a:r>
            <a:r>
              <a:rPr lang="en-US" sz="2000" dirty="0" smtClean="0"/>
              <a:t>?</a:t>
            </a:r>
          </a:p>
          <a:p>
            <a:pPr marL="36576" lvl="0" indent="0">
              <a:buNone/>
            </a:pPr>
            <a:endParaRPr lang="en-US" sz="2000" dirty="0"/>
          </a:p>
          <a:p>
            <a:pPr lvl="0"/>
            <a:r>
              <a:rPr lang="en-US" sz="2000" dirty="0"/>
              <a:t>How many crimes compared to crime type? </a:t>
            </a:r>
            <a:r>
              <a:rPr lang="en-US" sz="2000" dirty="0" smtClean="0"/>
              <a:t>How </a:t>
            </a:r>
            <a:r>
              <a:rPr lang="en-US" sz="2000" dirty="0"/>
              <a:t>many arrests/not arrests per the crime type? </a:t>
            </a:r>
            <a:endParaRPr lang="en-US" sz="2000" dirty="0" smtClean="0"/>
          </a:p>
          <a:p>
            <a:pPr marL="36576" lvl="0" indent="0">
              <a:buNone/>
            </a:pPr>
            <a:endParaRPr lang="en-US" sz="2000" dirty="0"/>
          </a:p>
          <a:p>
            <a:pPr lvl="0"/>
            <a:r>
              <a:rPr lang="en-US" sz="2000" dirty="0"/>
              <a:t>What types of locations did most crimes occur and does the location type have an impact on the number of thefts in a district</a:t>
            </a:r>
            <a:r>
              <a:rPr lang="en-US" sz="2000" dirty="0" smtClean="0"/>
              <a:t>?</a:t>
            </a:r>
          </a:p>
          <a:p>
            <a:pPr marL="36576" lvl="0" indent="0">
              <a:buNone/>
            </a:pPr>
            <a:endParaRPr lang="en-US" sz="2000" dirty="0"/>
          </a:p>
          <a:p>
            <a:pPr lvl="0"/>
            <a:r>
              <a:rPr lang="en-US" sz="2000" dirty="0"/>
              <a:t>What was the total crime per district? What was the district that had the most </a:t>
            </a:r>
            <a:r>
              <a:rPr lang="en-US" sz="2000" dirty="0" smtClean="0"/>
              <a:t>theft crime?</a:t>
            </a:r>
            <a:endParaRPr lang="en-US" sz="2000" dirty="0"/>
          </a:p>
          <a:p>
            <a:endParaRPr lang="en-US" dirty="0"/>
          </a:p>
        </p:txBody>
      </p:sp>
    </p:spTree>
    <p:extLst>
      <p:ext uri="{BB962C8B-B14F-4D97-AF65-F5344CB8AC3E}">
        <p14:creationId xmlns:p14="http://schemas.microsoft.com/office/powerpoint/2010/main" val="3369526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6324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081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pPr lvl="0"/>
            <a:r>
              <a:rPr lang="en-US" sz="2200" dirty="0"/>
              <a:t>Increasing patrolling in the summer months (as the weather gets warmer) as well as in the first 2 weeks of each month. More arrests for theft, so maybe put more cameras around street/sidewalks areas. Increase surveillance. </a:t>
            </a:r>
            <a:endParaRPr lang="en-US" sz="2200" dirty="0" smtClean="0"/>
          </a:p>
          <a:p>
            <a:pPr lvl="0"/>
            <a:endParaRPr lang="en-US" sz="2200" dirty="0"/>
          </a:p>
          <a:p>
            <a:pPr lvl="0"/>
            <a:r>
              <a:rPr lang="en-US" sz="2200" dirty="0" smtClean="0"/>
              <a:t>Out of 138,253 </a:t>
            </a:r>
            <a:r>
              <a:rPr lang="en-US" sz="2200" dirty="0"/>
              <a:t>thefts crimes total, </a:t>
            </a:r>
            <a:r>
              <a:rPr lang="en-US" sz="2200" dirty="0" smtClean="0"/>
              <a:t>only </a:t>
            </a:r>
            <a:r>
              <a:rPr lang="en-US" sz="2200" dirty="0" smtClean="0"/>
              <a:t>10% </a:t>
            </a:r>
            <a:r>
              <a:rPr lang="en-US" sz="2200" dirty="0"/>
              <a:t>actually get </a:t>
            </a:r>
            <a:r>
              <a:rPr lang="en-US" sz="2200" dirty="0" smtClean="0"/>
              <a:t>arrested for such crime. </a:t>
            </a:r>
            <a:endParaRPr lang="en-US" sz="2200" dirty="0" smtClean="0"/>
          </a:p>
          <a:p>
            <a:pPr lvl="0"/>
            <a:endParaRPr lang="en-US" sz="2200" dirty="0"/>
          </a:p>
          <a:p>
            <a:pPr lvl="0"/>
            <a:r>
              <a:rPr lang="en-US" sz="2200" dirty="0"/>
              <a:t>Focus </a:t>
            </a:r>
            <a:r>
              <a:rPr lang="en-US" sz="2200"/>
              <a:t>more </a:t>
            </a:r>
            <a:r>
              <a:rPr lang="en-US" sz="2200" smtClean="0"/>
              <a:t>on </a:t>
            </a:r>
            <a:r>
              <a:rPr lang="en-US" sz="2200" dirty="0"/>
              <a:t>patrolling around residential areas and sidewalk as most of the </a:t>
            </a:r>
            <a:r>
              <a:rPr lang="en-US" sz="2200"/>
              <a:t>crimes </a:t>
            </a:r>
            <a:r>
              <a:rPr lang="en-US" sz="2200" smtClean="0"/>
              <a:t>take </a:t>
            </a:r>
            <a:r>
              <a:rPr lang="en-US" sz="2200" dirty="0"/>
              <a:t>place in such locations, as well as focus more on the Central district as it represented the 2</a:t>
            </a:r>
            <a:r>
              <a:rPr lang="en-US" sz="2200" baseline="30000" dirty="0"/>
              <a:t>nd</a:t>
            </a:r>
            <a:r>
              <a:rPr lang="en-US" sz="2200" dirty="0"/>
              <a:t> highest districts in the overall crimes rate and the number 1 district with theft crimes in 2016 and 2017. </a:t>
            </a:r>
          </a:p>
          <a:p>
            <a:endParaRPr lang="en-US" dirty="0"/>
          </a:p>
        </p:txBody>
      </p:sp>
    </p:spTree>
    <p:extLst>
      <p:ext uri="{BB962C8B-B14F-4D97-AF65-F5344CB8AC3E}">
        <p14:creationId xmlns:p14="http://schemas.microsoft.com/office/powerpoint/2010/main" val="2980239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Ted’s Analysis</a:t>
            </a:r>
            <a:endParaRPr lang="en-US" dirty="0"/>
          </a:p>
        </p:txBody>
      </p:sp>
      <p:sp>
        <p:nvSpPr>
          <p:cNvPr id="3" name="Content Placeholder 2"/>
          <p:cNvSpPr>
            <a:spLocks noGrp="1"/>
          </p:cNvSpPr>
          <p:nvPr>
            <p:ph idx="1"/>
          </p:nvPr>
        </p:nvSpPr>
        <p:spPr/>
        <p:txBody>
          <a:bodyPr>
            <a:normAutofit/>
          </a:bodyPr>
          <a:lstStyle/>
          <a:p>
            <a:r>
              <a:rPr lang="en-US" sz="2000" dirty="0"/>
              <a:t>Crime continues to rise in peaks in summer months, and then drastically drops off between sept and </a:t>
            </a:r>
            <a:r>
              <a:rPr lang="en-US" sz="2000" dirty="0" err="1"/>
              <a:t>oct.</a:t>
            </a:r>
            <a:r>
              <a:rPr lang="en-US" sz="2000" dirty="0"/>
              <a:t> Stays pretty steady the rest of the year. Crime is also higher in the first 9 days of the month.</a:t>
            </a:r>
          </a:p>
        </p:txBody>
      </p:sp>
    </p:spTree>
    <p:extLst>
      <p:ext uri="{BB962C8B-B14F-4D97-AF65-F5344CB8AC3E}">
        <p14:creationId xmlns:p14="http://schemas.microsoft.com/office/powerpoint/2010/main" val="4204915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Crime Throughout </a:t>
            </a:r>
            <a:r>
              <a:rPr lang="en-US" dirty="0" smtClean="0"/>
              <a:t>the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0"/>
            <a:ext cx="7162800" cy="4800600"/>
          </a:xfrm>
        </p:spPr>
      </p:pic>
    </p:spTree>
    <p:extLst>
      <p:ext uri="{BB962C8B-B14F-4D97-AF65-F5344CB8AC3E}">
        <p14:creationId xmlns:p14="http://schemas.microsoft.com/office/powerpoint/2010/main" val="3187173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Throughout the Month</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7315200" cy="4343400"/>
          </a:xfrm>
        </p:spPr>
      </p:pic>
    </p:spTree>
    <p:extLst>
      <p:ext uri="{BB962C8B-B14F-4D97-AF65-F5344CB8AC3E}">
        <p14:creationId xmlns:p14="http://schemas.microsoft.com/office/powerpoint/2010/main" val="349638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on Theft Crime (Highest Crime Rate)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6934200" cy="4419600"/>
          </a:xfrm>
        </p:spPr>
      </p:pic>
    </p:spTree>
    <p:extLst>
      <p:ext uri="{BB962C8B-B14F-4D97-AF65-F5344CB8AC3E}">
        <p14:creationId xmlns:p14="http://schemas.microsoft.com/office/powerpoint/2010/main" val="4268483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development</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05800" cy="441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709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development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467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5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139</TotalTime>
  <Words>639</Words>
  <Application>Microsoft Office PowerPoint</Application>
  <PresentationFormat>On-screen Show (4:3)</PresentationFormat>
  <Paragraphs>60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Technic</vt:lpstr>
      <vt:lpstr>CPD Crime project </vt:lpstr>
      <vt:lpstr>Project Summary</vt:lpstr>
      <vt:lpstr>Questions we wanted to tackle with our dataset</vt:lpstr>
      <vt:lpstr>Ted’s Analysis</vt:lpstr>
      <vt:lpstr>Crime Throughout the Year</vt:lpstr>
      <vt:lpstr>Crime Throughout the Month</vt:lpstr>
      <vt:lpstr>Focus on Theft Crime (Highest Crime Rate)</vt:lpstr>
      <vt:lpstr>Code development</vt:lpstr>
      <vt:lpstr>Code development</vt:lpstr>
      <vt:lpstr>Anna’s Analysis</vt:lpstr>
      <vt:lpstr>Code development</vt:lpstr>
      <vt:lpstr>Code development</vt:lpstr>
      <vt:lpstr>Code development</vt:lpstr>
      <vt:lpstr>Code development</vt:lpstr>
      <vt:lpstr>Kyle’s Analysis</vt:lpstr>
      <vt:lpstr>Code development</vt:lpstr>
      <vt:lpstr>Code development</vt:lpstr>
      <vt:lpstr>Code development</vt:lpstr>
      <vt:lpstr>Code development</vt:lpstr>
      <vt:lpstr>Code development</vt:lpstr>
      <vt:lpstr>Jaber’s Analysis</vt:lpstr>
      <vt:lpstr>Code development</vt:lpstr>
      <vt:lpstr>Code development</vt:lpstr>
      <vt:lpstr>Code development</vt:lpstr>
      <vt:lpstr>Code development</vt:lpstr>
      <vt:lpstr>Code development</vt:lpstr>
      <vt:lpstr>Code development</vt:lpstr>
      <vt:lpstr>Code development</vt:lpstr>
      <vt:lpstr>Code development</vt:lpstr>
      <vt:lpstr>Code development</vt:lpstr>
      <vt:lpstr>Conclusion</vt:lpstr>
    </vt:vector>
  </TitlesOfParts>
  <Company>DexMedia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CPD Crime project</dc:title>
  <dc:creator>j a j</dc:creator>
  <cp:lastModifiedBy>j a j</cp:lastModifiedBy>
  <cp:revision>16</cp:revision>
  <dcterms:created xsi:type="dcterms:W3CDTF">2018-11-10T03:41:01Z</dcterms:created>
  <dcterms:modified xsi:type="dcterms:W3CDTF">2018-11-10T16:43:39Z</dcterms:modified>
</cp:coreProperties>
</file>