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34" r:id="rId1"/>
  </p:sldMasterIdLst>
  <p:notesMasterIdLst>
    <p:notesMasterId r:id="rId40"/>
  </p:notesMasterIdLst>
  <p:sldIdLst>
    <p:sldId id="354" r:id="rId2"/>
    <p:sldId id="257" r:id="rId3"/>
    <p:sldId id="260" r:id="rId4"/>
    <p:sldId id="258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463" r:id="rId19"/>
    <p:sldId id="478" r:id="rId20"/>
    <p:sldId id="479" r:id="rId21"/>
    <p:sldId id="480" r:id="rId22"/>
    <p:sldId id="481" r:id="rId23"/>
    <p:sldId id="483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56" r:id="rId34"/>
    <p:sldId id="454" r:id="rId35"/>
    <p:sldId id="477" r:id="rId36"/>
    <p:sldId id="379" r:id="rId37"/>
    <p:sldId id="264" r:id="rId38"/>
    <p:sldId id="34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3FBC9-F596-A14A-AF17-3AF76CFD95E7}" v="15" dt="2021-07-06T06:14:47.048"/>
    <p1510:client id="{4AFE3B03-A1B4-2E85-72A0-3D0D46FE51BD}" v="107" dt="2021-07-06T05:07:49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74411"/>
  </p:normalViewPr>
  <p:slideViewPr>
    <p:cSldViewPr snapToGrid="0" snapToObjects="1">
      <p:cViewPr varScale="1">
        <p:scale>
          <a:sx n="117" d="100"/>
          <a:sy n="117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ea Ilagure" userId="S::zilagure@hct.ac.ae::869efc42-c4e3-49b6-a010-4f1608fb20a2" providerId="AD" clId="Web-{4AFE3B03-A1B4-2E85-72A0-3D0D46FE51BD}"/>
    <pc:docChg chg="addSld delSld modSld">
      <pc:chgData name="Zakea Ilagure" userId="S::zilagure@hct.ac.ae::869efc42-c4e3-49b6-a010-4f1608fb20a2" providerId="AD" clId="Web-{4AFE3B03-A1B4-2E85-72A0-3D0D46FE51BD}" dt="2021-07-06T05:07:44.420" v="54" actId="20577"/>
      <pc:docMkLst>
        <pc:docMk/>
      </pc:docMkLst>
      <pc:sldChg chg="modSp">
        <pc:chgData name="Zakea Ilagure" userId="S::zilagure@hct.ac.ae::869efc42-c4e3-49b6-a010-4f1608fb20a2" providerId="AD" clId="Web-{4AFE3B03-A1B4-2E85-72A0-3D0D46FE51BD}" dt="2021-07-06T05:01:48.356" v="10"/>
        <pc:sldMkLst>
          <pc:docMk/>
          <pc:sldMk cId="2463112544" sldId="260"/>
        </pc:sldMkLst>
        <pc:graphicFrameChg chg="mod modGraphic">
          <ac:chgData name="Zakea Ilagure" userId="S::zilagure@hct.ac.ae::869efc42-c4e3-49b6-a010-4f1608fb20a2" providerId="AD" clId="Web-{4AFE3B03-A1B4-2E85-72A0-3D0D46FE51BD}" dt="2021-07-06T05:01:48.356" v="10"/>
          <ac:graphicFrameMkLst>
            <pc:docMk/>
            <pc:sldMk cId="2463112544" sldId="260"/>
            <ac:graphicFrameMk id="7" creationId="{BE187143-A20C-BE4E-931D-D6BAEA1F387C}"/>
          </ac:graphicFrameMkLst>
        </pc:graphicFrameChg>
      </pc:sldChg>
      <pc:sldChg chg="modSp">
        <pc:chgData name="Zakea Ilagure" userId="S::zilagure@hct.ac.ae::869efc42-c4e3-49b6-a010-4f1608fb20a2" providerId="AD" clId="Web-{4AFE3B03-A1B4-2E85-72A0-3D0D46FE51BD}" dt="2021-07-06T05:00:38.762" v="0" actId="20577"/>
        <pc:sldMkLst>
          <pc:docMk/>
          <pc:sldMk cId="3841733801" sldId="264"/>
        </pc:sldMkLst>
        <pc:spChg chg="mod">
          <ac:chgData name="Zakea Ilagure" userId="S::zilagure@hct.ac.ae::869efc42-c4e3-49b6-a010-4f1608fb20a2" providerId="AD" clId="Web-{4AFE3B03-A1B4-2E85-72A0-3D0D46FE51BD}" dt="2021-07-06T05:00:38.762" v="0" actId="20577"/>
          <ac:spMkLst>
            <pc:docMk/>
            <pc:sldMk cId="3841733801" sldId="264"/>
            <ac:spMk id="3" creationId="{A528ABF8-AF58-9941-AC5D-7D6946793CCC}"/>
          </ac:spMkLst>
        </pc:spChg>
      </pc:sldChg>
      <pc:sldChg chg="modSp">
        <pc:chgData name="Zakea Ilagure" userId="S::zilagure@hct.ac.ae::869efc42-c4e3-49b6-a010-4f1608fb20a2" providerId="AD" clId="Web-{4AFE3B03-A1B4-2E85-72A0-3D0D46FE51BD}" dt="2021-07-06T05:01:14.716" v="1" actId="20577"/>
        <pc:sldMkLst>
          <pc:docMk/>
          <pc:sldMk cId="2414361159" sldId="491"/>
        </pc:sldMkLst>
        <pc:spChg chg="mod">
          <ac:chgData name="Zakea Ilagure" userId="S::zilagure@hct.ac.ae::869efc42-c4e3-49b6-a010-4f1608fb20a2" providerId="AD" clId="Web-{4AFE3B03-A1B4-2E85-72A0-3D0D46FE51BD}" dt="2021-07-06T05:01:14.716" v="1" actId="20577"/>
          <ac:spMkLst>
            <pc:docMk/>
            <pc:sldMk cId="2414361159" sldId="491"/>
            <ac:spMk id="2" creationId="{00000000-0000-0000-0000-000000000000}"/>
          </ac:spMkLst>
        </pc:spChg>
      </pc:sldChg>
      <pc:sldChg chg="modSp new del">
        <pc:chgData name="Zakea Ilagure" userId="S::zilagure@hct.ac.ae::869efc42-c4e3-49b6-a010-4f1608fb20a2" providerId="AD" clId="Web-{4AFE3B03-A1B4-2E85-72A0-3D0D46FE51BD}" dt="2021-07-06T05:07:36.327" v="51"/>
        <pc:sldMkLst>
          <pc:docMk/>
          <pc:sldMk cId="3778345514" sldId="493"/>
        </pc:sldMkLst>
        <pc:spChg chg="mod">
          <ac:chgData name="Zakea Ilagure" userId="S::zilagure@hct.ac.ae::869efc42-c4e3-49b6-a010-4f1608fb20a2" providerId="AD" clId="Web-{4AFE3B03-A1B4-2E85-72A0-3D0D46FE51BD}" dt="2021-07-06T05:04:54.279" v="16" actId="20577"/>
          <ac:spMkLst>
            <pc:docMk/>
            <pc:sldMk cId="3778345514" sldId="493"/>
            <ac:spMk id="3" creationId="{BC3BB00C-A080-45BF-89E0-A3A733DE9EDD}"/>
          </ac:spMkLst>
        </pc:spChg>
      </pc:sldChg>
      <pc:sldChg chg="modSp add">
        <pc:chgData name="Zakea Ilagure" userId="S::zilagure@hct.ac.ae::869efc42-c4e3-49b6-a010-4f1608fb20a2" providerId="AD" clId="Web-{4AFE3B03-A1B4-2E85-72A0-3D0D46FE51BD}" dt="2021-07-06T05:07:44.420" v="54" actId="20577"/>
        <pc:sldMkLst>
          <pc:docMk/>
          <pc:sldMk cId="583509995" sldId="494"/>
        </pc:sldMkLst>
        <pc:spChg chg="mod">
          <ac:chgData name="Zakea Ilagure" userId="S::zilagure@hct.ac.ae::869efc42-c4e3-49b6-a010-4f1608fb20a2" providerId="AD" clId="Web-{4AFE3B03-A1B4-2E85-72A0-3D0D46FE51BD}" dt="2021-07-06T05:07:44.420" v="54" actId="20577"/>
          <ac:spMkLst>
            <pc:docMk/>
            <pc:sldMk cId="583509995" sldId="494"/>
            <ac:spMk id="5" creationId="{C694F62E-EFD3-524C-982D-825D6AF4E4F2}"/>
          </ac:spMkLst>
        </pc:spChg>
      </pc:sldChg>
      <pc:sldMasterChg chg="addSldLayout">
        <pc:chgData name="Zakea Ilagure" userId="S::zilagure@hct.ac.ae::869efc42-c4e3-49b6-a010-4f1608fb20a2" providerId="AD" clId="Web-{4AFE3B03-A1B4-2E85-72A0-3D0D46FE51BD}" dt="2021-07-06T05:05:01.732" v="17"/>
        <pc:sldMasterMkLst>
          <pc:docMk/>
          <pc:sldMasterMk cId="2290208563" sldId="2147483934"/>
        </pc:sldMasterMkLst>
        <pc:sldLayoutChg chg="add">
          <pc:chgData name="Zakea Ilagure" userId="S::zilagure@hct.ac.ae::869efc42-c4e3-49b6-a010-4f1608fb20a2" providerId="AD" clId="Web-{4AFE3B03-A1B4-2E85-72A0-3D0D46FE51BD}" dt="2021-07-06T05:05:01.732" v="17"/>
          <pc:sldLayoutMkLst>
            <pc:docMk/>
            <pc:sldMasterMk cId="2290208563" sldId="2147483934"/>
            <pc:sldLayoutMk cId="967414800" sldId="2147483946"/>
          </pc:sldLayoutMkLst>
        </pc:sldLayoutChg>
      </pc:sldMasterChg>
    </pc:docChg>
  </pc:docChgLst>
  <pc:docChgLst>
    <pc:chgData name="Zakea Ilagure" userId="S::zilagure@hct.ac.ae::869efc42-c4e3-49b6-a010-4f1608fb20a2" providerId="AD" clId="Web-{1D33FBC9-F596-A14A-AF17-3AF76CFD95E7}"/>
    <pc:docChg chg="addSld modSld">
      <pc:chgData name="Zakea Ilagure" userId="S::zilagure@hct.ac.ae::869efc42-c4e3-49b6-a010-4f1608fb20a2" providerId="AD" clId="Web-{1D33FBC9-F596-A14A-AF17-3AF76CFD95E7}" dt="2021-07-06T06:14:47.048" v="12"/>
      <pc:docMkLst>
        <pc:docMk/>
      </pc:docMkLst>
      <pc:sldChg chg="modSp">
        <pc:chgData name="Zakea Ilagure" userId="S::zilagure@hct.ac.ae::869efc42-c4e3-49b6-a010-4f1608fb20a2" providerId="AD" clId="Web-{1D33FBC9-F596-A14A-AF17-3AF76CFD95E7}" dt="2021-07-06T06:09:59.612" v="1" actId="20577"/>
        <pc:sldMkLst>
          <pc:docMk/>
          <pc:sldMk cId="583509995" sldId="494"/>
        </pc:sldMkLst>
        <pc:spChg chg="mod">
          <ac:chgData name="Zakea Ilagure" userId="S::zilagure@hct.ac.ae::869efc42-c4e3-49b6-a010-4f1608fb20a2" providerId="AD" clId="Web-{1D33FBC9-F596-A14A-AF17-3AF76CFD95E7}" dt="2021-07-06T06:09:59.612" v="1" actId="20577"/>
          <ac:spMkLst>
            <pc:docMk/>
            <pc:sldMk cId="583509995" sldId="494"/>
            <ac:spMk id="5" creationId="{C694F62E-EFD3-524C-982D-825D6AF4E4F2}"/>
          </ac:spMkLst>
        </pc:spChg>
      </pc:sldChg>
      <pc:sldChg chg="add">
        <pc:chgData name="Zakea Ilagure" userId="S::zilagure@hct.ac.ae::869efc42-c4e3-49b6-a010-4f1608fb20a2" providerId="AD" clId="Web-{1D33FBC9-F596-A14A-AF17-3AF76CFD95E7}" dt="2021-07-06T06:09:44.737" v="0"/>
        <pc:sldMkLst>
          <pc:docMk/>
          <pc:sldMk cId="550656725" sldId="495"/>
        </pc:sldMkLst>
      </pc:sldChg>
      <pc:sldChg chg="add">
        <pc:chgData name="Zakea Ilagure" userId="S::zilagure@hct.ac.ae::869efc42-c4e3-49b6-a010-4f1608fb20a2" providerId="AD" clId="Web-{1D33FBC9-F596-A14A-AF17-3AF76CFD95E7}" dt="2021-07-06T06:10:31.393" v="2"/>
        <pc:sldMkLst>
          <pc:docMk/>
          <pc:sldMk cId="3663061483" sldId="496"/>
        </pc:sldMkLst>
      </pc:sldChg>
      <pc:sldChg chg="add">
        <pc:chgData name="Zakea Ilagure" userId="S::zilagure@hct.ac.ae::869efc42-c4e3-49b6-a010-4f1608fb20a2" providerId="AD" clId="Web-{1D33FBC9-F596-A14A-AF17-3AF76CFD95E7}" dt="2021-07-06T06:10:56.065" v="3"/>
        <pc:sldMkLst>
          <pc:docMk/>
          <pc:sldMk cId="2151225160" sldId="497"/>
        </pc:sldMkLst>
      </pc:sldChg>
      <pc:sldChg chg="add">
        <pc:chgData name="Zakea Ilagure" userId="S::zilagure@hct.ac.ae::869efc42-c4e3-49b6-a010-4f1608fb20a2" providerId="AD" clId="Web-{1D33FBC9-F596-A14A-AF17-3AF76CFD95E7}" dt="2021-07-06T06:11:28.111" v="4"/>
        <pc:sldMkLst>
          <pc:docMk/>
          <pc:sldMk cId="2355323463" sldId="498"/>
        </pc:sldMkLst>
      </pc:sldChg>
      <pc:sldChg chg="add">
        <pc:chgData name="Zakea Ilagure" userId="S::zilagure@hct.ac.ae::869efc42-c4e3-49b6-a010-4f1608fb20a2" providerId="AD" clId="Web-{1D33FBC9-F596-A14A-AF17-3AF76CFD95E7}" dt="2021-07-06T06:11:51.283" v="5"/>
        <pc:sldMkLst>
          <pc:docMk/>
          <pc:sldMk cId="1061416522" sldId="499"/>
        </pc:sldMkLst>
      </pc:sldChg>
      <pc:sldChg chg="add">
        <pc:chgData name="Zakea Ilagure" userId="S::zilagure@hct.ac.ae::869efc42-c4e3-49b6-a010-4f1608fb20a2" providerId="AD" clId="Web-{1D33FBC9-F596-A14A-AF17-3AF76CFD95E7}" dt="2021-07-06T06:12:18.049" v="6"/>
        <pc:sldMkLst>
          <pc:docMk/>
          <pc:sldMk cId="1490693595" sldId="500"/>
        </pc:sldMkLst>
      </pc:sldChg>
      <pc:sldChg chg="add">
        <pc:chgData name="Zakea Ilagure" userId="S::zilagure@hct.ac.ae::869efc42-c4e3-49b6-a010-4f1608fb20a2" providerId="AD" clId="Web-{1D33FBC9-F596-A14A-AF17-3AF76CFD95E7}" dt="2021-07-06T06:12:42.392" v="7"/>
        <pc:sldMkLst>
          <pc:docMk/>
          <pc:sldMk cId="309426987" sldId="501"/>
        </pc:sldMkLst>
      </pc:sldChg>
      <pc:sldChg chg="add">
        <pc:chgData name="Zakea Ilagure" userId="S::zilagure@hct.ac.ae::869efc42-c4e3-49b6-a010-4f1608fb20a2" providerId="AD" clId="Web-{1D33FBC9-F596-A14A-AF17-3AF76CFD95E7}" dt="2021-07-06T06:13:06.470" v="8"/>
        <pc:sldMkLst>
          <pc:docMk/>
          <pc:sldMk cId="2614168985" sldId="502"/>
        </pc:sldMkLst>
      </pc:sldChg>
      <pc:sldChg chg="add">
        <pc:chgData name="Zakea Ilagure" userId="S::zilagure@hct.ac.ae::869efc42-c4e3-49b6-a010-4f1608fb20a2" providerId="AD" clId="Web-{1D33FBC9-F596-A14A-AF17-3AF76CFD95E7}" dt="2021-07-06T06:13:25.299" v="9"/>
        <pc:sldMkLst>
          <pc:docMk/>
          <pc:sldMk cId="1567791151" sldId="503"/>
        </pc:sldMkLst>
      </pc:sldChg>
      <pc:sldChg chg="add">
        <pc:chgData name="Zakea Ilagure" userId="S::zilagure@hct.ac.ae::869efc42-c4e3-49b6-a010-4f1608fb20a2" providerId="AD" clId="Web-{1D33FBC9-F596-A14A-AF17-3AF76CFD95E7}" dt="2021-07-06T06:14:09.111" v="10"/>
        <pc:sldMkLst>
          <pc:docMk/>
          <pc:sldMk cId="1589685962" sldId="504"/>
        </pc:sldMkLst>
      </pc:sldChg>
      <pc:sldChg chg="add">
        <pc:chgData name="Zakea Ilagure" userId="S::zilagure@hct.ac.ae::869efc42-c4e3-49b6-a010-4f1608fb20a2" providerId="AD" clId="Web-{1D33FBC9-F596-A14A-AF17-3AF76CFD95E7}" dt="2021-07-06T06:14:28.861" v="11"/>
        <pc:sldMkLst>
          <pc:docMk/>
          <pc:sldMk cId="2713213645" sldId="505"/>
        </pc:sldMkLst>
      </pc:sldChg>
      <pc:sldChg chg="add">
        <pc:chgData name="Zakea Ilagure" userId="S::zilagure@hct.ac.ae::869efc42-c4e3-49b6-a010-4f1608fb20a2" providerId="AD" clId="Web-{1D33FBC9-F596-A14A-AF17-3AF76CFD95E7}" dt="2021-07-06T06:14:47.048" v="12"/>
        <pc:sldMkLst>
          <pc:docMk/>
          <pc:sldMk cId="1410364832" sldId="5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SECTION 1: Introduction to </a:t>
          </a:r>
          <a:r>
            <a:rPr lang="en-AE" dirty="0"/>
            <a:t>data analysis tool MongoDB</a:t>
          </a:r>
          <a:endParaRPr lang="en-US" dirty="0"/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EFA4A3AE-C59E-E149-82D6-59AD244AFBA3}">
      <dgm:prSet phldrT="[Text]"/>
      <dgm:spPr/>
      <dgm:t>
        <a:bodyPr/>
        <a:lstStyle/>
        <a:p>
          <a:pPr rtl="0"/>
          <a:r>
            <a:rPr lang="en-US" dirty="0"/>
            <a:t>KAHOOT!QUIZ</a:t>
          </a:r>
        </a:p>
      </dgm:t>
    </dgm:pt>
    <dgm:pt modelId="{8F05DA70-01F1-214E-B0B4-78AC3F2BAEF4}" type="parTrans" cxnId="{FBAE1340-65B7-E445-95D9-B74B5BDBF71A}">
      <dgm:prSet/>
      <dgm:spPr/>
      <dgm:t>
        <a:bodyPr/>
        <a:lstStyle/>
        <a:p>
          <a:endParaRPr lang="en-US"/>
        </a:p>
      </dgm:t>
    </dgm:pt>
    <dgm:pt modelId="{C75D7BBC-8679-3049-B220-36D44DB27C29}" type="sibTrans" cxnId="{FBAE1340-65B7-E445-95D9-B74B5BDBF71A}">
      <dgm:prSet/>
      <dgm:spPr/>
      <dgm:t>
        <a:bodyPr/>
        <a:lstStyle/>
        <a:p>
          <a:endParaRPr lang="en-US"/>
        </a:p>
      </dgm:t>
    </dgm:pt>
    <dgm:pt modelId="{97CD0F85-F44E-1643-9CCF-CFD9A3F1A640}">
      <dgm:prSet phldrT="[Text]"/>
      <dgm:spPr/>
      <dgm:t>
        <a:bodyPr/>
        <a:lstStyle/>
        <a:p>
          <a:pPr rtl="0"/>
          <a:r>
            <a:rPr lang="en-US" dirty="0"/>
            <a:t>SECTION 2:</a:t>
          </a:r>
          <a:r>
            <a:rPr lang="en-AE" dirty="0"/>
            <a:t>Aggregatuion in MongoDB</a:t>
          </a:r>
          <a:endParaRPr lang="en-US" dirty="0"/>
        </a:p>
      </dgm:t>
    </dgm:pt>
    <dgm:pt modelId="{1F36876A-E16E-954F-A044-ACD81BC8A3D7}" type="parTrans" cxnId="{42147E3F-1A68-E64F-8D9D-6B684C7BD096}">
      <dgm:prSet/>
      <dgm:spPr/>
      <dgm:t>
        <a:bodyPr/>
        <a:lstStyle/>
        <a:p>
          <a:endParaRPr lang="en-US"/>
        </a:p>
      </dgm:t>
    </dgm:pt>
    <dgm:pt modelId="{7D16C68B-7FA6-824E-BFA3-9013BCB4032E}" type="sibTrans" cxnId="{42147E3F-1A68-E64F-8D9D-6B684C7BD096}">
      <dgm:prSet/>
      <dgm:spPr/>
      <dgm:t>
        <a:bodyPr/>
        <a:lstStyle/>
        <a:p>
          <a:endParaRPr lang="en-US"/>
        </a:p>
      </dgm:t>
    </dgm:pt>
    <dgm:pt modelId="{340894A7-C986-7E41-9140-2921E625B81A}">
      <dgm:prSet phldrT="[Text]"/>
      <dgm:spPr/>
      <dgm:t>
        <a:bodyPr/>
        <a:lstStyle/>
        <a:p>
          <a:pPr rtl="0"/>
          <a:r>
            <a:rPr lang="en-US" dirty="0"/>
            <a:t>KEY</a:t>
          </a:r>
          <a:r>
            <a:rPr lang="en-US" baseline="0" dirty="0"/>
            <a:t> TERMS</a:t>
          </a:r>
          <a:endParaRPr lang="en-US" dirty="0"/>
        </a:p>
      </dgm:t>
    </dgm:pt>
    <dgm:pt modelId="{4DC1F98E-5D1A-7648-8FC5-0F306EABE0BD}" type="parTrans" cxnId="{2C888A70-7785-DA4B-9970-3C273BFB0119}">
      <dgm:prSet/>
      <dgm:spPr/>
      <dgm:t>
        <a:bodyPr/>
        <a:lstStyle/>
        <a:p>
          <a:endParaRPr lang="en-US"/>
        </a:p>
      </dgm:t>
    </dgm:pt>
    <dgm:pt modelId="{FF5C5760-0DC1-C34C-B87D-881585E5BCC6}" type="sibTrans" cxnId="{2C888A70-7785-DA4B-9970-3C273BFB0119}">
      <dgm:prSet/>
      <dgm:spPr/>
      <dgm:t>
        <a:bodyPr/>
        <a:lstStyle/>
        <a:p>
          <a:endParaRPr lang="en-US"/>
        </a:p>
      </dgm:t>
    </dgm:pt>
    <dgm:pt modelId="{23FC0032-840A-9445-9897-3CFEBD2A7D53}">
      <dgm:prSet/>
      <dgm:spPr/>
      <dgm:t>
        <a:bodyPr/>
        <a:lstStyle/>
        <a:p>
          <a:pPr rtl="0"/>
          <a:r>
            <a:rPr lang="en-AE" dirty="0"/>
            <a:t>SECTION 3: Joins in MongoDB </a:t>
          </a:r>
        </a:p>
      </dgm:t>
    </dgm:pt>
    <dgm:pt modelId="{D78356BF-B5AE-0744-8444-AA8C98DA933E}" type="parTrans" cxnId="{CC5DA360-17E1-494F-A818-8C25C082CEF2}">
      <dgm:prSet/>
      <dgm:spPr/>
      <dgm:t>
        <a:bodyPr/>
        <a:lstStyle/>
        <a:p>
          <a:endParaRPr lang="en-US"/>
        </a:p>
      </dgm:t>
    </dgm:pt>
    <dgm:pt modelId="{E3A1DD4F-3B3C-2643-B8D9-FED778725157}" type="sibTrans" cxnId="{CC5DA360-17E1-494F-A818-8C25C082CEF2}">
      <dgm:prSet/>
      <dgm:spPr/>
      <dgm:t>
        <a:bodyPr/>
        <a:lstStyle/>
        <a:p>
          <a:endParaRPr lang="en-US"/>
        </a:p>
      </dgm:t>
    </dgm:pt>
    <dgm:pt modelId="{E5A2A174-F557-0D47-8B6F-5C491BA586FA}">
      <dgm:prSet/>
      <dgm:spPr/>
      <dgm:t>
        <a:bodyPr/>
        <a:lstStyle/>
        <a:p>
          <a:pPr rtl="0"/>
          <a:r>
            <a:rPr lang="en-AE" dirty="0"/>
            <a:t>SECTION 4:Transaction and ACID</a:t>
          </a:r>
        </a:p>
      </dgm:t>
    </dgm:pt>
    <dgm:pt modelId="{409E1259-13EC-194E-91E7-023EAB98B9F1}" type="parTrans" cxnId="{AA26A022-9033-6643-9638-48D4B27B03A9}">
      <dgm:prSet/>
      <dgm:spPr/>
      <dgm:t>
        <a:bodyPr/>
        <a:lstStyle/>
        <a:p>
          <a:endParaRPr lang="en-US"/>
        </a:p>
      </dgm:t>
    </dgm:pt>
    <dgm:pt modelId="{87F65D3D-DC43-7C43-95E8-B9C45F2BFBAC}" type="sibTrans" cxnId="{AA26A022-9033-6643-9638-48D4B27B03A9}">
      <dgm:prSet/>
      <dgm:spPr/>
      <dgm:t>
        <a:bodyPr/>
        <a:lstStyle/>
        <a:p>
          <a:endParaRPr lang="en-US"/>
        </a:p>
      </dgm:t>
    </dgm:pt>
    <dgm:pt modelId="{78BD2BDC-A14E-C84A-BD1F-4BBD233ED86B}">
      <dgm:prSet/>
      <dgm:spPr/>
      <dgm:t>
        <a:bodyPr/>
        <a:lstStyle/>
        <a:p>
          <a:pPr rtl="0"/>
          <a:r>
            <a:rPr lang="en-AE" dirty="0"/>
            <a:t>SECTION 5:Limitations of MongoDB tools</a:t>
          </a:r>
        </a:p>
      </dgm:t>
    </dgm:pt>
    <dgm:pt modelId="{A925CFE3-CEE7-4C47-B01D-472EBD53FCC1}" type="parTrans" cxnId="{C710C35C-878F-034D-81F5-D189A5707C24}">
      <dgm:prSet/>
      <dgm:spPr/>
      <dgm:t>
        <a:bodyPr/>
        <a:lstStyle/>
        <a:p>
          <a:endParaRPr lang="en-US"/>
        </a:p>
      </dgm:t>
    </dgm:pt>
    <dgm:pt modelId="{A49E02D3-BFBD-D847-8B11-02560B4021D1}" type="sibTrans" cxnId="{C710C35C-878F-034D-81F5-D189A5707C24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</dgm:pt>
    <dgm:pt modelId="{2D354D10-461E-AB4B-B885-34FC0A3AFDF4}" type="pres">
      <dgm:prSet presAssocID="{1546D40B-BABC-7E49-8D9A-5E4370595AA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C11DD96-BBBF-DB41-87AB-963AA0FF603A}" type="pres">
      <dgm:prSet presAssocID="{3A761B07-6B48-D74D-85AB-C2B7E770CBB0}" presName="spacer" presStyleCnt="0"/>
      <dgm:spPr/>
    </dgm:pt>
    <dgm:pt modelId="{25AD71DC-0D6D-7846-873C-50E0A135BED8}" type="pres">
      <dgm:prSet presAssocID="{97CD0F85-F44E-1643-9CCF-CFD9A3F1A64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B65CF52-E735-424C-82E7-28B48F821C8C}" type="pres">
      <dgm:prSet presAssocID="{7D16C68B-7FA6-824E-BFA3-9013BCB4032E}" presName="spacer" presStyleCnt="0"/>
      <dgm:spPr/>
    </dgm:pt>
    <dgm:pt modelId="{786F5D00-0465-C942-A694-A21D0570B9A4}" type="pres">
      <dgm:prSet presAssocID="{23FC0032-840A-9445-9897-3CFEBD2A7D5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7934BC8-1339-B949-9723-CDF6A7D944FC}" type="pres">
      <dgm:prSet presAssocID="{E3A1DD4F-3B3C-2643-B8D9-FED778725157}" presName="spacer" presStyleCnt="0"/>
      <dgm:spPr/>
    </dgm:pt>
    <dgm:pt modelId="{3FD7FDE5-14A1-6C40-9977-DD96D71E5C90}" type="pres">
      <dgm:prSet presAssocID="{E5A2A174-F557-0D47-8B6F-5C491BA586F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3713848-2DC6-C944-9B06-FB81A9214967}" type="pres">
      <dgm:prSet presAssocID="{87F65D3D-DC43-7C43-95E8-B9C45F2BFBAC}" presName="spacer" presStyleCnt="0"/>
      <dgm:spPr/>
    </dgm:pt>
    <dgm:pt modelId="{10190AEF-E793-AF43-A7E9-C7756D3B0DAB}" type="pres">
      <dgm:prSet presAssocID="{78BD2BDC-A14E-C84A-BD1F-4BBD233ED86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B4C1538-87A3-DE48-B6BC-1B5ADC9897B4}" type="pres">
      <dgm:prSet presAssocID="{A49E02D3-BFBD-D847-8B11-02560B4021D1}" presName="spacer" presStyleCnt="0"/>
      <dgm:spPr/>
    </dgm:pt>
    <dgm:pt modelId="{DDF315BF-ADC0-8A45-BBFE-4C59750B8729}" type="pres">
      <dgm:prSet presAssocID="{340894A7-C986-7E41-9140-2921E625B81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E47B280-2CA4-B048-A5D6-A299B9CF846C}" type="pres">
      <dgm:prSet presAssocID="{FF5C5760-0DC1-C34C-B87D-881585E5BCC6}" presName="spacer" presStyleCnt="0"/>
      <dgm:spPr/>
    </dgm:pt>
    <dgm:pt modelId="{805580EF-4993-6F4C-B099-B6DFD8FCF97D}" type="pres">
      <dgm:prSet presAssocID="{EFA4A3AE-C59E-E149-82D6-59AD244AFBA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A26A022-9033-6643-9638-48D4B27B03A9}" srcId="{1A0380F0-CCB4-4049-9B95-578C678CEEDF}" destId="{E5A2A174-F557-0D47-8B6F-5C491BA586FA}" srcOrd="3" destOrd="0" parTransId="{409E1259-13EC-194E-91E7-023EAB98B9F1}" sibTransId="{87F65D3D-DC43-7C43-95E8-B9C45F2BFBAC}"/>
    <dgm:cxn modelId="{19DA2C39-E356-DE45-ACC8-2B6799CF55A7}" type="presOf" srcId="{78BD2BDC-A14E-C84A-BD1F-4BBD233ED86B}" destId="{10190AEF-E793-AF43-A7E9-C7756D3B0DAB}" srcOrd="0" destOrd="0" presId="urn:microsoft.com/office/officeart/2005/8/layout/vList2"/>
    <dgm:cxn modelId="{42147E3F-1A68-E64F-8D9D-6B684C7BD096}" srcId="{1A0380F0-CCB4-4049-9B95-578C678CEEDF}" destId="{97CD0F85-F44E-1643-9CCF-CFD9A3F1A640}" srcOrd="1" destOrd="0" parTransId="{1F36876A-E16E-954F-A044-ACD81BC8A3D7}" sibTransId="{7D16C68B-7FA6-824E-BFA3-9013BCB4032E}"/>
    <dgm:cxn modelId="{FBAE1340-65B7-E445-95D9-B74B5BDBF71A}" srcId="{1A0380F0-CCB4-4049-9B95-578C678CEEDF}" destId="{EFA4A3AE-C59E-E149-82D6-59AD244AFBA3}" srcOrd="6" destOrd="0" parTransId="{8F05DA70-01F1-214E-B0B4-78AC3F2BAEF4}" sibTransId="{C75D7BBC-8679-3049-B220-36D44DB27C29}"/>
    <dgm:cxn modelId="{C710C35C-878F-034D-81F5-D189A5707C24}" srcId="{1A0380F0-CCB4-4049-9B95-578C678CEEDF}" destId="{78BD2BDC-A14E-C84A-BD1F-4BBD233ED86B}" srcOrd="4" destOrd="0" parTransId="{A925CFE3-CEE7-4C47-B01D-472EBD53FCC1}" sibTransId="{A49E02D3-BFBD-D847-8B11-02560B4021D1}"/>
    <dgm:cxn modelId="{CC5DA360-17E1-494F-A818-8C25C082CEF2}" srcId="{1A0380F0-CCB4-4049-9B95-578C678CEEDF}" destId="{23FC0032-840A-9445-9897-3CFEBD2A7D53}" srcOrd="2" destOrd="0" parTransId="{D78356BF-B5AE-0744-8444-AA8C98DA933E}" sibTransId="{E3A1DD4F-3B3C-2643-B8D9-FED778725157}"/>
    <dgm:cxn modelId="{2C888A70-7785-DA4B-9970-3C273BFB0119}" srcId="{1A0380F0-CCB4-4049-9B95-578C678CEEDF}" destId="{340894A7-C986-7E41-9140-2921E625B81A}" srcOrd="5" destOrd="0" parTransId="{4DC1F98E-5D1A-7648-8FC5-0F306EABE0BD}" sibTransId="{FF5C5760-0DC1-C34C-B87D-881585E5BCC6}"/>
    <dgm:cxn modelId="{05355C87-5DAE-2440-B7B5-9B3ACC89771B}" type="presOf" srcId="{23FC0032-840A-9445-9897-3CFEBD2A7D53}" destId="{786F5D00-0465-C942-A694-A21D0570B9A4}" srcOrd="0" destOrd="0" presId="urn:microsoft.com/office/officeart/2005/8/layout/vList2"/>
    <dgm:cxn modelId="{961194B0-6AFD-624C-A90A-6FEF5238EE20}" type="presOf" srcId="{97CD0F85-F44E-1643-9CCF-CFD9A3F1A640}" destId="{25AD71DC-0D6D-7846-873C-50E0A135BED8}" srcOrd="0" destOrd="0" presId="urn:microsoft.com/office/officeart/2005/8/layout/vList2"/>
    <dgm:cxn modelId="{A8E50BC8-9C8C-B445-B33D-3CB6A2FB2A61}" type="presOf" srcId="{EFA4A3AE-C59E-E149-82D6-59AD244AFBA3}" destId="{805580EF-4993-6F4C-B099-B6DFD8FCF97D}" srcOrd="0" destOrd="0" presId="urn:microsoft.com/office/officeart/2005/8/layout/vList2"/>
    <dgm:cxn modelId="{66ECA1D1-F048-6949-87F3-E3E91A9F3FDF}" type="presOf" srcId="{1546D40B-BABC-7E49-8D9A-5E4370595AA9}" destId="{2D354D10-461E-AB4B-B885-34FC0A3AFDF4}" srcOrd="0" destOrd="0" presId="urn:microsoft.com/office/officeart/2005/8/layout/vList2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CBFB0FE1-596D-3743-B528-86CC10FCCBE4}" type="presOf" srcId="{340894A7-C986-7E41-9140-2921E625B81A}" destId="{DDF315BF-ADC0-8A45-BBFE-4C59750B8729}" srcOrd="0" destOrd="0" presId="urn:microsoft.com/office/officeart/2005/8/layout/vList2"/>
    <dgm:cxn modelId="{9007DAE3-3EFA-764D-B893-097D45F73DC4}" type="presOf" srcId="{E5A2A174-F557-0D47-8B6F-5C491BA586FA}" destId="{3FD7FDE5-14A1-6C40-9977-DD96D71E5C90}" srcOrd="0" destOrd="0" presId="urn:microsoft.com/office/officeart/2005/8/layout/vList2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0C2B84BC-04F9-5D40-B1EC-F55AAA4D3617}" type="presParOf" srcId="{A923DC39-53E2-964C-AA27-E6980EA2821C}" destId="{2D354D10-461E-AB4B-B885-34FC0A3AFDF4}" srcOrd="0" destOrd="0" presId="urn:microsoft.com/office/officeart/2005/8/layout/vList2"/>
    <dgm:cxn modelId="{CDD18925-5503-974F-BA91-2BCDAE573442}" type="presParOf" srcId="{A923DC39-53E2-964C-AA27-E6980EA2821C}" destId="{DC11DD96-BBBF-DB41-87AB-963AA0FF603A}" srcOrd="1" destOrd="0" presId="urn:microsoft.com/office/officeart/2005/8/layout/vList2"/>
    <dgm:cxn modelId="{049750F3-8B89-914C-AC4A-3E0703386C60}" type="presParOf" srcId="{A923DC39-53E2-964C-AA27-E6980EA2821C}" destId="{25AD71DC-0D6D-7846-873C-50E0A135BED8}" srcOrd="2" destOrd="0" presId="urn:microsoft.com/office/officeart/2005/8/layout/vList2"/>
    <dgm:cxn modelId="{4D88A036-7210-104D-8568-35F1A69C61B2}" type="presParOf" srcId="{A923DC39-53E2-964C-AA27-E6980EA2821C}" destId="{DB65CF52-E735-424C-82E7-28B48F821C8C}" srcOrd="3" destOrd="0" presId="urn:microsoft.com/office/officeart/2005/8/layout/vList2"/>
    <dgm:cxn modelId="{3AB01944-6FD9-F344-BE23-A3952A41BE79}" type="presParOf" srcId="{A923DC39-53E2-964C-AA27-E6980EA2821C}" destId="{786F5D00-0465-C942-A694-A21D0570B9A4}" srcOrd="4" destOrd="0" presId="urn:microsoft.com/office/officeart/2005/8/layout/vList2"/>
    <dgm:cxn modelId="{EE8025AD-6015-FD4D-A9CC-E9AB793589AB}" type="presParOf" srcId="{A923DC39-53E2-964C-AA27-E6980EA2821C}" destId="{37934BC8-1339-B949-9723-CDF6A7D944FC}" srcOrd="5" destOrd="0" presId="urn:microsoft.com/office/officeart/2005/8/layout/vList2"/>
    <dgm:cxn modelId="{7B5EF559-CE85-7349-8138-6635F3744651}" type="presParOf" srcId="{A923DC39-53E2-964C-AA27-E6980EA2821C}" destId="{3FD7FDE5-14A1-6C40-9977-DD96D71E5C90}" srcOrd="6" destOrd="0" presId="urn:microsoft.com/office/officeart/2005/8/layout/vList2"/>
    <dgm:cxn modelId="{1A6A5672-0E74-BA44-AD73-00E2DBA02FEF}" type="presParOf" srcId="{A923DC39-53E2-964C-AA27-E6980EA2821C}" destId="{73713848-2DC6-C944-9B06-FB81A9214967}" srcOrd="7" destOrd="0" presId="urn:microsoft.com/office/officeart/2005/8/layout/vList2"/>
    <dgm:cxn modelId="{58BA7CBE-FEBC-7B47-B94C-3AD6CA4C4A03}" type="presParOf" srcId="{A923DC39-53E2-964C-AA27-E6980EA2821C}" destId="{10190AEF-E793-AF43-A7E9-C7756D3B0DAB}" srcOrd="8" destOrd="0" presId="urn:microsoft.com/office/officeart/2005/8/layout/vList2"/>
    <dgm:cxn modelId="{842D49BA-D8B1-9C43-BB4E-55C982D09CA7}" type="presParOf" srcId="{A923DC39-53E2-964C-AA27-E6980EA2821C}" destId="{EB4C1538-87A3-DE48-B6BC-1B5ADC9897B4}" srcOrd="9" destOrd="0" presId="urn:microsoft.com/office/officeart/2005/8/layout/vList2"/>
    <dgm:cxn modelId="{621627A2-91BA-9F4A-816B-49EF5FDE4C24}" type="presParOf" srcId="{A923DC39-53E2-964C-AA27-E6980EA2821C}" destId="{DDF315BF-ADC0-8A45-BBFE-4C59750B8729}" srcOrd="10" destOrd="0" presId="urn:microsoft.com/office/officeart/2005/8/layout/vList2"/>
    <dgm:cxn modelId="{04274D0F-CE5D-C54C-8B43-3223279AE31F}" type="presParOf" srcId="{A923DC39-53E2-964C-AA27-E6980EA2821C}" destId="{AE47B280-2CA4-B048-A5D6-A299B9CF846C}" srcOrd="11" destOrd="0" presId="urn:microsoft.com/office/officeart/2005/8/layout/vList2"/>
    <dgm:cxn modelId="{704FF54A-2BF5-444A-83EE-7477F8328539}" type="presParOf" srcId="{A923DC39-53E2-964C-AA27-E6980EA2821C}" destId="{805580EF-4993-6F4C-B099-B6DFD8FCF97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54D10-461E-AB4B-B885-34FC0A3AFDF4}">
      <dsp:nvSpPr>
        <dsp:cNvPr id="0" name=""/>
        <dsp:cNvSpPr/>
      </dsp:nvSpPr>
      <dsp:spPr>
        <a:xfrm>
          <a:off x="0" y="272145"/>
          <a:ext cx="7012370" cy="538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SECTION 1: Introduction to </a:t>
          </a:r>
          <a:r>
            <a:rPr lang="en-AE" sz="2300" kern="1200" dirty="0"/>
            <a:t>data analysis tool MongoDB</a:t>
          </a:r>
          <a:endParaRPr lang="en-US" sz="2300" kern="1200" dirty="0"/>
        </a:p>
      </dsp:txBody>
      <dsp:txXfrm>
        <a:off x="26273" y="298418"/>
        <a:ext cx="6959824" cy="485654"/>
      </dsp:txXfrm>
    </dsp:sp>
    <dsp:sp modelId="{25AD71DC-0D6D-7846-873C-50E0A135BED8}">
      <dsp:nvSpPr>
        <dsp:cNvPr id="0" name=""/>
        <dsp:cNvSpPr/>
      </dsp:nvSpPr>
      <dsp:spPr>
        <a:xfrm>
          <a:off x="0" y="876585"/>
          <a:ext cx="7012370" cy="538200"/>
        </a:xfrm>
        <a:prstGeom prst="roundRect">
          <a:avLst/>
        </a:prstGeom>
        <a:solidFill>
          <a:schemeClr val="accent5">
            <a:hueOff val="743443"/>
            <a:satOff val="-3290"/>
            <a:lumOff val="-330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SECTION 2:</a:t>
          </a:r>
          <a:r>
            <a:rPr lang="en-AE" sz="2300" kern="1200" dirty="0"/>
            <a:t>Aggregatuion in MongoDB</a:t>
          </a:r>
          <a:endParaRPr lang="en-US" sz="2300" kern="1200" dirty="0"/>
        </a:p>
      </dsp:txBody>
      <dsp:txXfrm>
        <a:off x="26273" y="902858"/>
        <a:ext cx="6959824" cy="485654"/>
      </dsp:txXfrm>
    </dsp:sp>
    <dsp:sp modelId="{786F5D00-0465-C942-A694-A21D0570B9A4}">
      <dsp:nvSpPr>
        <dsp:cNvPr id="0" name=""/>
        <dsp:cNvSpPr/>
      </dsp:nvSpPr>
      <dsp:spPr>
        <a:xfrm>
          <a:off x="0" y="1481025"/>
          <a:ext cx="7012370" cy="538200"/>
        </a:xfrm>
        <a:prstGeom prst="roundRect">
          <a:avLst/>
        </a:prstGeom>
        <a:solidFill>
          <a:schemeClr val="accent5">
            <a:hueOff val="1486885"/>
            <a:satOff val="-6580"/>
            <a:lumOff val="-660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300" kern="1200" dirty="0"/>
            <a:t>SECTION 3: Joins in MongoDB </a:t>
          </a:r>
        </a:p>
      </dsp:txBody>
      <dsp:txXfrm>
        <a:off x="26273" y="1507298"/>
        <a:ext cx="6959824" cy="485654"/>
      </dsp:txXfrm>
    </dsp:sp>
    <dsp:sp modelId="{3FD7FDE5-14A1-6C40-9977-DD96D71E5C90}">
      <dsp:nvSpPr>
        <dsp:cNvPr id="0" name=""/>
        <dsp:cNvSpPr/>
      </dsp:nvSpPr>
      <dsp:spPr>
        <a:xfrm>
          <a:off x="0" y="2085465"/>
          <a:ext cx="7012370" cy="538200"/>
        </a:xfrm>
        <a:prstGeom prst="roundRect">
          <a:avLst/>
        </a:prstGeom>
        <a:solidFill>
          <a:schemeClr val="accent5">
            <a:hueOff val="2230328"/>
            <a:satOff val="-9870"/>
            <a:lumOff val="-990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300" kern="1200" dirty="0"/>
            <a:t>SECTION 4:Transaction and ACID</a:t>
          </a:r>
        </a:p>
      </dsp:txBody>
      <dsp:txXfrm>
        <a:off x="26273" y="2111738"/>
        <a:ext cx="6959824" cy="485654"/>
      </dsp:txXfrm>
    </dsp:sp>
    <dsp:sp modelId="{10190AEF-E793-AF43-A7E9-C7756D3B0DAB}">
      <dsp:nvSpPr>
        <dsp:cNvPr id="0" name=""/>
        <dsp:cNvSpPr/>
      </dsp:nvSpPr>
      <dsp:spPr>
        <a:xfrm>
          <a:off x="0" y="2689905"/>
          <a:ext cx="7012370" cy="538200"/>
        </a:xfrm>
        <a:prstGeom prst="roundRect">
          <a:avLst/>
        </a:prstGeom>
        <a:solidFill>
          <a:schemeClr val="accent5">
            <a:hueOff val="2973771"/>
            <a:satOff val="-13160"/>
            <a:lumOff val="-1320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E" sz="2300" kern="1200" dirty="0"/>
            <a:t>SECTION 5:Limitations of MongoDB tools</a:t>
          </a:r>
        </a:p>
      </dsp:txBody>
      <dsp:txXfrm>
        <a:off x="26273" y="2716178"/>
        <a:ext cx="6959824" cy="485654"/>
      </dsp:txXfrm>
    </dsp:sp>
    <dsp:sp modelId="{DDF315BF-ADC0-8A45-BBFE-4C59750B8729}">
      <dsp:nvSpPr>
        <dsp:cNvPr id="0" name=""/>
        <dsp:cNvSpPr/>
      </dsp:nvSpPr>
      <dsp:spPr>
        <a:xfrm>
          <a:off x="0" y="3294345"/>
          <a:ext cx="7012370" cy="538200"/>
        </a:xfrm>
        <a:prstGeom prst="roundRect">
          <a:avLst/>
        </a:prstGeom>
        <a:solidFill>
          <a:schemeClr val="accent5">
            <a:hueOff val="3717213"/>
            <a:satOff val="-16450"/>
            <a:lumOff val="-1650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</a:t>
          </a:r>
          <a:r>
            <a:rPr lang="en-US" sz="2300" kern="1200" baseline="0" dirty="0"/>
            <a:t> TERMS</a:t>
          </a:r>
          <a:endParaRPr lang="en-US" sz="2300" kern="1200" dirty="0"/>
        </a:p>
      </dsp:txBody>
      <dsp:txXfrm>
        <a:off x="26273" y="3320618"/>
        <a:ext cx="6959824" cy="485654"/>
      </dsp:txXfrm>
    </dsp:sp>
    <dsp:sp modelId="{805580EF-4993-6F4C-B099-B6DFD8FCF97D}">
      <dsp:nvSpPr>
        <dsp:cNvPr id="0" name=""/>
        <dsp:cNvSpPr/>
      </dsp:nvSpPr>
      <dsp:spPr>
        <a:xfrm>
          <a:off x="0" y="3898785"/>
          <a:ext cx="7012370" cy="5382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KAHOOT!QUIZ</a:t>
          </a:r>
        </a:p>
      </dsp:txBody>
      <dsp:txXfrm>
        <a:off x="26273" y="3925058"/>
        <a:ext cx="6959824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07/05/2021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744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851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195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7696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26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808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37569"/>
            <a:ext cx="11262866" cy="552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661" y="915870"/>
            <a:ext cx="6526740" cy="1475013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CIX: Course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663" y="283867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34E7DD-7B98-B143-B2D7-981C02EB6724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09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2CD-6CAE-BE4B-A70B-ADF10CD04167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AF721-8A8A-914B-B1F1-3622BBA5F5DD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5434" y="122873"/>
            <a:ext cx="8600440" cy="700211"/>
          </a:xfrm>
        </p:spPr>
        <p:txBody>
          <a:bodyPr lIns="0" tIns="0" rIns="0" bIns="0"/>
          <a:lstStyle>
            <a:lvl1pPr>
              <a:defRPr sz="4550" b="0" i="0">
                <a:solidFill>
                  <a:srgbClr val="675E46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835" y="1475739"/>
            <a:ext cx="4484794" cy="4001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56620" y="1475740"/>
            <a:ext cx="4500033" cy="4001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2E2B1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1" b="0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38103">
              <a:lnSpc>
                <a:spcPts val="1425"/>
              </a:lnSpc>
            </a:pPr>
            <a:fld id="{81D60167-4931-47E6-BA6A-407CBD079E47}" type="slidenum">
              <a:rPr lang="en-AE" spc="-5" smtClean="0"/>
              <a:pPr marL="38103">
                <a:lnSpc>
                  <a:spcPts val="1425"/>
                </a:lnSpc>
              </a:pPr>
              <a:t>‹#›</a:t>
            </a:fld>
            <a:endParaRPr lang="en-AE" spc="-5"/>
          </a:p>
        </p:txBody>
      </p:sp>
    </p:spTree>
    <p:extLst>
      <p:ext uri="{BB962C8B-B14F-4D97-AF65-F5344CB8AC3E}">
        <p14:creationId xmlns:p14="http://schemas.microsoft.com/office/powerpoint/2010/main" val="9674148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49C-C09C-4B45-BE84-B8A5B37D90A0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609FB-48FC-7144-9A95-F426FB25BE3C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7D9D-8AFB-4848-9854-8335547F2129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5F1-09B5-754D-89B2-45D1B5D900EE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5CB-A993-974D-AEC2-316A59B3EB43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01A-666D-2647-B29C-5BE7883D9681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E74657-92B3-E44F-93D3-73E4B8662284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B91B-D729-F041-B533-D5B828A6DC9B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AED3C8-AFC5-2641-93AB-8698C85DF05C}" type="datetime1">
              <a:rPr lang="en-US" smtClean="0"/>
              <a:t>7/5/2021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2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learn.hct.ac.ae/bbcswebdav/pid-17539565-dt-content-rid-39536343_1/institution/HCT%20Division%20Resources/Computer%20and%20Information%20Science/CIB-3123/Teaching%20Materials/Extra%20Teaching%20Materials/Videos/5.%20How%20to%20Install%20MongoDB%20on%20Windows%202020.mp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learn.hct.ac.ae/bbcswebdav/pid-17539567-dt-content-rid-39536345_1/institution/HCT%20Division%20Resources/Computer%20and%20Information%20Science/CIB-3123/Teaching%20Materials/Extra%20Teaching%20Materials/Videos/7.%20mongoDb%20Crash%20Course%20Part%202.mp4" TargetMode="External"/><Relationship Id="rId4" Type="http://schemas.openxmlformats.org/officeDocument/2006/relationships/hyperlink" Target="https://mylearn.hct.ac.ae/bbcswebdav/pid-17539566-dt-content-rid-39536344_1/institution/HCT%20Division%20Resources/Computer%20and%20Information%20Science/CIB-3123/Teaching%20Materials/Extra%20Teaching%20Materials/Videos/6.%20mongoDB%20Crash%20Course%20Part%201.mp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F4D1761-019A-AF45-896A-86FACF3D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661" y="2501582"/>
            <a:ext cx="6526740" cy="1349797"/>
          </a:xfrm>
        </p:spPr>
        <p:txBody>
          <a:bodyPr>
            <a:normAutofit/>
          </a:bodyPr>
          <a:lstStyle/>
          <a:p>
            <a:r>
              <a:rPr lang="en-AE" dirty="0"/>
              <a:t>Lecture 7: MongoDB</a:t>
            </a:r>
          </a:p>
          <a:p>
            <a:endParaRPr lang="en-A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52F9E-7B36-B84F-8C35-74BD17AD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035529"/>
              </p:ext>
            </p:extLst>
          </p:nvPr>
        </p:nvGraphicFramePr>
        <p:xfrm>
          <a:off x="4274127" y="3467425"/>
          <a:ext cx="6262255" cy="1859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707">
                  <a:extLst>
                    <a:ext uri="{9D8B030D-6E8A-4147-A177-3AD203B41FA5}">
                      <a16:colId xmlns:a16="http://schemas.microsoft.com/office/drawing/2014/main" val="3734516599"/>
                    </a:ext>
                  </a:extLst>
                </a:gridCol>
                <a:gridCol w="4003548">
                  <a:extLst>
                    <a:ext uri="{9D8B030D-6E8A-4147-A177-3AD203B41FA5}">
                      <a16:colId xmlns:a16="http://schemas.microsoft.com/office/drawing/2014/main" val="286437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1400" dirty="0"/>
                        <a:t>CLO2</a:t>
                      </a:r>
                      <a:r>
                        <a:rPr lang="en-US" sz="1400" dirty="0"/>
                        <a:t>: Critically evaluate, select and employ appropriate tools and technologies for the analysis of big data.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CLO3: Demonstrate a critical awareness of the current limitations of the tools used to manipulate big data.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5844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EE5018E-D44A-A14C-9536-DC9A575D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E" dirty="0"/>
              <a:t>CIB 3123-BIG data technology</a:t>
            </a:r>
          </a:p>
        </p:txBody>
      </p:sp>
    </p:spTree>
    <p:extLst>
      <p:ext uri="{BB962C8B-B14F-4D97-AF65-F5344CB8AC3E}">
        <p14:creationId xmlns:p14="http://schemas.microsoft.com/office/powerpoint/2010/main" val="406890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167" y="732047"/>
            <a:ext cx="7044317" cy="998131"/>
          </a:xfrm>
        </p:spPr>
        <p:txBody>
          <a:bodyPr>
            <a:normAutofit/>
          </a:bodyPr>
          <a:lstStyle/>
          <a:p>
            <a:r>
              <a:rPr lang="en-US" dirty="0"/>
              <a:t>MongoDB 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91" y="2046514"/>
            <a:ext cx="6355238" cy="4441372"/>
          </a:xfrm>
        </p:spPr>
        <p:txBody>
          <a:bodyPr>
            <a:noAutofit/>
          </a:bodyPr>
          <a:lstStyle/>
          <a:p>
            <a:r>
              <a:rPr lang="en-US" sz="1200" dirty="0"/>
              <a:t>A MongoDB database consists of two types items:</a:t>
            </a:r>
          </a:p>
          <a:p>
            <a:pPr lvl="1"/>
            <a:r>
              <a:rPr lang="en-US" sz="1200" b="1" dirty="0"/>
              <a:t>Documents</a:t>
            </a:r>
            <a:r>
              <a:rPr lang="en-US" sz="1200" dirty="0"/>
              <a:t> – contains data</a:t>
            </a:r>
          </a:p>
          <a:p>
            <a:pPr lvl="1"/>
            <a:r>
              <a:rPr lang="en-US" sz="1200" b="1" dirty="0"/>
              <a:t>Collections</a:t>
            </a:r>
            <a:r>
              <a:rPr lang="en-US" sz="1200" dirty="0"/>
              <a:t> – is a container for documents</a:t>
            </a:r>
          </a:p>
          <a:p>
            <a:r>
              <a:rPr lang="en-US" sz="1200" dirty="0"/>
              <a:t>A </a:t>
            </a:r>
            <a:r>
              <a:rPr lang="en-US" sz="1200" b="1" i="1" dirty="0"/>
              <a:t>document</a:t>
            </a:r>
            <a:r>
              <a:rPr lang="en-US" sz="1200" dirty="0"/>
              <a:t> is a data structure composed of </a:t>
            </a:r>
            <a:r>
              <a:rPr lang="en-US" sz="1200" b="1" dirty="0"/>
              <a:t>field/key</a:t>
            </a:r>
            <a:r>
              <a:rPr lang="en-US" sz="1200" dirty="0"/>
              <a:t> and </a:t>
            </a:r>
            <a:r>
              <a:rPr lang="en-US" sz="1200" b="1" dirty="0"/>
              <a:t>value</a:t>
            </a:r>
            <a:r>
              <a:rPr lang="en-US" sz="1200" dirty="0"/>
              <a:t> pairs. Document is basically a JSON object that MongoDB stores on disk in binary (BSON) format.</a:t>
            </a:r>
          </a:p>
          <a:p>
            <a:r>
              <a:rPr lang="en-US" sz="1200" dirty="0"/>
              <a:t>BSON is a binary-encoded serialization representation of the JSON. However, BSON supports more data types than JSON (for example, the Date type).</a:t>
            </a:r>
          </a:p>
          <a:p>
            <a:r>
              <a:rPr lang="en-US" sz="1200" dirty="0"/>
              <a:t>There is a limit on the document size, which is a maximum of 16 megabytes.</a:t>
            </a:r>
          </a:p>
          <a:p>
            <a:r>
              <a:rPr lang="en-US" sz="1200" dirty="0"/>
              <a:t>MongoDB stores documents in </a:t>
            </a:r>
            <a:r>
              <a:rPr lang="en-US" sz="1200" b="1" dirty="0"/>
              <a:t>collections</a:t>
            </a:r>
            <a:r>
              <a:rPr lang="en-US" sz="1200" dirty="0"/>
              <a:t>. A collection can be seen as similar to a table in RDBMS.</a:t>
            </a:r>
          </a:p>
          <a:p>
            <a:r>
              <a:rPr lang="en-US" sz="1200" dirty="0"/>
              <a:t>Every document in the collection, unless otherwise specified, has an </a:t>
            </a:r>
            <a:r>
              <a:rPr lang="en-US" sz="1200" b="1" i="1" dirty="0"/>
              <a:t>_id</a:t>
            </a:r>
            <a:r>
              <a:rPr lang="en-US" sz="1200" dirty="0"/>
              <a:t> value automatically assigned by the database. </a:t>
            </a:r>
          </a:p>
          <a:p>
            <a:r>
              <a:rPr lang="en-US" sz="1200" dirty="0"/>
              <a:t>Collection is not like a table in which the set of columns (attributes) has to be predefined; collections are schema-less; therefore, a collection can contain any kind of content.</a:t>
            </a:r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41" y="2894789"/>
            <a:ext cx="3591380" cy="18654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08" cy="365125"/>
          </a:xfrm>
          <a:prstGeom prst="rect">
            <a:avLst/>
          </a:prstGeom>
        </p:spPr>
        <p:txBody>
          <a:bodyPr vert="horz" lIns="91441" tIns="45720" rIns="91441" bIns="45720" rtlCol="0" anchor="ctr">
            <a:normAutofit/>
          </a:bodyPr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27">
              <a:spcAft>
                <a:spcPts val="450"/>
              </a:spcAft>
              <a:defRPr/>
            </a:pPr>
            <a:fld id="{D57F1E4F-1CFF-5643-939E-217C01CDF565}" type="slidenum">
              <a:rPr lang="en-US" smtClean="0"/>
              <a:pPr defTabSz="342927">
                <a:spcAft>
                  <a:spcPts val="450"/>
                </a:spcAft>
                <a:defRPr/>
              </a:pPr>
              <a:t>10</a:t>
            </a:fld>
            <a:endParaRPr lang="en-US" sz="751"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0614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02" y="264387"/>
            <a:ext cx="8456269" cy="1400420"/>
          </a:xfrm>
        </p:spPr>
        <p:txBody>
          <a:bodyPr/>
          <a:lstStyle/>
          <a:p>
            <a:r>
              <a:rPr lang="en-US" dirty="0"/>
              <a:t>MongoDB data structure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08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00" y="2411314"/>
            <a:ext cx="6513772" cy="35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9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0959389-3E60-A444-8140-F9B6FDAB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09" y="1274691"/>
            <a:ext cx="9196059" cy="386234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7E8D6F-807F-CE49-84D6-2B34D6BB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10" cy="365125"/>
          </a:xfrm>
          <a:prstGeom prst="rect">
            <a:avLst/>
          </a:prstGeom>
        </p:spPr>
        <p:txBody>
          <a:bodyPr vert="horz" lIns="91441" tIns="45720" rIns="91441" bIns="45720" rtlCol="0" anchor="ctr">
            <a:normAutofit/>
          </a:bodyPr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fld id="{D57F1E4F-1CFF-5643-939E-217C01CDF565}" type="slidenum">
              <a:rPr lang="en-US" smtClean="0"/>
              <a:pPr>
                <a:spcAft>
                  <a:spcPts val="45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2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69CF2A0-8E74-AE4E-B6C8-17BC567FA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5" y="3071757"/>
            <a:ext cx="4498508" cy="1810649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6A5E74-6158-3C4C-A7B0-F526909AB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3071757"/>
            <a:ext cx="4490963" cy="169533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72C330-0487-2E47-B63B-DC79420F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10" cy="365125"/>
          </a:xfrm>
          <a:prstGeom prst="rect">
            <a:avLst/>
          </a:prstGeom>
        </p:spPr>
        <p:txBody>
          <a:bodyPr vert="horz" lIns="91441" tIns="45720" rIns="91441" bIns="45720" rtlCol="0" anchor="ctr">
            <a:normAutofit/>
          </a:bodyPr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fld id="{D57F1E4F-1CFF-5643-939E-217C01CDF565}" type="slidenum">
              <a:rPr lang="en-US" smtClean="0"/>
              <a:pPr>
                <a:spcAft>
                  <a:spcPts val="450"/>
                </a:spcAft>
              </a:pPr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1A390-7184-994D-A248-31CE3B025436}"/>
              </a:ext>
            </a:extLst>
          </p:cNvPr>
          <p:cNvSpPr txBox="1"/>
          <p:nvPr/>
        </p:nvSpPr>
        <p:spPr>
          <a:xfrm>
            <a:off x="2552701" y="3482884"/>
            <a:ext cx="13854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E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FE175-02D5-134D-BEE3-7C34FF2C1E7A}"/>
              </a:ext>
            </a:extLst>
          </p:cNvPr>
          <p:cNvSpPr/>
          <p:nvPr/>
        </p:nvSpPr>
        <p:spPr>
          <a:xfrm>
            <a:off x="714816" y="1075226"/>
            <a:ext cx="9593955" cy="1539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350" b="1" dirty="0">
              <a:solidFill>
                <a:srgbClr val="333333"/>
              </a:solidFill>
              <a:latin typeface="proxima-nova"/>
            </a:endParaRPr>
          </a:p>
          <a:p>
            <a:r>
              <a:rPr lang="en-US" sz="2001" b="1" dirty="0">
                <a:solidFill>
                  <a:srgbClr val="333333"/>
                </a:solidFill>
                <a:latin typeface="proxima-nova"/>
              </a:rPr>
              <a:t>Query language</a:t>
            </a:r>
          </a:p>
          <a:p>
            <a:endParaRPr lang="en-US" sz="2001" b="1" dirty="0">
              <a:solidFill>
                <a:srgbClr val="333333"/>
              </a:solidFill>
              <a:latin typeface="proxima-nova"/>
            </a:endParaRPr>
          </a:p>
          <a:p>
            <a:r>
              <a:rPr lang="en-US" sz="1350" dirty="0">
                <a:solidFill>
                  <a:srgbClr val="595959"/>
                </a:solidFill>
                <a:latin typeface="proxima-nova"/>
              </a:rPr>
              <a:t>SQL has Structured Query Language; MongoDB has the MongoDB Query Language. Sometimes referred to as MQL, it uses BSON (Binary JSON), which is based on JSON (JavaScript Object Notation).</a:t>
            </a:r>
          </a:p>
          <a:p>
            <a:endParaRPr lang="en-US" sz="1350" dirty="0">
              <a:solidFill>
                <a:srgbClr val="595959"/>
              </a:solidFill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261416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B8DE6F4-2543-E84C-B2E3-1A4B20E8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98" y="1362208"/>
            <a:ext cx="4146309" cy="30682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2BA208-9246-BE4F-974B-B6B228D3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10" cy="365125"/>
          </a:xfrm>
          <a:prstGeom prst="rect">
            <a:avLst/>
          </a:prstGeom>
        </p:spPr>
        <p:txBody>
          <a:bodyPr vert="horz" lIns="91441" tIns="45720" rIns="91441" bIns="45720" rtlCol="0" anchor="ctr">
            <a:normAutofit/>
          </a:bodyPr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450"/>
              </a:spcAft>
            </a:pPr>
            <a:fld id="{D57F1E4F-1CFF-5643-939E-217C01CDF565}" type="slidenum">
              <a:rPr lang="en-US" smtClean="0"/>
              <a:pPr>
                <a:spcAft>
                  <a:spcPts val="450"/>
                </a:spcAft>
              </a:pPr>
              <a:t>14</a:t>
            </a:fld>
            <a:endParaRPr lang="en-US"/>
          </a:p>
        </p:txBody>
      </p:sp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2DF20170-9224-6A43-8AEF-31ABC080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23" y="4433338"/>
            <a:ext cx="3799655" cy="1887925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FE09F22-238C-6647-B282-3419B383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442" y="1261370"/>
            <a:ext cx="244827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9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56B93-F6BB-334F-ADE4-D5E7504A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1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90E28B-AA2B-FB44-BA2D-82FCCBADD431}"/>
              </a:ext>
            </a:extLst>
          </p:cNvPr>
          <p:cNvSpPr/>
          <p:nvPr/>
        </p:nvSpPr>
        <p:spPr>
          <a:xfrm>
            <a:off x="571499" y="1243948"/>
            <a:ext cx="11424557" cy="1539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1" b="1" dirty="0">
                <a:solidFill>
                  <a:srgbClr val="333333"/>
                </a:solidFill>
                <a:latin typeface="proxima-nova"/>
              </a:rPr>
              <a:t>Arrays</a:t>
            </a:r>
          </a:p>
          <a:p>
            <a:pPr algn="ctr"/>
            <a:endParaRPr lang="en-US" sz="2001" b="1" dirty="0">
              <a:solidFill>
                <a:srgbClr val="333333"/>
              </a:solidFill>
              <a:latin typeface="proxima-nova"/>
            </a:endParaRPr>
          </a:p>
          <a:p>
            <a:r>
              <a:rPr lang="en-US" sz="1350" dirty="0">
                <a:solidFill>
                  <a:srgbClr val="595959"/>
                </a:solidFill>
                <a:latin typeface="proxima-nova"/>
              </a:rPr>
              <a:t>Because data is stored flat in a MongoDB document, MongoDB can have fields with arrays – or a list of values – as values. For example, the field </a:t>
            </a:r>
            <a:r>
              <a:rPr lang="en-US" sz="1350" dirty="0">
                <a:solidFill>
                  <a:srgbClr val="C00000"/>
                </a:solidFill>
                <a:latin typeface="proxima-nova"/>
              </a:rPr>
              <a:t>marine-mammals </a:t>
            </a:r>
            <a:r>
              <a:rPr lang="en-US" sz="1350" dirty="0">
                <a:solidFill>
                  <a:srgbClr val="595959"/>
                </a:solidFill>
                <a:latin typeface="proxima-nova"/>
              </a:rPr>
              <a:t>below has an array of three string values (manatee, walrus, seal) as a value:</a:t>
            </a:r>
          </a:p>
          <a:p>
            <a:br>
              <a:rPr lang="en-US" sz="1350" dirty="0"/>
            </a:br>
            <a:endParaRPr lang="en-AE" sz="135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6DAA876-FE8A-1240-9999-278FCA966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170" y="3574597"/>
            <a:ext cx="5544230" cy="152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8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47BE0E-27D7-FF42-A740-E7D185F70E9D}"/>
              </a:ext>
            </a:extLst>
          </p:cNvPr>
          <p:cNvSpPr/>
          <p:nvPr/>
        </p:nvSpPr>
        <p:spPr>
          <a:xfrm>
            <a:off x="641963" y="1339826"/>
            <a:ext cx="10069285" cy="5627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To query on the last object of an array, use aggregate(). Let us create a collection with documents −</a:t>
            </a:r>
          </a:p>
          <a:p>
            <a:pPr marL="285772" indent="-285772">
              <a:buFont typeface="Wingdings" pitchFamily="2" charset="2"/>
              <a:buChar char="Ø"/>
            </a:pPr>
            <a:r>
              <a:rPr lang="en-US" sz="1635" dirty="0">
                <a:solidFill>
                  <a:srgbClr val="000000"/>
                </a:solidFill>
              </a:rPr>
              <a:t>db</a:t>
            </a:r>
            <a:r>
              <a:rPr lang="en-US" sz="1635" dirty="0">
                <a:solidFill>
                  <a:srgbClr val="666600"/>
                </a:solidFill>
              </a:rPr>
              <a:t>.</a:t>
            </a:r>
            <a:r>
              <a:rPr lang="en-US" sz="1635" dirty="0">
                <a:solidFill>
                  <a:srgbClr val="000000"/>
                </a:solidFill>
              </a:rPr>
              <a:t>demo103</a:t>
            </a:r>
            <a:r>
              <a:rPr lang="en-US" sz="1635" dirty="0">
                <a:solidFill>
                  <a:srgbClr val="666600"/>
                </a:solidFill>
              </a:rPr>
              <a:t>.</a:t>
            </a:r>
            <a:r>
              <a:rPr lang="en-US" sz="1635" dirty="0">
                <a:solidFill>
                  <a:srgbClr val="000000"/>
                </a:solidFill>
              </a:rPr>
              <a:t>insertOne</a:t>
            </a:r>
            <a:r>
              <a:rPr lang="en-US" sz="1635" dirty="0">
                <a:solidFill>
                  <a:srgbClr val="666600"/>
                </a:solidFill>
              </a:rPr>
              <a:t>(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"Details"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[</a:t>
            </a:r>
            <a:r>
              <a:rPr lang="en-US" sz="1635" dirty="0">
                <a:solidFill>
                  <a:srgbClr val="000000"/>
                </a:solidFill>
              </a:rPr>
              <a:t>    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StudentId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101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"Details"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"MongoDB"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},</a:t>
            </a:r>
            <a:r>
              <a:rPr lang="en-US" sz="1635" dirty="0">
                <a:solidFill>
                  <a:srgbClr val="000000"/>
                </a:solidFill>
              </a:rPr>
              <a:t>    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StudentId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102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"Details"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"MySQL"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},</a:t>
            </a:r>
            <a:r>
              <a:rPr lang="en-US" sz="1635" dirty="0">
                <a:solidFill>
                  <a:srgbClr val="000000"/>
                </a:solidFill>
              </a:rPr>
              <a:t>    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StudentId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103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"Details"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"Java"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],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"Details1"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[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StudentId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104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"Number"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3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]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);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   </a:t>
            </a:r>
            <a:r>
              <a:rPr lang="en-US" sz="1635" dirty="0">
                <a:solidFill>
                  <a:srgbClr val="008800"/>
                </a:solidFill>
              </a:rPr>
              <a:t>"acknowledged"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0088"/>
                </a:solidFill>
              </a:rPr>
              <a:t>true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   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insertedId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 err="1">
                <a:solidFill>
                  <a:srgbClr val="660066"/>
                </a:solidFill>
              </a:rPr>
              <a:t>ObjectId</a:t>
            </a:r>
            <a:r>
              <a:rPr lang="en-US" sz="1635" dirty="0">
                <a:solidFill>
                  <a:srgbClr val="666600"/>
                </a:solidFill>
              </a:rPr>
              <a:t>(</a:t>
            </a:r>
            <a:r>
              <a:rPr lang="en-US" sz="1635" dirty="0">
                <a:solidFill>
                  <a:srgbClr val="008800"/>
                </a:solidFill>
              </a:rPr>
              <a:t>"5e2ed2dd9fd5fd66da21446e"</a:t>
            </a:r>
            <a:r>
              <a:rPr lang="en-US" sz="1635" dirty="0">
                <a:solidFill>
                  <a:srgbClr val="666600"/>
                </a:solidFill>
              </a:rPr>
              <a:t>)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</a:p>
          <a:p>
            <a:pPr marL="285772" indent="-285772">
              <a:buFont typeface="Wingdings" pitchFamily="2" charset="2"/>
              <a:buChar char="Ø"/>
            </a:pPr>
            <a:endParaRPr lang="en-US" sz="1635" dirty="0">
              <a:solidFill>
                <a:srgbClr val="666600"/>
              </a:solidFill>
            </a:endParaRPr>
          </a:p>
          <a:p>
            <a:pPr marL="285772" indent="-285772">
              <a:buFont typeface="Wingdings" pitchFamily="2" charset="2"/>
              <a:buChar char="Ø"/>
            </a:pPr>
            <a:endParaRPr lang="en-US" sz="1635" dirty="0">
              <a:solidFill>
                <a:srgbClr val="666600"/>
              </a:solidFill>
            </a:endParaRPr>
          </a:p>
          <a:p>
            <a:r>
              <a:rPr lang="en-US" sz="1635" dirty="0"/>
              <a:t>Display all documents from a collection with the help of find() method −</a:t>
            </a:r>
          </a:p>
          <a:p>
            <a:pPr marL="285772" indent="-285772">
              <a:buFont typeface="Wingdings" pitchFamily="2" charset="2"/>
              <a:buChar char="Ø"/>
            </a:pPr>
            <a:r>
              <a:rPr lang="en-US" sz="1635" dirty="0">
                <a:solidFill>
                  <a:srgbClr val="FF0000"/>
                </a:solidFill>
              </a:rPr>
              <a:t>db.demo103.find();</a:t>
            </a:r>
          </a:p>
          <a:p>
            <a:r>
              <a:rPr lang="en-US" sz="1635" u="sng" dirty="0"/>
              <a:t>This will produce the following output :−</a:t>
            </a:r>
            <a:endParaRPr lang="en-US" sz="1635" u="sng" dirty="0">
              <a:solidFill>
                <a:srgbClr val="FF0000"/>
              </a:solidFill>
            </a:endParaRPr>
          </a:p>
          <a:p>
            <a:pPr marL="285772" indent="-285772">
              <a:buFont typeface="Wingdings" pitchFamily="2" charset="2"/>
              <a:buChar char="Ø"/>
            </a:pPr>
            <a:endParaRPr lang="en-US" sz="1635" dirty="0">
              <a:solidFill>
                <a:srgbClr val="FF0000"/>
              </a:solidFill>
            </a:endParaRPr>
          </a:p>
          <a:p>
            <a:pPr marL="285772" indent="-285772">
              <a:buFont typeface="Wingdings" pitchFamily="2" charset="2"/>
              <a:buChar char="Ø"/>
            </a:pPr>
            <a:r>
              <a:rPr lang="en-US" sz="1635" dirty="0"/>
              <a:t>{ "_id" : </a:t>
            </a:r>
            <a:r>
              <a:rPr lang="en-US" sz="1635" dirty="0" err="1"/>
              <a:t>ObjectId</a:t>
            </a:r>
            <a:r>
              <a:rPr lang="en-US" sz="1635" dirty="0"/>
              <a:t>("5e2ed2dd9fd5fd66da21446e"), "Details" : [ { "</a:t>
            </a:r>
            <a:r>
              <a:rPr lang="en-US" sz="1635" dirty="0" err="1"/>
              <a:t>StudentId</a:t>
            </a:r>
            <a:r>
              <a:rPr lang="en-US" sz="1635" dirty="0"/>
              <a:t>" : 101, "Details" : "MongoDB" }, { "</a:t>
            </a:r>
            <a:r>
              <a:rPr lang="en-US" sz="1635" dirty="0" err="1"/>
              <a:t>StudentId</a:t>
            </a:r>
            <a:r>
              <a:rPr lang="en-US" sz="1635" dirty="0"/>
              <a:t>" : 102, "Details" : "MySQL" }, { "</a:t>
            </a:r>
            <a:r>
              <a:rPr lang="en-US" sz="1635" dirty="0" err="1"/>
              <a:t>StudentId</a:t>
            </a:r>
            <a:r>
              <a:rPr lang="en-US" sz="1635" dirty="0"/>
              <a:t>" : 103, "Details" : "Java" } ], "Details1" : [ { "</a:t>
            </a:r>
            <a:r>
              <a:rPr lang="en-US" sz="1635" dirty="0" err="1"/>
              <a:t>StudentId</a:t>
            </a:r>
            <a:r>
              <a:rPr lang="en-US" sz="1635" dirty="0"/>
              <a:t>" : 104, "Number" : 3 } ] }</a:t>
            </a:r>
            <a:br>
              <a:rPr lang="en-US" sz="1635" dirty="0"/>
            </a:br>
            <a:endParaRPr lang="en-US" sz="1635" dirty="0"/>
          </a:p>
          <a:p>
            <a:pPr algn="just"/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Here is how you can query to on the last object of an array −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35" dirty="0">
                <a:solidFill>
                  <a:srgbClr val="000000"/>
                </a:solidFill>
              </a:rPr>
              <a:t>db</a:t>
            </a:r>
            <a:r>
              <a:rPr lang="en-US" sz="1635" dirty="0">
                <a:solidFill>
                  <a:srgbClr val="666600"/>
                </a:solidFill>
              </a:rPr>
              <a:t>.</a:t>
            </a:r>
            <a:r>
              <a:rPr lang="en-US" sz="1635" dirty="0">
                <a:solidFill>
                  <a:srgbClr val="000000"/>
                </a:solidFill>
              </a:rPr>
              <a:t>demo103</a:t>
            </a:r>
            <a:r>
              <a:rPr lang="en-US" sz="1635" dirty="0">
                <a:solidFill>
                  <a:srgbClr val="666600"/>
                </a:solidFill>
              </a:rPr>
              <a:t>.</a:t>
            </a:r>
            <a:r>
              <a:rPr lang="en-US" sz="1635" dirty="0">
                <a:solidFill>
                  <a:srgbClr val="000000"/>
                </a:solidFill>
              </a:rPr>
              <a:t>aggregate</a:t>
            </a:r>
            <a:r>
              <a:rPr lang="en-US" sz="1635" dirty="0">
                <a:solidFill>
                  <a:srgbClr val="666600"/>
                </a:solidFill>
              </a:rPr>
              <a:t>([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$project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0066"/>
                </a:solidFill>
              </a:rPr>
              <a:t>Details1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1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0066"/>
                </a:solidFill>
              </a:rPr>
              <a:t>Details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$</a:t>
            </a:r>
            <a:r>
              <a:rPr lang="en-US" sz="1635" dirty="0" err="1">
                <a:solidFill>
                  <a:srgbClr val="000000"/>
                </a:solidFill>
              </a:rPr>
              <a:t>arrayElemAt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[</a:t>
            </a:r>
            <a:r>
              <a:rPr lang="en-US" sz="1635" dirty="0">
                <a:solidFill>
                  <a:srgbClr val="008800"/>
                </a:solidFill>
              </a:rPr>
              <a:t>"$Details"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-</a:t>
            </a:r>
            <a:r>
              <a:rPr lang="en-US" sz="1635" dirty="0">
                <a:solidFill>
                  <a:srgbClr val="006666"/>
                </a:solidFill>
              </a:rPr>
              <a:t>1</a:t>
            </a:r>
            <a:r>
              <a:rPr lang="en-US" sz="1635" dirty="0">
                <a:solidFill>
                  <a:srgbClr val="666600"/>
                </a:solidFill>
              </a:rPr>
              <a:t>]}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$match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Details.StudentId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103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])</a:t>
            </a:r>
          </a:p>
          <a:p>
            <a:pPr algn="just"/>
            <a:endParaRPr lang="en-US" sz="1635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635" u="sng" dirty="0">
                <a:solidFill>
                  <a:srgbClr val="000000"/>
                </a:solidFill>
                <a:latin typeface="Arial" panose="020B0604020202020204" pitchFamily="34" charset="0"/>
              </a:rPr>
              <a:t>This will produce the following output: </a:t>
            </a:r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−</a:t>
            </a:r>
          </a:p>
          <a:p>
            <a:r>
              <a:rPr lang="en-US" sz="1635" dirty="0"/>
              <a:t>{ "_id" : </a:t>
            </a:r>
            <a:r>
              <a:rPr lang="en-US" sz="1635" dirty="0" err="1"/>
              <a:t>ObjectId</a:t>
            </a:r>
            <a:r>
              <a:rPr lang="en-US" sz="1635" dirty="0"/>
              <a:t>("5e2ed2dd9fd5fd66da21446e"), "Details1" : [ { "</a:t>
            </a:r>
            <a:r>
              <a:rPr lang="en-US" sz="1635" dirty="0" err="1"/>
              <a:t>StudentId</a:t>
            </a:r>
            <a:r>
              <a:rPr lang="en-US" sz="1635" dirty="0"/>
              <a:t>" : 104, "Number" : 3 }</a:t>
            </a:r>
            <a:endParaRPr lang="en-AE" sz="1635" dirty="0"/>
          </a:p>
          <a:p>
            <a:pPr marL="285750" indent="-285750">
              <a:buFont typeface="Wingdings" pitchFamily="2" charset="2"/>
              <a:buChar char="Ø"/>
            </a:pPr>
            <a:endParaRPr lang="en-AE" sz="1635" dirty="0"/>
          </a:p>
          <a:p>
            <a:pPr marL="285772" indent="-285772">
              <a:buFont typeface="Wingdings" pitchFamily="2" charset="2"/>
              <a:buChar char="Ø"/>
            </a:pPr>
            <a:endParaRPr lang="en-AE" sz="1635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3FE88C08-221E-43B4-812C-7FD31F545957}"/>
              </a:ext>
            </a:extLst>
          </p:cNvPr>
          <p:cNvSpPr txBox="1"/>
          <p:nvPr/>
        </p:nvSpPr>
        <p:spPr>
          <a:xfrm>
            <a:off x="3231292" y="687859"/>
            <a:ext cx="4823253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70C0"/>
                </a:solidFill>
                <a:latin typeface="Times New Roman"/>
                <a:cs typeface="Calibri"/>
              </a:rPr>
              <a:t>                 </a:t>
            </a:r>
            <a:r>
              <a:rPr lang="en-US" sz="2400" dirty="0">
                <a:solidFill>
                  <a:srgbClr val="FF0000"/>
                </a:solidFill>
                <a:latin typeface="Calibri"/>
                <a:cs typeface="Calibri"/>
              </a:rPr>
              <a:t>Joins in MongoDB</a:t>
            </a:r>
          </a:p>
        </p:txBody>
      </p:sp>
    </p:spTree>
    <p:extLst>
      <p:ext uri="{BB962C8B-B14F-4D97-AF65-F5344CB8AC3E}">
        <p14:creationId xmlns:p14="http://schemas.microsoft.com/office/powerpoint/2010/main" val="271321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A97002-B5C8-5849-B441-A763701C7A10}"/>
              </a:ext>
            </a:extLst>
          </p:cNvPr>
          <p:cNvSpPr/>
          <p:nvPr/>
        </p:nvSpPr>
        <p:spPr>
          <a:xfrm>
            <a:off x="563014" y="1144443"/>
            <a:ext cx="10366243" cy="260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Regular Expressions are frequently used in all languages to search for a pattern or word in any string. </a:t>
            </a:r>
          </a:p>
          <a:p>
            <a:pPr algn="just"/>
            <a:endParaRPr lang="en-US" sz="16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MongoDB also provides functionality of regular expression for string pattern matching using the </a:t>
            </a:r>
            <a:r>
              <a:rPr lang="en-US" sz="1635" b="1" dirty="0">
                <a:solidFill>
                  <a:srgbClr val="000000"/>
                </a:solidFill>
                <a:latin typeface="Arial" panose="020B0604020202020204" pitchFamily="34" charset="0"/>
              </a:rPr>
              <a:t>$regex</a:t>
            </a:r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 operator. </a:t>
            </a:r>
          </a:p>
          <a:p>
            <a:pPr algn="just"/>
            <a:endParaRPr lang="en-US" sz="16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MongoDB uses PCRE (Perl Compatible Regular Expression) as regular expression language. Unlike text search, we do not need to do any configuration or command to use regular expressions.</a:t>
            </a:r>
          </a:p>
          <a:p>
            <a:pPr algn="just"/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Assume we have inserted a document in a database named </a:t>
            </a:r>
            <a:r>
              <a:rPr lang="en-US" sz="1635" b="1" dirty="0">
                <a:solidFill>
                  <a:srgbClr val="000000"/>
                </a:solidFill>
                <a:latin typeface="Arial" panose="020B0604020202020204" pitchFamily="34" charset="0"/>
              </a:rPr>
              <a:t>posts</a:t>
            </a:r>
            <a:r>
              <a:rPr lang="en-US" sz="1635" dirty="0">
                <a:solidFill>
                  <a:srgbClr val="000000"/>
                </a:solidFill>
                <a:latin typeface="Arial" panose="020B0604020202020204" pitchFamily="34" charset="0"/>
              </a:rPr>
              <a:t> as shown below:  −</a:t>
            </a:r>
          </a:p>
          <a:p>
            <a:pPr algn="just"/>
            <a:endParaRPr lang="en-US" sz="1635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endParaRPr lang="en-US" sz="1635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B51CF7-492D-2A40-A3D9-97F62A3436D8}"/>
              </a:ext>
            </a:extLst>
          </p:cNvPr>
          <p:cNvSpPr/>
          <p:nvPr/>
        </p:nvSpPr>
        <p:spPr>
          <a:xfrm>
            <a:off x="563014" y="682778"/>
            <a:ext cx="7138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Regular Expressions </a:t>
            </a:r>
            <a:endParaRPr lang="en-AE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C90F67-5CE6-514C-9043-155977805CB3}"/>
              </a:ext>
            </a:extLst>
          </p:cNvPr>
          <p:cNvSpPr/>
          <p:nvPr/>
        </p:nvSpPr>
        <p:spPr>
          <a:xfrm>
            <a:off x="1730288" y="3793669"/>
            <a:ext cx="7848873" cy="109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72" indent="-285772">
              <a:buFont typeface="Wingdings" pitchFamily="2" charset="2"/>
              <a:buChar char="Ø"/>
            </a:pPr>
            <a:r>
              <a:rPr lang="en-US" sz="1635" dirty="0" err="1">
                <a:solidFill>
                  <a:srgbClr val="000000"/>
                </a:solidFill>
              </a:rPr>
              <a:t>db</a:t>
            </a:r>
            <a:r>
              <a:rPr lang="en-US" sz="1635" dirty="0" err="1">
                <a:solidFill>
                  <a:srgbClr val="666600"/>
                </a:solidFill>
              </a:rPr>
              <a:t>.</a:t>
            </a:r>
            <a:r>
              <a:rPr lang="en-US" sz="1635" dirty="0" err="1">
                <a:solidFill>
                  <a:srgbClr val="000000"/>
                </a:solidFill>
              </a:rPr>
              <a:t>posts</a:t>
            </a:r>
            <a:r>
              <a:rPr lang="en-US" sz="1635" dirty="0" err="1">
                <a:solidFill>
                  <a:srgbClr val="666600"/>
                </a:solidFill>
              </a:rPr>
              <a:t>.</a:t>
            </a:r>
            <a:r>
              <a:rPr lang="en-US" sz="1635" dirty="0" err="1">
                <a:solidFill>
                  <a:srgbClr val="000000"/>
                </a:solidFill>
              </a:rPr>
              <a:t>insert</a:t>
            </a:r>
            <a:r>
              <a:rPr lang="en-US" sz="1635" dirty="0">
                <a:solidFill>
                  <a:srgbClr val="666600"/>
                </a:solidFill>
              </a:rPr>
              <a:t>(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{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post_text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"enjoy the </a:t>
            </a:r>
            <a:r>
              <a:rPr lang="en-US" sz="1635" dirty="0" err="1">
                <a:solidFill>
                  <a:srgbClr val="008800"/>
                </a:solidFill>
              </a:rPr>
              <a:t>mongodb</a:t>
            </a:r>
            <a:r>
              <a:rPr lang="en-US" sz="1635" dirty="0">
                <a:solidFill>
                  <a:srgbClr val="008800"/>
                </a:solidFill>
              </a:rPr>
              <a:t> articles on </a:t>
            </a:r>
            <a:r>
              <a:rPr lang="en-US" sz="1635" dirty="0" err="1">
                <a:solidFill>
                  <a:srgbClr val="008800"/>
                </a:solidFill>
              </a:rPr>
              <a:t>tutorialspoint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"tags"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[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mongodb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666600"/>
                </a:solidFill>
              </a:rPr>
              <a:t>,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tutorialspoint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]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</a:p>
          <a:p>
            <a:pPr marL="285772" indent="-285772">
              <a:buFont typeface="Wingdings" pitchFamily="2" charset="2"/>
              <a:buChar char="Ø"/>
            </a:pPr>
            <a:endParaRPr lang="en-US" sz="1635" dirty="0">
              <a:solidFill>
                <a:srgbClr val="000000"/>
              </a:solidFill>
            </a:endParaRPr>
          </a:p>
          <a:p>
            <a:r>
              <a:rPr lang="en-US" sz="1635" dirty="0" err="1">
                <a:solidFill>
                  <a:srgbClr val="660066"/>
                </a:solidFill>
              </a:rPr>
              <a:t>WriteResult</a:t>
            </a:r>
            <a:r>
              <a:rPr lang="en-US" sz="1635" dirty="0">
                <a:solidFill>
                  <a:srgbClr val="666600"/>
                </a:solidFill>
              </a:rPr>
              <a:t>({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 err="1">
                <a:solidFill>
                  <a:srgbClr val="008800"/>
                </a:solidFill>
              </a:rPr>
              <a:t>nInserted</a:t>
            </a:r>
            <a:r>
              <a:rPr lang="en-US" sz="1635" dirty="0">
                <a:solidFill>
                  <a:srgbClr val="008800"/>
                </a:solidFill>
              </a:rPr>
              <a:t>"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: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006666"/>
                </a:solidFill>
              </a:rPr>
              <a:t>1</a:t>
            </a:r>
            <a:r>
              <a:rPr lang="en-US" sz="1635" dirty="0">
                <a:solidFill>
                  <a:srgbClr val="000000"/>
                </a:solidFill>
              </a:rPr>
              <a:t> </a:t>
            </a:r>
            <a:r>
              <a:rPr lang="en-US" sz="1635" dirty="0">
                <a:solidFill>
                  <a:srgbClr val="666600"/>
                </a:solidFill>
              </a:rPr>
              <a:t>})</a:t>
            </a:r>
            <a:endParaRPr lang="en-AE" sz="1635" dirty="0"/>
          </a:p>
        </p:txBody>
      </p:sp>
    </p:spTree>
    <p:extLst>
      <p:ext uri="{BB962C8B-B14F-4D97-AF65-F5344CB8AC3E}">
        <p14:creationId xmlns:p14="http://schemas.microsoft.com/office/powerpoint/2010/main" val="1410364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208" y="2069138"/>
            <a:ext cx="7704856" cy="901561"/>
          </a:xfrm>
          <a:prstGeom prst="rect">
            <a:avLst/>
          </a:prstGeom>
        </p:spPr>
        <p:txBody>
          <a:bodyPr vert="horz" wrap="square" lIns="0" tIns="64294" rIns="0" bIns="0" rtlCol="0">
            <a:spAutoFit/>
          </a:bodyPr>
          <a:lstStyle/>
          <a:p>
            <a:pPr marL="295275" indent="-285750">
              <a:spcBef>
                <a:spcPts val="506"/>
              </a:spcBef>
              <a:buClr>
                <a:srgbClr val="A9A47B"/>
              </a:buClr>
              <a:buFont typeface="Arial" panose="020B0604020202020204" pitchFamily="34" charset="0"/>
              <a:buChar char="•"/>
              <a:tabLst>
                <a:tab pos="352452" algn="l"/>
                <a:tab pos="352927" algn="l"/>
              </a:tabLst>
            </a:pPr>
            <a:r>
              <a:rPr sz="1635" dirty="0">
                <a:latin typeface="Carlito"/>
                <a:cs typeface="Carlito"/>
              </a:rPr>
              <a:t>MongoDB does not need </a:t>
            </a:r>
            <a:r>
              <a:rPr sz="1635" spc="-23" dirty="0">
                <a:latin typeface="Carlito"/>
                <a:cs typeface="Carlito"/>
              </a:rPr>
              <a:t>any </a:t>
            </a:r>
            <a:r>
              <a:rPr sz="1635" spc="3" dirty="0">
                <a:latin typeface="Carlito"/>
                <a:cs typeface="Carlito"/>
              </a:rPr>
              <a:t>pre-defined </a:t>
            </a:r>
            <a:r>
              <a:rPr sz="1635" dirty="0">
                <a:latin typeface="Carlito"/>
                <a:cs typeface="Carlito"/>
              </a:rPr>
              <a:t>data</a:t>
            </a:r>
            <a:r>
              <a:rPr sz="1635" spc="-199" dirty="0">
                <a:latin typeface="Carlito"/>
                <a:cs typeface="Carlito"/>
              </a:rPr>
              <a:t> </a:t>
            </a:r>
            <a:r>
              <a:rPr sz="1635" spc="12" dirty="0">
                <a:latin typeface="Carlito"/>
                <a:cs typeface="Carlito"/>
              </a:rPr>
              <a:t>schema</a:t>
            </a:r>
            <a:endParaRPr sz="1635" dirty="0">
              <a:latin typeface="Carlito"/>
              <a:cs typeface="Carlito"/>
            </a:endParaRPr>
          </a:p>
          <a:p>
            <a:pPr marL="295275" indent="-285750">
              <a:spcBef>
                <a:spcPts val="431"/>
              </a:spcBef>
              <a:buClr>
                <a:srgbClr val="A9A47B"/>
              </a:buClr>
              <a:buFont typeface="Arial" panose="020B0604020202020204" pitchFamily="34" charset="0"/>
              <a:buChar char="•"/>
              <a:tabLst>
                <a:tab pos="352452" algn="l"/>
                <a:tab pos="352927" algn="l"/>
              </a:tabLst>
            </a:pPr>
            <a:r>
              <a:rPr sz="1635" spc="-15" dirty="0">
                <a:latin typeface="Carlito"/>
                <a:cs typeface="Carlito"/>
              </a:rPr>
              <a:t>Every </a:t>
            </a:r>
            <a:r>
              <a:rPr sz="1635" spc="8" dirty="0">
                <a:latin typeface="Carlito"/>
                <a:cs typeface="Carlito"/>
              </a:rPr>
              <a:t>document </a:t>
            </a:r>
            <a:r>
              <a:rPr sz="1635" spc="-12" dirty="0">
                <a:latin typeface="Carlito"/>
                <a:cs typeface="Carlito"/>
              </a:rPr>
              <a:t>in </a:t>
            </a:r>
            <a:r>
              <a:rPr sz="1635" dirty="0">
                <a:latin typeface="Carlito"/>
                <a:cs typeface="Carlito"/>
              </a:rPr>
              <a:t>a collection could </a:t>
            </a:r>
            <a:r>
              <a:rPr sz="1635" spc="-26" dirty="0">
                <a:latin typeface="Carlito"/>
                <a:cs typeface="Carlito"/>
              </a:rPr>
              <a:t>have </a:t>
            </a:r>
            <a:r>
              <a:rPr sz="1635" spc="-8" dirty="0">
                <a:latin typeface="Carlito"/>
                <a:cs typeface="Carlito"/>
              </a:rPr>
              <a:t>different</a:t>
            </a:r>
            <a:r>
              <a:rPr sz="1635" spc="-188" dirty="0">
                <a:latin typeface="Carlito"/>
                <a:cs typeface="Carlito"/>
              </a:rPr>
              <a:t> </a:t>
            </a:r>
            <a:r>
              <a:rPr sz="1635" spc="-3" dirty="0">
                <a:latin typeface="Carlito"/>
                <a:cs typeface="Carlito"/>
              </a:rPr>
              <a:t>data</a:t>
            </a:r>
            <a:endParaRPr sz="1635" dirty="0">
              <a:latin typeface="Carlito"/>
              <a:cs typeface="Carlito"/>
            </a:endParaRPr>
          </a:p>
          <a:p>
            <a:pPr marL="595336" lvl="1" indent="-285750">
              <a:spcBef>
                <a:spcPts val="394"/>
              </a:spcBef>
              <a:buClr>
                <a:srgbClr val="9CBDBC"/>
              </a:buClr>
              <a:buFont typeface="Arial" panose="020B0604020202020204" pitchFamily="34" charset="0"/>
              <a:buChar char="•"/>
              <a:tabLst>
                <a:tab pos="652988" algn="l"/>
                <a:tab pos="653463" algn="l"/>
              </a:tabLst>
            </a:pPr>
            <a:r>
              <a:rPr sz="1500" spc="3" dirty="0">
                <a:latin typeface="Carlito"/>
                <a:cs typeface="Carlito"/>
              </a:rPr>
              <a:t>Addresses </a:t>
            </a:r>
            <a:r>
              <a:rPr sz="1500" spc="-8" dirty="0">
                <a:latin typeface="Carlito"/>
                <a:cs typeface="Carlito"/>
              </a:rPr>
              <a:t>NULL </a:t>
            </a:r>
            <a:r>
              <a:rPr sz="1500" spc="3" dirty="0">
                <a:latin typeface="Carlito"/>
                <a:cs typeface="Carlito"/>
              </a:rPr>
              <a:t>data</a:t>
            </a:r>
            <a:r>
              <a:rPr sz="1500" spc="-116" dirty="0">
                <a:latin typeface="Carlito"/>
                <a:cs typeface="Carlito"/>
              </a:rPr>
              <a:t> </a:t>
            </a:r>
            <a:r>
              <a:rPr sz="1500" spc="-8" dirty="0">
                <a:latin typeface="Carlito"/>
                <a:cs typeface="Carlito"/>
              </a:rPr>
              <a:t>fields</a:t>
            </a:r>
            <a:endParaRPr sz="15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0208" y="1350713"/>
            <a:ext cx="5095639" cy="320409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z="2001" b="1" spc="-30" dirty="0"/>
              <a:t>Schema</a:t>
            </a:r>
            <a:r>
              <a:rPr sz="2001" b="1" spc="-289" dirty="0"/>
              <a:t> </a:t>
            </a:r>
            <a:r>
              <a:rPr sz="2001" b="1" spc="-60" dirty="0"/>
              <a:t>Free</a:t>
            </a:r>
            <a:r>
              <a:rPr lang="en-US" sz="2001" b="1" spc="-60" dirty="0"/>
              <a:t>:</a:t>
            </a:r>
            <a:endParaRPr sz="2001" b="1" spc="-6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FF565-4B91-3B44-A105-EA6701417E85}"/>
              </a:ext>
            </a:extLst>
          </p:cNvPr>
          <p:cNvSpPr txBox="1"/>
          <p:nvPr/>
        </p:nvSpPr>
        <p:spPr>
          <a:xfrm>
            <a:off x="2121793" y="827365"/>
            <a:ext cx="7948414" cy="523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801" dirty="0">
                <a:solidFill>
                  <a:schemeClr val="bg1"/>
                </a:solidFill>
              </a:rPr>
              <a:t>Introduction to data analysis tool MongoDB</a:t>
            </a:r>
          </a:p>
        </p:txBody>
      </p:sp>
      <p:pic>
        <p:nvPicPr>
          <p:cNvPr id="38" name="Picture 37" descr="A picture containing diagram&#10;&#10;Description automatically generated">
            <a:extLst>
              <a:ext uri="{FF2B5EF4-FFF2-40B4-BE49-F238E27FC236}">
                <a16:creationId xmlns:a16="http://schemas.microsoft.com/office/drawing/2014/main" id="{86A3EF36-C681-6640-97E7-7A1BEE42A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59" y="3199299"/>
            <a:ext cx="6641707" cy="31723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497" y="1053822"/>
            <a:ext cx="6450330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MongoDB server and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480" y="2079683"/>
            <a:ext cx="7992887" cy="32935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MongoDB uses a client-server architecture.</a:t>
            </a:r>
          </a:p>
          <a:p>
            <a:r>
              <a:rPr lang="en-US" dirty="0"/>
              <a:t>After installation you need start the MongoDB server – </a:t>
            </a:r>
            <a:r>
              <a:rPr lang="en-US" b="1" dirty="0" err="1"/>
              <a:t>mongod</a:t>
            </a:r>
            <a:r>
              <a:rPr lang="en-US" b="1" dirty="0"/>
              <a:t> </a:t>
            </a:r>
            <a:r>
              <a:rPr lang="en-US" dirty="0"/>
              <a:t>from the command line</a:t>
            </a:r>
          </a:p>
          <a:p>
            <a:r>
              <a:rPr lang="en-US" dirty="0"/>
              <a:t>This file and other executables are in </a:t>
            </a:r>
            <a:r>
              <a:rPr lang="en-US" b="1" dirty="0"/>
              <a:t>C:\Program Files\MongoDB\Server\3.6\bin </a:t>
            </a:r>
            <a:r>
              <a:rPr lang="en-US" dirty="0"/>
              <a:t>on Windows. You need to add the above folder to your </a:t>
            </a:r>
            <a:r>
              <a:rPr lang="en-US" i="1" dirty="0"/>
              <a:t>environment variable</a:t>
            </a:r>
            <a:r>
              <a:rPr lang="en-US" dirty="0"/>
              <a:t> </a:t>
            </a:r>
            <a:r>
              <a:rPr lang="en-US" b="1" dirty="0"/>
              <a:t>PATH</a:t>
            </a:r>
          </a:p>
          <a:p>
            <a:r>
              <a:rPr lang="en-US" dirty="0"/>
              <a:t>You can connect to the MongoDB server (</a:t>
            </a:r>
            <a:r>
              <a:rPr lang="en-US" b="1" dirty="0" err="1"/>
              <a:t>mongod</a:t>
            </a:r>
            <a:r>
              <a:rPr lang="en-US" dirty="0"/>
              <a:t>) using the</a:t>
            </a:r>
            <a:r>
              <a:rPr lang="en-US" b="1" dirty="0"/>
              <a:t> mongo </a:t>
            </a:r>
            <a:r>
              <a:rPr lang="en-US" dirty="0"/>
              <a:t>client using another command prompt (see next slide)</a:t>
            </a:r>
            <a:r>
              <a:rPr lang="en-US" b="1" dirty="0"/>
              <a:t>.</a:t>
            </a:r>
          </a:p>
          <a:p>
            <a:r>
              <a:rPr lang="en-US" b="1" dirty="0"/>
              <a:t>The server (</a:t>
            </a:r>
            <a:r>
              <a:rPr lang="en-US" b="1" dirty="0" err="1"/>
              <a:t>mongod</a:t>
            </a:r>
            <a:r>
              <a:rPr lang="en-US" b="1" dirty="0"/>
              <a:t>) should be started before you can connect using the client (mongo)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0" y="5056023"/>
            <a:ext cx="3989041" cy="148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8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5B7A-E0E0-AD43-A51C-6ACC00A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978-10EF-4045-A6AA-B3396C2E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Contents of lectures are based on the textbook, recommended text, and </a:t>
            </a:r>
            <a:r>
              <a:rPr lang="en-AE"/>
              <a:t>supplementary material</a:t>
            </a:r>
          </a:p>
          <a:p>
            <a:r>
              <a:rPr lang="en-AE"/>
              <a:t>Please </a:t>
            </a:r>
            <a:r>
              <a:rPr lang="en-US" dirty="0"/>
              <a:t>watch below videos</a:t>
            </a:r>
          </a:p>
          <a:p>
            <a:pPr lvl="1"/>
            <a:r>
              <a:rPr lang="en-US" dirty="0">
                <a:hlinkClick r:id="rId3"/>
              </a:rPr>
              <a:t>How to install MonogDB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MongoDB crash course par</a:t>
            </a:r>
            <a:r>
              <a:rPr lang="en-US" dirty="0"/>
              <a:t>t1</a:t>
            </a:r>
          </a:p>
          <a:p>
            <a:pPr lvl="1"/>
            <a:r>
              <a:rPr lang="en-US" dirty="0">
                <a:hlinkClick r:id="rId5"/>
              </a:rPr>
              <a:t>MongoDB crash course part 2</a:t>
            </a:r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6B00-D869-5443-A993-3A1CBE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7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86" y="1121228"/>
            <a:ext cx="8630075" cy="218453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Starting server (</a:t>
            </a:r>
            <a:r>
              <a:rPr lang="en-US" sz="2801" dirty="0" err="1"/>
              <a:t>mongod</a:t>
            </a:r>
            <a:r>
              <a:rPr lang="en-US" sz="2801" dirty="0"/>
              <a:t>) and the client(mongo)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48" y="2072549"/>
            <a:ext cx="6958013" cy="1228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62" y="3944806"/>
            <a:ext cx="6615113" cy="159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8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561" y="1091275"/>
            <a:ext cx="8565096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Creating and using a database – use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688" y="2428291"/>
            <a:ext cx="5677041" cy="2959660"/>
          </a:xfrm>
        </p:spPr>
        <p:txBody>
          <a:bodyPr>
            <a:normAutofit/>
          </a:bodyPr>
          <a:lstStyle/>
          <a:p>
            <a:r>
              <a:rPr lang="en-US" dirty="0"/>
              <a:t>To create a new database or switch to a previously created database you need to use the </a:t>
            </a:r>
            <a:r>
              <a:rPr lang="en-US" b="1" dirty="0"/>
              <a:t>use</a:t>
            </a:r>
            <a:r>
              <a:rPr lang="en-US" dirty="0"/>
              <a:t> command</a:t>
            </a:r>
          </a:p>
          <a:p>
            <a:r>
              <a:rPr lang="en-US" b="1" i="1" dirty="0"/>
              <a:t>&gt; </a:t>
            </a:r>
            <a:r>
              <a:rPr lang="en-US" b="1" i="1" dirty="0">
                <a:latin typeface="Consolas" panose="020B0609020204030204" pitchFamily="49" charset="0"/>
              </a:rPr>
              <a:t>use </a:t>
            </a:r>
            <a:r>
              <a:rPr lang="en-US" b="1" i="1" dirty="0" err="1">
                <a:latin typeface="Consolas" panose="020B0609020204030204" pitchFamily="49" charset="0"/>
              </a:rPr>
              <a:t>weatherdb</a:t>
            </a:r>
            <a:endParaRPr lang="en-US" b="1" i="1" dirty="0">
              <a:latin typeface="Consolas" panose="020B0609020204030204" pitchFamily="49" charset="0"/>
            </a:endParaRPr>
          </a:p>
          <a:p>
            <a:r>
              <a:rPr lang="en-US" dirty="0"/>
              <a:t>To see the list of collections in this database use the show collections command</a:t>
            </a:r>
          </a:p>
          <a:p>
            <a:r>
              <a:rPr lang="en-US" b="1" i="1" dirty="0"/>
              <a:t>&gt; </a:t>
            </a:r>
            <a:r>
              <a:rPr lang="en-US" b="1" i="1" dirty="0">
                <a:latin typeface="Consolas" panose="020B0609020204030204" pitchFamily="49" charset="0"/>
              </a:rPr>
              <a:t>show collections</a:t>
            </a:r>
          </a:p>
          <a:p>
            <a:r>
              <a:rPr lang="en-US" dirty="0"/>
              <a:t>This will not list any collections since this database is new and does not have any collections.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877" y="3668636"/>
            <a:ext cx="3158067" cy="9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6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42" y="965763"/>
            <a:ext cx="6450330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Inserting data into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802" y="2270848"/>
            <a:ext cx="8356879" cy="209973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our collection is called </a:t>
            </a:r>
            <a:r>
              <a:rPr lang="en-US" b="1" i="1" dirty="0"/>
              <a:t>todays_weather. </a:t>
            </a:r>
            <a:r>
              <a:rPr lang="en-US" i="1" dirty="0"/>
              <a:t>We use the </a:t>
            </a:r>
            <a:r>
              <a:rPr lang="en-US" b="1" dirty="0"/>
              <a:t>insert()</a:t>
            </a:r>
            <a:r>
              <a:rPr lang="en-US" i="1" dirty="0"/>
              <a:t> function on the collection to insert a document.</a:t>
            </a:r>
          </a:p>
          <a:p>
            <a:r>
              <a:rPr lang="en-US" b="1" i="1" dirty="0"/>
              <a:t>&gt; </a:t>
            </a:r>
            <a:r>
              <a:rPr lang="en-US" b="1" i="1" dirty="0">
                <a:latin typeface="Consolas" panose="020B0609020204030204" pitchFamily="49" charset="0"/>
              </a:rPr>
              <a:t>db.todays_weather.insert({city:"Dubai",max:32,min:17})</a:t>
            </a:r>
          </a:p>
          <a:p>
            <a:r>
              <a:rPr lang="en-US" dirty="0" err="1"/>
              <a:t>WriteResult</a:t>
            </a:r>
            <a:r>
              <a:rPr lang="en-US" dirty="0"/>
              <a:t>({ "</a:t>
            </a:r>
            <a:r>
              <a:rPr lang="en-US" dirty="0" err="1"/>
              <a:t>nInserted</a:t>
            </a:r>
            <a:r>
              <a:rPr lang="en-US" dirty="0"/>
              <a:t>" : 1 })</a:t>
            </a:r>
          </a:p>
          <a:p>
            <a:r>
              <a:rPr lang="en-US" dirty="0"/>
              <a:t>Note how the data has to be in JSON format. The collection todays_weather is created on first insert.</a:t>
            </a:r>
          </a:p>
          <a:p>
            <a:r>
              <a:rPr lang="en-US" b="1" i="1" dirty="0" err="1"/>
              <a:t>db</a:t>
            </a:r>
            <a:r>
              <a:rPr lang="en-US" dirty="0"/>
              <a:t> is used to refer to the current database.</a:t>
            </a:r>
          </a:p>
          <a:p>
            <a:r>
              <a:rPr lang="en-US" dirty="0"/>
              <a:t>Now Run the </a:t>
            </a:r>
            <a:r>
              <a:rPr lang="en-US" b="1" i="1" dirty="0"/>
              <a:t>show collections</a:t>
            </a:r>
            <a:r>
              <a:rPr lang="en-US" dirty="0"/>
              <a:t> command again and we will see a new 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374" y="4834697"/>
            <a:ext cx="5220196" cy="10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6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626" y="1001688"/>
            <a:ext cx="6450330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Doing multiple inserts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93" y="2344965"/>
            <a:ext cx="8428706" cy="12328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insert multiple documents in a collection use the insertMany() function with a JSON array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1" b="1" dirty="0">
                <a:latin typeface="Consolas" panose="020B0609020204030204" pitchFamily="49" charset="0"/>
              </a:rPr>
              <a:t>db.todays_weather.insertMany(</a:t>
            </a:r>
            <a:r>
              <a:rPr lang="en-US" sz="1201" b="1" dirty="0">
                <a:solidFill>
                  <a:srgbClr val="0070C0"/>
                </a:solidFill>
                <a:latin typeface="Consolas" panose="020B0609020204030204" pitchFamily="49" charset="0"/>
              </a:rPr>
              <a:t>[</a:t>
            </a:r>
            <a:r>
              <a:rPr lang="en-US" sz="1201" b="1" dirty="0">
                <a:latin typeface="Consolas" panose="020B0609020204030204" pitchFamily="49" charset="0"/>
              </a:rPr>
              <a:t>{city:"Ajman",max:31, min:21}, {city:"Sharjah", max:32, min:10}</a:t>
            </a:r>
            <a:r>
              <a:rPr lang="en-US" sz="1201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sz="1201" b="1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The above command inserts two documents one for Ajman and one for Sharjah. Note how JSON for each document has to be inside a JSON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1" y="4391371"/>
            <a:ext cx="7653866" cy="19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260" y="972904"/>
            <a:ext cx="6450330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Object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36" y="2143372"/>
            <a:ext cx="8272211" cy="12856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MongoDB gives every document which is inserted an automatic object id which is stored in _id key if it is not specified explicitly</a:t>
            </a:r>
          </a:p>
          <a:p>
            <a:r>
              <a:rPr lang="en-US" dirty="0"/>
              <a:t>These _id keys are the primary keys for the documents</a:t>
            </a:r>
          </a:p>
          <a:p>
            <a:r>
              <a:rPr lang="en-US" dirty="0"/>
              <a:t>Specifying your own primary by using _id in the insert.</a:t>
            </a:r>
          </a:p>
          <a:p>
            <a:r>
              <a:rPr lang="en-US" dirty="0"/>
              <a:t>&gt; </a:t>
            </a:r>
            <a:r>
              <a:rPr lang="en-US" b="1" dirty="0">
                <a:latin typeface="Consolas" panose="020B0609020204030204" pitchFamily="49" charset="0"/>
              </a:rPr>
              <a:t>db.todays_weather.insert({_id:1, </a:t>
            </a:r>
            <a:r>
              <a:rPr lang="en-US" b="1" dirty="0" err="1">
                <a:latin typeface="Consolas" panose="020B0609020204030204" pitchFamily="49" charset="0"/>
              </a:rPr>
              <a:t>city:"Fujairah</a:t>
            </a:r>
            <a:r>
              <a:rPr lang="en-US" b="1" dirty="0">
                <a:latin typeface="Consolas" panose="020B0609020204030204" pitchFamily="49" charset="0"/>
              </a:rPr>
              <a:t>", max:27, min:17})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80" y="3690321"/>
            <a:ext cx="7710737" cy="3637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680" y="4168506"/>
            <a:ext cx="7710737" cy="10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82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992" y="961675"/>
            <a:ext cx="6450330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Update value of A key using $SET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992" y="2240805"/>
            <a:ext cx="8272211" cy="12856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update a value for a key use a criteria and key value pair to update as JSON to the update() function</a:t>
            </a:r>
          </a:p>
          <a:p>
            <a:r>
              <a:rPr lang="en-US" dirty="0"/>
              <a:t>For example we want to update the min for Sharjah city to 19</a:t>
            </a:r>
          </a:p>
          <a:p>
            <a:r>
              <a:rPr lang="en-US" b="1" dirty="0"/>
              <a:t>&gt; </a:t>
            </a:r>
            <a:r>
              <a:rPr lang="en-US" b="1" dirty="0" err="1">
                <a:latin typeface="Consolas" panose="020B0609020204030204" pitchFamily="49" charset="0"/>
              </a:rPr>
              <a:t>db.todays_weather.update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{city: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Sharjah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{$set: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{min:19}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JSON  {city:“Sharjah“} is the </a:t>
            </a:r>
            <a:r>
              <a:rPr lang="en-US" b="1" dirty="0"/>
              <a:t>criteria</a:t>
            </a:r>
            <a:r>
              <a:rPr lang="en-US" dirty="0"/>
              <a:t> and second JSON is the update to the key min using $set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27">
              <a:defRPr/>
            </a:pPr>
            <a:fld id="{D57F1E4F-1CFF-5643-939E-217C01CDF565}" type="slidenum">
              <a:rPr lang="en-US" smtClean="0"/>
              <a:pPr defTabSz="342927">
                <a:defRPr/>
              </a:pPr>
              <a:t>25</a:t>
            </a:fld>
            <a:endParaRPr lang="en-US" sz="675" dirty="0">
              <a:solidFill>
                <a:srgbClr val="ED8428"/>
              </a:solidFill>
              <a:latin typeface="Gill Sans MT" panose="020B0502020104020203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3" y="3799469"/>
            <a:ext cx="8024689" cy="49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886" y="4572038"/>
            <a:ext cx="8024689" cy="6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3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1022153"/>
            <a:ext cx="6450330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Update value of A key using $SET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39" y="2240805"/>
            <a:ext cx="8272211" cy="128562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update a value for a key use a criteria and key value pair to update as JSON to the update() function</a:t>
            </a:r>
          </a:p>
          <a:p>
            <a:r>
              <a:rPr lang="en-US" dirty="0"/>
              <a:t>For example we want to update the min for Sharjah city to 19</a:t>
            </a:r>
          </a:p>
          <a:p>
            <a:r>
              <a:rPr lang="en-US" b="1" dirty="0"/>
              <a:t>&gt; </a:t>
            </a:r>
            <a:r>
              <a:rPr lang="en-US" b="1" dirty="0" err="1">
                <a:latin typeface="Consolas" panose="020B0609020204030204" pitchFamily="49" charset="0"/>
              </a:rPr>
              <a:t>db.todays_weather.update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{city: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Sharjah</a:t>
            </a:r>
            <a:r>
              <a:rPr lang="en-US" b="1" dirty="0"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{$set: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{min:19}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first JSON  {city:“Sharjah“} is the </a:t>
            </a:r>
            <a:r>
              <a:rPr lang="en-US" b="1" dirty="0"/>
              <a:t>criteria</a:t>
            </a:r>
            <a:r>
              <a:rPr lang="en-US" dirty="0"/>
              <a:t> and second JSON is the update to the key min using $set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27">
              <a:defRPr/>
            </a:pPr>
            <a:fld id="{D57F1E4F-1CFF-5643-939E-217C01CDF565}" type="slidenum">
              <a:rPr lang="en-US" smtClean="0"/>
              <a:pPr defTabSz="342927">
                <a:defRPr/>
              </a:pPr>
              <a:t>26</a:t>
            </a:fld>
            <a:endParaRPr lang="en-US" sz="675" dirty="0">
              <a:solidFill>
                <a:srgbClr val="ED8428"/>
              </a:solidFill>
              <a:latin typeface="Gill Sans MT" panose="020B0502020104020203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2" y="3778252"/>
            <a:ext cx="8024689" cy="49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4529604"/>
            <a:ext cx="8024689" cy="6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30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57" y="993304"/>
            <a:ext cx="6450330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Deleting from 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934" y="2278838"/>
            <a:ext cx="8272211" cy="11501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delete a document from a collection use the remove() function or the </a:t>
            </a:r>
            <a:r>
              <a:rPr lang="en-US" dirty="0" err="1"/>
              <a:t>deleteOne</a:t>
            </a:r>
            <a:r>
              <a:rPr lang="en-US" dirty="0"/>
              <a:t>() function with a criteria</a:t>
            </a:r>
          </a:p>
          <a:p>
            <a:r>
              <a:rPr lang="en-US" dirty="0"/>
              <a:t>NOTE: using the remove() function without a criteria JSON will remove all documents in the collection.</a:t>
            </a:r>
          </a:p>
          <a:p>
            <a:r>
              <a:rPr lang="en-US" dirty="0"/>
              <a:t>To remove Fujairah from the todays_weather collection the criteria is {city:”Fujairah”} </a:t>
            </a:r>
          </a:p>
          <a:p>
            <a:r>
              <a:rPr lang="en-US" dirty="0"/>
              <a:t>&gt; </a:t>
            </a:r>
            <a:r>
              <a:rPr lang="en-US" b="1" dirty="0">
                <a:latin typeface="Consolas" panose="020B0609020204030204" pitchFamily="49" charset="0"/>
              </a:rPr>
              <a:t>db.todays_weather.remove(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{city: "Fujairah"}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779" y="4054084"/>
            <a:ext cx="8008732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26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738" y="1076667"/>
            <a:ext cx="9087033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Reading from a collection using find()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610" y="2655910"/>
            <a:ext cx="8272211" cy="19375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Use the find() function to query or read from a collection</a:t>
            </a:r>
          </a:p>
          <a:p>
            <a:r>
              <a:rPr lang="en-US" dirty="0"/>
              <a:t>When find function is used without any filter or criteria it retrieves all the documents in the collection</a:t>
            </a:r>
          </a:p>
          <a:p>
            <a:r>
              <a:rPr lang="en-US" dirty="0"/>
              <a:t>&gt; </a:t>
            </a:r>
            <a:r>
              <a:rPr lang="en-US" b="1" dirty="0">
                <a:latin typeface="Consolas" panose="020B0609020204030204" pitchFamily="49" charset="0"/>
              </a:rPr>
              <a:t>db.todays_weather.find()</a:t>
            </a:r>
          </a:p>
          <a:p>
            <a:r>
              <a:rPr lang="en-US" dirty="0"/>
              <a:t>When the find function is used with a filter or criteria it retrieves only the documents which match the criteria. For example to retrieve the weather for Dubai from the collection todays_weather the query is as follows:</a:t>
            </a:r>
          </a:p>
          <a:p>
            <a:r>
              <a:rPr lang="en-US" dirty="0"/>
              <a:t>&gt; </a:t>
            </a:r>
            <a:r>
              <a:rPr lang="en-US" b="1" dirty="0">
                <a:latin typeface="Consolas" panose="020B0609020204030204" pitchFamily="49" charset="0"/>
              </a:rPr>
              <a:t>db.todays_weather.find(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{city:"Dubai"}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80" y="5336038"/>
            <a:ext cx="8062011" cy="4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1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128" y="1093834"/>
            <a:ext cx="9185528" cy="430962"/>
          </a:xfrm>
        </p:spPr>
        <p:txBody>
          <a:bodyPr>
            <a:normAutofit fontScale="90000"/>
          </a:bodyPr>
          <a:lstStyle/>
          <a:p>
            <a:r>
              <a:rPr lang="en-US" sz="2801" dirty="0"/>
              <a:t>Reading from a collection using find() function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749" y="2296517"/>
            <a:ext cx="8201326" cy="3327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Hiding keys and theirs values in query results. For example to hide the _id we set it to 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Anonymous Pro" panose="02060609030202000504" pitchFamily="49" charset="0"/>
              </a:rPr>
              <a:t>db.todays_weather.find({}, {_id:0})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values in a documents can be hidden (using 0) or shown (using 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Consolas" panose="020B0609020204030204" pitchFamily="49" charset="0"/>
                <a:ea typeface="Anonymous Pro" panose="02060609030202000504" pitchFamily="49" charset="0"/>
              </a:rPr>
              <a:t>db.todays_weather.find({},{_id:0, city:1, max:1})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27">
              <a:defRPr/>
            </a:pPr>
            <a:fld id="{D57F1E4F-1CFF-5643-939E-217C01CDF565}" type="slidenum">
              <a:rPr lang="en-US" smtClean="0"/>
              <a:pPr defTabSz="342927">
                <a:defRPr/>
              </a:pPr>
              <a:t>29</a:t>
            </a:fld>
            <a:endParaRPr lang="en-US" sz="675" dirty="0">
              <a:solidFill>
                <a:srgbClr val="ED8428"/>
              </a:solidFill>
              <a:latin typeface="Gill Sans MT" panose="020B0502020104020203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956" y="2930246"/>
            <a:ext cx="5138911" cy="115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521" y="5359915"/>
            <a:ext cx="5924584" cy="87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8E9-C46E-2B42-A376-BF4FA64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Document Revision CONTROL (DRC)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84468-81DA-084D-809A-E200A5AF2C97}"/>
              </a:ext>
            </a:extLst>
          </p:cNvPr>
          <p:cNvSpPr txBox="1">
            <a:spLocks/>
          </p:cNvSpPr>
          <p:nvPr/>
        </p:nvSpPr>
        <p:spPr>
          <a:xfrm>
            <a:off x="8296275" y="4653643"/>
            <a:ext cx="3081576" cy="102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Y: minor change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0DF-C5F3-3845-A70A-E54EE82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E187143-A20C-BE4E-931D-D6BAEA1F3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738563"/>
              </p:ext>
            </p:extLst>
          </p:nvPr>
        </p:nvGraphicFramePr>
        <p:xfrm>
          <a:off x="907147" y="1664403"/>
          <a:ext cx="6485410" cy="3936339"/>
        </p:xfrm>
        <a:graphic>
          <a:graphicData uri="http://schemas.openxmlformats.org/drawingml/2006/table">
            <a:tbl>
              <a:tblPr/>
              <a:tblGrid>
                <a:gridCol w="1055544">
                  <a:extLst>
                    <a:ext uri="{9D8B030D-6E8A-4147-A177-3AD203B41FA5}">
                      <a16:colId xmlns:a16="http://schemas.microsoft.com/office/drawing/2014/main" val="4028025731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708549144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1906862678"/>
                    </a:ext>
                  </a:extLst>
                </a:gridCol>
                <a:gridCol w="1530986">
                  <a:extLst>
                    <a:ext uri="{9D8B030D-6E8A-4147-A177-3AD203B41FA5}">
                      <a16:colId xmlns:a16="http://schemas.microsoft.com/office/drawing/2014/main" val="2483341770"/>
                    </a:ext>
                  </a:extLst>
                </a:gridCol>
                <a:gridCol w="1131619">
                  <a:extLst>
                    <a:ext uri="{9D8B030D-6E8A-4147-A177-3AD203B41FA5}">
                      <a16:colId xmlns:a16="http://schemas.microsoft.com/office/drawing/2014/main" val="114067588"/>
                    </a:ext>
                  </a:extLst>
                </a:gridCol>
              </a:tblGrid>
              <a:tr h="65614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Version​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Author​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Effective Date​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/>
                        </a:rPr>
                        <a:t>Change Description​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77"/>
                        </a:rPr>
                        <a:t>DRC No​</a:t>
                      </a:r>
                      <a:endParaRPr lang="en-US" sz="18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62239"/>
                  </a:ext>
                </a:extLst>
              </a:tr>
              <a:tr h="92241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1.0​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Dr.Zakea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 Il-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Agure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Gill Sans MT"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77"/>
                        </a:rPr>
                        <a:t>12.6.21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Define the first version​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Gill Sans MT"/>
                        </a:rPr>
                        <a:t>001​</a:t>
                      </a: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905377"/>
                  </a:ext>
                </a:extLst>
              </a:tr>
              <a:tr h="912903"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952202"/>
                  </a:ext>
                </a:extLst>
              </a:tr>
              <a:tr h="1186774"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1290" marR="91290" marT="45645" marB="45645">
                    <a:lnL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845926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C99B41F7-BA85-DE4F-9B25-7E45E01F1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6146" y="-5152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E" altLang="en-A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 pitchFamily="2" charset="0"/>
              </a:rPr>
              <a:t> </a:t>
            </a: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E" altLang="en-A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12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192" y="979315"/>
            <a:ext cx="6450330" cy="369332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Connecting to </a:t>
            </a:r>
            <a:r>
              <a:rPr lang="en-US" sz="2400" dirty="0" err="1"/>
              <a:t>mongodb</a:t>
            </a:r>
            <a:r>
              <a:rPr lang="en-US" sz="2400" dirty="0"/>
              <a:t> from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32" y="2135063"/>
            <a:ext cx="8030778" cy="15226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To connect to MongoDB from node.js you need to use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b="1" dirty="0" err="1"/>
              <a:t>MongoClient</a:t>
            </a:r>
            <a:r>
              <a:rPr lang="en-US" dirty="0"/>
              <a:t> which is part of the </a:t>
            </a:r>
            <a:r>
              <a:rPr lang="en-US" b="1" dirty="0" err="1"/>
              <a:t>mongodb</a:t>
            </a:r>
            <a:r>
              <a:rPr lang="en-US" dirty="0"/>
              <a:t> NPM package</a:t>
            </a:r>
          </a:p>
          <a:p>
            <a:r>
              <a:rPr lang="en-US" dirty="0"/>
              <a:t>Brief steps:</a:t>
            </a:r>
          </a:p>
          <a:p>
            <a:pPr lvl="1"/>
            <a:r>
              <a:rPr lang="en-US" dirty="0"/>
              <a:t>Create a new folder for example </a:t>
            </a:r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Cd to the </a:t>
            </a:r>
            <a:r>
              <a:rPr lang="en-US" dirty="0" err="1"/>
              <a:t>weather_app</a:t>
            </a:r>
            <a:endParaRPr lang="en-US" dirty="0"/>
          </a:p>
          <a:p>
            <a:pPr lvl="1"/>
            <a:r>
              <a:rPr lang="en-US" dirty="0"/>
              <a:t>Run </a:t>
            </a:r>
            <a:r>
              <a:rPr lang="en-US" b="1" dirty="0" err="1">
                <a:latin typeface="Consolas" panose="020B0609020204030204" pitchFamily="49" charset="0"/>
              </a:rPr>
              <a:t>npm</a:t>
            </a:r>
            <a:r>
              <a:rPr lang="en-US" b="1" dirty="0">
                <a:latin typeface="Consolas" panose="020B0609020204030204" pitchFamily="49" charset="0"/>
              </a:rPr>
              <a:t> install </a:t>
            </a:r>
            <a:r>
              <a:rPr lang="en-US" b="1" dirty="0" err="1">
                <a:latin typeface="Consolas" panose="020B0609020204030204" pitchFamily="49" charset="0"/>
              </a:rPr>
              <a:t>mongodb</a:t>
            </a:r>
            <a:r>
              <a:rPr lang="en-US" b="1" dirty="0">
                <a:latin typeface="Consolas" panose="020B0609020204030204" pitchFamily="49" charset="0"/>
              </a:rPr>
              <a:t> --save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425" dirty="0"/>
              <a:t>Write a node.js program (app.js) to connect to your mongo database and display the results</a:t>
            </a:r>
            <a:r>
              <a:rPr lang="en-US" dirty="0">
                <a:latin typeface="Consolas" panose="020B0609020204030204" pitchFamily="49" charset="0"/>
              </a:rPr>
              <a:t> (see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17" y="4016019"/>
            <a:ext cx="6961993" cy="18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0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113" y="1178229"/>
            <a:ext cx="9279002" cy="430962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Mongo Client to connect to MongoDB – app.js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2835522"/>
            <a:ext cx="9279002" cy="352082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mongodb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://localhost:27017/"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MongoClient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//connect to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weatherdb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weatherdb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weatherdb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//read from the todays_weather collection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weatherdb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weatherdb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collection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"todays_weather"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({}).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resultDocs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//print every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weatherDoc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resultDocs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array to console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1" indent="0">
              <a:buNone/>
            </a:pP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 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weatherDoc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resultDocs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		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weatherDoc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Max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weatherDoc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Min 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weatherDoc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});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//close the connection to the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mongodb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61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6" y="844217"/>
            <a:ext cx="10570029" cy="861922"/>
          </a:xfrm>
        </p:spPr>
        <p:txBody>
          <a:bodyPr>
            <a:normAutofit/>
          </a:bodyPr>
          <a:lstStyle/>
          <a:p>
            <a:r>
              <a:rPr lang="en-US" sz="2801" dirty="0"/>
              <a:t>Using </a:t>
            </a:r>
            <a:r>
              <a:rPr lang="en-US" sz="2801" dirty="0" err="1"/>
              <a:t>MongoClient</a:t>
            </a:r>
            <a:r>
              <a:rPr lang="en-US" sz="2801" dirty="0"/>
              <a:t> to connect to MongoDB – app.js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422" y="2768974"/>
            <a:ext cx="7128275" cy="13200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134601" y="6356351"/>
            <a:ext cx="2743200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AE"/>
            </a:defPPr>
            <a:lvl1pPr marL="0" algn="r" defTabSz="914470" rtl="0" eaLnBrk="1" latinLnBrk="0" hangingPunct="1">
              <a:defRPr sz="12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3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91447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89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49A5-187D-4D41-ACD8-05D24942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201" y="962671"/>
            <a:ext cx="10613571" cy="984885"/>
          </a:xfrm>
        </p:spPr>
        <p:txBody>
          <a:bodyPr>
            <a:normAutofit fontScale="90000"/>
          </a:bodyPr>
          <a:lstStyle/>
          <a:p>
            <a:pPr algn="ctr" rtl="0"/>
            <a:r>
              <a:rPr lang="en-US" sz="3200" b="1" dirty="0"/>
              <a:t>ACID Use Case Example</a:t>
            </a:r>
            <a:br>
              <a:rPr lang="en-US" sz="3200" b="1" dirty="0"/>
            </a:b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A0E8-EA15-E940-BB04-64D730A9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2188029"/>
            <a:ext cx="9960429" cy="3454343"/>
          </a:xfrm>
        </p:spPr>
        <p:txBody>
          <a:bodyPr/>
          <a:lstStyle/>
          <a:p>
            <a:r>
              <a:rPr lang="en-US" b="1" dirty="0"/>
              <a:t>ACID Use Case Example</a:t>
            </a:r>
          </a:p>
          <a:p>
            <a:r>
              <a:rPr lang="en-US" dirty="0"/>
              <a:t>Financial institutions will almost exclusively use ACID databases. Money transfers depend on the atomic nature of ACID.</a:t>
            </a:r>
          </a:p>
          <a:p>
            <a:r>
              <a:rPr lang="en-US" dirty="0"/>
              <a:t>An interrupted transaction which is not immediately removed from the database can cause a lot of issues. Money could be debited from one account and, due to an error, never credited to another.</a:t>
            </a:r>
            <a:br>
              <a:rPr lang="en-US" dirty="0"/>
            </a:b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625F6-80EA-5B45-95D3-EA6EBBB2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08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62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AA54AC8E-E07C-BA43-86E9-84FDE62F1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401" y="2074530"/>
            <a:ext cx="6382572" cy="40641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C579A-78B9-6C4E-A909-109919C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08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0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660-1FFC-9B40-8B1C-4DEA5095F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852215"/>
            <a:ext cx="6450330" cy="700192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MongoDB limitations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BCB7B-9596-7847-B654-626D4707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08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2D403-77B1-C344-A50F-D2A780D1978C}"/>
              </a:ext>
            </a:extLst>
          </p:cNvPr>
          <p:cNvSpPr/>
          <p:nvPr/>
        </p:nvSpPr>
        <p:spPr>
          <a:xfrm>
            <a:off x="500743" y="2100943"/>
            <a:ext cx="109401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350" b="1" dirty="0">
                <a:solidFill>
                  <a:srgbClr val="444444"/>
                </a:solidFill>
                <a:latin typeface="Georgia" panose="02040502050405020303" pitchFamily="18" charset="0"/>
              </a:rPr>
              <a:t>MongoDB to has some limitations. :</a:t>
            </a:r>
          </a:p>
          <a:p>
            <a:pPr fontAlgn="base"/>
            <a:endParaRPr lang="en-US" sz="135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fontAlgn="base"/>
            <a:r>
              <a:rPr lang="en-US" sz="1350" b="1" dirty="0">
                <a:solidFill>
                  <a:srgbClr val="444444"/>
                </a:solidFill>
                <a:latin typeface="Georgia" panose="02040502050405020303" pitchFamily="18" charset="0"/>
              </a:rPr>
              <a:t>a. Joins not Supported</a:t>
            </a:r>
          </a:p>
          <a:p>
            <a:pPr fontAlgn="base"/>
            <a:r>
              <a:rPr lang="en-US" sz="1350" dirty="0">
                <a:solidFill>
                  <a:srgbClr val="444444"/>
                </a:solidFill>
                <a:latin typeface="Georgia" panose="02040502050405020303" pitchFamily="18" charset="0"/>
              </a:rPr>
              <a:t>MongoDB doesn’t support joins like a relational database. Yet one can use joins functionality by adding by coding it manually. But it may slow execution and affect performance.</a:t>
            </a:r>
          </a:p>
          <a:p>
            <a:pPr fontAlgn="base"/>
            <a:endParaRPr lang="en-US" sz="135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fontAlgn="base"/>
            <a:r>
              <a:rPr lang="en-US" sz="1350" b="1" dirty="0">
                <a:solidFill>
                  <a:srgbClr val="444444"/>
                </a:solidFill>
                <a:latin typeface="Georgia" panose="02040502050405020303" pitchFamily="18" charset="0"/>
              </a:rPr>
              <a:t>b. High Memory Usage</a:t>
            </a:r>
            <a:endParaRPr lang="en-US" sz="135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fontAlgn="base"/>
            <a:r>
              <a:rPr lang="en-US" sz="1350" dirty="0">
                <a:solidFill>
                  <a:srgbClr val="444444"/>
                </a:solidFill>
                <a:latin typeface="Georgia" panose="02040502050405020303" pitchFamily="18" charset="0"/>
              </a:rPr>
              <a:t>MongoDB stores key names for each value pairs. Also, due to no functionality of joins, there is data redundancy. This results in increasing unnecessary usage of memory.</a:t>
            </a:r>
          </a:p>
          <a:p>
            <a:pPr fontAlgn="base"/>
            <a:endParaRPr lang="en-US" sz="135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fontAlgn="base"/>
            <a:r>
              <a:rPr lang="en-US" sz="1350" b="1" dirty="0">
                <a:solidFill>
                  <a:srgbClr val="444444"/>
                </a:solidFill>
                <a:latin typeface="Georgia" panose="02040502050405020303" pitchFamily="18" charset="0"/>
              </a:rPr>
              <a:t>c. Limited Data Size</a:t>
            </a:r>
          </a:p>
          <a:p>
            <a:pPr fontAlgn="base"/>
            <a:r>
              <a:rPr lang="en-US" sz="1350" dirty="0">
                <a:solidFill>
                  <a:srgbClr val="444444"/>
                </a:solidFill>
                <a:latin typeface="Georgia" panose="02040502050405020303" pitchFamily="18" charset="0"/>
              </a:rPr>
              <a:t>You can have document size, not more than 16MB.</a:t>
            </a:r>
          </a:p>
          <a:p>
            <a:pPr fontAlgn="base"/>
            <a:endParaRPr lang="en-US" sz="1350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pPr fontAlgn="base"/>
            <a:r>
              <a:rPr lang="en-US" sz="1350" b="1" dirty="0">
                <a:solidFill>
                  <a:srgbClr val="444444"/>
                </a:solidFill>
                <a:latin typeface="Georgia" panose="02040502050405020303" pitchFamily="18" charset="0"/>
              </a:rPr>
              <a:t>d. Limited Nesting</a:t>
            </a:r>
          </a:p>
          <a:p>
            <a:pPr fontAlgn="base"/>
            <a:r>
              <a:rPr lang="en-US" sz="1350" dirty="0">
                <a:solidFill>
                  <a:srgbClr val="444444"/>
                </a:solidFill>
                <a:latin typeface="Georgia" panose="02040502050405020303" pitchFamily="18" charset="0"/>
              </a:rPr>
              <a:t>You cannot perform nesting of documents for more than 100 levels.</a:t>
            </a:r>
            <a:br>
              <a:rPr lang="en-US" sz="1350" dirty="0">
                <a:solidFill>
                  <a:srgbClr val="444444"/>
                </a:solidFill>
                <a:latin typeface="Georgia" panose="02040502050405020303" pitchFamily="18" charset="0"/>
              </a:rPr>
            </a:br>
            <a:endParaRPr lang="en-US" sz="1350" dirty="0">
              <a:solidFill>
                <a:srgbClr val="44444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57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7224" y="983899"/>
            <a:ext cx="4898776" cy="443391"/>
          </a:xfrm>
          <a:prstGeom prst="rect">
            <a:avLst/>
          </a:prstGeom>
        </p:spPr>
        <p:txBody>
          <a:bodyPr vert="horz" wrap="square" lIns="0" tIns="12383" rIns="0" bIns="0" rtlCol="0" anchor="ctr">
            <a:spAutoFit/>
          </a:bodyPr>
          <a:lstStyle/>
          <a:p>
            <a:pPr marL="9525">
              <a:spcBef>
                <a:spcPts val="98"/>
              </a:spcBef>
            </a:pPr>
            <a:r>
              <a:rPr spc="-30" dirty="0"/>
              <a:t>Query</a:t>
            </a:r>
            <a:r>
              <a:rPr spc="-266" dirty="0"/>
              <a:t> </a:t>
            </a:r>
            <a:r>
              <a:rPr spc="-56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88789"/>
              </p:ext>
            </p:extLst>
          </p:nvPr>
        </p:nvGraphicFramePr>
        <p:xfrm>
          <a:off x="1883910" y="2063525"/>
          <a:ext cx="5772150" cy="3554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spc="1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Name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9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1907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$eq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38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400" spc="-14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r>
                        <a:rPr sz="1400" spc="-10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400" spc="-114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</a:t>
                      </a:r>
                      <a:r>
                        <a:rPr sz="1400" spc="-3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400" spc="-7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-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3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spc="-8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383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10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$gt,</a:t>
                      </a:r>
                      <a:r>
                        <a:rPr sz="1400" spc="2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$gte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 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greater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than 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(or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 a specified</a:t>
                      </a:r>
                      <a:r>
                        <a:rPr sz="1400" spc="-254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$lt,</a:t>
                      </a:r>
                      <a:r>
                        <a:rPr sz="1400" spc="-4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$lte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400" spc="-13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400" spc="-13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less</a:t>
                      </a:r>
                      <a:r>
                        <a:rPr sz="1400" spc="3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than</a:t>
                      </a:r>
                      <a:r>
                        <a:rPr sz="1400" spc="-7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(</a:t>
                      </a:r>
                      <a:r>
                        <a:rPr sz="1400" spc="-5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400" spc="-7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)</a:t>
                      </a:r>
                      <a:r>
                        <a:rPr sz="1400" spc="2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 </a:t>
                      </a: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400" spc="-13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400" spc="-13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400" spc="-4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are</a:t>
                      </a:r>
                      <a:r>
                        <a:rPr sz="1400" spc="-3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not</a:t>
                      </a:r>
                      <a:r>
                        <a:rPr sz="1400" spc="-114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equal</a:t>
                      </a:r>
                      <a:r>
                        <a:rPr sz="1400" spc="-7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1400" spc="-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specified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336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$in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8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400" spc="-14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any</a:t>
                      </a:r>
                      <a:r>
                        <a:rPr sz="1400" spc="-8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-3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400" spc="-13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8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400" spc="-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38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$nin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400" spc="-13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none</a:t>
                      </a:r>
                      <a:r>
                        <a:rPr sz="1400" spc="-3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spc="-6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spc="-3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values</a:t>
                      </a:r>
                      <a:r>
                        <a:rPr sz="1400" spc="-13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specified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spc="-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</a:t>
                      </a:r>
                      <a:r>
                        <a:rPr sz="1400" spc="-8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array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Joins</a:t>
                      </a:r>
                      <a:r>
                        <a:rPr sz="1400" spc="-14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400" spc="-2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clauses</a:t>
                      </a:r>
                      <a:r>
                        <a:rPr sz="1400" spc="-6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400" spc="-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logical</a:t>
                      </a:r>
                      <a:r>
                        <a:rPr sz="1400" spc="-7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OR</a:t>
                      </a:r>
                      <a:r>
                        <a:rPr sz="1400" spc="-4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returns</a:t>
                      </a:r>
                      <a:r>
                        <a:rPr sz="1400" spc="-6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all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288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$and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 clauses with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loginal</a:t>
                      </a:r>
                      <a:r>
                        <a:rPr sz="1400" spc="-32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AND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$not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Inverts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the </a:t>
                      </a:r>
                      <a:r>
                        <a:rPr sz="1400" spc="-2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effect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400" spc="-6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-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expression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24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5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$nor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1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Join</a:t>
                      </a:r>
                      <a:r>
                        <a:rPr sz="1400" spc="-8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query</a:t>
                      </a:r>
                      <a:r>
                        <a:rPr sz="1400" spc="-2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clauses</a:t>
                      </a:r>
                      <a:r>
                        <a:rPr sz="1400" spc="-6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with</a:t>
                      </a:r>
                      <a:r>
                        <a:rPr sz="1400" spc="-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logical</a:t>
                      </a:r>
                      <a:r>
                        <a:rPr sz="1400" spc="-15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NOR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57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$exists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Matches</a:t>
                      </a:r>
                      <a:r>
                        <a:rPr sz="1400" spc="-13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documents</a:t>
                      </a:r>
                      <a:r>
                        <a:rPr sz="1400" spc="-7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that</a:t>
                      </a:r>
                      <a:r>
                        <a:rPr sz="1400" spc="-114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1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have</a:t>
                      </a:r>
                      <a:r>
                        <a:rPr sz="1400" spc="-10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a specified</a:t>
                      </a:r>
                      <a:r>
                        <a:rPr sz="1400" spc="-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400" spc="5" dirty="0">
                          <a:solidFill>
                            <a:srgbClr val="2E2B1F"/>
                          </a:solidFill>
                          <a:latin typeface="Carlito"/>
                          <a:cs typeface="Carlito"/>
                        </a:rPr>
                        <a:t>field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2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067802" y="5093494"/>
            <a:ext cx="53816" cy="300038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9421178" y="5093494"/>
            <a:ext cx="53816" cy="300038"/>
          </a:xfrm>
          <a:custGeom>
            <a:avLst/>
            <a:gdLst/>
            <a:ahLst/>
            <a:cxn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9200387" y="5206367"/>
            <a:ext cx="147639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33</a:t>
            </a:r>
            <a:endParaRPr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814" y="5725241"/>
            <a:ext cx="2991803" cy="1481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900" spc="-12" dirty="0">
                <a:solidFill>
                  <a:srgbClr val="2E2B1F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sz="900" spc="-12" dirty="0" err="1">
                <a:solidFill>
                  <a:srgbClr val="2E2B1F"/>
                </a:solidFill>
                <a:latin typeface="Arial" pitchFamily="34" charset="0"/>
                <a:cs typeface="Arial" pitchFamily="34" charset="0"/>
              </a:rPr>
              <a:t>docs.mongodb.org</a:t>
            </a:r>
            <a:r>
              <a:rPr sz="900" spc="-12" dirty="0">
                <a:solidFill>
                  <a:srgbClr val="2E2B1F"/>
                </a:solidFill>
                <a:latin typeface="Arial" pitchFamily="34" charset="0"/>
                <a:cs typeface="Arial" pitchFamily="34" charset="0"/>
              </a:rPr>
              <a:t>/manual/reference/operator/query/</a:t>
            </a:r>
            <a:endParaRPr sz="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B0F06-FA26-6444-A7ED-C5293C7A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346" y="1024820"/>
            <a:ext cx="5526993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Formative assessment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8ABF8-AF58-9941-AC5D-7D694679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7076" y="1024820"/>
            <a:ext cx="3147043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3600" cap="all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76EF-0C63-0248-B931-446F5FFC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33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DDC32A-A456-0144-A548-448AB11C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86C2E-1452-F34E-8AC8-510222A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B52D83B-F1DC-1746-9C0B-17FC63B9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2" b="2"/>
          <a:stretch>
            <a:fillRect/>
          </a:stretch>
        </p:blipFill>
        <p:spPr bwMode="auto">
          <a:xfrm>
            <a:off x="4536622" y="1512587"/>
            <a:ext cx="6340379" cy="332221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3B088-00D9-5744-9ABF-54B0E0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Lecture 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34601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53D7-7FAF-3749-A11B-8734C687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132" y="508069"/>
            <a:ext cx="8195332" cy="1013800"/>
          </a:xfrm>
        </p:spPr>
        <p:txBody>
          <a:bodyPr/>
          <a:lstStyle/>
          <a:p>
            <a:r>
              <a:rPr lang="en-AE" dirty="0"/>
              <a:t>LECTURE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C1FD8-29E7-084B-A920-9F783D20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94F62E-EFD3-524C-982D-825D6AF4E4F2}"/>
              </a:ext>
            </a:extLst>
          </p:cNvPr>
          <p:cNvSpPr/>
          <p:nvPr/>
        </p:nvSpPr>
        <p:spPr>
          <a:xfrm>
            <a:off x="581192" y="2164740"/>
            <a:ext cx="10605191" cy="458612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1" dirty="0"/>
              <a:t>At the end of lecture, the student should be able to:</a:t>
            </a:r>
          </a:p>
          <a:p>
            <a:endParaRPr lang="en-US" sz="2001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/>
              <a:t>Data Analysis using MongoDB</a:t>
            </a:r>
            <a:endParaRPr lang="en-US" sz="2000" dirty="0">
              <a:ea typeface="+mn-lt"/>
              <a:cs typeface="+mn-lt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Demonstrate the following: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Client-server components of MongoDB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Create database, document and collection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Generate Query document using Mongo commands, regular Expressions, and aggregation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 Joins in MongoDB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Transactions and ACID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 Discuss the limitations of MongoDB </a:t>
            </a:r>
            <a:r>
              <a:rPr lang="en-US" sz="2000" dirty="0">
                <a:latin typeface="Gill Sans MT"/>
                <a:cs typeface="+mn-lt"/>
              </a:rPr>
              <a:t>tools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58350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280" y="809216"/>
            <a:ext cx="7886700" cy="700192"/>
          </a:xfrm>
        </p:spPr>
        <p:txBody>
          <a:bodyPr/>
          <a:lstStyle/>
          <a:p>
            <a:r>
              <a:rPr lang="en-US" dirty="0"/>
              <a:t>Introduction to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709" y="2710543"/>
            <a:ext cx="8117556" cy="33382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MongoDB is an open source NOSQL database</a:t>
            </a:r>
          </a:p>
          <a:p>
            <a:r>
              <a:rPr lang="en-US" dirty="0"/>
              <a:t>It stores data in JSON-like documents</a:t>
            </a:r>
          </a:p>
          <a:p>
            <a:pPr algn="just"/>
            <a:r>
              <a:rPr lang="en-US" dirty="0"/>
              <a:t>Unlike relational database the data model is flexible using documents (in JSON format).</a:t>
            </a:r>
          </a:p>
          <a:p>
            <a:pPr algn="just"/>
            <a:r>
              <a:rPr lang="en-US" dirty="0"/>
              <a:t>It provides high performance, high availability, and automatic scaling since it is a distributed database.</a:t>
            </a:r>
          </a:p>
          <a:p>
            <a:pPr algn="just"/>
            <a:r>
              <a:rPr lang="en-US" dirty="0"/>
              <a:t>Since they are distributed, NoSQL databases like MongoDB often compromise consistency in favor of availability and partition tolerance.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the NoSQL world, the “eventual consistency” is often used to achieve speed and scalability. </a:t>
            </a:r>
          </a:p>
          <a:p>
            <a:pPr algn="just"/>
            <a:r>
              <a:rPr lang="en-US" dirty="0"/>
              <a:t>MongoDB is a cross-platform, document oriented database that provides, high performance, high availability, and easy scalability. MongoDB works on concept of collection and document. </a:t>
            </a:r>
          </a:p>
          <a:p>
            <a:pPr marL="342927" indent="-342927">
              <a:buFont typeface="Arial" panose="020B0604020202020204" pitchFamily="34" charset="0"/>
              <a:buChar char="•"/>
            </a:pPr>
            <a:endParaRPr lang="en-US" dirty="0"/>
          </a:p>
          <a:p>
            <a:pPr marL="342927" indent="-342927">
              <a:buFont typeface="Arial" panose="020B0604020202020204" pitchFamily="34" charset="0"/>
              <a:buChar char="•"/>
            </a:pPr>
            <a:endParaRPr lang="en-US" dirty="0"/>
          </a:p>
          <a:p>
            <a:pPr marL="342927" indent="-342927">
              <a:buFont typeface="Arial" panose="020B0604020202020204" pitchFamily="34" charset="0"/>
              <a:buChar char="•"/>
            </a:pPr>
            <a:endParaRPr lang="en-US" dirty="0"/>
          </a:p>
          <a:p>
            <a:pPr marL="342927" indent="-342927">
              <a:buFont typeface="Arial" panose="020B0604020202020204" pitchFamily="34" charset="0"/>
              <a:buChar char="•"/>
            </a:pPr>
            <a:endParaRPr lang="en-US" dirty="0"/>
          </a:p>
          <a:p>
            <a:pPr marL="342927" indent="-34292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606300" y="5956138"/>
            <a:ext cx="1052508" cy="365125"/>
          </a:xfrm>
          <a:prstGeom prst="rect">
            <a:avLst/>
          </a:prstGeom>
        </p:spPr>
        <p:txBody>
          <a:bodyPr vert="horz" lIns="91441" tIns="45720" rIns="91441" bIns="45720" rtlCol="0" anchor="ctr"/>
          <a:lstStyle>
            <a:defPPr>
              <a:defRPr lang="en-US"/>
            </a:defPPr>
            <a:lvl1pPr marL="0" algn="r" defTabSz="457234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3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0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04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38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7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0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43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877" algn="l" defTabSz="45723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F837BB8-C320-3D45-9E6B-0D6230D91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" r="1818" b="13151"/>
          <a:stretch/>
        </p:blipFill>
        <p:spPr bwMode="auto">
          <a:xfrm>
            <a:off x="968831" y="1303107"/>
            <a:ext cx="9481455" cy="44773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DD14A461-50DC-AF48-A4D7-E362C970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fld id="{D57F1E4F-1CFF-5643-939E-217C01CDF565}" type="slidenum">
              <a:rPr lang="en-US" smtClean="0"/>
              <a:pPr>
                <a:spcAft>
                  <a:spcPts val="45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61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4B548BB-28E1-DB4B-A985-0E32FD5F9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13333" r="5713" b="14921"/>
          <a:stretch/>
        </p:blipFill>
        <p:spPr bwMode="auto">
          <a:xfrm>
            <a:off x="881742" y="1084149"/>
            <a:ext cx="9492343" cy="418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25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77F507-5EF6-3747-A8B6-8BEE083530C8}"/>
              </a:ext>
            </a:extLst>
          </p:cNvPr>
          <p:cNvSpPr/>
          <p:nvPr/>
        </p:nvSpPr>
        <p:spPr>
          <a:xfrm>
            <a:off x="467222" y="1841383"/>
            <a:ext cx="8272212" cy="741249"/>
          </a:xfrm>
          <a:prstGeom prst="rect">
            <a:avLst/>
          </a:prstGeom>
        </p:spPr>
        <p:txBody>
          <a:bodyPr vert="horz" lIns="68580" tIns="34289" rIns="68580" bIns="34289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1350" cap="all" dirty="0">
                <a:latin typeface="+mj-lt"/>
                <a:ea typeface="+mj-ea"/>
                <a:cs typeface="+mj-cs"/>
              </a:rPr>
              <a:t>Database is a physical container for collections. Each database gets its own set of files on the file system. A single MongoDB server typically has multiple databases. </a:t>
            </a:r>
          </a:p>
        </p:txBody>
      </p:sp>
      <p:pic>
        <p:nvPicPr>
          <p:cNvPr id="6" name="Content Placeholder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C123E106-CAF0-0941-AC0E-8CA1744564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1927" y="2995585"/>
            <a:ext cx="4314730" cy="2890905"/>
          </a:xfrm>
          <a:prstGeom prst="rect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414945-493B-A945-ADC3-3B78DB6604B1}"/>
              </a:ext>
            </a:extLst>
          </p:cNvPr>
          <p:cNvSpPr/>
          <p:nvPr/>
        </p:nvSpPr>
        <p:spPr>
          <a:xfrm>
            <a:off x="5479513" y="2873412"/>
            <a:ext cx="5743657" cy="2724785"/>
          </a:xfrm>
          <a:prstGeom prst="rect">
            <a:avLst/>
          </a:prstGeom>
        </p:spPr>
        <p:txBody>
          <a:bodyPr vert="horz" lIns="68580" tIns="34289" rIns="68580" bIns="34289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45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350" dirty="0">
                <a:solidFill>
                  <a:schemeClr val="tx2"/>
                </a:solidFill>
              </a:rPr>
              <a:t>MongoDB uses name-value pairs or </a:t>
            </a:r>
            <a:r>
              <a:rPr lang="en-US" sz="1350" b="1" dirty="0">
                <a:solidFill>
                  <a:schemeClr val="tx2"/>
                </a:solidFill>
              </a:rPr>
              <a:t>fields</a:t>
            </a:r>
            <a:r>
              <a:rPr lang="en-US" sz="1350" dirty="0">
                <a:solidFill>
                  <a:schemeClr val="tx2"/>
                </a:solidFill>
              </a:rPr>
              <a:t>, which then make up </a:t>
            </a:r>
            <a:r>
              <a:rPr lang="en-US" sz="1350" b="1" dirty="0">
                <a:solidFill>
                  <a:schemeClr val="tx2"/>
                </a:solidFill>
              </a:rPr>
              <a:t>documents</a:t>
            </a:r>
            <a:r>
              <a:rPr lang="en-US" sz="1350" dirty="0">
                <a:solidFill>
                  <a:schemeClr val="tx2"/>
                </a:solidFill>
              </a:rPr>
              <a:t>, which make up </a:t>
            </a:r>
            <a:r>
              <a:rPr lang="en-US" sz="1350" b="1" dirty="0">
                <a:solidFill>
                  <a:schemeClr val="tx2"/>
                </a:solidFill>
              </a:rPr>
              <a:t>collections</a:t>
            </a:r>
            <a:r>
              <a:rPr lang="en-US" sz="135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060F5-A422-704A-8EEE-849D4405E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726" y="5324353"/>
            <a:ext cx="789382" cy="273844"/>
          </a:xfrm>
        </p:spPr>
        <p:txBody>
          <a:bodyPr vert="horz" wrap="square" lIns="68580" tIns="34289" rIns="68580" bIns="34289" rtlCol="0" anchor="ctr">
            <a:normAutofit/>
          </a:bodyPr>
          <a:lstStyle/>
          <a:p>
            <a:pPr>
              <a:spcAft>
                <a:spcPts val="450"/>
              </a:spcAft>
            </a:pPr>
            <a:fld id="{D57F1E4F-1CFF-5643-939E-217C01CDF565}" type="slidenum">
              <a:rPr lang="en-US" smtClean="0"/>
              <a:pPr>
                <a:spcAft>
                  <a:spcPts val="450"/>
                </a:spcAft>
              </a:pPr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C1C1C-AACD-254A-8DAA-611F2A557ACA}"/>
              </a:ext>
            </a:extLst>
          </p:cNvPr>
          <p:cNvSpPr/>
          <p:nvPr/>
        </p:nvSpPr>
        <p:spPr>
          <a:xfrm>
            <a:off x="562134" y="1056284"/>
            <a:ext cx="436909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50"/>
              </a:spcAft>
            </a:pPr>
            <a:r>
              <a:rPr lang="en-US" sz="2800" cap="all" dirty="0">
                <a:solidFill>
                  <a:schemeClr val="bg1"/>
                </a:solidFill>
              </a:rPr>
              <a:t>Database  Design</a:t>
            </a:r>
          </a:p>
        </p:txBody>
      </p:sp>
    </p:spTree>
    <p:extLst>
      <p:ext uri="{BB962C8B-B14F-4D97-AF65-F5344CB8AC3E}">
        <p14:creationId xmlns:p14="http://schemas.microsoft.com/office/powerpoint/2010/main" val="23553234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" id="{78C06C10-5852-4A8F-A3B7-3EBB8271C7BF}" vid="{85ECD6C6-311E-48E0-85A1-0791F79F0E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175</TotalTime>
  <Words>1672</Words>
  <Application>Microsoft Office PowerPoint</Application>
  <PresentationFormat>Widescreen</PresentationFormat>
  <Paragraphs>197</Paragraphs>
  <Slides>38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Dividend</vt:lpstr>
      <vt:lpstr>CIB 3123-BIG data technology</vt:lpstr>
      <vt:lpstr>Lecture Notes</vt:lpstr>
      <vt:lpstr>Document Revision CONTROL (DRC)</vt:lpstr>
      <vt:lpstr>Lecture OUTLINE</vt:lpstr>
      <vt:lpstr>LECTURE OBJECTIVES</vt:lpstr>
      <vt:lpstr>Introduction to MongoDB</vt:lpstr>
      <vt:lpstr>PowerPoint Presentation</vt:lpstr>
      <vt:lpstr>PowerPoint Presentation</vt:lpstr>
      <vt:lpstr>PowerPoint Presentation</vt:lpstr>
      <vt:lpstr>MongoDB database structure</vt:lpstr>
      <vt:lpstr>MongoDB data structure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 Free:</vt:lpstr>
      <vt:lpstr>MongoDB server and client</vt:lpstr>
      <vt:lpstr>Starting server (mongod) and the client(mongo)</vt:lpstr>
      <vt:lpstr>Creating and using a database – use command</vt:lpstr>
      <vt:lpstr>Inserting data into a collection</vt:lpstr>
      <vt:lpstr>Doing multiple inserts</vt:lpstr>
      <vt:lpstr>Object Id</vt:lpstr>
      <vt:lpstr>Update value of A key using $SET</vt:lpstr>
      <vt:lpstr>Update value of A key using $SET</vt:lpstr>
      <vt:lpstr>Deleting from a collection</vt:lpstr>
      <vt:lpstr>Reading from a collection using find() function</vt:lpstr>
      <vt:lpstr>Reading from a collection using find() function - 2</vt:lpstr>
      <vt:lpstr>Connecting to mongodb from node.js</vt:lpstr>
      <vt:lpstr>Using Mongo Client to connect to MongoDB – app.js</vt:lpstr>
      <vt:lpstr>Using MongoClient to connect to MongoDB – app.js</vt:lpstr>
      <vt:lpstr>ACID Use Case Example </vt:lpstr>
      <vt:lpstr>PowerPoint Presentation</vt:lpstr>
      <vt:lpstr>MongoDB limitations</vt:lpstr>
      <vt:lpstr>Query Operators</vt:lpstr>
      <vt:lpstr>Formative assessment</vt:lpstr>
      <vt:lpstr>PowerPoint Presentation</vt:lpstr>
    </vt:vector>
  </TitlesOfParts>
  <Company>HCT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CODE-COURSE TITLE</dc:title>
  <dc:creator>Amala Rajan</dc:creator>
  <cp:lastModifiedBy>Zakea Ilagure</cp:lastModifiedBy>
  <cp:revision>51</cp:revision>
  <dcterms:created xsi:type="dcterms:W3CDTF">2021-06-02T05:32:38Z</dcterms:created>
  <dcterms:modified xsi:type="dcterms:W3CDTF">2021-07-06T06:14:49Z</dcterms:modified>
</cp:coreProperties>
</file>