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58594" y="10700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2248853"/>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707886"/>
          </a:xfrm>
          <a:prstGeom prst="rect">
            <a:avLst/>
          </a:prstGeom>
          <a:noFill/>
        </p:spPr>
        <p:txBody>
          <a:bodyPr wrap="square" rtlCol="0">
            <a:spAutoFit/>
          </a:bodyPr>
          <a:lstStyle/>
          <a:p>
            <a:r>
              <a:rPr lang="en-US" sz="2000">
                <a:solidFill>
                  <a:srgbClr val="161D23"/>
                </a:solidFill>
              </a:rPr>
              <a:t>Voting Application Using Django Framework</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61612"/>
            <a:ext cx="517554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T. </a:t>
            </a:r>
            <a:r>
              <a:rPr lang="en-US" sz="1100" dirty="0" err="1">
                <a:solidFill>
                  <a:schemeClr val="tx1"/>
                </a:solidFill>
              </a:rPr>
              <a:t>Jabez</a:t>
            </a:r>
            <a:r>
              <a:rPr lang="en-US" sz="1100" dirty="0">
                <a:solidFill>
                  <a:schemeClr val="tx1"/>
                </a:solidFill>
              </a:rPr>
              <a:t> Moses Paul </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2175763" cy="7248"/>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JP College of Engineering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7B72237-CCE1-ED90-5821-8085DD1A016C}"/>
              </a:ext>
            </a:extLst>
          </p:cNvPr>
          <p:cNvSpPr txBox="1"/>
          <p:nvPr/>
        </p:nvSpPr>
        <p:spPr>
          <a:xfrm>
            <a:off x="845820" y="1430814"/>
            <a:ext cx="6973146" cy="2677656"/>
          </a:xfrm>
          <a:prstGeom prst="rect">
            <a:avLst/>
          </a:prstGeom>
          <a:noFill/>
        </p:spPr>
        <p:txBody>
          <a:bodyPr wrap="square">
            <a:spAutoFit/>
          </a:bodyPr>
          <a:lstStyle/>
          <a:p>
            <a:r>
              <a:rPr lang="en-US"/>
              <a:t>User Model:Represents a user of the application.Fields: username, email, password (hashed), date_joined, is_staff, is_active, is_superuser, etc.</a:t>
            </a:r>
          </a:p>
          <a:p>
            <a:endParaRPr lang="en-US"/>
          </a:p>
          <a:p>
            <a:r>
              <a:rPr lang="en-US"/>
              <a:t>Election Model:Represents an election.Fields: title, description, start_date, end_date, is_active, etc.</a:t>
            </a:r>
          </a:p>
          <a:p>
            <a:endParaRPr lang="en-US"/>
          </a:p>
          <a:p>
            <a:r>
              <a:rPr lang="en-US"/>
              <a:t>Candidate Model:Represents a candidate in an election.Fields: election (ForeignKey to Election), name, description, etc.</a:t>
            </a:r>
          </a:p>
          <a:p>
            <a:endParaRPr lang="en-US"/>
          </a:p>
          <a:p>
            <a:r>
              <a:rPr lang="en-US"/>
              <a:t>Vote Model:Represents a vote cast by a user in an election.Fields: election (ForeignKey to Election), candidate (ForeignKey to Candidate), voter (ForeignKey to User), timestamp, etc.</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29A8511A-F172-B6C7-4122-C5B40E640F6D}"/>
              </a:ext>
            </a:extLst>
          </p:cNvPr>
          <p:cNvPicPr>
            <a:picLocks noChangeAspect="1"/>
          </p:cNvPicPr>
          <p:nvPr/>
        </p:nvPicPr>
        <p:blipFill>
          <a:blip r:embed="rId2"/>
          <a:stretch>
            <a:fillRect/>
          </a:stretch>
        </p:blipFill>
        <p:spPr>
          <a:xfrm>
            <a:off x="311699" y="1324052"/>
            <a:ext cx="7680834" cy="324494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74509DC3-EA68-E8BA-2B42-D1CA862F2E11}"/>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Subtitle 2">
            <a:extLst>
              <a:ext uri="{FF2B5EF4-FFF2-40B4-BE49-F238E27FC236}">
                <a16:creationId xmlns:a16="http://schemas.microsoft.com/office/drawing/2014/main" id="{E90A1302-3359-7F4B-192A-A5CD5ADBFF90}"/>
              </a:ext>
            </a:extLst>
          </p:cNvPr>
          <p:cNvSpPr>
            <a:spLocks noGrp="1"/>
          </p:cNvSpPr>
          <p:nvPr>
            <p:ph type="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 Placeholder 2">
            <a:extLst>
              <a:ext uri="{FF2B5EF4-FFF2-40B4-BE49-F238E27FC236}">
                <a16:creationId xmlns:a16="http://schemas.microsoft.com/office/drawing/2014/main" id="{C6BD086F-8789-B4D9-86BF-304949D4DAA7}"/>
              </a:ext>
            </a:extLst>
          </p:cNvPr>
          <p:cNvSpPr txBox="1">
            <a:spLocks/>
          </p:cNvSpPr>
          <p:nvPr/>
        </p:nvSpPr>
        <p:spPr>
          <a:xfrm>
            <a:off x="311700" y="1389600"/>
            <a:ext cx="7498800" cy="3179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 Placeholder 2">
            <a:extLst>
              <a:ext uri="{FF2B5EF4-FFF2-40B4-BE49-F238E27FC236}">
                <a16:creationId xmlns:a16="http://schemas.microsoft.com/office/drawing/2014/main" id="{EDDBF082-525F-4FEF-133B-814BE28A7D78}"/>
              </a:ext>
            </a:extLst>
          </p:cNvPr>
          <p:cNvSpPr txBox="1">
            <a:spLocks/>
          </p:cNvSpPr>
          <p:nvPr/>
        </p:nvSpPr>
        <p:spPr>
          <a:xfrm>
            <a:off x="311700" y="1389600"/>
            <a:ext cx="7498800" cy="3179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p>
        </p:txBody>
      </p:sp>
      <p:pic>
        <p:nvPicPr>
          <p:cNvPr id="3" name="Picture 2">
            <a:extLst>
              <a:ext uri="{FF2B5EF4-FFF2-40B4-BE49-F238E27FC236}">
                <a16:creationId xmlns:a16="http://schemas.microsoft.com/office/drawing/2014/main" id="{1848FE7F-1B8F-D463-0259-93C2B050E086}"/>
              </a:ext>
            </a:extLst>
          </p:cNvPr>
          <p:cNvPicPr>
            <a:picLocks noChangeAspect="1"/>
          </p:cNvPicPr>
          <p:nvPr/>
        </p:nvPicPr>
        <p:blipFill>
          <a:blip r:embed="rId2"/>
          <a:stretch>
            <a:fillRect/>
          </a:stretch>
        </p:blipFill>
        <p:spPr>
          <a:xfrm>
            <a:off x="1524000" y="1300511"/>
            <a:ext cx="6096000" cy="25424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F952F2F4-0655-C697-BAA1-4030B92E95F1}"/>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79A6750-8C9B-7A63-C96F-9F16F962306C}"/>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01395" cy="36934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Abstract:</a:t>
            </a:r>
            <a:br>
              <a:rPr lang="en-US" sz="1600" b="1" dirty="0">
                <a:solidFill>
                  <a:srgbClr val="213163"/>
                </a:solidFill>
              </a:rPr>
            </a:br>
            <a:br>
              <a:rPr lang="en-US" sz="1600" b="1" dirty="0">
                <a:solidFill>
                  <a:srgbClr val="213163"/>
                </a:solidFill>
              </a:rPr>
            </a:br>
            <a:r>
              <a:rPr lang="en-US" sz="1600" b="1" dirty="0">
                <a:solidFill>
                  <a:srgbClr val="213163"/>
                </a:solidFill>
              </a:rPr>
              <a:t>              This project aims to develop a secure and scalable voting application using the Django framework. The application will allow users to participate in various types of elections, such as governmental, organizational, or public polls, ensuring the integrity and confidentiality of the voting process. Key features include user authentication, candidate nomination, real-time result tracking, and secure data storage. </a:t>
            </a:r>
            <a:br>
              <a:rPr lang="en-US" sz="1600" b="1" dirty="0">
                <a:solidFill>
                  <a:srgbClr val="213163"/>
                </a:solidFill>
              </a:rPr>
            </a:br>
            <a:r>
              <a:rPr lang="en-US" sz="1600" b="1" dirty="0">
                <a:solidFill>
                  <a:srgbClr val="213163"/>
                </a:solidFill>
              </a:rPr>
              <a:t>               The application will leverage Django's built-in security features, such as user authentication, CSRF protection, and SQL injection prevention, to ensure the integrity of the voting process. Additionally, the application will be designed to scale horizontally to handle a large number of users and votes.</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6CFB4B7-E777-0F68-CBCA-D390ABF4ACAD}"/>
              </a:ext>
            </a:extLst>
          </p:cNvPr>
          <p:cNvSpPr txBox="1"/>
          <p:nvPr/>
        </p:nvSpPr>
        <p:spPr>
          <a:xfrm>
            <a:off x="615527" y="1285880"/>
            <a:ext cx="7322819" cy="2246769"/>
          </a:xfrm>
          <a:prstGeom prst="rect">
            <a:avLst/>
          </a:prstGeom>
          <a:noFill/>
        </p:spPr>
        <p:txBody>
          <a:bodyPr wrap="square">
            <a:spAutoFit/>
          </a:bodyPr>
          <a:lstStyle/>
          <a:p>
            <a:pPr marL="285750" indent="-285750">
              <a:buFont typeface="Arial" panose="020B0604020202020204" pitchFamily="34" charset="0"/>
              <a:buChar char="•"/>
            </a:pPr>
            <a:r>
              <a:rPr lang="en-US" dirty="0"/>
              <a:t>Online voting systems face significant challenges related to security and scalability.</a:t>
            </a:r>
          </a:p>
          <a:p>
            <a:pPr marL="285750" indent="-285750">
              <a:buFont typeface="Arial" panose="020B0604020202020204" pitchFamily="34" charset="0"/>
              <a:buChar char="•"/>
            </a:pPr>
            <a:r>
              <a:rPr lang="en-US" dirty="0"/>
              <a:t> Existing systems often struggle to prevent unauthorized access, ensure the integrity of the voting process, and handle a large number of users and votes efficiently.</a:t>
            </a:r>
          </a:p>
          <a:p>
            <a:pPr marL="285750" indent="-285750">
              <a:buFont typeface="Arial" panose="020B0604020202020204" pitchFamily="34" charset="0"/>
              <a:buChar char="•"/>
            </a:pPr>
            <a:r>
              <a:rPr lang="en-US" dirty="0"/>
              <a:t> The objective of this project is to develop a secure and scalable online voting application using the Django framework. </a:t>
            </a:r>
          </a:p>
          <a:p>
            <a:pPr marL="285750" indent="-285750">
              <a:buFont typeface="Arial" panose="020B0604020202020204" pitchFamily="34" charset="0"/>
              <a:buChar char="•"/>
            </a:pPr>
            <a:r>
              <a:rPr lang="en-US" dirty="0"/>
              <a:t>The application will address key security challenges by implementing robust authentication mechanisms, ensuring data encryption, and preventing common vulnerabilities such as SQL injection and cross-site scripting (XSS). </a:t>
            </a:r>
          </a:p>
          <a:p>
            <a:pPr marL="285750" indent="-285750">
              <a:buFont typeface="Arial" panose="020B0604020202020204" pitchFamily="34" charset="0"/>
              <a:buChar char="•"/>
            </a:pPr>
            <a:r>
              <a:rPr lang="en-US" dirty="0"/>
              <a:t>Furthermore, the application will be designed to scale horizontally to accommodate a growing number of users and votes.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br>
              <a:rPr lang="en-US" sz="1600" b="1">
                <a:solidFill>
                  <a:srgbClr val="213163"/>
                </a:solidFill>
              </a:rPr>
            </a:br>
            <a:br>
              <a:rPr lang="en-US" sz="1600" b="1">
                <a:solidFill>
                  <a:srgbClr val="213163"/>
                </a:solidFill>
              </a:rPr>
            </a:br>
            <a:r>
              <a:rPr lang="en-US" sz="1600" b="1">
                <a:solidFill>
                  <a:srgbClr val="213163"/>
                </a:solidFill>
              </a:rPr>
              <a:t>1. User Authentication </a:t>
            </a:r>
            <a:br>
              <a:rPr lang="en-US" sz="1600" b="1">
                <a:solidFill>
                  <a:srgbClr val="213163"/>
                </a:solidFill>
              </a:rPr>
            </a:br>
            <a:r>
              <a:rPr lang="en-US" sz="1600" b="1">
                <a:solidFill>
                  <a:srgbClr val="213163"/>
                </a:solidFill>
              </a:rPr>
              <a:t>2. Voting process</a:t>
            </a:r>
            <a:br>
              <a:rPr lang="en-US" sz="1600" b="1">
                <a:solidFill>
                  <a:srgbClr val="213163"/>
                </a:solidFill>
              </a:rPr>
            </a:br>
            <a:r>
              <a:rPr lang="en-US" sz="1600" b="1">
                <a:solidFill>
                  <a:srgbClr val="213163"/>
                </a:solidFill>
              </a:rPr>
              <a:t>3. Candidate Nomination</a:t>
            </a:r>
            <a:br>
              <a:rPr lang="en-US" sz="1600" b="1">
                <a:solidFill>
                  <a:srgbClr val="213163"/>
                </a:solidFill>
              </a:rPr>
            </a:br>
            <a:r>
              <a:rPr lang="en-US" sz="1600" b="1">
                <a:solidFill>
                  <a:srgbClr val="213163"/>
                </a:solidFill>
              </a:rPr>
              <a:t>4. Real time Result Tracking</a:t>
            </a:r>
            <a:br>
              <a:rPr lang="en-US" sz="1600" b="1">
                <a:solidFill>
                  <a:srgbClr val="213163"/>
                </a:solidFill>
              </a:rPr>
            </a:br>
            <a:r>
              <a:rPr lang="en-US" sz="1600" b="1">
                <a:solidFill>
                  <a:srgbClr val="213163"/>
                </a:solidFill>
              </a:rPr>
              <a:t>5. Security features</a:t>
            </a:r>
            <a:br>
              <a:rPr lang="en-US" sz="1600" b="1">
                <a:solidFill>
                  <a:srgbClr val="213163"/>
                </a:solidFill>
              </a:rPr>
            </a:br>
            <a:r>
              <a:rPr lang="en-US" sz="1600" b="1">
                <a:solidFill>
                  <a:srgbClr val="213163"/>
                </a:solidFill>
              </a:rPr>
              <a:t>6. Scalability</a:t>
            </a:r>
            <a:br>
              <a:rPr lang="en-US" sz="1600" b="1">
                <a:solidFill>
                  <a:srgbClr val="213163"/>
                </a:solidFill>
              </a:rPr>
            </a:br>
            <a:r>
              <a:rPr lang="en-US" sz="1600" b="1">
                <a:solidFill>
                  <a:srgbClr val="213163"/>
                </a:solidFill>
              </a:rPr>
              <a:t>7. Accessibility </a:t>
            </a:r>
            <a:br>
              <a:rPr lang="en-US" sz="1600" b="1">
                <a:solidFill>
                  <a:srgbClr val="213163"/>
                </a:solidFill>
              </a:rPr>
            </a:br>
            <a:r>
              <a:rPr lang="en-US" sz="1600" b="1">
                <a:solidFill>
                  <a:srgbClr val="213163"/>
                </a:solidFill>
              </a:rPr>
              <a:t>8. Data storage</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1671676"/>
          </a:xfrm>
          <a:prstGeom prst="rect">
            <a:avLst/>
          </a:prstGeom>
          <a:noFill/>
        </p:spPr>
        <p:txBody>
          <a:bodyPr wrap="square">
            <a:spAutoFit/>
          </a:bodyPr>
          <a:lstStyle/>
          <a:p>
            <a:pPr algn="l">
              <a:lnSpc>
                <a:spcPct val="150000"/>
              </a:lnSpc>
            </a:pPr>
            <a:r>
              <a:rPr lang="en-US">
                <a:solidFill>
                  <a:srgbClr val="374151"/>
                </a:solidFill>
                <a:latin typeface="Times New Roman" panose="02020603050405020304" pitchFamily="18" charset="0"/>
                <a:cs typeface="Times New Roman" panose="02020603050405020304" pitchFamily="18" charset="0"/>
              </a:rPr>
              <a:t>1</a:t>
            </a:r>
            <a:r>
              <a:rPr lang="en-US" b="0" i="0">
                <a:solidFill>
                  <a:srgbClr val="374151"/>
                </a:solidFill>
                <a:effectLst/>
                <a:latin typeface="Times New Roman" panose="02020603050405020304" pitchFamily="18" charset="0"/>
                <a:cs typeface="Times New Roman" panose="02020603050405020304" pitchFamily="18" charset="0"/>
              </a:rPr>
              <a:t>. Using Django’s Authentication System</a:t>
            </a:r>
          </a:p>
          <a:p>
            <a:pPr algn="l">
              <a:lnSpc>
                <a:spcPct val="150000"/>
              </a:lnSpc>
            </a:pPr>
            <a:r>
              <a:rPr lang="en-US">
                <a:solidFill>
                  <a:srgbClr val="374151"/>
                </a:solidFill>
                <a:latin typeface="Times New Roman" panose="02020603050405020304" pitchFamily="18" charset="0"/>
                <a:cs typeface="Times New Roman" panose="02020603050405020304" pitchFamily="18" charset="0"/>
              </a:rPr>
              <a:t>2. Develop functionalities to manage voting process </a:t>
            </a:r>
          </a:p>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3.Allow administrator to create  and manage the ballot for each voting</a:t>
            </a:r>
          </a:p>
          <a:p>
            <a:pPr algn="l">
              <a:lnSpc>
                <a:spcPct val="150000"/>
              </a:lnSpc>
            </a:pPr>
            <a:r>
              <a:rPr lang="en-US">
                <a:solidFill>
                  <a:srgbClr val="374151"/>
                </a:solidFill>
                <a:latin typeface="Times New Roman" panose="02020603050405020304" pitchFamily="18" charset="0"/>
                <a:cs typeface="Times New Roman" panose="02020603050405020304" pitchFamily="18" charset="0"/>
              </a:rPr>
              <a:t>4. Use https for encrypt data transmission between the client and the server </a:t>
            </a:r>
          </a:p>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5. Implement the real time result tracking for users to view updated result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 y="455208"/>
            <a:ext cx="8886613" cy="3287503"/>
          </a:xfrm>
          <a:prstGeom prst="rect">
            <a:avLst/>
          </a:prstGeom>
          <a:noFill/>
        </p:spPr>
        <p:txBody>
          <a:bodyPr wrap="square">
            <a:spAutoFit/>
          </a:bodyPr>
          <a:lstStyle/>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Advantages:</a:t>
            </a:r>
          </a:p>
          <a:p>
            <a:pPr marL="800100" lvl="1" indent="-342900" algn="l">
              <a:lnSpc>
                <a:spcPct val="150000"/>
              </a:lnSpc>
              <a:buAutoNum type="arabicPeriod"/>
            </a:pPr>
            <a:r>
              <a:rPr lang="en-US" b="0" i="0">
                <a:solidFill>
                  <a:srgbClr val="374151"/>
                </a:solidFill>
                <a:effectLst/>
                <a:latin typeface="Times New Roman" panose="02020603050405020304" pitchFamily="18" charset="0"/>
                <a:cs typeface="Times New Roman" panose="02020603050405020304" pitchFamily="18" charset="0"/>
              </a:rPr>
              <a:t>Rapid Development: Django's "batteries-included" approach provides a set of tools and libraries for common web development tasks, allowing developers to build applications quickly and efficiently.</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 2.   </a:t>
            </a:r>
            <a:r>
              <a:rPr lang="en-US" b="0" i="0">
                <a:solidFill>
                  <a:srgbClr val="374151"/>
                </a:solidFill>
                <a:effectLst/>
                <a:latin typeface="Times New Roman" panose="02020603050405020304" pitchFamily="18" charset="0"/>
                <a:cs typeface="Times New Roman" panose="02020603050405020304" pitchFamily="18" charset="0"/>
              </a:rPr>
              <a:t>Scalability: Django is designed to scale horizontally, making it well-suited for applications that need to handle a large number of users and votes. It supports efficient database queries, caching, and load balancing, which are essential for scalability.</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   Authentication and Authorization: Django's authentication and authorization system makes it easy to implement user authentication and manage user roles and permissions.</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4.   </a:t>
            </a:r>
            <a:r>
              <a:rPr lang="en-US" b="0" i="0">
                <a:solidFill>
                  <a:srgbClr val="374151"/>
                </a:solidFill>
                <a:effectLst/>
                <a:latin typeface="Times New Roman" panose="02020603050405020304" pitchFamily="18" charset="0"/>
                <a:cs typeface="Times New Roman" panose="02020603050405020304" pitchFamily="18" charset="0"/>
              </a:rPr>
              <a:t>Admin Interface:  Django's admin interface allows administrators to manage the application's data, including creating and managing elections, candidates, and votes, without writing any code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2318007"/>
          </a:xfrm>
          <a:prstGeom prst="rect">
            <a:avLst/>
          </a:prstGeom>
          <a:noFill/>
        </p:spPr>
        <p:txBody>
          <a:bodyPr wrap="square">
            <a:spAutoFit/>
          </a:bodyPr>
          <a:lstStyle/>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Features: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1.User Authentication </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2.Election Management </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3.Candidate Management </a:t>
            </a:r>
          </a:p>
          <a:p>
            <a:pPr marL="457200" lvl="1" algn="l">
              <a:lnSpc>
                <a:spcPct val="150000"/>
              </a:lnSpc>
            </a:pPr>
            <a:r>
              <a:rPr lang="en-US">
                <a:solidFill>
                  <a:srgbClr val="374151"/>
                </a:solidFill>
                <a:latin typeface="Times New Roman" panose="02020603050405020304" pitchFamily="18" charset="0"/>
                <a:cs typeface="Times New Roman" panose="02020603050405020304" pitchFamily="18" charset="0"/>
              </a:rPr>
              <a:t>4.Voting process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5.Real time result tracking</a:t>
            </a: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project aims to develop a secure and scalable voting application using the Django framework. The application will allow users to participate in various types of elections, such as governmental, organizational, or public polls, ensuring the integrity and confidentiality of the voting process. Key features include user authentication, candidate nomination, real-time result tracking, and secure data storage.                 The application will leverage Django's built-in security features, such as user authentication, CSRF protection, and SQL injection prevention, to ensure the integrity of the voting process. Additionally, the application will be designed to scale horizontally to handle a large number of users and votes.</vt:lpstr>
      <vt:lpstr>Problem Statement</vt:lpstr>
      <vt:lpstr>Project Overview  1. User Authentication  2. Voting process 3. Candidate Nomination 4. Real time Result Tracking 5. Security features 6. Scalability 7. Accessibility  8. Data storage</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uma uma</cp:lastModifiedBy>
  <cp:revision>17</cp:revision>
  <dcterms:modified xsi:type="dcterms:W3CDTF">2024-04-26T09:08:53Z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