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erif"/>
      <p:regular r:id="rId19"/>
      <p:bold r:id="rId20"/>
      <p:italic r:id="rId21"/>
      <p:boldItalic r:id="rId22"/>
    </p:embeddedFont>
    <p:embeddedFont>
      <p:font typeface="Robo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fntdata"/><Relationship Id="rId22" Type="http://schemas.openxmlformats.org/officeDocument/2006/relationships/font" Target="fonts/RobotoSerif-boldItalic.fntdata"/><Relationship Id="rId21" Type="http://schemas.openxmlformats.org/officeDocument/2006/relationships/font" Target="fonts/RobotoSerif-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2ec28e80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2ec28e80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b9c76f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b9c76f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2ec28e80d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2ec28e80d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2ec28e8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2ec28e8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ec28e80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ec28e80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2ec28e80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2ec28e80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c77da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bc77da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b9c76f4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b9c76f4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pp.asana.com/0/1204350057158842/boar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51900" y="13734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59"/>
              <a:t>Group 2</a:t>
            </a:r>
            <a:endParaRPr sz="3759"/>
          </a:p>
          <a:p>
            <a:pPr indent="0" lvl="0" marL="0" rtl="0" algn="ctr">
              <a:spcBef>
                <a:spcPts val="0"/>
              </a:spcBef>
              <a:spcAft>
                <a:spcPts val="0"/>
              </a:spcAft>
              <a:buSzPts val="990"/>
              <a:buNone/>
            </a:pPr>
            <a:r>
              <a:rPr lang="en" sz="3759"/>
              <a:t>CS 584 Machine Learning Spring 2023</a:t>
            </a:r>
            <a:endParaRPr sz="3759"/>
          </a:p>
        </p:txBody>
      </p:sp>
      <p:sp>
        <p:nvSpPr>
          <p:cNvPr id="67" name="Google Shape;67;p13"/>
          <p:cNvSpPr txBox="1"/>
          <p:nvPr>
            <p:ph idx="1" type="subTitle"/>
          </p:nvPr>
        </p:nvSpPr>
        <p:spPr>
          <a:xfrm>
            <a:off x="2184975" y="2471714"/>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Music Therapy Treatment based on Emotion Detection</a:t>
            </a:r>
            <a:endParaRPr b="1" sz="2400"/>
          </a:p>
        </p:txBody>
      </p:sp>
      <p:sp>
        <p:nvSpPr>
          <p:cNvPr id="68" name="Google Shape;68;p13"/>
          <p:cNvSpPr txBox="1"/>
          <p:nvPr/>
        </p:nvSpPr>
        <p:spPr>
          <a:xfrm>
            <a:off x="888700" y="4400675"/>
            <a:ext cx="74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69" name="Google Shape;69;p13"/>
          <p:cNvSpPr txBox="1"/>
          <p:nvPr/>
        </p:nvSpPr>
        <p:spPr>
          <a:xfrm>
            <a:off x="1089950" y="3278875"/>
            <a:ext cx="171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Elisha Maria K Orlina (A20520119)</a:t>
            </a:r>
            <a:endParaRPr sz="1000">
              <a:latin typeface="Open Sans"/>
              <a:ea typeface="Open Sans"/>
              <a:cs typeface="Open Sans"/>
              <a:sym typeface="Open Sans"/>
            </a:endParaRPr>
          </a:p>
        </p:txBody>
      </p:sp>
      <p:sp>
        <p:nvSpPr>
          <p:cNvPr id="70" name="Google Shape;70;p13"/>
          <p:cNvSpPr txBox="1"/>
          <p:nvPr/>
        </p:nvSpPr>
        <p:spPr>
          <a:xfrm>
            <a:off x="3648200" y="3278875"/>
            <a:ext cx="152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Raj Shah </a:t>
            </a:r>
            <a:endParaRPr sz="1000">
              <a:latin typeface="Open Sans"/>
              <a:ea typeface="Open Sans"/>
              <a:cs typeface="Open Sans"/>
              <a:sym typeface="Open Sans"/>
            </a:endParaRPr>
          </a:p>
          <a:p>
            <a:pPr indent="0" lvl="0" marL="0" rtl="0" algn="ctr">
              <a:spcBef>
                <a:spcPts val="0"/>
              </a:spcBef>
              <a:spcAft>
                <a:spcPts val="0"/>
              </a:spcAft>
              <a:buNone/>
            </a:pPr>
            <a:r>
              <a:rPr lang="en" sz="1000">
                <a:latin typeface="Open Sans"/>
                <a:ea typeface="Open Sans"/>
                <a:cs typeface="Open Sans"/>
                <a:sym typeface="Open Sans"/>
              </a:rPr>
              <a:t>(A20524266)</a:t>
            </a:r>
            <a:endParaRPr sz="1000">
              <a:latin typeface="Open Sans"/>
              <a:ea typeface="Open Sans"/>
              <a:cs typeface="Open Sans"/>
              <a:sym typeface="Open Sans"/>
            </a:endParaRPr>
          </a:p>
        </p:txBody>
      </p:sp>
      <p:sp>
        <p:nvSpPr>
          <p:cNvPr id="71" name="Google Shape;71;p13"/>
          <p:cNvSpPr txBox="1"/>
          <p:nvPr/>
        </p:nvSpPr>
        <p:spPr>
          <a:xfrm>
            <a:off x="6224450" y="3359950"/>
            <a:ext cx="180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Abhishek Jaiswal </a:t>
            </a:r>
            <a:endParaRPr sz="1000">
              <a:latin typeface="Open Sans"/>
              <a:ea typeface="Open Sans"/>
              <a:cs typeface="Open Sans"/>
              <a:sym typeface="Open Sans"/>
            </a:endParaRPr>
          </a:p>
          <a:p>
            <a:pPr indent="0" lvl="0" marL="0" rtl="0" algn="ctr">
              <a:spcBef>
                <a:spcPts val="0"/>
              </a:spcBef>
              <a:spcAft>
                <a:spcPts val="0"/>
              </a:spcAft>
              <a:buNone/>
            </a:pPr>
            <a:r>
              <a:rPr lang="en" sz="1000">
                <a:latin typeface="Open Sans"/>
                <a:ea typeface="Open Sans"/>
                <a:cs typeface="Open Sans"/>
                <a:sym typeface="Open Sans"/>
              </a:rPr>
              <a:t>(A20380004)</a:t>
            </a:r>
            <a:endParaRPr sz="1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4801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940"/>
              <a:t>Model training </a:t>
            </a:r>
            <a:endParaRPr sz="2940"/>
          </a:p>
        </p:txBody>
      </p:sp>
      <p:sp>
        <p:nvSpPr>
          <p:cNvPr id="129" name="Google Shape;129;p22"/>
          <p:cNvSpPr txBox="1"/>
          <p:nvPr/>
        </p:nvSpPr>
        <p:spPr>
          <a:xfrm>
            <a:off x="405350" y="954850"/>
            <a:ext cx="46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Algorithm which we will implement for model training is CNN. </a:t>
            </a:r>
            <a:endParaRPr sz="1000">
              <a:latin typeface="Open Sans"/>
              <a:ea typeface="Open Sans"/>
              <a:cs typeface="Open Sans"/>
              <a:sym typeface="Open Sans"/>
            </a:endParaRPr>
          </a:p>
        </p:txBody>
      </p:sp>
      <p:sp>
        <p:nvSpPr>
          <p:cNvPr id="130" name="Google Shape;130;p22"/>
          <p:cNvSpPr txBox="1"/>
          <p:nvPr/>
        </p:nvSpPr>
        <p:spPr>
          <a:xfrm>
            <a:off x="459500" y="1391950"/>
            <a:ext cx="4548900" cy="518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CNN (Convoluted Neural Networks) - </a:t>
            </a:r>
            <a:endParaRPr b="1" sz="11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just">
              <a:spcBef>
                <a:spcPts val="0"/>
              </a:spcBef>
              <a:spcAft>
                <a:spcPts val="0"/>
              </a:spcAft>
              <a:buNone/>
            </a:pPr>
            <a:r>
              <a:rPr lang="en" sz="1000">
                <a:latin typeface="Open Sans"/>
                <a:ea typeface="Open Sans"/>
                <a:cs typeface="Open Sans"/>
                <a:sym typeface="Open Sans"/>
              </a:rPr>
              <a:t>We are going to augment the dataset by applying transformations such as rotations, scaling, and flipping to create new images. This increases the diversity of the dataset and helps prevent overfitting.</a:t>
            </a:r>
            <a:endParaRPr sz="1000">
              <a:latin typeface="Open Sans"/>
              <a:ea typeface="Open Sans"/>
              <a:cs typeface="Open Sans"/>
              <a:sym typeface="Open Sans"/>
            </a:endParaRPr>
          </a:p>
          <a:p>
            <a:pPr indent="0" lvl="0" marL="0" rtl="0" algn="just">
              <a:spcBef>
                <a:spcPts val="0"/>
              </a:spcBef>
              <a:spcAft>
                <a:spcPts val="0"/>
              </a:spcAft>
              <a:buNone/>
            </a:pPr>
            <a:r>
              <a:t/>
            </a:r>
            <a:endParaRPr sz="1000">
              <a:latin typeface="Open Sans"/>
              <a:ea typeface="Open Sans"/>
              <a:cs typeface="Open Sans"/>
              <a:sym typeface="Open Sans"/>
            </a:endParaRPr>
          </a:p>
          <a:p>
            <a:pPr indent="0" lvl="0" marL="0" rtl="0" algn="just">
              <a:spcBef>
                <a:spcPts val="0"/>
              </a:spcBef>
              <a:spcAft>
                <a:spcPts val="0"/>
              </a:spcAft>
              <a:buNone/>
            </a:pPr>
            <a:r>
              <a:rPr lang="en" sz="1000">
                <a:latin typeface="Open Sans"/>
                <a:ea typeface="Open Sans"/>
                <a:cs typeface="Open Sans"/>
                <a:sym typeface="Open Sans"/>
              </a:rPr>
              <a:t>We will choose a CNN architecture that is appropriate for the face recognition task. A common approach is to use a combination of convolutional layers, pooling layers, and fully connected layers to extract features from the input images and classify them.</a:t>
            </a:r>
            <a:endParaRPr sz="1000">
              <a:latin typeface="Open Sans"/>
              <a:ea typeface="Open Sans"/>
              <a:cs typeface="Open Sans"/>
              <a:sym typeface="Open Sans"/>
            </a:endParaRPr>
          </a:p>
          <a:p>
            <a:pPr indent="0" lvl="0" marL="0" rtl="0" algn="just">
              <a:lnSpc>
                <a:spcPct val="115000"/>
              </a:lnSpc>
              <a:spcBef>
                <a:spcPts val="1500"/>
              </a:spcBef>
              <a:spcAft>
                <a:spcPts val="0"/>
              </a:spcAft>
              <a:buNone/>
            </a:pPr>
            <a:r>
              <a:rPr lang="en" sz="1000">
                <a:latin typeface="Open Sans"/>
                <a:ea typeface="Open Sans"/>
                <a:cs typeface="Open Sans"/>
                <a:sym typeface="Open Sans"/>
              </a:rPr>
              <a:t>We will Train the CNN model on the preprocessed and augmented dataset using techniques such as backpropagation and stochastic gradient descent to optimize the model parameters. Evaluate the performance of the trained model on a separate validation set to determine its accuracy and identify any areas for improvement.</a:t>
            </a:r>
            <a:endParaRPr sz="1000">
              <a:latin typeface="Open Sans"/>
              <a:ea typeface="Open Sans"/>
              <a:cs typeface="Open Sans"/>
              <a:sym typeface="Open Sans"/>
            </a:endParaRPr>
          </a:p>
          <a:p>
            <a:pPr indent="0" lvl="0" marL="0" rtl="0" algn="just">
              <a:lnSpc>
                <a:spcPct val="115000"/>
              </a:lnSpc>
              <a:spcBef>
                <a:spcPts val="1500"/>
              </a:spcBef>
              <a:spcAft>
                <a:spcPts val="0"/>
              </a:spcAft>
              <a:buNone/>
            </a:pPr>
            <a:r>
              <a:rPr lang="en" sz="1000">
                <a:latin typeface="Open Sans"/>
                <a:ea typeface="Open Sans"/>
                <a:cs typeface="Open Sans"/>
                <a:sym typeface="Open Sans"/>
              </a:rPr>
              <a:t>Once the model has been trained and validated, it can be deployed in the system to identify people’s face emotions accurately.</a:t>
            </a:r>
            <a:r>
              <a:rPr lang="en" sz="1050">
                <a:latin typeface="Roboto"/>
                <a:ea typeface="Roboto"/>
                <a:cs typeface="Roboto"/>
                <a:sym typeface="Roboto"/>
              </a:rPr>
              <a:t> </a:t>
            </a:r>
            <a:endParaRPr sz="1000">
              <a:latin typeface="Open Sans"/>
              <a:ea typeface="Open Sans"/>
              <a:cs typeface="Open Sans"/>
              <a:sym typeface="Open Sans"/>
            </a:endParaRPr>
          </a:p>
          <a:p>
            <a:pPr indent="0" lvl="0" marL="0" rtl="0" algn="just">
              <a:lnSpc>
                <a:spcPct val="115000"/>
              </a:lnSpc>
              <a:spcBef>
                <a:spcPts val="1500"/>
              </a:spcBef>
              <a:spcAft>
                <a:spcPts val="0"/>
              </a:spcAft>
              <a:buNone/>
            </a:pPr>
            <a:r>
              <a:t/>
            </a:r>
            <a:endParaRPr sz="1000">
              <a:latin typeface="Open Sans"/>
              <a:ea typeface="Open Sans"/>
              <a:cs typeface="Open Sans"/>
              <a:sym typeface="Open Sans"/>
            </a:endParaRPr>
          </a:p>
          <a:p>
            <a:pPr indent="0" lvl="0" marL="0" rtl="0" algn="l">
              <a:lnSpc>
                <a:spcPct val="115000"/>
              </a:lnSpc>
              <a:spcBef>
                <a:spcPts val="1500"/>
              </a:spcBef>
              <a:spcAft>
                <a:spcPts val="0"/>
              </a:spcAft>
              <a:buNone/>
            </a:pPr>
            <a:r>
              <a:t/>
            </a:r>
            <a:endParaRPr sz="1050">
              <a:latin typeface="Roboto"/>
              <a:ea typeface="Roboto"/>
              <a:cs typeface="Roboto"/>
              <a:sym typeface="Roboto"/>
            </a:endParaRPr>
          </a:p>
          <a:p>
            <a:pPr indent="0" lvl="0" marL="0" rtl="0" algn="l">
              <a:lnSpc>
                <a:spcPct val="115000"/>
              </a:lnSpc>
              <a:spcBef>
                <a:spcPts val="1500"/>
              </a:spcBef>
              <a:spcAft>
                <a:spcPts val="0"/>
              </a:spcAft>
              <a:buNone/>
            </a:pPr>
            <a:r>
              <a:t/>
            </a:r>
            <a:endParaRPr sz="1050">
              <a:latin typeface="Roboto"/>
              <a:ea typeface="Roboto"/>
              <a:cs typeface="Roboto"/>
              <a:sym typeface="Roboto"/>
            </a:endParaRPr>
          </a:p>
          <a:p>
            <a:pPr indent="0" lvl="0" marL="0" rtl="0" algn="l">
              <a:lnSpc>
                <a:spcPct val="115000"/>
              </a:lnSpc>
              <a:spcBef>
                <a:spcPts val="1500"/>
              </a:spcBef>
              <a:spcAft>
                <a:spcPts val="0"/>
              </a:spcAft>
              <a:buNone/>
            </a:pPr>
            <a:r>
              <a:t/>
            </a:r>
            <a:endParaRPr sz="1050">
              <a:latin typeface="Roboto"/>
              <a:ea typeface="Roboto"/>
              <a:cs typeface="Roboto"/>
              <a:sym typeface="Roboto"/>
            </a:endParaRPr>
          </a:p>
          <a:p>
            <a:pPr indent="0" lvl="0" marL="0" rtl="0" algn="just">
              <a:spcBef>
                <a:spcPts val="0"/>
              </a:spcBef>
              <a:spcAft>
                <a:spcPts val="0"/>
              </a:spcAft>
              <a:buNone/>
            </a:pPr>
            <a:r>
              <a:t/>
            </a:r>
            <a:endParaRPr sz="1000">
              <a:latin typeface="Open Sans"/>
              <a:ea typeface="Open Sans"/>
              <a:cs typeface="Open Sans"/>
              <a:sym typeface="Open Sans"/>
            </a:endParaRPr>
          </a:p>
          <a:p>
            <a:pPr indent="0" lvl="0" marL="0" rtl="0" algn="just">
              <a:spcBef>
                <a:spcPts val="0"/>
              </a:spcBef>
              <a:spcAft>
                <a:spcPts val="0"/>
              </a:spcAft>
              <a:buNone/>
            </a:pPr>
            <a:r>
              <a:t/>
            </a:r>
            <a:endParaRPr sz="1000">
              <a:latin typeface="Open Sans"/>
              <a:ea typeface="Open Sans"/>
              <a:cs typeface="Open Sans"/>
              <a:sym typeface="Open Sans"/>
            </a:endParaRPr>
          </a:p>
        </p:txBody>
      </p:sp>
      <p:sp>
        <p:nvSpPr>
          <p:cNvPr id="131" name="Google Shape;131;p22"/>
          <p:cNvSpPr/>
          <p:nvPr/>
        </p:nvSpPr>
        <p:spPr>
          <a:xfrm>
            <a:off x="5134500" y="1391950"/>
            <a:ext cx="3855300" cy="21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5296650" y="1518050"/>
            <a:ext cx="3567000" cy="22335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rgbClr val="000000"/>
              </a:buClr>
              <a:buSzPts val="852"/>
              <a:buFont typeface="Arial"/>
              <a:buNone/>
            </a:pPr>
            <a:r>
              <a:rPr lang="en" sz="1030">
                <a:latin typeface="Open Sans"/>
                <a:ea typeface="Open Sans"/>
                <a:cs typeface="Open Sans"/>
                <a:sym typeface="Open Sans"/>
              </a:rPr>
              <a:t>The goal of </a:t>
            </a:r>
            <a:r>
              <a:rPr b="1" lang="en" sz="1030">
                <a:latin typeface="Open Sans"/>
                <a:ea typeface="Open Sans"/>
                <a:cs typeface="Open Sans"/>
                <a:sym typeface="Open Sans"/>
              </a:rPr>
              <a:t>model training</a:t>
            </a:r>
            <a:r>
              <a:rPr lang="en" sz="1030">
                <a:latin typeface="Open Sans"/>
                <a:ea typeface="Open Sans"/>
                <a:cs typeface="Open Sans"/>
                <a:sym typeface="Open Sans"/>
              </a:rPr>
              <a:t> is to enable the model to make accurate predictions on new data that it has not seen before. The process of model training involves iteratively adjusting the model's parameters in order to minimize a loss function, which measures the difference between the model's predictions and the true values in the training data. The choice of loss function depends on the type of problem being solved and the type of algorithm being used.</a:t>
            </a:r>
            <a:endParaRPr sz="1030">
              <a:solidFill>
                <a:schemeClr val="dk2"/>
              </a:solidFill>
              <a:latin typeface="Open Sans"/>
              <a:ea typeface="Open Sans"/>
              <a:cs typeface="Open Sans"/>
              <a:sym typeface="Open Sans"/>
            </a:endParaRPr>
          </a:p>
          <a:p>
            <a:pPr indent="0" lvl="0" marL="0" rtl="0" algn="l">
              <a:spcBef>
                <a:spcPts val="15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Why CNN over other algorithms?</a:t>
            </a:r>
            <a:endParaRPr sz="3040"/>
          </a:p>
          <a:p>
            <a:pPr indent="0" lvl="0" marL="0" rtl="0" algn="l">
              <a:spcBef>
                <a:spcPts val="0"/>
              </a:spcBef>
              <a:spcAft>
                <a:spcPts val="0"/>
              </a:spcAft>
              <a:buSzPts val="990"/>
              <a:buNone/>
            </a:pPr>
            <a:r>
              <a:t/>
            </a:r>
            <a:endParaRPr sz="3040"/>
          </a:p>
        </p:txBody>
      </p:sp>
      <p:sp>
        <p:nvSpPr>
          <p:cNvPr id="138" name="Google Shape;138;p23"/>
          <p:cNvSpPr/>
          <p:nvPr/>
        </p:nvSpPr>
        <p:spPr>
          <a:xfrm>
            <a:off x="495475" y="1693500"/>
            <a:ext cx="1783500" cy="2170800"/>
          </a:xfrm>
          <a:prstGeom prst="wedgeRect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2629575" y="1693500"/>
            <a:ext cx="1783500" cy="2170800"/>
          </a:xfrm>
          <a:prstGeom prst="wedgeRect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576475" y="1693500"/>
            <a:ext cx="1621500" cy="2124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500"/>
              </a:spcBef>
              <a:spcAft>
                <a:spcPts val="1500"/>
              </a:spcAft>
              <a:buNone/>
            </a:pPr>
            <a:r>
              <a:rPr lang="en" sz="900">
                <a:latin typeface="Open Sans"/>
                <a:ea typeface="Open Sans"/>
                <a:cs typeface="Open Sans"/>
                <a:sym typeface="Open Sans"/>
              </a:rPr>
              <a:t>CNNs can effectively learn and extract features from images by using convolutional layers, which perform operations such as edge detection and feature extraction on the input images. This allows the network to learn and recognize patterns in images that are relevant to the task at hand, such as specific facial expressions or emotions.</a:t>
            </a:r>
            <a:endParaRPr sz="900">
              <a:latin typeface="Open Sans"/>
              <a:ea typeface="Open Sans"/>
              <a:cs typeface="Open Sans"/>
              <a:sym typeface="Open Sans"/>
            </a:endParaRPr>
          </a:p>
        </p:txBody>
      </p:sp>
      <p:sp>
        <p:nvSpPr>
          <p:cNvPr id="141" name="Google Shape;141;p23"/>
          <p:cNvSpPr txBox="1"/>
          <p:nvPr/>
        </p:nvSpPr>
        <p:spPr>
          <a:xfrm>
            <a:off x="2702375" y="1783550"/>
            <a:ext cx="1621500" cy="2255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500"/>
              </a:spcBef>
              <a:spcAft>
                <a:spcPts val="0"/>
              </a:spcAft>
              <a:buNone/>
            </a:pPr>
            <a:r>
              <a:rPr lang="en" sz="900">
                <a:latin typeface="Open Sans"/>
                <a:ea typeface="Open Sans"/>
                <a:cs typeface="Open Sans"/>
                <a:sym typeface="Open Sans"/>
              </a:rPr>
              <a:t>In comparison to other algorithms, such as decision trees or logistic regression, CNNs have the ability to learn complex non-linear relationships between input features, making them ideal for tasks like emotion detection, which involve analyzing complex, high-dimensional data.</a:t>
            </a:r>
            <a:endParaRPr sz="900">
              <a:latin typeface="Open Sans"/>
              <a:ea typeface="Open Sans"/>
              <a:cs typeface="Open Sans"/>
              <a:sym typeface="Open Sans"/>
            </a:endParaRPr>
          </a:p>
          <a:p>
            <a:pPr indent="0" lvl="0" marL="0" rtl="0" algn="l">
              <a:spcBef>
                <a:spcPts val="1500"/>
              </a:spcBef>
              <a:spcAft>
                <a:spcPts val="0"/>
              </a:spcAft>
              <a:buNone/>
            </a:pPr>
            <a:r>
              <a:t/>
            </a:r>
            <a:endParaRPr>
              <a:latin typeface="Open Sans"/>
              <a:ea typeface="Open Sans"/>
              <a:cs typeface="Open Sans"/>
              <a:sym typeface="Open Sans"/>
            </a:endParaRPr>
          </a:p>
        </p:txBody>
      </p:sp>
      <p:sp>
        <p:nvSpPr>
          <p:cNvPr id="142" name="Google Shape;142;p23"/>
          <p:cNvSpPr txBox="1"/>
          <p:nvPr/>
        </p:nvSpPr>
        <p:spPr>
          <a:xfrm>
            <a:off x="4888525" y="1602575"/>
            <a:ext cx="3814800" cy="38757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None/>
            </a:pPr>
            <a:r>
              <a:rPr lang="en" sz="1200">
                <a:latin typeface="Open Sans"/>
                <a:ea typeface="Open Sans"/>
                <a:cs typeface="Open Sans"/>
                <a:sym typeface="Open Sans"/>
              </a:rPr>
              <a:t>CNNs are specifically designed for image processing tasks, which makes them an excellent choice for emotion detection tasks that involve analyzing facial expressions from images.</a:t>
            </a:r>
            <a:endParaRPr sz="1200">
              <a:latin typeface="Open Sans"/>
              <a:ea typeface="Open Sans"/>
              <a:cs typeface="Open Sans"/>
              <a:sym typeface="Open Sans"/>
            </a:endParaRPr>
          </a:p>
          <a:p>
            <a:pPr indent="0" lvl="0" marL="0" rtl="0" algn="just">
              <a:lnSpc>
                <a:spcPct val="175000"/>
              </a:lnSpc>
              <a:spcBef>
                <a:spcPts val="1500"/>
              </a:spcBef>
              <a:spcAft>
                <a:spcPts val="0"/>
              </a:spcAft>
              <a:buNone/>
            </a:pPr>
            <a:r>
              <a:rPr lang="en" sz="1200">
                <a:latin typeface="Open Sans"/>
                <a:ea typeface="Open Sans"/>
                <a:cs typeface="Open Sans"/>
                <a:sym typeface="Open Sans"/>
              </a:rPr>
              <a:t>Additionally, CNNs have achieved state-of-the-art performance in various computer vision tasks, including facial expression recognition, making them a popular choice for this type of application.</a:t>
            </a:r>
            <a:endParaRPr sz="1200">
              <a:latin typeface="Open Sans"/>
              <a:ea typeface="Open Sans"/>
              <a:cs typeface="Open Sans"/>
              <a:sym typeface="Open Sans"/>
            </a:endParaRPr>
          </a:p>
          <a:p>
            <a:pPr indent="0" lvl="0" marL="0" rtl="0" algn="just">
              <a:lnSpc>
                <a:spcPct val="115000"/>
              </a:lnSpc>
              <a:spcBef>
                <a:spcPts val="0"/>
              </a:spcBef>
              <a:spcAft>
                <a:spcPts val="0"/>
              </a:spcAft>
              <a:buNone/>
            </a:pPr>
            <a:r>
              <a:t/>
            </a:r>
            <a:endParaRPr sz="1200">
              <a:latin typeface="Open Sans"/>
              <a:ea typeface="Open Sans"/>
              <a:cs typeface="Open Sans"/>
              <a:sym typeface="Open Sans"/>
            </a:endParaRPr>
          </a:p>
          <a:p>
            <a:pPr indent="0" lvl="0" marL="0" rtl="0" algn="just">
              <a:lnSpc>
                <a:spcPct val="175000"/>
              </a:lnSpc>
              <a:spcBef>
                <a:spcPts val="0"/>
              </a:spcBef>
              <a:spcAft>
                <a:spcPts val="0"/>
              </a:spcAft>
              <a:buNone/>
            </a:pPr>
            <a:r>
              <a:t/>
            </a:r>
            <a:endParaRPr sz="1200">
              <a:latin typeface="Open Sans"/>
              <a:ea typeface="Open Sans"/>
              <a:cs typeface="Open Sans"/>
              <a:sym typeface="Open Sans"/>
            </a:endParaRPr>
          </a:p>
          <a:p>
            <a:pPr indent="0" lvl="0" marL="0" rtl="0" algn="just">
              <a:spcBef>
                <a:spcPts val="150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t>References</a:t>
            </a:r>
            <a:endParaRPr sz="3040"/>
          </a:p>
        </p:txBody>
      </p:sp>
      <p:sp>
        <p:nvSpPr>
          <p:cNvPr id="148" name="Google Shape;148;p24"/>
          <p:cNvSpPr txBox="1"/>
          <p:nvPr/>
        </p:nvSpPr>
        <p:spPr>
          <a:xfrm>
            <a:off x="441375" y="1189050"/>
            <a:ext cx="8242200" cy="29184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S Metilda Florence and M Uma 2020 IOP Conf. Ser.: Mater. Sci. Eng. 912 062007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Ramya Ramanathan, Radha Kumaran, Ram Rohan R, Rajat Gupta, and Vishalakshi Prabhu, an intelligent music player based on emotion recognition, 2nd IEEE International Conference on Computational Systems and Information Technology for Sustainable Solutions 2017. </a:t>
            </a:r>
            <a:r>
              <a:rPr lang="en" sz="1200">
                <a:solidFill>
                  <a:srgbClr val="1155CC"/>
                </a:solidFill>
                <a:latin typeface="Open Sans"/>
                <a:ea typeface="Open Sans"/>
                <a:cs typeface="Open Sans"/>
                <a:sym typeface="Open Sans"/>
              </a:rPr>
              <a:t>https://doi.org/10.1109/CSITSS.2017.8447743 </a:t>
            </a:r>
            <a:endParaRPr sz="1200">
              <a:solidFill>
                <a:srgbClr val="1155CC"/>
              </a:solidFill>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Roberto De Prisco , Alfonso Guarino , Delfi fi na Malandrino and Rocco Zaccagnino. Induced emotion-based music recommendation through reinforcement learning. </a:t>
            </a:r>
            <a:r>
              <a:rPr i="1" lang="en" sz="1200">
                <a:latin typeface="Open Sans"/>
                <a:ea typeface="Open Sans"/>
                <a:cs typeface="Open Sans"/>
                <a:sym typeface="Open Sans"/>
              </a:rPr>
              <a:t>Appl. Sci. </a:t>
            </a:r>
            <a:r>
              <a:rPr lang="en" sz="1200">
                <a:latin typeface="Open Sans"/>
                <a:ea typeface="Open Sans"/>
                <a:cs typeface="Open Sans"/>
                <a:sym typeface="Open Sans"/>
              </a:rPr>
              <a:t>2022, </a:t>
            </a:r>
            <a:r>
              <a:rPr i="1" lang="en" sz="1200">
                <a:latin typeface="Open Sans"/>
                <a:ea typeface="Open Sans"/>
                <a:cs typeface="Open Sans"/>
                <a:sym typeface="Open Sans"/>
              </a:rPr>
              <a:t>12</a:t>
            </a:r>
            <a:r>
              <a:rPr lang="en" sz="1200">
                <a:latin typeface="Open Sans"/>
                <a:ea typeface="Open Sans"/>
                <a:cs typeface="Open Sans"/>
                <a:sym typeface="Open Sans"/>
              </a:rPr>
              <a:t>, 11209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Zhuwei Qin, Fuxun Yu, Chenchen Liu, Xiang Chen. How convolutional neural networks see the world - A survey of convolutional neural network visualization methods. Mathematical Foundations of Computing, May 2018.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Frans Norden and Filip von Reis Marlevi, A Comparative Analysis of Machine Learning Algorithms in Binary Facial Expression Recognition, TRITA-EECS-EX-2019:143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latin typeface="Open Sans"/>
                <a:ea typeface="Open Sans"/>
                <a:cs typeface="Open Sans"/>
                <a:sym typeface="Open Sans"/>
              </a:rPr>
              <a:t>Research Prediction Competition, Challenges in representation learning: facial expression recognition challenges, Learn facial expression from an image, (KAGGLE)</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4" name="Google Shape;154;p2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Please feel free to ask any questions.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7" name="Google Shape;77;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Facial expressions are critical for dynamic user interactions in various fields such as security, entertainment, and human-machine interaction. With the ability to detect and interpret subtle  changes in facial expressions, computer vision systems can improve accuracy in understanding human emotions. Furthermore music has been an integral part of human experience for ages and is a powerful tool for improving emotional and psychological well-being. Research has shown that music can boost mood, reduce anxiety and even serve as a therapeutic tool. As technology continues to advance, accurately detecting and interpreting facial expressions and using music as a therapeutic tool will become even more critical.</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b="1" lang="en" sz="1200">
                <a:solidFill>
                  <a:srgbClr val="000000"/>
                </a:solidFill>
              </a:rPr>
              <a:t>This project proposes a system that uses convolutional neural networks to detect a person's mood through facial emotion recognition and generates a music playlist based on the detected mood. </a:t>
            </a:r>
            <a:r>
              <a:rPr lang="en" sz="1200">
                <a:solidFill>
                  <a:srgbClr val="000000"/>
                </a:solidFill>
              </a:rPr>
              <a:t>Unlike humans, machines find detecting facial expressions challenging, but advancements in technology have made convolutional neural networks (CNNs) an efficient solution for this task. To train the model, the FER Dataset will be used, which contains grayscale facial images that are 48 pixels in height and width. This system has the potential to accurately recognize facial expressions and improve the user experience in various fields, including entertainment and healthcare.</a:t>
            </a:r>
            <a:endParaRPr sz="1200">
              <a:solidFill>
                <a:srgbClr val="000000"/>
              </a:solidFill>
            </a:endParaRPr>
          </a:p>
          <a:p>
            <a:pPr indent="0" lvl="0" marL="457200" rtl="0" algn="just">
              <a:lnSpc>
                <a:spcPct val="115000"/>
              </a:lnSpc>
              <a:spcBef>
                <a:spcPts val="0"/>
              </a:spcBef>
              <a:spcAft>
                <a:spcPts val="1200"/>
              </a:spcAft>
              <a:buNone/>
            </a:pPr>
            <a:r>
              <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83" name="Google Shape;83;p15"/>
          <p:cNvSpPr txBox="1"/>
          <p:nvPr>
            <p:ph idx="1" type="body"/>
          </p:nvPr>
        </p:nvSpPr>
        <p:spPr>
          <a:xfrm>
            <a:off x="311700" y="1266325"/>
            <a:ext cx="83550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000000"/>
                </a:solidFill>
              </a:rPr>
              <a:t>We are trying to solve the problems mentioned below-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lang="en" sz="1200">
                <a:solidFill>
                  <a:srgbClr val="000000"/>
                </a:solidFill>
              </a:rPr>
              <a:t>Helping people to overcome mental stress, anxiety, and acute depression, including other mood fluctuations like- gloom, worry, and fear (</a:t>
            </a:r>
            <a:r>
              <a:rPr i="1" lang="en" sz="1200">
                <a:solidFill>
                  <a:srgbClr val="000000"/>
                </a:solidFill>
              </a:rPr>
              <a:t>untouched yet</a:t>
            </a:r>
            <a:r>
              <a:rPr lang="en" sz="1200">
                <a:solidFill>
                  <a:srgbClr val="000000"/>
                </a:solidFill>
              </a:rPr>
              <a:t>). Thus it will be more like a music therapy system rather than a mere music recommendation system.</a:t>
            </a:r>
            <a:endParaRPr sz="1200">
              <a:solidFill>
                <a:srgbClr val="000000"/>
              </a:solidFill>
            </a:endParaRPr>
          </a:p>
          <a:p>
            <a:pPr indent="0" lvl="0" marL="457200" rtl="0" algn="just">
              <a:spcBef>
                <a:spcPts val="0"/>
              </a:spcBef>
              <a:spcAft>
                <a:spcPts val="0"/>
              </a:spcAft>
              <a:buNone/>
            </a:pPr>
            <a:r>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lang="en" sz="1200">
                <a:solidFill>
                  <a:srgbClr val="000000"/>
                </a:solidFill>
              </a:rPr>
              <a:t>We are also focussing on people who drive unaccompanied and are going through mental issues. Our model will detect the mood and play as a positive distraction, maybe by lifting the mood. </a:t>
            </a:r>
            <a:endParaRPr sz="1200">
              <a:solidFill>
                <a:srgbClr val="000000"/>
              </a:solidFill>
            </a:endParaRPr>
          </a:p>
          <a:p>
            <a:pPr indent="0" lvl="0" marL="0" rtl="0" algn="just">
              <a:spcBef>
                <a:spcPts val="0"/>
              </a:spcBef>
              <a:spcAft>
                <a:spcPts val="1200"/>
              </a:spcAft>
              <a:buNone/>
            </a:pPr>
            <a:r>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048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t>Proposed System (Milestones)</a:t>
            </a:r>
            <a:endParaRPr sz="3040"/>
          </a:p>
        </p:txBody>
      </p:sp>
      <p:sp>
        <p:nvSpPr>
          <p:cNvPr id="89" name="Google Shape;89;p16"/>
          <p:cNvSpPr txBox="1"/>
          <p:nvPr>
            <p:ph idx="1" type="body"/>
          </p:nvPr>
        </p:nvSpPr>
        <p:spPr>
          <a:xfrm>
            <a:off x="311700" y="1266325"/>
            <a:ext cx="83478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accent4"/>
                </a:solidFill>
              </a:rPr>
              <a:t>Task Achieved:</a:t>
            </a:r>
            <a:endParaRPr b="1" sz="1200">
              <a:solidFill>
                <a:schemeClr val="accent4"/>
              </a:solidFill>
            </a:endParaRPr>
          </a:p>
          <a:p>
            <a:pPr indent="0" lvl="0" marL="0" rtl="0" algn="just">
              <a:spcBef>
                <a:spcPts val="0"/>
              </a:spcBef>
              <a:spcAft>
                <a:spcPts val="0"/>
              </a:spcAft>
              <a:buNone/>
            </a:pPr>
            <a:r>
              <a:t/>
            </a:r>
            <a:endParaRPr b="1" sz="1200">
              <a:solidFill>
                <a:schemeClr val="accent4"/>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Data Collection- </a:t>
            </a:r>
            <a:r>
              <a:rPr lang="en" sz="1200">
                <a:solidFill>
                  <a:srgbClr val="000000"/>
                </a:solidFill>
              </a:rPr>
              <a:t>We have collected adequate data through open-source datasets available on the Kaggle, &amp; UCI ML repo.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Exploratory Data Analysis (EDA) - </a:t>
            </a:r>
            <a:r>
              <a:rPr lang="en" sz="1200">
                <a:solidFill>
                  <a:srgbClr val="000000"/>
                </a:solidFill>
              </a:rPr>
              <a:t>To get insights from the data we have done EDA after data preprocessing.</a:t>
            </a:r>
            <a:endParaRPr sz="1200">
              <a:solidFill>
                <a:srgbClr val="000000"/>
              </a:solidFill>
            </a:endParaRPr>
          </a:p>
          <a:p>
            <a:pPr indent="0" lvl="0" marL="0" rtl="0" algn="just">
              <a:spcBef>
                <a:spcPts val="0"/>
              </a:spcBef>
              <a:spcAft>
                <a:spcPts val="0"/>
              </a:spcAft>
              <a:buNone/>
            </a:pPr>
            <a:r>
              <a:t/>
            </a:r>
            <a:endParaRPr sz="1200">
              <a:solidFill>
                <a:srgbClr val="783F04"/>
              </a:solidFill>
            </a:endParaRPr>
          </a:p>
          <a:p>
            <a:pPr indent="0" lvl="0" marL="0" rtl="0" algn="just">
              <a:spcBef>
                <a:spcPts val="0"/>
              </a:spcBef>
              <a:spcAft>
                <a:spcPts val="0"/>
              </a:spcAft>
              <a:buNone/>
            </a:pPr>
            <a:r>
              <a:rPr b="1" lang="en" sz="1200">
                <a:solidFill>
                  <a:schemeClr val="accent4"/>
                </a:solidFill>
              </a:rPr>
              <a:t>Task in Progress:</a:t>
            </a:r>
            <a:endParaRPr b="1" sz="1200">
              <a:solidFill>
                <a:schemeClr val="accent4"/>
              </a:solidFill>
            </a:endParaRPr>
          </a:p>
          <a:p>
            <a:pPr indent="0" lvl="0" marL="0" rtl="0" algn="just">
              <a:spcBef>
                <a:spcPts val="0"/>
              </a:spcBef>
              <a:spcAft>
                <a:spcPts val="0"/>
              </a:spcAft>
              <a:buNone/>
            </a:pPr>
            <a:r>
              <a:t/>
            </a:r>
            <a:endParaRPr b="1" sz="1200">
              <a:solidFill>
                <a:schemeClr val="accent4"/>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Data </a:t>
            </a:r>
            <a:r>
              <a:rPr b="1" lang="en" sz="1200">
                <a:solidFill>
                  <a:srgbClr val="000000"/>
                </a:solidFill>
              </a:rPr>
              <a:t>Augmentation - </a:t>
            </a:r>
            <a:r>
              <a:rPr lang="en" sz="1200">
                <a:solidFill>
                  <a:srgbClr val="000000"/>
                </a:solidFill>
              </a:rPr>
              <a:t>To adjust inefficiency of data.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Model Training - </a:t>
            </a:r>
            <a:r>
              <a:rPr lang="en" sz="1200">
                <a:solidFill>
                  <a:srgbClr val="000000"/>
                </a:solidFill>
              </a:rPr>
              <a:t>To improve the overall model accuracy.</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Hyperparameter Tuning - </a:t>
            </a:r>
            <a:r>
              <a:rPr lang="en" sz="1200">
                <a:solidFill>
                  <a:srgbClr val="000000"/>
                </a:solidFill>
              </a:rPr>
              <a:t>After getting the data and performing resizing and re scaling we will separate the data into training, testing, and validation sets. Thereafter we will be using the Keras to train the model.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Documentation - </a:t>
            </a:r>
            <a:r>
              <a:rPr lang="en" sz="1200">
                <a:solidFill>
                  <a:srgbClr val="000000"/>
                </a:solidFill>
              </a:rPr>
              <a:t>This is an ongoing process that is related to other tasks.</a:t>
            </a:r>
            <a:endParaRPr sz="1200">
              <a:solidFill>
                <a:srgbClr val="000000"/>
              </a:solidFill>
            </a:endParaRPr>
          </a:p>
          <a:p>
            <a:pPr indent="0" lvl="0" marL="0" rtl="0" algn="just">
              <a:spcBef>
                <a:spcPts val="0"/>
              </a:spcBef>
              <a:spcAft>
                <a:spcPts val="0"/>
              </a:spcAft>
              <a:buNone/>
            </a:pPr>
            <a:r>
              <a:t/>
            </a:r>
            <a:endParaRPr sz="1200">
              <a:solidFill>
                <a:srgbClr val="783F04"/>
              </a:solidFill>
            </a:endParaRPr>
          </a:p>
          <a:p>
            <a:pPr indent="0" lvl="0" marL="0" rtl="0" algn="just">
              <a:spcBef>
                <a:spcPts val="0"/>
              </a:spcBef>
              <a:spcAft>
                <a:spcPts val="0"/>
              </a:spcAft>
              <a:buNone/>
            </a:pPr>
            <a:r>
              <a:rPr b="1" lang="en" sz="1000" u="sng">
                <a:solidFill>
                  <a:schemeClr val="hlink"/>
                </a:solidFill>
                <a:hlinkClick r:id="rId3"/>
              </a:rPr>
              <a:t>Asana Access.</a:t>
            </a:r>
            <a:endParaRPr b="1" sz="1000">
              <a:solidFill>
                <a:srgbClr val="000000"/>
              </a:solidFill>
            </a:endParaRPr>
          </a:p>
          <a:p>
            <a:pPr indent="0" lvl="0" marL="0" rtl="0" algn="just">
              <a:spcBef>
                <a:spcPts val="0"/>
              </a:spcBef>
              <a:spcAft>
                <a:spcPts val="0"/>
              </a:spcAft>
              <a:buNone/>
            </a:pPr>
            <a:r>
              <a:t/>
            </a:r>
            <a:endParaRPr sz="1200">
              <a:solidFill>
                <a:srgbClr val="783F04"/>
              </a:solidFill>
            </a:endParaRPr>
          </a:p>
          <a:p>
            <a:pPr indent="0" lvl="0" marL="0" rtl="0" algn="just">
              <a:spcBef>
                <a:spcPts val="1200"/>
              </a:spcBef>
              <a:spcAft>
                <a:spcPts val="0"/>
              </a:spcAft>
              <a:buNone/>
            </a:pPr>
            <a:r>
              <a:t/>
            </a:r>
            <a:endParaRPr sz="1200">
              <a:solidFill>
                <a:srgbClr val="783F04"/>
              </a:solidFill>
            </a:endParaRPr>
          </a:p>
          <a:p>
            <a:pPr indent="0" lvl="0" marL="0" rtl="0" algn="just">
              <a:spcBef>
                <a:spcPts val="0"/>
              </a:spcBef>
              <a:spcAft>
                <a:spcPts val="1200"/>
              </a:spcAft>
              <a:buNone/>
            </a:pPr>
            <a:r>
              <a:t/>
            </a:r>
            <a:endParaRPr sz="1200">
              <a:solidFill>
                <a:srgbClr val="783F0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53150"/>
            <a:ext cx="35565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a:t>Data Description</a:t>
            </a:r>
            <a:endParaRPr sz="3040"/>
          </a:p>
        </p:txBody>
      </p:sp>
      <p:sp>
        <p:nvSpPr>
          <p:cNvPr id="95" name="Google Shape;95;p17"/>
          <p:cNvSpPr txBox="1"/>
          <p:nvPr>
            <p:ph idx="1" type="body"/>
          </p:nvPr>
        </p:nvSpPr>
        <p:spPr>
          <a:xfrm>
            <a:off x="311700" y="1074300"/>
            <a:ext cx="3999900" cy="33027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Roboto Serif"/>
              <a:buAutoNum type="arabicPeriod"/>
            </a:pPr>
            <a:r>
              <a:rPr lang="en" sz="1200">
                <a:solidFill>
                  <a:srgbClr val="000000"/>
                </a:solidFill>
                <a:latin typeface="Roboto Serif"/>
                <a:ea typeface="Roboto Serif"/>
                <a:cs typeface="Roboto Serif"/>
                <a:sym typeface="Roboto Serif"/>
              </a:rPr>
              <a:t>The model will be trained on the FER Dataset, which contains grayscale facial images that are 48 pixels in height and width. </a:t>
            </a:r>
            <a:endParaRPr sz="1200">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sz="1200">
                <a:solidFill>
                  <a:srgbClr val="000000"/>
                </a:solidFill>
                <a:latin typeface="Roboto Serif"/>
                <a:ea typeface="Roboto Serif"/>
                <a:cs typeface="Roboto Serif"/>
                <a:sym typeface="Roboto Serif"/>
              </a:rPr>
              <a:t>The training set comprises 28,709 examples, and the public test set comprises 3,589 examples. </a:t>
            </a:r>
            <a:endParaRPr sz="1200">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sz="1200">
                <a:solidFill>
                  <a:srgbClr val="000000"/>
                </a:solidFill>
                <a:latin typeface="Roboto Serif"/>
                <a:ea typeface="Roboto Serif"/>
                <a:cs typeface="Roboto Serif"/>
                <a:sym typeface="Roboto Serif"/>
              </a:rPr>
              <a:t>The private test set consists of 3589 examples.</a:t>
            </a:r>
            <a:endParaRPr sz="1200">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sz="1200">
                <a:solidFill>
                  <a:srgbClr val="000000"/>
                </a:solidFill>
                <a:latin typeface="Roboto Serif"/>
                <a:ea typeface="Roboto Serif"/>
                <a:cs typeface="Roboto Serif"/>
                <a:sym typeface="Roboto Serif"/>
              </a:rPr>
              <a:t>We have seven emotions namely- Angry, Disgust, Fear, Happy, Sad, Surprise, and Neutral</a:t>
            </a:r>
            <a:endParaRPr sz="1200">
              <a:solidFill>
                <a:srgbClr val="000000"/>
              </a:solidFill>
              <a:latin typeface="Roboto Serif"/>
              <a:ea typeface="Roboto Serif"/>
              <a:cs typeface="Roboto Serif"/>
              <a:sym typeface="Roboto Serif"/>
            </a:endParaRPr>
          </a:p>
        </p:txBody>
      </p:sp>
      <p:pic>
        <p:nvPicPr>
          <p:cNvPr id="96" name="Google Shape;96;p17"/>
          <p:cNvPicPr preferRelativeResize="0"/>
          <p:nvPr/>
        </p:nvPicPr>
        <p:blipFill>
          <a:blip r:embed="rId3">
            <a:alphaModFix/>
          </a:blip>
          <a:stretch>
            <a:fillRect/>
          </a:stretch>
        </p:blipFill>
        <p:spPr>
          <a:xfrm>
            <a:off x="5177100" y="440253"/>
            <a:ext cx="3155675" cy="1876347"/>
          </a:xfrm>
          <a:prstGeom prst="rect">
            <a:avLst/>
          </a:prstGeom>
          <a:noFill/>
          <a:ln>
            <a:noFill/>
          </a:ln>
        </p:spPr>
      </p:pic>
      <p:pic>
        <p:nvPicPr>
          <p:cNvPr id="97" name="Google Shape;97;p17"/>
          <p:cNvPicPr preferRelativeResize="0"/>
          <p:nvPr/>
        </p:nvPicPr>
        <p:blipFill>
          <a:blip r:embed="rId4">
            <a:alphaModFix/>
          </a:blip>
          <a:stretch>
            <a:fillRect/>
          </a:stretch>
        </p:blipFill>
        <p:spPr>
          <a:xfrm>
            <a:off x="5631802" y="2571742"/>
            <a:ext cx="2365425" cy="845559"/>
          </a:xfrm>
          <a:prstGeom prst="rect">
            <a:avLst/>
          </a:prstGeom>
          <a:noFill/>
          <a:ln>
            <a:noFill/>
          </a:ln>
        </p:spPr>
      </p:pic>
      <p:pic>
        <p:nvPicPr>
          <p:cNvPr id="98" name="Google Shape;98;p17"/>
          <p:cNvPicPr preferRelativeResize="0"/>
          <p:nvPr/>
        </p:nvPicPr>
        <p:blipFill rotWithShape="1">
          <a:blip r:embed="rId5">
            <a:alphaModFix/>
          </a:blip>
          <a:srcRect b="0" l="0" r="0" t="0"/>
          <a:stretch/>
        </p:blipFill>
        <p:spPr>
          <a:xfrm>
            <a:off x="861175" y="3993322"/>
            <a:ext cx="7136051" cy="100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41225" y="245650"/>
            <a:ext cx="4394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Data Preparation &amp; Analysis</a:t>
            </a:r>
            <a:endParaRPr sz="2700"/>
          </a:p>
        </p:txBody>
      </p:sp>
      <p:sp>
        <p:nvSpPr>
          <p:cNvPr id="104" name="Google Shape;104;p18"/>
          <p:cNvSpPr txBox="1"/>
          <p:nvPr>
            <p:ph idx="1" type="body"/>
          </p:nvPr>
        </p:nvSpPr>
        <p:spPr>
          <a:xfrm>
            <a:off x="311700" y="1157875"/>
            <a:ext cx="8358000" cy="3411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We first take a dataframe of image data, and then extracts the pixel values and corresponding labels, and make two arrays: one containing the pixel values of the images and the other containing their corresponding labels.</a:t>
            </a:r>
            <a:endParaRPr>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We then create a dictionary that maps integer labels to their corresponding emotion names. The keys in the dictionary are integers ranging from 0 to 6, which correspond to the seven emotions in the dataset. The values are the names of the corresponding emotions.</a:t>
            </a:r>
            <a:endParaRPr>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We then use the public training set as our training set to the machine learning model, private testing set as the validation set and public testing set as the testing set. </a:t>
            </a:r>
            <a:endParaRPr>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Then we reshape the image array to have a shape of (number of images, 48, 48, 1). The last dimension of 1 is added to represent that each image has a single color channel (grayscale). This is necessary because the convolutional layers in a CNN model expect inputs in this shape.</a:t>
            </a:r>
            <a:endParaRPr>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Then we normalize the pixel values. </a:t>
            </a:r>
            <a:endParaRPr>
              <a:solidFill>
                <a:srgbClr val="000000"/>
              </a:solidFill>
              <a:latin typeface="Roboto Serif"/>
              <a:ea typeface="Roboto Serif"/>
              <a:cs typeface="Roboto Serif"/>
              <a:sym typeface="Roboto Serif"/>
            </a:endParaRPr>
          </a:p>
          <a:p>
            <a:pPr indent="-304800" lvl="0" marL="457200" rtl="0" algn="just">
              <a:spcBef>
                <a:spcPts val="0"/>
              </a:spcBef>
              <a:spcAft>
                <a:spcPts val="0"/>
              </a:spcAft>
              <a:buClr>
                <a:srgbClr val="000000"/>
              </a:buClr>
              <a:buSzPts val="1200"/>
              <a:buFont typeface="Roboto Serif"/>
              <a:buAutoNum type="arabicPeriod"/>
            </a:pPr>
            <a:r>
              <a:rPr lang="en">
                <a:solidFill>
                  <a:srgbClr val="000000"/>
                </a:solidFill>
                <a:latin typeface="Roboto Serif"/>
                <a:ea typeface="Roboto Serif"/>
                <a:cs typeface="Roboto Serif"/>
                <a:sym typeface="Roboto Serif"/>
              </a:rPr>
              <a:t>Next step is to convert the label arrays from integer format to one-hot encoded format using the to_categorical() function.</a:t>
            </a:r>
            <a:endParaRPr>
              <a:solidFill>
                <a:srgbClr val="000000"/>
              </a:solidFill>
              <a:latin typeface="Roboto Serif"/>
              <a:ea typeface="Roboto Serif"/>
              <a:cs typeface="Roboto Serif"/>
              <a:sym typeface="Roboto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34200"/>
            <a:ext cx="8393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Data Preparation &amp; Analysis</a:t>
            </a:r>
            <a:endParaRPr sz="2700"/>
          </a:p>
        </p:txBody>
      </p:sp>
      <p:sp>
        <p:nvSpPr>
          <p:cNvPr id="110" name="Google Shape;110;p19"/>
          <p:cNvSpPr txBox="1"/>
          <p:nvPr>
            <p:ph idx="1" type="body"/>
          </p:nvPr>
        </p:nvSpPr>
        <p:spPr>
          <a:xfrm>
            <a:off x="311700" y="1089900"/>
            <a:ext cx="8393400" cy="362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7. </a:t>
            </a:r>
            <a:r>
              <a:rPr lang="en">
                <a:solidFill>
                  <a:srgbClr val="000000"/>
                </a:solidFill>
                <a:latin typeface="Roboto Serif"/>
                <a:ea typeface="Roboto Serif"/>
                <a:cs typeface="Roboto Serif"/>
                <a:sym typeface="Roboto Serif"/>
              </a:rPr>
              <a:t>We then visualize the distribution of the training labels and validation labels and compare them. This can be useful to identify any class imbalance issues that may affect the performance of the machine learning model.</a:t>
            </a:r>
            <a:endParaRPr>
              <a:solidFill>
                <a:srgbClr val="000000"/>
              </a:solidFill>
              <a:latin typeface="Roboto Serif"/>
              <a:ea typeface="Roboto Serif"/>
              <a:cs typeface="Roboto Serif"/>
              <a:sym typeface="Roboto Serif"/>
            </a:endParaRPr>
          </a:p>
          <a:p>
            <a:pPr indent="0" lvl="0" marL="0" rtl="0" algn="just">
              <a:spcBef>
                <a:spcPts val="1200"/>
              </a:spcBef>
              <a:spcAft>
                <a:spcPts val="1200"/>
              </a:spcAft>
              <a:buNone/>
            </a:pPr>
            <a:r>
              <a:t/>
            </a:r>
            <a:endParaRPr>
              <a:solidFill>
                <a:srgbClr val="000000"/>
              </a:solidFill>
              <a:latin typeface="Roboto Serif"/>
              <a:ea typeface="Roboto Serif"/>
              <a:cs typeface="Roboto Serif"/>
              <a:sym typeface="Roboto Serif"/>
            </a:endParaRPr>
          </a:p>
        </p:txBody>
      </p:sp>
      <p:pic>
        <p:nvPicPr>
          <p:cNvPr id="111" name="Google Shape;111;p19"/>
          <p:cNvPicPr preferRelativeResize="0"/>
          <p:nvPr/>
        </p:nvPicPr>
        <p:blipFill>
          <a:blip r:embed="rId3">
            <a:alphaModFix/>
          </a:blip>
          <a:stretch>
            <a:fillRect/>
          </a:stretch>
        </p:blipFill>
        <p:spPr>
          <a:xfrm>
            <a:off x="2024063" y="2066050"/>
            <a:ext cx="5095875" cy="270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2565"/>
              <a:buFont typeface="Arial"/>
              <a:buNone/>
            </a:pPr>
            <a:r>
              <a:rPr lang="en" sz="3040"/>
              <a:t>Proposed System (Milestones)</a:t>
            </a:r>
            <a:endParaRPr sz="3040"/>
          </a:p>
          <a:p>
            <a:pPr indent="0" lvl="0" marL="0" rtl="0" algn="l">
              <a:spcBef>
                <a:spcPts val="0"/>
              </a:spcBef>
              <a:spcAft>
                <a:spcPts val="0"/>
              </a:spcAft>
              <a:buNone/>
            </a:pPr>
            <a:r>
              <a:t/>
            </a:r>
            <a:endParaRPr/>
          </a:p>
        </p:txBody>
      </p:sp>
      <p:sp>
        <p:nvSpPr>
          <p:cNvPr id="117" name="Google Shape;117;p20"/>
          <p:cNvSpPr txBox="1"/>
          <p:nvPr>
            <p:ph idx="1" type="body"/>
          </p:nvPr>
        </p:nvSpPr>
        <p:spPr>
          <a:xfrm>
            <a:off x="407625" y="1266325"/>
            <a:ext cx="81705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chemeClr val="accent4"/>
                </a:solidFill>
              </a:rPr>
              <a:t>Task to do:</a:t>
            </a:r>
            <a:endParaRPr b="1" sz="1200">
              <a:solidFill>
                <a:schemeClr val="accent4"/>
              </a:solidFill>
            </a:endParaRPr>
          </a:p>
          <a:p>
            <a:pPr indent="0" lvl="0" marL="0" rtl="0" algn="just">
              <a:spcBef>
                <a:spcPts val="0"/>
              </a:spcBef>
              <a:spcAft>
                <a:spcPts val="0"/>
              </a:spcAft>
              <a:buNone/>
            </a:pPr>
            <a:r>
              <a:t/>
            </a:r>
            <a:endParaRPr b="1" sz="1200">
              <a:solidFill>
                <a:schemeClr val="accent4"/>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Batch Normalization - </a:t>
            </a:r>
            <a:r>
              <a:rPr lang="en" sz="1200">
                <a:solidFill>
                  <a:srgbClr val="000000"/>
                </a:solidFill>
              </a:rPr>
              <a:t>It is the technique of adding extra layers to a deep neural network to make it faster and more stable. In this, first, the input will be normalized, and later re scaling and offsetting will be performed.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Getting the best model parameters - </a:t>
            </a:r>
            <a:r>
              <a:rPr lang="en" sz="1200">
                <a:solidFill>
                  <a:srgbClr val="000000"/>
                </a:solidFill>
              </a:rPr>
              <a:t>We will try different models to check which model works better for us and then we’ll move ahead with that as per the accuracy results.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Visualization - </a:t>
            </a:r>
            <a:r>
              <a:rPr lang="en" sz="1200">
                <a:solidFill>
                  <a:srgbClr val="000000"/>
                </a:solidFill>
              </a:rPr>
              <a:t>In this phase, we will try to visualize some of the outcomes.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b="1" lang="en" sz="1200">
                <a:solidFill>
                  <a:srgbClr val="000000"/>
                </a:solidFill>
              </a:rPr>
              <a:t>Documentation - </a:t>
            </a:r>
            <a:r>
              <a:rPr lang="en" sz="1200">
                <a:solidFill>
                  <a:srgbClr val="000000"/>
                </a:solidFill>
              </a:rPr>
              <a:t>This is an ongoing process that is related to other tasks in this section.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t>Future works</a:t>
            </a:r>
            <a:endParaRPr sz="3700"/>
          </a:p>
        </p:txBody>
      </p:sp>
      <p:pic>
        <p:nvPicPr>
          <p:cNvPr id="123" name="Google Shape;123;p21"/>
          <p:cNvPicPr preferRelativeResize="0"/>
          <p:nvPr/>
        </p:nvPicPr>
        <p:blipFill>
          <a:blip r:embed="rId3">
            <a:alphaModFix/>
          </a:blip>
          <a:stretch>
            <a:fillRect/>
          </a:stretch>
        </p:blipFill>
        <p:spPr>
          <a:xfrm>
            <a:off x="5268875" y="1336950"/>
            <a:ext cx="3573619" cy="2384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