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ExtraBold"/>
      <p:bold r:id="rId20"/>
      <p:boldItalic r:id="rId21"/>
    </p:embeddedFont>
    <p:embeddedFont>
      <p:font typeface="Raleway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ExtraBold-bold.fntdata"/><Relationship Id="rId22" Type="http://schemas.openxmlformats.org/officeDocument/2006/relationships/font" Target="fonts/RalewayLight-regular.fntdata"/><Relationship Id="rId21" Type="http://schemas.openxmlformats.org/officeDocument/2006/relationships/font" Target="fonts/RalewayExtraBold-boldItalic.fntdata"/><Relationship Id="rId24" Type="http://schemas.openxmlformats.org/officeDocument/2006/relationships/font" Target="fonts/RalewayLight-italic.fntdata"/><Relationship Id="rId23" Type="http://schemas.openxmlformats.org/officeDocument/2006/relationships/font" Target="fonts/Raleway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aleway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d79b4204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d79b420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d79b42040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d79b420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d79b42040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d79b420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d79b4204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d79b420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d79b4204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d79b420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HoodZ</a:t>
            </a:r>
            <a:br>
              <a:rPr lang="en"/>
            </a:br>
            <a:r>
              <a:rPr lang="en" sz="3400">
                <a:solidFill>
                  <a:schemeClr val="dk1"/>
                </a:solidFill>
              </a:rPr>
              <a:t>(</a:t>
            </a:r>
            <a:r>
              <a:rPr lang="en" sz="3400">
                <a:solidFill>
                  <a:schemeClr val="dk1"/>
                </a:solidFill>
              </a:rPr>
              <a:t>An AI-Driven Solution)</a:t>
            </a:r>
            <a:endParaRPr sz="3400">
              <a:solidFill>
                <a:schemeClr val="dk1"/>
              </a:solidFill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ctrTitle"/>
          </p:nvPr>
        </p:nvSpPr>
        <p:spPr>
          <a:xfrm>
            <a:off x="721325" y="2722350"/>
            <a:ext cx="497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eCommerce</a:t>
            </a:r>
            <a:endParaRPr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Healthcare</a:t>
            </a:r>
            <a:endParaRPr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Finance/Insurance</a:t>
            </a:r>
            <a:endParaRPr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Streaming Services</a:t>
            </a:r>
            <a:endParaRPr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eLearning Platforms</a:t>
            </a:r>
            <a:endParaRPr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400"/>
              <a:buFont typeface="Raleway"/>
              <a:buChar char="●"/>
            </a:pPr>
            <a:r>
              <a:rPr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Environment</a:t>
            </a:r>
            <a:endParaRPr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B600"/>
                </a:solidFill>
                <a:latin typeface="Raleway"/>
                <a:ea typeface="Raleway"/>
                <a:cs typeface="Raleway"/>
                <a:sym typeface="Raleway"/>
              </a:rPr>
              <a:t>etc.</a:t>
            </a:r>
            <a:endParaRPr sz="2400">
              <a:solidFill>
                <a:srgbClr val="FF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7334564" y="2384367"/>
            <a:ext cx="299775" cy="28623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26" name="Google Shape;126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21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9" name="Google Shape;129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1"/>
          <p:cNvSpPr/>
          <p:nvPr/>
        </p:nvSpPr>
        <p:spPr>
          <a:xfrm rot="2466717">
            <a:off x="5819909" y="1025895"/>
            <a:ext cx="416526" cy="3977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 rot="-1609245">
            <a:off x="6429073" y="1276138"/>
            <a:ext cx="299725" cy="2862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 rot="2926063">
            <a:off x="8246537" y="1502870"/>
            <a:ext cx="224479" cy="2143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 rot="-1609158">
            <a:off x="8202241" y="284727"/>
            <a:ext cx="202232" cy="19309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Thank You!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45" name="Google Shape;145;p22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Statement!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814075" y="1193375"/>
            <a:ext cx="7474800" cy="30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a world inundated with choices, it's easy to feel overwhelmed. That's where our tailored recommendation system comes in. </a:t>
            </a:r>
            <a:endParaRPr i="0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Instead of bombarding users with an endless stream of options, we're crafting a bespoke experience for each individual.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757200" y="1535650"/>
            <a:ext cx="5629800" cy="14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2400">
                <a:latin typeface="Raleway"/>
                <a:ea typeface="Raleway"/>
                <a:cs typeface="Raleway"/>
                <a:sym typeface="Raleway"/>
              </a:rPr>
              <a:t>A data-driven approach for suggesting the neighbourhoods to live.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722550" y="2892775"/>
            <a:ext cx="56991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920500" y="910900"/>
            <a:ext cx="7665244" cy="36515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4294967295" type="title"/>
          </p:nvPr>
        </p:nvSpPr>
        <p:spPr>
          <a:xfrm>
            <a:off x="4648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Maps</a:t>
            </a:r>
            <a:endParaRPr sz="3600"/>
          </a:p>
        </p:txBody>
      </p:sp>
      <p:sp>
        <p:nvSpPr>
          <p:cNvPr id="94" name="Google Shape;94;p17"/>
          <p:cNvSpPr/>
          <p:nvPr/>
        </p:nvSpPr>
        <p:spPr>
          <a:xfrm>
            <a:off x="2290650" y="16781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Chicago</a:t>
            </a:r>
            <a:endParaRPr sz="10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8073445" y="369819"/>
            <a:ext cx="759617" cy="641865"/>
            <a:chOff x="3918650" y="293075"/>
            <a:chExt cx="488500" cy="412775"/>
          </a:xfrm>
        </p:grpSpPr>
        <p:sp>
          <p:nvSpPr>
            <p:cNvPr id="97" name="Google Shape;97;p1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Aspects</a:t>
            </a:r>
            <a:r>
              <a:rPr lang="en"/>
              <a:t>?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>
              <a:solidFill>
                <a:srgbClr val="FFB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