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97"/>
  </p:normalViewPr>
  <p:slideViewPr>
    <p:cSldViewPr snapToGrid="0">
      <p:cViewPr varScale="1">
        <p:scale>
          <a:sx n="142" d="100"/>
          <a:sy n="14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05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62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38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08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82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0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5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5" Type="http://schemas.microsoft.com/office/2007/relationships/media" Target="../media/media6.mp4"/><Relationship Id="rId10" Type="http://schemas.openxmlformats.org/officeDocument/2006/relationships/image" Target="../media/image13.png"/><Relationship Id="rId4" Type="http://schemas.openxmlformats.org/officeDocument/2006/relationships/video" Target="../media/media5.mp4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media" Target="../media/media8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video" Target="../media/media9.mp4"/><Relationship Id="rId5" Type="http://schemas.microsoft.com/office/2007/relationships/media" Target="../media/media9.mp4"/><Relationship Id="rId10" Type="http://schemas.openxmlformats.org/officeDocument/2006/relationships/image" Target="../media/image16.png"/><Relationship Id="rId4" Type="http://schemas.openxmlformats.org/officeDocument/2006/relationships/video" Target="../media/media8.mp4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85AF-5A81-3BB3-42A2-0DFAE45B5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Times"/>
              </a:rPr>
              <a:t>Reinforcement Learning with Deep-Q Learning in Grid World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FD6D-BDF9-8CF3-D5F8-3C0B51058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/>
              <a:t>Abhinav Jain</a:t>
            </a:r>
          </a:p>
          <a:p>
            <a:r>
              <a:rPr lang="en-US"/>
              <a:t>Sumukh Bharadwaj Koride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Shape, background pattern&#10;&#10;Description automatically generated">
            <a:extLst>
              <a:ext uri="{FF2B5EF4-FFF2-40B4-BE49-F238E27FC236}">
                <a16:creationId xmlns:a16="http://schemas.microsoft.com/office/drawing/2014/main" id="{BB03397E-5875-2D93-BBA7-ED91CFCA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1" r="6681" b="2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F9F40-6240-4E47-A1B5-7237290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The Environment</a:t>
            </a:r>
          </a:p>
        </p:txBody>
      </p:sp>
      <p:grpSp>
        <p:nvGrpSpPr>
          <p:cNvPr id="106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6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6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CA3F-835D-99FB-4705-CCE7C44F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40" y="1114691"/>
            <a:ext cx="5401232" cy="1492491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Neue Haas Grotesk Text Pro" panose="020B0504020202020204" pitchFamily="34" charset="77"/>
              </a:rPr>
              <a:t>Move the robot to collect the marker and drop it at the goal position in the discrete State-Action space</a:t>
            </a:r>
            <a:r>
              <a:rPr lang="en-US" b="0" i="0">
                <a:effectLst/>
                <a:latin typeface="Neue Haas Grotesk Text Pro" panose="020B0504020202020204" pitchFamily="34" charset="77"/>
              </a:rPr>
              <a:t>​</a:t>
            </a:r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72153FF-7AD3-7A1B-4BAF-C9AE002F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742" y="2884764"/>
            <a:ext cx="3302515" cy="330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734D76-A35E-C522-41E2-6E7E95ED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7298" y="2851111"/>
            <a:ext cx="3302515" cy="330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4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356DD8-4A86-C177-DBB5-570DEA2C55D7}"/>
              </a:ext>
            </a:extLst>
          </p:cNvPr>
          <p:cNvSpPr txBox="1"/>
          <p:nvPr/>
        </p:nvSpPr>
        <p:spPr>
          <a:xfrm>
            <a:off x="7692420" y="6183890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 Grid World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E62E6-D434-B819-225D-13C17C6A57A2}"/>
              </a:ext>
            </a:extLst>
          </p:cNvPr>
          <p:cNvSpPr txBox="1"/>
          <p:nvPr/>
        </p:nvSpPr>
        <p:spPr>
          <a:xfrm>
            <a:off x="1965876" y="6196286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5x5 Grid World Game</a:t>
            </a:r>
          </a:p>
        </p:txBody>
      </p:sp>
    </p:spTree>
    <p:extLst>
      <p:ext uri="{BB962C8B-B14F-4D97-AF65-F5344CB8AC3E}">
        <p14:creationId xmlns:p14="http://schemas.microsoft.com/office/powerpoint/2010/main" val="20787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C5D1-763B-A200-4070-FB884A97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Policy in Action</a:t>
            </a:r>
          </a:p>
        </p:txBody>
      </p:sp>
      <p:pic>
        <p:nvPicPr>
          <p:cNvPr id="4" name="Expertworld3x3.mp4">
            <a:hlinkClick r:id="" action="ppaction://media"/>
            <a:extLst>
              <a:ext uri="{FF2B5EF4-FFF2-40B4-BE49-F238E27FC236}">
                <a16:creationId xmlns:a16="http://schemas.microsoft.com/office/drawing/2014/main" id="{C505F729-9909-8E81-0986-527E080649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86462" y="2889801"/>
            <a:ext cx="2862509" cy="2862509"/>
          </a:xfrm>
          <a:prstGeom prst="rect">
            <a:avLst/>
          </a:prstGeom>
        </p:spPr>
      </p:pic>
      <p:pic>
        <p:nvPicPr>
          <p:cNvPr id="5" name="Expertworld5x5.mp4">
            <a:hlinkClick r:id="" action="ppaction://media"/>
            <a:extLst>
              <a:ext uri="{FF2B5EF4-FFF2-40B4-BE49-F238E27FC236}">
                <a16:creationId xmlns:a16="http://schemas.microsoft.com/office/drawing/2014/main" id="{BD2C6000-2638-8982-23FC-97564A4F99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91363" y="2835939"/>
            <a:ext cx="2962322" cy="2962322"/>
          </a:xfrm>
          <a:prstGeom prst="rect">
            <a:avLst/>
          </a:prstGeom>
        </p:spPr>
      </p:pic>
      <p:pic>
        <p:nvPicPr>
          <p:cNvPr id="6" name="Expertworld10x10.mp4">
            <a:hlinkClick r:id="" action="ppaction://media"/>
            <a:extLst>
              <a:ext uri="{FF2B5EF4-FFF2-40B4-BE49-F238E27FC236}">
                <a16:creationId xmlns:a16="http://schemas.microsoft.com/office/drawing/2014/main" id="{4D2C06C0-E3AD-A821-91AA-9564F5C39FB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97078" y="2889801"/>
            <a:ext cx="2908460" cy="2908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97F1D-CF76-6A3E-11E4-35B1D745E27B}"/>
              </a:ext>
            </a:extLst>
          </p:cNvPr>
          <p:cNvSpPr txBox="1"/>
          <p:nvPr/>
        </p:nvSpPr>
        <p:spPr>
          <a:xfrm>
            <a:off x="973593" y="5886266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 Grid World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89166-2D44-6824-120C-D3C6E21EEA88}"/>
              </a:ext>
            </a:extLst>
          </p:cNvPr>
          <p:cNvSpPr txBox="1"/>
          <p:nvPr/>
        </p:nvSpPr>
        <p:spPr>
          <a:xfrm>
            <a:off x="4828401" y="5886266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5x5 Grid World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EA1B8-B000-C75E-CE89-72B569D321C3}"/>
              </a:ext>
            </a:extLst>
          </p:cNvPr>
          <p:cNvSpPr txBox="1"/>
          <p:nvPr/>
        </p:nvSpPr>
        <p:spPr>
          <a:xfrm>
            <a:off x="8707185" y="5886266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10x10 Grid World Game</a:t>
            </a:r>
          </a:p>
        </p:txBody>
      </p:sp>
    </p:spTree>
    <p:extLst>
      <p:ext uri="{BB962C8B-B14F-4D97-AF65-F5344CB8AC3E}">
        <p14:creationId xmlns:p14="http://schemas.microsoft.com/office/powerpoint/2010/main" val="3108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FF77-B919-D0EE-7CA4-9D9FA9B4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Deep-Q Learning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D97293-6E56-3E7A-021F-8B65F782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6" y="565167"/>
            <a:ext cx="4363842" cy="26728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F7F6-46AB-C3AC-4A23-2793512F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The Deep Q-Learning algorithm involves learning the optimal Q-values through the Bellman equation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Q-Values estimate the expected return received from taking a given action in given state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Robot Policy is the action with maximum Q-value for a given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AD157-249D-931A-6158-F1701E76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42" y="3724197"/>
            <a:ext cx="5654663" cy="2318412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B90B1A-D8FB-E423-FCBA-45CCA45B8C29}"/>
              </a:ext>
            </a:extLst>
          </p:cNvPr>
          <p:cNvSpPr txBox="1"/>
          <p:nvPr/>
        </p:nvSpPr>
        <p:spPr>
          <a:xfrm>
            <a:off x="7626885" y="3234576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MLP-based Q-Net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6467-ADBC-2246-4082-9772CC88FD83}"/>
              </a:ext>
            </a:extLst>
          </p:cNvPr>
          <p:cNvSpPr txBox="1"/>
          <p:nvPr/>
        </p:nvSpPr>
        <p:spPr>
          <a:xfrm>
            <a:off x="6624513" y="605832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CNN-based Q-Net</a:t>
            </a:r>
          </a:p>
        </p:txBody>
      </p:sp>
    </p:spTree>
    <p:extLst>
      <p:ext uri="{BB962C8B-B14F-4D97-AF65-F5344CB8AC3E}">
        <p14:creationId xmlns:p14="http://schemas.microsoft.com/office/powerpoint/2010/main" val="27313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CC5D1-763B-A200-4070-FB884A97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Rewards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340C27-1617-CE82-43BF-FC5D023764EF}"/>
              </a:ext>
            </a:extLst>
          </p:cNvPr>
          <p:cNvSpPr txBox="1"/>
          <p:nvPr/>
        </p:nvSpPr>
        <p:spPr>
          <a:xfrm>
            <a:off x="401155" y="2749217"/>
            <a:ext cx="6207317" cy="114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/>
              <a:t>The robot can move in 4-directions. It is rewarded or penalized for exhibiting certain specific behaviors </a:t>
            </a:r>
          </a:p>
        </p:txBody>
      </p:sp>
      <p:pic>
        <p:nvPicPr>
          <p:cNvPr id="16" name="Graphic 15" descr="Robot">
            <a:extLst>
              <a:ext uri="{FF2B5EF4-FFF2-40B4-BE49-F238E27FC236}">
                <a16:creationId xmlns:a16="http://schemas.microsoft.com/office/drawing/2014/main" id="{22048F83-51C6-18D0-6664-42E6509A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101EFCD-8C1F-32D6-9616-1CAD22E3507D}"/>
              </a:ext>
            </a:extLst>
          </p:cNvPr>
          <p:cNvSpPr txBox="1"/>
          <p:nvPr/>
        </p:nvSpPr>
        <p:spPr>
          <a:xfrm>
            <a:off x="402241" y="3607459"/>
            <a:ext cx="68831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/>
              </a:rPr>
              <a:t># # Define Actions</a:t>
            </a:r>
            <a:endParaRPr lang="en-IN" dirty="0">
              <a:solidFill>
                <a:srgbClr val="5C6370"/>
              </a:solidFill>
              <a:latin typeface="JetBrains Mon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actions </a:t>
            </a:r>
            <a:r>
              <a:rPr lang="en-IN" sz="1600" dirty="0">
                <a:solidFill>
                  <a:srgbClr val="ABB2BF"/>
                </a:solidFill>
                <a:effectLst/>
                <a:latin typeface="JetBrains Mono"/>
              </a:rPr>
              <a:t>= {</a:t>
            </a:r>
            <a:r>
              <a:rPr lang="en-IN" sz="1600" dirty="0">
                <a:solidFill>
                  <a:srgbClr val="98C379"/>
                </a:solidFill>
                <a:effectLst/>
                <a:latin typeface="JetBrains Mono"/>
              </a:rPr>
              <a:t>"Move Up"</a:t>
            </a:r>
            <a:r>
              <a:rPr lang="en-IN" sz="1600" dirty="0"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C379"/>
                </a:solidFill>
                <a:effectLst/>
                <a:latin typeface="JetBrains Mono"/>
              </a:rPr>
              <a:t>"Move Down"</a:t>
            </a:r>
            <a:r>
              <a:rPr lang="en-IN" sz="1600" dirty="0"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C379"/>
                </a:solidFill>
                <a:effectLst/>
                <a:latin typeface="JetBrains Mono"/>
              </a:rPr>
              <a:t>"Move Left"</a:t>
            </a:r>
            <a:r>
              <a:rPr lang="en-IN" sz="1600" dirty="0"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C379"/>
                </a:solidFill>
                <a:effectLst/>
                <a:latin typeface="JetBrains Mono"/>
              </a:rPr>
              <a:t>"Move Right"</a:t>
            </a:r>
            <a:r>
              <a:rPr lang="en-IN" sz="1600" dirty="0">
                <a:solidFill>
                  <a:srgbClr val="ABB2BF"/>
                </a:solidFill>
                <a:effectLst/>
                <a:latin typeface="JetBrains Mono"/>
              </a:rPr>
              <a:t>}</a:t>
            </a:r>
            <a:endParaRPr lang="en-IN" sz="1600" dirty="0">
              <a:solidFill>
                <a:srgbClr val="ABB2BF"/>
              </a:solidFill>
              <a:latin typeface="JetBrains Mono"/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/>
              </a:rPr>
              <a:t># # Define Rewards</a:t>
            </a:r>
            <a:endParaRPr lang="en-IN" dirty="0">
              <a:solidFill>
                <a:srgbClr val="5C6370"/>
              </a:solidFill>
              <a:latin typeface="JetBrains Mon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r</a:t>
            </a:r>
            <a:r>
              <a:rPr lang="en-IN" baseline="-25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goal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 = 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1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 For reaching the goal with the marker</a:t>
            </a:r>
            <a:endParaRPr lang="en-IN" dirty="0">
              <a:solidFill>
                <a:srgbClr val="5C6370"/>
              </a:solidFill>
              <a:latin typeface="JetBrains Mon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r</a:t>
            </a:r>
            <a:r>
              <a:rPr lang="en-IN" baseline="-25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invalid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 = -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1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 For reaching the goal without the marker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r</a:t>
            </a:r>
            <a:r>
              <a:rPr lang="en-IN" baseline="-25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pickup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 = 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0.5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 For picking up the marker</a:t>
            </a:r>
            <a:endParaRPr lang="en-IN" dirty="0">
              <a:solidFill>
                <a:srgbClr val="5C6370"/>
              </a:solidFill>
              <a:latin typeface="JetBrains Mon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r</a:t>
            </a:r>
            <a:r>
              <a:rPr lang="en-IN" baseline="-25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step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 = 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0.0 </a:t>
            </a:r>
            <a:r>
              <a:rPr lang="en-IN" dirty="0">
                <a:solidFill>
                  <a:srgbClr val="C678DD"/>
                </a:solidFill>
                <a:effectLst/>
                <a:latin typeface="JetBrains Mono"/>
              </a:rPr>
              <a:t>if not 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penalise steps </a:t>
            </a:r>
            <a:r>
              <a:rPr lang="en-IN" dirty="0">
                <a:solidFill>
                  <a:srgbClr val="C678DD"/>
                </a:solidFill>
                <a:effectLst/>
                <a:latin typeface="JetBrains Mono"/>
              </a:rPr>
              <a:t>else 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-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0.05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 For taking a step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r</a:t>
            </a:r>
            <a:r>
              <a:rPr lang="en-IN" baseline="-25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/>
              </a:rPr>
              <a:t>obstacle</a:t>
            </a:r>
            <a:r>
              <a:rPr lang="en-IN" dirty="0">
                <a:solidFill>
                  <a:srgbClr val="ABB2BF"/>
                </a:solidFill>
                <a:effectLst/>
                <a:latin typeface="JetBrains Mono"/>
              </a:rPr>
              <a:t> = -</a:t>
            </a:r>
            <a:r>
              <a:rPr lang="en-IN" dirty="0">
                <a:solidFill>
                  <a:srgbClr val="D19A66"/>
                </a:solidFill>
                <a:effectLst/>
                <a:latin typeface="JetBrains Mono"/>
              </a:rPr>
              <a:t>1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 For hitting an obstacle or the wall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D81A6-DA44-D759-E123-D712668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2372968"/>
          </a:xfrm>
        </p:spPr>
        <p:txBody>
          <a:bodyPr anchor="t">
            <a:normAutofit/>
          </a:bodyPr>
          <a:lstStyle/>
          <a:p>
            <a:r>
              <a:rPr lang="en-US" dirty="0"/>
              <a:t>Learned Policy in Action w/o per-step penalty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3BB35-D9B4-A3CE-8BD1-90BEEC6B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40" y="1114690"/>
            <a:ext cx="5414327" cy="2029851"/>
          </a:xfrm>
        </p:spPr>
        <p:txBody>
          <a:bodyPr>
            <a:normAutofit/>
          </a:bodyPr>
          <a:lstStyle/>
          <a:p>
            <a:r>
              <a:rPr lang="en-US" dirty="0"/>
              <a:t>The learned agent is </a:t>
            </a:r>
            <a:r>
              <a:rPr lang="en-US" b="1" dirty="0"/>
              <a:t>more</a:t>
            </a:r>
            <a:r>
              <a:rPr lang="en-US" dirty="0"/>
              <a:t> likely to exhibit oscillating behavior after collecting the marker and get stuck</a:t>
            </a:r>
          </a:p>
          <a:p>
            <a:r>
              <a:rPr lang="en-US" b="1" dirty="0"/>
              <a:t>Poor</a:t>
            </a:r>
            <a:r>
              <a:rPr lang="en-US" dirty="0"/>
              <a:t> generalizability in `random` setting</a:t>
            </a:r>
          </a:p>
        </p:txBody>
      </p:sp>
      <p:pic>
        <p:nvPicPr>
          <p:cNvPr id="5" name="world">
            <a:hlinkClick r:id="" action="ppaction://media"/>
            <a:extLst>
              <a:ext uri="{FF2B5EF4-FFF2-40B4-BE49-F238E27FC236}">
                <a16:creationId xmlns:a16="http://schemas.microsoft.com/office/drawing/2014/main" id="{027E7F91-DD74-2012-F7E8-4D42909AD7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36318" y="3442972"/>
            <a:ext cx="2743200" cy="2743200"/>
          </a:xfrm>
          <a:prstGeom prst="rect">
            <a:avLst/>
          </a:prstGeom>
        </p:spPr>
      </p:pic>
      <p:pic>
        <p:nvPicPr>
          <p:cNvPr id="3" name="world">
            <a:hlinkClick r:id="" action="ppaction://media"/>
            <a:extLst>
              <a:ext uri="{FF2B5EF4-FFF2-40B4-BE49-F238E27FC236}">
                <a16:creationId xmlns:a16="http://schemas.microsoft.com/office/drawing/2014/main" id="{52A804EA-EE45-F8DE-A226-2D85D23766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20762" y="3437404"/>
            <a:ext cx="2743200" cy="2743200"/>
          </a:xfrm>
          <a:prstGeom prst="rect">
            <a:avLst/>
          </a:prstGeom>
        </p:spPr>
      </p:pic>
      <p:pic>
        <p:nvPicPr>
          <p:cNvPr id="4" name="world">
            <a:hlinkClick r:id="" action="ppaction://media"/>
            <a:extLst>
              <a:ext uri="{FF2B5EF4-FFF2-40B4-BE49-F238E27FC236}">
                <a16:creationId xmlns:a16="http://schemas.microsoft.com/office/drawing/2014/main" id="{BA79644B-7CFB-4D04-E6F2-7A15E6508503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80049" y="3429000"/>
            <a:ext cx="2743200" cy="27432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D0165C-A524-8FC6-8DEC-E0B322685432}"/>
              </a:ext>
            </a:extLst>
          </p:cNvPr>
          <p:cNvSpPr txBox="1"/>
          <p:nvPr/>
        </p:nvSpPr>
        <p:spPr>
          <a:xfrm>
            <a:off x="1096208" y="6187334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5x5 Grid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97C0B-F70C-735F-CAA5-6767D624F714}"/>
              </a:ext>
            </a:extLst>
          </p:cNvPr>
          <p:cNvSpPr txBox="1"/>
          <p:nvPr/>
        </p:nvSpPr>
        <p:spPr>
          <a:xfrm>
            <a:off x="4538430" y="6175736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5x5 Grid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FC7EB-25F6-8F5D-AFC7-855109D37110}"/>
              </a:ext>
            </a:extLst>
          </p:cNvPr>
          <p:cNvSpPr txBox="1"/>
          <p:nvPr/>
        </p:nvSpPr>
        <p:spPr>
          <a:xfrm>
            <a:off x="7912790" y="6184769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5x5 Grid World</a:t>
            </a:r>
          </a:p>
        </p:txBody>
      </p:sp>
    </p:spTree>
    <p:extLst>
      <p:ext uri="{BB962C8B-B14F-4D97-AF65-F5344CB8AC3E}">
        <p14:creationId xmlns:p14="http://schemas.microsoft.com/office/powerpoint/2010/main" val="630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D81A6-DA44-D759-E123-D712668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2372968"/>
          </a:xfrm>
        </p:spPr>
        <p:txBody>
          <a:bodyPr anchor="t">
            <a:normAutofit/>
          </a:bodyPr>
          <a:lstStyle/>
          <a:p>
            <a:r>
              <a:rPr lang="en-US" dirty="0"/>
              <a:t>Learned Policy in Action with per-step penalty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3BB35-D9B4-A3CE-8BD1-90BEEC6B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40" y="1114690"/>
            <a:ext cx="5414327" cy="2029851"/>
          </a:xfrm>
        </p:spPr>
        <p:txBody>
          <a:bodyPr>
            <a:normAutofit/>
          </a:bodyPr>
          <a:lstStyle/>
          <a:p>
            <a:r>
              <a:rPr lang="en-US" dirty="0"/>
              <a:t>The learned agent is </a:t>
            </a:r>
            <a:r>
              <a:rPr lang="en-US" b="1" dirty="0"/>
              <a:t>less</a:t>
            </a:r>
            <a:r>
              <a:rPr lang="en-US" dirty="0"/>
              <a:t> likely to exhibit oscillating behavior after collecting the marker and get stuck</a:t>
            </a:r>
          </a:p>
          <a:p>
            <a:r>
              <a:rPr lang="en-US" b="1" dirty="0"/>
              <a:t>Strong</a:t>
            </a:r>
            <a:r>
              <a:rPr lang="en-US" dirty="0"/>
              <a:t> generalizability in `random` setting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D0165C-A524-8FC6-8DEC-E0B322685432}"/>
              </a:ext>
            </a:extLst>
          </p:cNvPr>
          <p:cNvSpPr txBox="1"/>
          <p:nvPr/>
        </p:nvSpPr>
        <p:spPr>
          <a:xfrm>
            <a:off x="1096208" y="6187334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5x5 Grid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97C0B-F70C-735F-CAA5-6767D624F714}"/>
              </a:ext>
            </a:extLst>
          </p:cNvPr>
          <p:cNvSpPr txBox="1"/>
          <p:nvPr/>
        </p:nvSpPr>
        <p:spPr>
          <a:xfrm>
            <a:off x="4471513" y="6184769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5x5 Grid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FC7EB-25F6-8F5D-AFC7-855109D37110}"/>
              </a:ext>
            </a:extLst>
          </p:cNvPr>
          <p:cNvSpPr txBox="1"/>
          <p:nvPr/>
        </p:nvSpPr>
        <p:spPr>
          <a:xfrm>
            <a:off x="7912790" y="6184769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5x5 Grid World</a:t>
            </a:r>
          </a:p>
        </p:txBody>
      </p:sp>
      <p:pic>
        <p:nvPicPr>
          <p:cNvPr id="11" name="world">
            <a:hlinkClick r:id="" action="ppaction://media"/>
            <a:extLst>
              <a:ext uri="{FF2B5EF4-FFF2-40B4-BE49-F238E27FC236}">
                <a16:creationId xmlns:a16="http://schemas.microsoft.com/office/drawing/2014/main" id="{60574B38-FBED-2621-B4DB-61668BAFBD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9516" y="3429000"/>
            <a:ext cx="2693020" cy="2693020"/>
          </a:xfrm>
          <a:prstGeom prst="rect">
            <a:avLst/>
          </a:prstGeom>
        </p:spPr>
      </p:pic>
      <p:pic>
        <p:nvPicPr>
          <p:cNvPr id="21" name="world">
            <a:hlinkClick r:id="" action="ppaction://media"/>
            <a:extLst>
              <a:ext uri="{FF2B5EF4-FFF2-40B4-BE49-F238E27FC236}">
                <a16:creationId xmlns:a16="http://schemas.microsoft.com/office/drawing/2014/main" id="{490560B4-6EB3-F283-70A5-BB213273C00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17744" y="3429000"/>
            <a:ext cx="2693020" cy="2693020"/>
          </a:xfrm>
          <a:prstGeom prst="rect">
            <a:avLst/>
          </a:prstGeom>
        </p:spPr>
      </p:pic>
      <p:pic>
        <p:nvPicPr>
          <p:cNvPr id="23" name="world">
            <a:hlinkClick r:id="" action="ppaction://media"/>
            <a:extLst>
              <a:ext uri="{FF2B5EF4-FFF2-40B4-BE49-F238E27FC236}">
                <a16:creationId xmlns:a16="http://schemas.microsoft.com/office/drawing/2014/main" id="{E06CF630-BBFF-3288-37E8-FB4FF77E545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03630" y="3429000"/>
            <a:ext cx="2693020" cy="26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EF2E1-E2FB-81E8-C6F7-B532FE9A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1835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94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5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FAA68D-B530-D68D-AA7F-0B28AF5A690D}"/>
              </a:ext>
            </a:extLst>
          </p:cNvPr>
          <p:cNvSpPr txBox="1"/>
          <p:nvPr/>
        </p:nvSpPr>
        <p:spPr>
          <a:xfrm>
            <a:off x="6234840" y="1114691"/>
            <a:ext cx="5401232" cy="149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Quantitatively the success rate and average episode length on unseen grid-worlds in the off-policy buffer is much better when robot is penalized at every step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9A4FC8-10CC-4413-5EB7-3C5C9DB2B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506284" y="3184165"/>
            <a:ext cx="5407431" cy="2703712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D0FD2A5-9B8B-5CFC-E2C4-E683D1120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762"/>
          <a:stretch/>
        </p:blipFill>
        <p:spPr>
          <a:xfrm>
            <a:off x="6234840" y="3150512"/>
            <a:ext cx="5407431" cy="2703712"/>
          </a:xfrm>
          <a:prstGeom prst="rect">
            <a:avLst/>
          </a:pr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8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9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0" name="Picture 3" descr="Person pointing on a map">
            <a:extLst>
              <a:ext uri="{FF2B5EF4-FFF2-40B4-BE49-F238E27FC236}">
                <a16:creationId xmlns:a16="http://schemas.microsoft.com/office/drawing/2014/main" id="{BDD6C0F0-9EFF-2651-F7F8-1AB4C0035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ame 32">
            <a:extLst>
              <a:ext uri="{FF2B5EF4-FFF2-40B4-BE49-F238E27FC236}">
                <a16:creationId xmlns:a16="http://schemas.microsoft.com/office/drawing/2014/main" id="{838456E0-BAD6-49AA-B7F3-846752A7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7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8C98-004B-03F1-AC4A-27E709BF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28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Find our code at https://</a:t>
            </a:r>
            <a:r>
              <a:rPr lang="en-US" sz="2100" dirty="0" err="1">
                <a:solidFill>
                  <a:srgbClr val="FFFFFF"/>
                </a:solidFill>
              </a:rPr>
              <a:t>github.com</a:t>
            </a:r>
            <a:r>
              <a:rPr lang="en-US" sz="2100" dirty="0">
                <a:solidFill>
                  <a:srgbClr val="FFFFFF"/>
                </a:solidFill>
              </a:rPr>
              <a:t>/</a:t>
            </a:r>
            <a:r>
              <a:rPr lang="en-US" sz="2100" dirty="0" err="1">
                <a:solidFill>
                  <a:srgbClr val="FFFFFF"/>
                </a:solidFill>
              </a:rPr>
              <a:t>jabhinav</a:t>
            </a:r>
            <a:r>
              <a:rPr lang="en-US" sz="2100" dirty="0">
                <a:solidFill>
                  <a:srgbClr val="FFFFFF"/>
                </a:solidFill>
              </a:rPr>
              <a:t>/Comp646</a:t>
            </a:r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301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Freeform: Shape 42">
            <a:extLst>
              <a:ext uri="{FF2B5EF4-FFF2-40B4-BE49-F238E27FC236}">
                <a16:creationId xmlns:a16="http://schemas.microsoft.com/office/drawing/2014/main" id="{ACFC1F4B-C7BE-44D2-8FA4-1CE2FCF0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BDA258B3-4238-403A-9CAC-51B872D45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0" name="Freeform: Shape 45">
              <a:extLst>
                <a:ext uri="{FF2B5EF4-FFF2-40B4-BE49-F238E27FC236}">
                  <a16:creationId xmlns:a16="http://schemas.microsoft.com/office/drawing/2014/main" id="{03387491-1998-42A5-9172-2AEFC550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46">
              <a:extLst>
                <a:ext uri="{FF2B5EF4-FFF2-40B4-BE49-F238E27FC236}">
                  <a16:creationId xmlns:a16="http://schemas.microsoft.com/office/drawing/2014/main" id="{D9E1E611-F0D3-480F-8EAB-5501C1DBE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Freeform: Shape 47">
              <a:extLst>
                <a:ext uri="{FF2B5EF4-FFF2-40B4-BE49-F238E27FC236}">
                  <a16:creationId xmlns:a16="http://schemas.microsoft.com/office/drawing/2014/main" id="{BB89B8F2-B71A-46C9-8992-CC8E36D1F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id="{F1B1692F-EBA9-47DC-9CFD-CEDDA87F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8B7DD913-FF3C-455C-80A4-FF89CB58C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F742A451-31F5-45C9-850A-0AE74A35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C596C3-466C-4D79-BAA3-F21C0260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71298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333</Words>
  <Application>Microsoft Macintosh PowerPoint</Application>
  <PresentationFormat>Widescreen</PresentationFormat>
  <Paragraphs>42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Avenir Next LT Pro Light</vt:lpstr>
      <vt:lpstr>Georgia Pro Semibold</vt:lpstr>
      <vt:lpstr>JetBrains Mono</vt:lpstr>
      <vt:lpstr>Neue Haas Grotesk Text Pro</vt:lpstr>
      <vt:lpstr>Times</vt:lpstr>
      <vt:lpstr>RocaVTI</vt:lpstr>
      <vt:lpstr>Reinforcement Learning with Deep-Q Learning in Grid World </vt:lpstr>
      <vt:lpstr>The Environment</vt:lpstr>
      <vt:lpstr>Expert Policy in Action</vt:lpstr>
      <vt:lpstr>Deep-Q Learning</vt:lpstr>
      <vt:lpstr>Rewards</vt:lpstr>
      <vt:lpstr>Learned Policy in Action w/o per-step penalty</vt:lpstr>
      <vt:lpstr>Learned Policy in Action with per-step penalty</vt:lpstr>
      <vt:lpstr>Results</vt:lpstr>
      <vt:lpstr>Find our code at https://github.com/jabhinav/Comp646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with Deep-Q Learning in Grid World </dc:title>
  <dc:creator>Abhinav Jain</dc:creator>
  <cp:lastModifiedBy>Abhinav Jain</cp:lastModifiedBy>
  <cp:revision>26</cp:revision>
  <dcterms:created xsi:type="dcterms:W3CDTF">2023-04-27T09:28:43Z</dcterms:created>
  <dcterms:modified xsi:type="dcterms:W3CDTF">2023-04-27T10:13:25Z</dcterms:modified>
</cp:coreProperties>
</file>