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D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p:scale>
          <a:sx n="120" d="100"/>
          <a:sy n="120" d="100"/>
        </p:scale>
        <p:origin x="28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300C93-2639-BD43-8520-CA7CF462EEF1}" type="datetimeFigureOut">
              <a:rPr lang="en-US" smtClean="0"/>
              <a:t>1/29/18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52E4F-E7CB-D24F-929D-8ACC6FCEE6BD}" type="slidenum">
              <a:rPr lang="en-US" smtClean="0"/>
              <a:t>‹#›</a:t>
            </a:fld>
            <a:endParaRPr lang="en-US"/>
          </a:p>
        </p:txBody>
      </p:sp>
    </p:spTree>
    <p:extLst>
      <p:ext uri="{BB962C8B-B14F-4D97-AF65-F5344CB8AC3E}">
        <p14:creationId xmlns:p14="http://schemas.microsoft.com/office/powerpoint/2010/main" val="158826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4AFB9D2-379A-40AD-B0DB-B1C7E1A57EB2}" type="datetimeFigureOut">
              <a:rPr lang="en-IN" smtClean="0"/>
              <a:t>29/01/18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404556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FB9D2-379A-40AD-B0DB-B1C7E1A57EB2}" type="datetimeFigureOut">
              <a:rPr lang="en-IN" smtClean="0"/>
              <a:t>29/01/18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51688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FB9D2-379A-40AD-B0DB-B1C7E1A57EB2}" type="datetimeFigureOut">
              <a:rPr lang="en-IN" smtClean="0"/>
              <a:t>29/01/18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6916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4AFB9D2-379A-40AD-B0DB-B1C7E1A57EB2}" type="datetimeFigureOut">
              <a:rPr lang="en-IN" smtClean="0"/>
              <a:t>29/01/18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2577939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AFB9D2-379A-40AD-B0DB-B1C7E1A57EB2}" type="datetimeFigureOut">
              <a:rPr lang="en-IN" smtClean="0"/>
              <a:t>29/01/18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3282967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4AFB9D2-379A-40AD-B0DB-B1C7E1A57EB2}" type="datetimeFigureOut">
              <a:rPr lang="en-IN" smtClean="0"/>
              <a:t>29/01/18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18416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4AFB9D2-379A-40AD-B0DB-B1C7E1A57EB2}" type="datetimeFigureOut">
              <a:rPr lang="en-IN" smtClean="0"/>
              <a:t>29/01/18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56896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4AFB9D2-379A-40AD-B0DB-B1C7E1A57EB2}" type="datetimeFigureOut">
              <a:rPr lang="en-IN" smtClean="0"/>
              <a:t>29/01/18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238679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FB9D2-379A-40AD-B0DB-B1C7E1A57EB2}" type="datetimeFigureOut">
              <a:rPr lang="en-IN" smtClean="0"/>
              <a:t>29/01/18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52046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FB9D2-379A-40AD-B0DB-B1C7E1A57EB2}" type="datetimeFigureOut">
              <a:rPr lang="en-IN" smtClean="0"/>
              <a:t>29/01/18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2705304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AFB9D2-379A-40AD-B0DB-B1C7E1A57EB2}" type="datetimeFigureOut">
              <a:rPr lang="en-IN" smtClean="0"/>
              <a:t>29/01/18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29D6D-D63D-43BA-A3F0-26AF4DF562A3}" type="slidenum">
              <a:rPr lang="en-IN" smtClean="0"/>
              <a:t>‹#›</a:t>
            </a:fld>
            <a:endParaRPr lang="en-IN"/>
          </a:p>
        </p:txBody>
      </p:sp>
    </p:spTree>
    <p:extLst>
      <p:ext uri="{BB962C8B-B14F-4D97-AF65-F5344CB8AC3E}">
        <p14:creationId xmlns:p14="http://schemas.microsoft.com/office/powerpoint/2010/main" val="140308378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FB9D2-379A-40AD-B0DB-B1C7E1A57EB2}" type="datetimeFigureOut">
              <a:rPr lang="en-IN" smtClean="0"/>
              <a:t>29/01/18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29D6D-D63D-43BA-A3F0-26AF4DF562A3}" type="slidenum">
              <a:rPr lang="en-IN" smtClean="0"/>
              <a:t>‹#›</a:t>
            </a:fld>
            <a:endParaRPr lang="en-IN"/>
          </a:p>
        </p:txBody>
      </p:sp>
    </p:spTree>
    <p:extLst>
      <p:ext uri="{BB962C8B-B14F-4D97-AF65-F5344CB8AC3E}">
        <p14:creationId xmlns:p14="http://schemas.microsoft.com/office/powerpoint/2010/main" val="182932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89289" y="2880357"/>
            <a:ext cx="1317812" cy="6454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Input Text</a:t>
            </a:r>
            <a:endParaRPr lang="en-IN" b="1" dirty="0"/>
          </a:p>
        </p:txBody>
      </p:sp>
      <p:sp>
        <p:nvSpPr>
          <p:cNvPr id="14" name="Rounded Rectangle 13"/>
          <p:cNvSpPr/>
          <p:nvPr/>
        </p:nvSpPr>
        <p:spPr>
          <a:xfrm>
            <a:off x="2225665" y="1968480"/>
            <a:ext cx="1541928" cy="9681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Key concepts Extraction</a:t>
            </a:r>
            <a:endParaRPr lang="en-IN" sz="1600" b="1" dirty="0"/>
          </a:p>
        </p:txBody>
      </p:sp>
      <p:sp>
        <p:nvSpPr>
          <p:cNvPr id="15" name="Rounded Rectangle 14"/>
          <p:cNvSpPr/>
          <p:nvPr/>
        </p:nvSpPr>
        <p:spPr>
          <a:xfrm>
            <a:off x="2225665" y="3041721"/>
            <a:ext cx="1541928" cy="9681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Concept to Sentence matching</a:t>
            </a:r>
            <a:endParaRPr lang="en-IN" sz="1600" b="1" dirty="0"/>
          </a:p>
        </p:txBody>
      </p:sp>
      <p:sp>
        <p:nvSpPr>
          <p:cNvPr id="16" name="Rounded Rectangle 15"/>
          <p:cNvSpPr/>
          <p:nvPr/>
        </p:nvSpPr>
        <p:spPr>
          <a:xfrm>
            <a:off x="6505641" y="5919300"/>
            <a:ext cx="1685361" cy="7395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smtClean="0"/>
              <a:t>Concept Graph</a:t>
            </a:r>
            <a:endParaRPr lang="en-IN" b="1" dirty="0"/>
          </a:p>
        </p:txBody>
      </p:sp>
      <p:sp>
        <p:nvSpPr>
          <p:cNvPr id="17" name="Rounded Rectangle 16"/>
          <p:cNvSpPr/>
          <p:nvPr/>
        </p:nvSpPr>
        <p:spPr>
          <a:xfrm>
            <a:off x="4041457" y="5693193"/>
            <a:ext cx="2003611" cy="1093695"/>
          </a:xfrm>
          <a:prstGeom prst="roundRect">
            <a:avLst/>
          </a:prstGeom>
          <a:solidFill>
            <a:schemeClr val="accent2">
              <a:lumMod val="60000"/>
              <a:lumOff val="40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Pre-requisite relationship Identification</a:t>
            </a:r>
            <a:endParaRPr lang="en-IN" b="1" dirty="0"/>
          </a:p>
        </p:txBody>
      </p:sp>
      <p:sp>
        <p:nvSpPr>
          <p:cNvPr id="28" name="Rounded Rectangle 27"/>
          <p:cNvSpPr/>
          <p:nvPr/>
        </p:nvSpPr>
        <p:spPr>
          <a:xfrm>
            <a:off x="7510366" y="4954091"/>
            <a:ext cx="1911726" cy="4953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smtClean="0"/>
              <a:t>Application </a:t>
            </a:r>
            <a:r>
              <a:rPr lang="en-US" sz="1200" b="1" dirty="0"/>
              <a:t>Identification Module</a:t>
            </a:r>
            <a:endParaRPr lang="en-IN" sz="1200" b="1" dirty="0"/>
          </a:p>
        </p:txBody>
      </p:sp>
      <p:sp>
        <p:nvSpPr>
          <p:cNvPr id="29" name="Rounded Rectangle 28"/>
          <p:cNvSpPr/>
          <p:nvPr/>
        </p:nvSpPr>
        <p:spPr>
          <a:xfrm>
            <a:off x="7450866" y="3231080"/>
            <a:ext cx="1911726" cy="7458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Highlight the found definitions and applications in the input text itself</a:t>
            </a:r>
            <a:endParaRPr lang="en-IN" sz="1200" b="1" dirty="0"/>
          </a:p>
        </p:txBody>
      </p:sp>
      <p:sp>
        <p:nvSpPr>
          <p:cNvPr id="30" name="Rounded Rectangle 29"/>
          <p:cNvSpPr/>
          <p:nvPr/>
        </p:nvSpPr>
        <p:spPr>
          <a:xfrm>
            <a:off x="4515275" y="2435284"/>
            <a:ext cx="1562594" cy="9466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t>Definition Identification Module</a:t>
            </a:r>
            <a:endParaRPr lang="en-IN" sz="1600" b="1" dirty="0"/>
          </a:p>
        </p:txBody>
      </p:sp>
      <p:cxnSp>
        <p:nvCxnSpPr>
          <p:cNvPr id="34" name="Straight Arrow Connector 33"/>
          <p:cNvCxnSpPr/>
          <p:nvPr/>
        </p:nvCxnSpPr>
        <p:spPr>
          <a:xfrm>
            <a:off x="3848130" y="3195803"/>
            <a:ext cx="3392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334020" y="3500299"/>
            <a:ext cx="1148711" cy="84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018424" y="6314780"/>
            <a:ext cx="5118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1611585" y="3195803"/>
            <a:ext cx="407891" cy="72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483400" y="4098667"/>
            <a:ext cx="1053350" cy="338554"/>
          </a:xfrm>
          <a:prstGeom prst="rect">
            <a:avLst/>
          </a:prstGeom>
          <a:noFill/>
        </p:spPr>
        <p:txBody>
          <a:bodyPr wrap="square" rtlCol="0">
            <a:spAutoFit/>
          </a:bodyPr>
          <a:lstStyle/>
          <a:p>
            <a:r>
              <a:rPr lang="en-US" sz="1600" b="1" dirty="0" smtClean="0">
                <a:solidFill>
                  <a:srgbClr val="C00000"/>
                </a:solidFill>
              </a:rPr>
              <a:t>PHASE-1</a:t>
            </a:r>
            <a:endParaRPr lang="en-IN" sz="1600" b="1" dirty="0">
              <a:solidFill>
                <a:srgbClr val="C00000"/>
              </a:solidFill>
            </a:endParaRPr>
          </a:p>
        </p:txBody>
      </p:sp>
      <p:sp>
        <p:nvSpPr>
          <p:cNvPr id="54" name="Rounded Rectangle 53"/>
          <p:cNvSpPr/>
          <p:nvPr/>
        </p:nvSpPr>
        <p:spPr>
          <a:xfrm>
            <a:off x="4515275" y="3445351"/>
            <a:ext cx="1562594" cy="946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smtClean="0"/>
              <a:t>Application Identification Module</a:t>
            </a:r>
            <a:endParaRPr lang="en-IN" sz="1600" b="1" dirty="0"/>
          </a:p>
        </p:txBody>
      </p:sp>
      <p:sp>
        <p:nvSpPr>
          <p:cNvPr id="59" name="TextBox 58"/>
          <p:cNvSpPr txBox="1"/>
          <p:nvPr/>
        </p:nvSpPr>
        <p:spPr>
          <a:xfrm>
            <a:off x="4747866" y="4455418"/>
            <a:ext cx="1053350" cy="338554"/>
          </a:xfrm>
          <a:prstGeom prst="rect">
            <a:avLst/>
          </a:prstGeom>
          <a:noFill/>
        </p:spPr>
        <p:txBody>
          <a:bodyPr wrap="square" rtlCol="0">
            <a:spAutoFit/>
          </a:bodyPr>
          <a:lstStyle/>
          <a:p>
            <a:r>
              <a:rPr lang="en-US" sz="1600" b="1" dirty="0" smtClean="0">
                <a:solidFill>
                  <a:srgbClr val="C00000"/>
                </a:solidFill>
              </a:rPr>
              <a:t>PHASE-2</a:t>
            </a:r>
            <a:endParaRPr lang="en-IN" sz="1600" b="1" dirty="0">
              <a:solidFill>
                <a:srgbClr val="C00000"/>
              </a:solidFill>
            </a:endParaRPr>
          </a:p>
        </p:txBody>
      </p:sp>
      <p:sp>
        <p:nvSpPr>
          <p:cNvPr id="60" name="TextBox 59"/>
          <p:cNvSpPr txBox="1"/>
          <p:nvPr/>
        </p:nvSpPr>
        <p:spPr>
          <a:xfrm>
            <a:off x="7823979" y="5531916"/>
            <a:ext cx="1053350" cy="338554"/>
          </a:xfrm>
          <a:prstGeom prst="rect">
            <a:avLst/>
          </a:prstGeom>
          <a:noFill/>
        </p:spPr>
        <p:txBody>
          <a:bodyPr wrap="square" rtlCol="0">
            <a:spAutoFit/>
          </a:bodyPr>
          <a:lstStyle/>
          <a:p>
            <a:r>
              <a:rPr lang="en-US" sz="1600" b="1" dirty="0" smtClean="0">
                <a:solidFill>
                  <a:srgbClr val="C00000"/>
                </a:solidFill>
              </a:rPr>
              <a:t>PHASE-3</a:t>
            </a:r>
            <a:endParaRPr lang="en-IN" sz="1600" b="1" dirty="0">
              <a:solidFill>
                <a:srgbClr val="C00000"/>
              </a:solidFill>
            </a:endParaRPr>
          </a:p>
        </p:txBody>
      </p:sp>
      <p:sp>
        <p:nvSpPr>
          <p:cNvPr id="61" name="TextBox 60"/>
          <p:cNvSpPr txBox="1"/>
          <p:nvPr/>
        </p:nvSpPr>
        <p:spPr>
          <a:xfrm>
            <a:off x="4163172" y="1913587"/>
            <a:ext cx="2151884" cy="461665"/>
          </a:xfrm>
          <a:prstGeom prst="rect">
            <a:avLst/>
          </a:prstGeom>
          <a:noFill/>
        </p:spPr>
        <p:txBody>
          <a:bodyPr wrap="square" rtlCol="0">
            <a:spAutoFit/>
          </a:bodyPr>
          <a:lstStyle/>
          <a:p>
            <a:pPr algn="ctr"/>
            <a:r>
              <a:rPr lang="en-US" sz="1200" b="1" dirty="0" smtClean="0">
                <a:solidFill>
                  <a:srgbClr val="C00000"/>
                </a:solidFill>
              </a:rPr>
              <a:t>FOR EACH CONCEPT IDENTIFY THE NEED FOR ENRICHMENT</a:t>
            </a:r>
            <a:endParaRPr lang="en-IN" sz="1200" b="1" dirty="0">
              <a:solidFill>
                <a:srgbClr val="C00000"/>
              </a:solidFill>
            </a:endParaRPr>
          </a:p>
        </p:txBody>
      </p:sp>
      <p:cxnSp>
        <p:nvCxnSpPr>
          <p:cNvPr id="70" name="Straight Arrow Connector 69"/>
          <p:cNvCxnSpPr/>
          <p:nvPr/>
        </p:nvCxnSpPr>
        <p:spPr>
          <a:xfrm>
            <a:off x="6076415" y="3958283"/>
            <a:ext cx="1369043" cy="89120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rot="20148389">
            <a:off x="6278076" y="1617414"/>
            <a:ext cx="2245659" cy="553998"/>
          </a:xfrm>
          <a:prstGeom prst="rect">
            <a:avLst/>
          </a:prstGeom>
          <a:noFill/>
        </p:spPr>
        <p:txBody>
          <a:bodyPr wrap="square" rtlCol="0">
            <a:spAutoFit/>
          </a:bodyPr>
          <a:lstStyle/>
          <a:p>
            <a:r>
              <a:rPr lang="en-US" sz="1000" b="1" dirty="0" smtClean="0"/>
              <a:t>Definition</a:t>
            </a:r>
          </a:p>
          <a:p>
            <a:r>
              <a:rPr lang="en-US" sz="1000" b="1" dirty="0" smtClean="0"/>
              <a:t> Enrichment</a:t>
            </a:r>
          </a:p>
          <a:p>
            <a:r>
              <a:rPr lang="en-US" sz="1000" b="1" dirty="0" smtClean="0"/>
              <a:t> Required</a:t>
            </a:r>
            <a:endParaRPr lang="en-IN" sz="1000" b="1" dirty="0"/>
          </a:p>
        </p:txBody>
      </p:sp>
      <p:sp>
        <p:nvSpPr>
          <p:cNvPr id="87" name="Rounded Rectangle 86"/>
          <p:cNvSpPr/>
          <p:nvPr/>
        </p:nvSpPr>
        <p:spPr>
          <a:xfrm>
            <a:off x="10193302" y="3012252"/>
            <a:ext cx="1494300" cy="741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t>Fetch Definition/ Application</a:t>
            </a:r>
            <a:endParaRPr lang="en-IN" sz="1400" b="1" dirty="0"/>
          </a:p>
        </p:txBody>
      </p:sp>
      <p:cxnSp>
        <p:nvCxnSpPr>
          <p:cNvPr id="109" name="Straight Arrow Connector 108"/>
          <p:cNvCxnSpPr>
            <a:stCxn id="73" idx="3"/>
          </p:cNvCxnSpPr>
          <p:nvPr/>
        </p:nvCxnSpPr>
        <p:spPr>
          <a:xfrm>
            <a:off x="9424704" y="2358021"/>
            <a:ext cx="768598" cy="8973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7" name="Rounded Rectangle 116"/>
          <p:cNvSpPr/>
          <p:nvPr/>
        </p:nvSpPr>
        <p:spPr>
          <a:xfrm>
            <a:off x="10058016" y="5054046"/>
            <a:ext cx="1711239" cy="8549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Enriched Text</a:t>
            </a:r>
            <a:endParaRPr lang="en-IN" b="1" dirty="0"/>
          </a:p>
        </p:txBody>
      </p:sp>
      <p:cxnSp>
        <p:nvCxnSpPr>
          <p:cNvPr id="121" name="Straight Arrow Connector 120"/>
          <p:cNvCxnSpPr/>
          <p:nvPr/>
        </p:nvCxnSpPr>
        <p:spPr>
          <a:xfrm flipH="1">
            <a:off x="10793239" y="3756111"/>
            <a:ext cx="2" cy="1295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Can 2"/>
          <p:cNvSpPr/>
          <p:nvPr/>
        </p:nvSpPr>
        <p:spPr>
          <a:xfrm>
            <a:off x="9951241" y="1390249"/>
            <a:ext cx="1924787" cy="9071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Data Source (Wikipedia etc.)</a:t>
            </a:r>
            <a:endParaRPr lang="en-US" b="1" dirty="0">
              <a:solidFill>
                <a:schemeClr val="tx1"/>
              </a:solidFill>
            </a:endParaRPr>
          </a:p>
        </p:txBody>
      </p:sp>
      <p:cxnSp>
        <p:nvCxnSpPr>
          <p:cNvPr id="10" name="Elbow Connector 9"/>
          <p:cNvCxnSpPr>
            <a:stCxn id="14" idx="0"/>
            <a:endCxn id="56" idx="1"/>
          </p:cNvCxnSpPr>
          <p:nvPr/>
        </p:nvCxnSpPr>
        <p:spPr>
          <a:xfrm rot="5400000" flipH="1" flipV="1">
            <a:off x="4691562" y="-740865"/>
            <a:ext cx="1014412" cy="44042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p:cNvSpPr/>
          <p:nvPr/>
        </p:nvSpPr>
        <p:spPr>
          <a:xfrm>
            <a:off x="7400907" y="583953"/>
            <a:ext cx="1856559" cy="740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Extract Concept relevant Pages</a:t>
            </a:r>
            <a:endParaRPr lang="en-IN" sz="1600" b="1" dirty="0"/>
          </a:p>
        </p:txBody>
      </p:sp>
      <p:sp>
        <p:nvSpPr>
          <p:cNvPr id="18" name="Rectangle 17"/>
          <p:cNvSpPr/>
          <p:nvPr/>
        </p:nvSpPr>
        <p:spPr>
          <a:xfrm>
            <a:off x="2163678" y="1864744"/>
            <a:ext cx="1676641" cy="263334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4246335" y="1742232"/>
            <a:ext cx="2062495" cy="305947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7481688" y="1714971"/>
            <a:ext cx="1737933" cy="6780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Extract Summary/Definition Section from Selected Wiki Page</a:t>
            </a:r>
            <a:endParaRPr lang="en-IN" sz="1200" b="1" dirty="0"/>
          </a:p>
        </p:txBody>
      </p:sp>
      <p:sp>
        <p:nvSpPr>
          <p:cNvPr id="72" name="Rounded Rectangle 71"/>
          <p:cNvSpPr/>
          <p:nvPr/>
        </p:nvSpPr>
        <p:spPr>
          <a:xfrm>
            <a:off x="7515281" y="2469042"/>
            <a:ext cx="1737933" cy="5604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t>Definition Identification Module</a:t>
            </a:r>
            <a:endParaRPr lang="en-IN" sz="1200" b="1" dirty="0"/>
          </a:p>
        </p:txBody>
      </p:sp>
      <p:sp>
        <p:nvSpPr>
          <p:cNvPr id="73" name="Rectangle 72"/>
          <p:cNvSpPr/>
          <p:nvPr/>
        </p:nvSpPr>
        <p:spPr>
          <a:xfrm>
            <a:off x="7409689" y="1627578"/>
            <a:ext cx="2015015" cy="1460886"/>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7486747" y="4171612"/>
            <a:ext cx="1911726" cy="7252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t>Extract </a:t>
            </a:r>
            <a:r>
              <a:rPr lang="en-US" sz="1200" b="1" dirty="0" smtClean="0"/>
              <a:t>Summary/Application </a:t>
            </a:r>
            <a:r>
              <a:rPr lang="en-US" sz="1200" b="1" dirty="0"/>
              <a:t>Section from Selected Wiki Page</a:t>
            </a:r>
            <a:endParaRPr lang="en-IN" sz="1200" b="1" dirty="0"/>
          </a:p>
        </p:txBody>
      </p:sp>
      <p:sp>
        <p:nvSpPr>
          <p:cNvPr id="75" name="Rectangle 74"/>
          <p:cNvSpPr/>
          <p:nvPr/>
        </p:nvSpPr>
        <p:spPr>
          <a:xfrm>
            <a:off x="7446912" y="4114431"/>
            <a:ext cx="2015015" cy="139086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p:nvPr/>
        </p:nvCxnSpPr>
        <p:spPr>
          <a:xfrm flipV="1">
            <a:off x="6073853" y="2168389"/>
            <a:ext cx="1335836" cy="58085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a:xfrm>
            <a:off x="7188055" y="1525412"/>
            <a:ext cx="2450034" cy="434336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rot="2147522">
            <a:off x="6389163" y="3857382"/>
            <a:ext cx="880280" cy="577081"/>
          </a:xfrm>
          <a:prstGeom prst="rect">
            <a:avLst/>
          </a:prstGeom>
          <a:noFill/>
        </p:spPr>
        <p:txBody>
          <a:bodyPr wrap="square" rtlCol="0">
            <a:spAutoFit/>
          </a:bodyPr>
          <a:lstStyle/>
          <a:p>
            <a:r>
              <a:rPr lang="en-US" sz="1050" b="1" dirty="0" smtClean="0"/>
              <a:t>Application</a:t>
            </a:r>
          </a:p>
          <a:p>
            <a:r>
              <a:rPr lang="en-US" sz="1050" b="1" dirty="0" smtClean="0"/>
              <a:t> Enrichment</a:t>
            </a:r>
          </a:p>
          <a:p>
            <a:r>
              <a:rPr lang="en-US" sz="1050" b="1" dirty="0" smtClean="0"/>
              <a:t> Required</a:t>
            </a:r>
            <a:endParaRPr lang="en-IN" sz="1050" b="1" dirty="0"/>
          </a:p>
        </p:txBody>
      </p:sp>
      <p:sp>
        <p:nvSpPr>
          <p:cNvPr id="79" name="TextBox 78"/>
          <p:cNvSpPr txBox="1"/>
          <p:nvPr/>
        </p:nvSpPr>
        <p:spPr>
          <a:xfrm>
            <a:off x="6335295" y="2899900"/>
            <a:ext cx="880280" cy="553998"/>
          </a:xfrm>
          <a:prstGeom prst="rect">
            <a:avLst/>
          </a:prstGeom>
          <a:noFill/>
        </p:spPr>
        <p:txBody>
          <a:bodyPr wrap="square" rtlCol="0">
            <a:spAutoFit/>
          </a:bodyPr>
          <a:lstStyle/>
          <a:p>
            <a:r>
              <a:rPr lang="en-US" sz="1000" b="1" dirty="0" smtClean="0"/>
              <a:t>Enrichment</a:t>
            </a:r>
          </a:p>
          <a:p>
            <a:r>
              <a:rPr lang="en-US" sz="1000" b="1" dirty="0" smtClean="0"/>
              <a:t>     Not</a:t>
            </a:r>
          </a:p>
          <a:p>
            <a:r>
              <a:rPr lang="en-US" sz="1000" b="1" dirty="0" smtClean="0"/>
              <a:t> Required</a:t>
            </a:r>
            <a:endParaRPr lang="en-IN" sz="1000" b="1" dirty="0"/>
          </a:p>
        </p:txBody>
      </p:sp>
      <p:cxnSp>
        <p:nvCxnSpPr>
          <p:cNvPr id="86" name="Straight Arrow Connector 85"/>
          <p:cNvCxnSpPr>
            <a:stCxn id="75" idx="3"/>
          </p:cNvCxnSpPr>
          <p:nvPr/>
        </p:nvCxnSpPr>
        <p:spPr>
          <a:xfrm flipV="1">
            <a:off x="9461927" y="3525815"/>
            <a:ext cx="731375" cy="12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18" idx="2"/>
            <a:endCxn id="17" idx="1"/>
          </p:cNvCxnSpPr>
          <p:nvPr/>
        </p:nvCxnSpPr>
        <p:spPr>
          <a:xfrm rot="16200000" flipH="1">
            <a:off x="2650752" y="4849336"/>
            <a:ext cx="1741952" cy="10394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Elbow Connector 97"/>
          <p:cNvCxnSpPr>
            <a:stCxn id="16" idx="3"/>
            <a:endCxn id="117" idx="2"/>
          </p:cNvCxnSpPr>
          <p:nvPr/>
        </p:nvCxnSpPr>
        <p:spPr>
          <a:xfrm flipV="1">
            <a:off x="8191002" y="5909003"/>
            <a:ext cx="2722634" cy="380093"/>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p:cNvCxnSpPr>
            <a:stCxn id="3" idx="1"/>
            <a:endCxn id="56" idx="3"/>
          </p:cNvCxnSpPr>
          <p:nvPr/>
        </p:nvCxnSpPr>
        <p:spPr>
          <a:xfrm rot="16200000" flipV="1">
            <a:off x="9867461" y="344074"/>
            <a:ext cx="436181" cy="1656169"/>
          </a:xfrm>
          <a:prstGeom prst="bentConnector2">
            <a:avLst/>
          </a:prstGeom>
          <a:ln w="28575">
            <a:solidFill>
              <a:schemeClr val="tx1"/>
            </a:solidFill>
            <a:tailEnd type="triangle"/>
          </a:ln>
        </p:spPr>
        <p:style>
          <a:lnRef idx="1">
            <a:schemeClr val="accent4"/>
          </a:lnRef>
          <a:fillRef idx="2">
            <a:schemeClr val="accent4"/>
          </a:fillRef>
          <a:effectRef idx="1">
            <a:schemeClr val="accent4"/>
          </a:effectRef>
          <a:fontRef idx="minor">
            <a:schemeClr val="dk1"/>
          </a:fontRef>
        </p:style>
      </p:cxnSp>
      <p:cxnSp>
        <p:nvCxnSpPr>
          <p:cNvPr id="107" name="Straight Arrow Connector 106"/>
          <p:cNvCxnSpPr/>
          <p:nvPr/>
        </p:nvCxnSpPr>
        <p:spPr>
          <a:xfrm>
            <a:off x="8350654" y="1337394"/>
            <a:ext cx="0" cy="1861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086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25665" y="1968480"/>
            <a:ext cx="1541928" cy="9681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Key concepts Extraction</a:t>
            </a:r>
            <a:endParaRPr lang="en-IN" sz="1600" b="1" dirty="0"/>
          </a:p>
        </p:txBody>
      </p:sp>
      <p:sp>
        <p:nvSpPr>
          <p:cNvPr id="3" name="Rounded Rectangle 2"/>
          <p:cNvSpPr/>
          <p:nvPr/>
        </p:nvSpPr>
        <p:spPr>
          <a:xfrm>
            <a:off x="2225665" y="3041721"/>
            <a:ext cx="1541928" cy="96818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Concept to Sentence matching</a:t>
            </a:r>
            <a:endParaRPr lang="en-IN" sz="1600" b="1" dirty="0"/>
          </a:p>
        </p:txBody>
      </p:sp>
      <p:sp>
        <p:nvSpPr>
          <p:cNvPr id="6" name="Rounded Rectangle 5"/>
          <p:cNvSpPr/>
          <p:nvPr/>
        </p:nvSpPr>
        <p:spPr>
          <a:xfrm>
            <a:off x="7510366" y="4954091"/>
            <a:ext cx="1911726" cy="4953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smtClean="0"/>
              <a:t>Application </a:t>
            </a:r>
            <a:r>
              <a:rPr lang="en-US" sz="1200" b="1" dirty="0"/>
              <a:t>Identification Module</a:t>
            </a:r>
            <a:endParaRPr lang="en-IN" sz="1200" b="1" dirty="0"/>
          </a:p>
        </p:txBody>
      </p:sp>
      <p:sp>
        <p:nvSpPr>
          <p:cNvPr id="7" name="Rounded Rectangle 6"/>
          <p:cNvSpPr/>
          <p:nvPr/>
        </p:nvSpPr>
        <p:spPr>
          <a:xfrm>
            <a:off x="7450866" y="3231080"/>
            <a:ext cx="1911726" cy="74589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Highlight the found definitions and applications in the input text itself</a:t>
            </a:r>
            <a:endParaRPr lang="en-IN" sz="1200" b="1" dirty="0"/>
          </a:p>
        </p:txBody>
      </p:sp>
      <p:sp>
        <p:nvSpPr>
          <p:cNvPr id="8" name="Rounded Rectangle 7"/>
          <p:cNvSpPr/>
          <p:nvPr/>
        </p:nvSpPr>
        <p:spPr>
          <a:xfrm>
            <a:off x="4515275" y="2435284"/>
            <a:ext cx="1562594" cy="9466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b="1" dirty="0" smtClean="0"/>
              <a:t>Definition Identification Module</a:t>
            </a:r>
            <a:endParaRPr lang="en-IN" sz="1600" b="1" dirty="0"/>
          </a:p>
        </p:txBody>
      </p:sp>
      <p:cxnSp>
        <p:nvCxnSpPr>
          <p:cNvPr id="9" name="Straight Arrow Connector 8"/>
          <p:cNvCxnSpPr/>
          <p:nvPr/>
        </p:nvCxnSpPr>
        <p:spPr>
          <a:xfrm>
            <a:off x="3848130" y="3195803"/>
            <a:ext cx="33927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34020" y="3500299"/>
            <a:ext cx="1148711" cy="84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611585" y="3195803"/>
            <a:ext cx="407891" cy="72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83400" y="4098667"/>
            <a:ext cx="1053350" cy="338554"/>
          </a:xfrm>
          <a:prstGeom prst="rect">
            <a:avLst/>
          </a:prstGeom>
          <a:noFill/>
        </p:spPr>
        <p:txBody>
          <a:bodyPr wrap="square" rtlCol="0">
            <a:spAutoFit/>
          </a:bodyPr>
          <a:lstStyle/>
          <a:p>
            <a:r>
              <a:rPr lang="en-US" sz="1600" b="1" dirty="0" smtClean="0">
                <a:solidFill>
                  <a:srgbClr val="C00000"/>
                </a:solidFill>
              </a:rPr>
              <a:t>PHASE-1</a:t>
            </a:r>
            <a:endParaRPr lang="en-IN" sz="1600" b="1" dirty="0">
              <a:solidFill>
                <a:srgbClr val="C00000"/>
              </a:solidFill>
            </a:endParaRPr>
          </a:p>
        </p:txBody>
      </p:sp>
      <p:sp>
        <p:nvSpPr>
          <p:cNvPr id="14" name="Rounded Rectangle 13"/>
          <p:cNvSpPr/>
          <p:nvPr/>
        </p:nvSpPr>
        <p:spPr>
          <a:xfrm>
            <a:off x="4515275" y="3445351"/>
            <a:ext cx="1562594" cy="94661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dirty="0" smtClean="0"/>
              <a:t>Application Identification Module</a:t>
            </a:r>
            <a:endParaRPr lang="en-IN" sz="1600" b="1" dirty="0"/>
          </a:p>
        </p:txBody>
      </p:sp>
      <p:sp>
        <p:nvSpPr>
          <p:cNvPr id="15" name="TextBox 14"/>
          <p:cNvSpPr txBox="1"/>
          <p:nvPr/>
        </p:nvSpPr>
        <p:spPr>
          <a:xfrm>
            <a:off x="4747866" y="4455418"/>
            <a:ext cx="1053350" cy="338554"/>
          </a:xfrm>
          <a:prstGeom prst="rect">
            <a:avLst/>
          </a:prstGeom>
          <a:noFill/>
        </p:spPr>
        <p:txBody>
          <a:bodyPr wrap="square" rtlCol="0">
            <a:spAutoFit/>
          </a:bodyPr>
          <a:lstStyle/>
          <a:p>
            <a:r>
              <a:rPr lang="en-US" sz="1600" b="1" dirty="0" smtClean="0">
                <a:solidFill>
                  <a:srgbClr val="C00000"/>
                </a:solidFill>
              </a:rPr>
              <a:t>PHASE-2</a:t>
            </a:r>
            <a:endParaRPr lang="en-IN" sz="1600" b="1" dirty="0">
              <a:solidFill>
                <a:srgbClr val="C00000"/>
              </a:solidFill>
            </a:endParaRPr>
          </a:p>
        </p:txBody>
      </p:sp>
      <p:sp>
        <p:nvSpPr>
          <p:cNvPr id="16" name="TextBox 15"/>
          <p:cNvSpPr txBox="1"/>
          <p:nvPr/>
        </p:nvSpPr>
        <p:spPr>
          <a:xfrm>
            <a:off x="7823979" y="5531916"/>
            <a:ext cx="1053350" cy="338554"/>
          </a:xfrm>
          <a:prstGeom prst="rect">
            <a:avLst/>
          </a:prstGeom>
          <a:noFill/>
        </p:spPr>
        <p:txBody>
          <a:bodyPr wrap="square" rtlCol="0">
            <a:spAutoFit/>
          </a:bodyPr>
          <a:lstStyle/>
          <a:p>
            <a:r>
              <a:rPr lang="en-US" sz="1600" b="1" dirty="0" smtClean="0">
                <a:solidFill>
                  <a:srgbClr val="C00000"/>
                </a:solidFill>
              </a:rPr>
              <a:t>PHASE-3</a:t>
            </a:r>
            <a:endParaRPr lang="en-IN" sz="1600" b="1" dirty="0">
              <a:solidFill>
                <a:srgbClr val="C00000"/>
              </a:solidFill>
            </a:endParaRPr>
          </a:p>
        </p:txBody>
      </p:sp>
      <p:sp>
        <p:nvSpPr>
          <p:cNvPr id="17" name="TextBox 16"/>
          <p:cNvSpPr txBox="1"/>
          <p:nvPr/>
        </p:nvSpPr>
        <p:spPr>
          <a:xfrm>
            <a:off x="4163172" y="1913587"/>
            <a:ext cx="2151884" cy="461665"/>
          </a:xfrm>
          <a:prstGeom prst="rect">
            <a:avLst/>
          </a:prstGeom>
          <a:noFill/>
        </p:spPr>
        <p:txBody>
          <a:bodyPr wrap="square" rtlCol="0">
            <a:spAutoFit/>
          </a:bodyPr>
          <a:lstStyle/>
          <a:p>
            <a:pPr algn="ctr"/>
            <a:r>
              <a:rPr lang="en-US" sz="1200" b="1" dirty="0" smtClean="0">
                <a:solidFill>
                  <a:srgbClr val="C00000"/>
                </a:solidFill>
              </a:rPr>
              <a:t>FOR EACH CONCEPT IDENTIFY THE NEED FOR ENRICHMENT</a:t>
            </a:r>
            <a:endParaRPr lang="en-IN" sz="1200" b="1" dirty="0">
              <a:solidFill>
                <a:srgbClr val="C00000"/>
              </a:solidFill>
            </a:endParaRPr>
          </a:p>
        </p:txBody>
      </p:sp>
      <p:cxnSp>
        <p:nvCxnSpPr>
          <p:cNvPr id="18" name="Straight Arrow Connector 17"/>
          <p:cNvCxnSpPr/>
          <p:nvPr/>
        </p:nvCxnSpPr>
        <p:spPr>
          <a:xfrm>
            <a:off x="6076415" y="3958283"/>
            <a:ext cx="1369043" cy="891204"/>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0148389">
            <a:off x="6278076" y="1617414"/>
            <a:ext cx="2245659" cy="553998"/>
          </a:xfrm>
          <a:prstGeom prst="rect">
            <a:avLst/>
          </a:prstGeom>
          <a:noFill/>
        </p:spPr>
        <p:txBody>
          <a:bodyPr wrap="square" rtlCol="0">
            <a:spAutoFit/>
          </a:bodyPr>
          <a:lstStyle/>
          <a:p>
            <a:r>
              <a:rPr lang="en-US" sz="1000" b="1" dirty="0" smtClean="0"/>
              <a:t>Definition</a:t>
            </a:r>
          </a:p>
          <a:p>
            <a:r>
              <a:rPr lang="en-US" sz="1000" b="1" dirty="0" smtClean="0"/>
              <a:t> Enrichment</a:t>
            </a:r>
          </a:p>
          <a:p>
            <a:r>
              <a:rPr lang="en-US" sz="1000" b="1" dirty="0" smtClean="0"/>
              <a:t> Required</a:t>
            </a:r>
            <a:endParaRPr lang="en-IN" sz="1000" b="1" dirty="0"/>
          </a:p>
        </p:txBody>
      </p:sp>
      <p:sp>
        <p:nvSpPr>
          <p:cNvPr id="20" name="Rounded Rectangle 19"/>
          <p:cNvSpPr/>
          <p:nvPr/>
        </p:nvSpPr>
        <p:spPr>
          <a:xfrm>
            <a:off x="10193302" y="3012252"/>
            <a:ext cx="1494300" cy="7410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smtClean="0"/>
              <a:t>Fetch Definition/ Application</a:t>
            </a:r>
            <a:endParaRPr lang="en-IN" sz="1400" b="1" dirty="0"/>
          </a:p>
        </p:txBody>
      </p:sp>
      <p:cxnSp>
        <p:nvCxnSpPr>
          <p:cNvPr id="21" name="Straight Arrow Connector 20"/>
          <p:cNvCxnSpPr/>
          <p:nvPr/>
        </p:nvCxnSpPr>
        <p:spPr>
          <a:xfrm>
            <a:off x="9424704" y="2358021"/>
            <a:ext cx="768598" cy="8973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10058016" y="5054046"/>
            <a:ext cx="1711239" cy="85495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Enriched Text</a:t>
            </a:r>
            <a:endParaRPr lang="en-IN" b="1" dirty="0"/>
          </a:p>
        </p:txBody>
      </p:sp>
      <p:cxnSp>
        <p:nvCxnSpPr>
          <p:cNvPr id="23" name="Straight Arrow Connector 22"/>
          <p:cNvCxnSpPr/>
          <p:nvPr/>
        </p:nvCxnSpPr>
        <p:spPr>
          <a:xfrm flipH="1">
            <a:off x="10793239" y="3756111"/>
            <a:ext cx="2" cy="1295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Can 23"/>
          <p:cNvSpPr/>
          <p:nvPr/>
        </p:nvSpPr>
        <p:spPr>
          <a:xfrm>
            <a:off x="9951241" y="1390249"/>
            <a:ext cx="1924787" cy="9071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solidFill>
                  <a:schemeClr val="tx1"/>
                </a:solidFill>
              </a:rPr>
              <a:t>Data Source (Wikipedia etc.)</a:t>
            </a:r>
            <a:endParaRPr lang="en-US" b="1" dirty="0">
              <a:solidFill>
                <a:schemeClr val="tx1"/>
              </a:solidFill>
            </a:endParaRPr>
          </a:p>
        </p:txBody>
      </p:sp>
      <p:cxnSp>
        <p:nvCxnSpPr>
          <p:cNvPr id="25" name="Elbow Connector 24"/>
          <p:cNvCxnSpPr>
            <a:stCxn id="14" idx="0"/>
          </p:cNvCxnSpPr>
          <p:nvPr/>
        </p:nvCxnSpPr>
        <p:spPr>
          <a:xfrm rot="5400000" flipH="1" flipV="1">
            <a:off x="4691562" y="-740865"/>
            <a:ext cx="1014412" cy="440427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7400907" y="583953"/>
            <a:ext cx="1856559" cy="74023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smtClean="0"/>
              <a:t>Extract Concept relevant Pages</a:t>
            </a:r>
            <a:endParaRPr lang="en-IN" sz="1600" b="1" dirty="0"/>
          </a:p>
        </p:txBody>
      </p:sp>
      <p:sp>
        <p:nvSpPr>
          <p:cNvPr id="27" name="Rectangle 26"/>
          <p:cNvSpPr/>
          <p:nvPr/>
        </p:nvSpPr>
        <p:spPr>
          <a:xfrm>
            <a:off x="2163678" y="1864744"/>
            <a:ext cx="1676641" cy="263334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46335" y="1742232"/>
            <a:ext cx="2062495" cy="3059471"/>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7481688" y="1714971"/>
            <a:ext cx="1737933" cy="67809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smtClean="0"/>
              <a:t>Extract Summary/Definition Section from Selected Wiki Page</a:t>
            </a:r>
            <a:endParaRPr lang="en-IN" sz="1200" b="1" dirty="0"/>
          </a:p>
        </p:txBody>
      </p:sp>
      <p:sp>
        <p:nvSpPr>
          <p:cNvPr id="30" name="Rounded Rectangle 29"/>
          <p:cNvSpPr/>
          <p:nvPr/>
        </p:nvSpPr>
        <p:spPr>
          <a:xfrm>
            <a:off x="7515281" y="2469042"/>
            <a:ext cx="1737933" cy="56040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smtClean="0"/>
              <a:t>Definition Identification Module</a:t>
            </a:r>
            <a:endParaRPr lang="en-IN" sz="1200" b="1" dirty="0"/>
          </a:p>
        </p:txBody>
      </p:sp>
      <p:sp>
        <p:nvSpPr>
          <p:cNvPr id="31" name="Rectangle 30"/>
          <p:cNvSpPr/>
          <p:nvPr/>
        </p:nvSpPr>
        <p:spPr>
          <a:xfrm>
            <a:off x="7409689" y="1627578"/>
            <a:ext cx="2015015" cy="1460886"/>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486747" y="4171612"/>
            <a:ext cx="1911726" cy="72523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b="1" dirty="0"/>
              <a:t>Extract </a:t>
            </a:r>
            <a:r>
              <a:rPr lang="en-US" sz="1200" b="1" dirty="0" smtClean="0"/>
              <a:t>Summary/Application </a:t>
            </a:r>
            <a:r>
              <a:rPr lang="en-US" sz="1200" b="1" dirty="0"/>
              <a:t>Section from Selected Wiki Page</a:t>
            </a:r>
            <a:endParaRPr lang="en-IN" sz="1200" b="1" dirty="0"/>
          </a:p>
        </p:txBody>
      </p:sp>
      <p:sp>
        <p:nvSpPr>
          <p:cNvPr id="33" name="Rectangle 32"/>
          <p:cNvSpPr/>
          <p:nvPr/>
        </p:nvSpPr>
        <p:spPr>
          <a:xfrm>
            <a:off x="7446912" y="4114431"/>
            <a:ext cx="2015015" cy="1390864"/>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V="1">
            <a:off x="6073853" y="2168389"/>
            <a:ext cx="1335836" cy="580855"/>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188055" y="1525412"/>
            <a:ext cx="2450034" cy="434336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rot="2147522">
            <a:off x="6389163" y="3857382"/>
            <a:ext cx="880280" cy="577081"/>
          </a:xfrm>
          <a:prstGeom prst="rect">
            <a:avLst/>
          </a:prstGeom>
          <a:noFill/>
        </p:spPr>
        <p:txBody>
          <a:bodyPr wrap="square" rtlCol="0">
            <a:spAutoFit/>
          </a:bodyPr>
          <a:lstStyle/>
          <a:p>
            <a:r>
              <a:rPr lang="en-US" sz="1050" b="1" dirty="0" smtClean="0"/>
              <a:t>Application</a:t>
            </a:r>
          </a:p>
          <a:p>
            <a:r>
              <a:rPr lang="en-US" sz="1050" b="1" dirty="0" smtClean="0"/>
              <a:t> Enrichment</a:t>
            </a:r>
          </a:p>
          <a:p>
            <a:r>
              <a:rPr lang="en-US" sz="1050" b="1" dirty="0" smtClean="0"/>
              <a:t> Required</a:t>
            </a:r>
            <a:endParaRPr lang="en-IN" sz="1050" b="1" dirty="0"/>
          </a:p>
        </p:txBody>
      </p:sp>
      <p:sp>
        <p:nvSpPr>
          <p:cNvPr id="37" name="TextBox 36"/>
          <p:cNvSpPr txBox="1"/>
          <p:nvPr/>
        </p:nvSpPr>
        <p:spPr>
          <a:xfrm>
            <a:off x="6335295" y="2899900"/>
            <a:ext cx="880280" cy="553998"/>
          </a:xfrm>
          <a:prstGeom prst="rect">
            <a:avLst/>
          </a:prstGeom>
          <a:noFill/>
        </p:spPr>
        <p:txBody>
          <a:bodyPr wrap="square" rtlCol="0">
            <a:spAutoFit/>
          </a:bodyPr>
          <a:lstStyle/>
          <a:p>
            <a:r>
              <a:rPr lang="en-US" sz="1000" b="1" dirty="0" smtClean="0"/>
              <a:t>Enrichment</a:t>
            </a:r>
          </a:p>
          <a:p>
            <a:r>
              <a:rPr lang="en-US" sz="1000" b="1" dirty="0" smtClean="0"/>
              <a:t>     Not</a:t>
            </a:r>
          </a:p>
          <a:p>
            <a:r>
              <a:rPr lang="en-US" sz="1000" b="1" dirty="0" smtClean="0"/>
              <a:t> Required</a:t>
            </a:r>
            <a:endParaRPr lang="en-IN" sz="1000" b="1" dirty="0"/>
          </a:p>
        </p:txBody>
      </p:sp>
      <p:cxnSp>
        <p:nvCxnSpPr>
          <p:cNvPr id="38" name="Straight Arrow Connector 37"/>
          <p:cNvCxnSpPr/>
          <p:nvPr/>
        </p:nvCxnSpPr>
        <p:spPr>
          <a:xfrm flipV="1">
            <a:off x="9461927" y="3525815"/>
            <a:ext cx="731375" cy="12840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3" idx="1"/>
          </p:cNvCxnSpPr>
          <p:nvPr/>
        </p:nvCxnSpPr>
        <p:spPr>
          <a:xfrm rot="16200000" flipV="1">
            <a:off x="9867461" y="344074"/>
            <a:ext cx="436181" cy="1656169"/>
          </a:xfrm>
          <a:prstGeom prst="bentConnector2">
            <a:avLst/>
          </a:prstGeom>
          <a:ln w="28575">
            <a:solidFill>
              <a:schemeClr val="tx1"/>
            </a:solidFill>
            <a:tailEnd type="triangle"/>
          </a:ln>
        </p:spPr>
        <p:style>
          <a:lnRef idx="1">
            <a:schemeClr val="accent4"/>
          </a:lnRef>
          <a:fillRef idx="2">
            <a:schemeClr val="accent4"/>
          </a:fillRef>
          <a:effectRef idx="1">
            <a:schemeClr val="accent4"/>
          </a:effectRef>
          <a:fontRef idx="minor">
            <a:schemeClr val="dk1"/>
          </a:fontRef>
        </p:style>
      </p:cxnSp>
      <p:cxnSp>
        <p:nvCxnSpPr>
          <p:cNvPr id="42" name="Straight Arrow Connector 41"/>
          <p:cNvCxnSpPr/>
          <p:nvPr/>
        </p:nvCxnSpPr>
        <p:spPr>
          <a:xfrm>
            <a:off x="8350654" y="1337394"/>
            <a:ext cx="0" cy="1861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89289" y="2880357"/>
            <a:ext cx="1317812" cy="6454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b="1" dirty="0" smtClean="0"/>
              <a:t>Input Text</a:t>
            </a:r>
            <a:endParaRPr lang="en-IN" b="1" dirty="0"/>
          </a:p>
        </p:txBody>
      </p:sp>
    </p:spTree>
    <p:extLst>
      <p:ext uri="{BB962C8B-B14F-4D97-AF65-F5344CB8AC3E}">
        <p14:creationId xmlns:p14="http://schemas.microsoft.com/office/powerpoint/2010/main" val="1253208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872" y="272401"/>
            <a:ext cx="6507191" cy="5078313"/>
          </a:xfrm>
          <a:prstGeom prst="rect">
            <a:avLst/>
          </a:prstGeom>
          <a:noFill/>
        </p:spPr>
        <p:txBody>
          <a:bodyPr wrap="square" rtlCol="0">
            <a:spAutoFit/>
          </a:bodyPr>
          <a:lstStyle/>
          <a:p>
            <a:pPr algn="just"/>
            <a:r>
              <a:rPr lang="en-US" b="1" dirty="0" smtClean="0"/>
              <a:t>From </a:t>
            </a:r>
            <a:r>
              <a:rPr lang="en-US" b="1" dirty="0"/>
              <a:t>the perspective of engineering, computer vision seeks to automate tasks that the human visual system can do. Areas of artificial intelligence deal with autonomous planning or deliberation for robotical systems to navigate through an environment. A detailed understanding of these environments is required to navigate through them. </a:t>
            </a:r>
            <a:r>
              <a:rPr lang="en-US" b="1" dirty="0" smtClean="0"/>
              <a:t>Artificial </a:t>
            </a:r>
            <a:r>
              <a:rPr lang="en-US" b="1" dirty="0"/>
              <a:t>intelligence and computer vision share other topics such as pattern recognition and learning techniques. Consequently, computer vision is sometimes seen as a part of the artificial intelligence field or the computer science field in general. The classical problem in computer vision, image processing, and machine vision is that of determining whether or not the image data contains some specific object, feature, or activity. Different varieties of the recognition problem are described in the literature like object detection. The fields most closely related to computer vision are image processing, image analysis and machine vision. There is a significant overlap in the range of techniques and applications that these cover.</a:t>
            </a:r>
          </a:p>
          <a:p>
            <a:pPr algn="just"/>
            <a:endParaRPr lang="en-US" b="1" dirty="0"/>
          </a:p>
        </p:txBody>
      </p:sp>
    </p:spTree>
    <p:extLst>
      <p:ext uri="{BB962C8B-B14F-4D97-AF65-F5344CB8AC3E}">
        <p14:creationId xmlns:p14="http://schemas.microsoft.com/office/powerpoint/2010/main" val="3884399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10856492" cy="7171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rotWithShape="1">
          <a:blip r:embed="rId2"/>
          <a:srcRect l="1628" t="6121" r="2912" b="3130"/>
          <a:stretch/>
        </p:blipFill>
        <p:spPr>
          <a:xfrm>
            <a:off x="5908105" y="260522"/>
            <a:ext cx="4948387" cy="3411388"/>
          </a:xfrm>
          <a:prstGeom prst="rect">
            <a:avLst/>
          </a:prstGeom>
        </p:spPr>
      </p:pic>
      <p:sp>
        <p:nvSpPr>
          <p:cNvPr id="4" name="TextBox 3"/>
          <p:cNvSpPr txBox="1"/>
          <p:nvPr/>
        </p:nvSpPr>
        <p:spPr>
          <a:xfrm>
            <a:off x="817812" y="4755956"/>
            <a:ext cx="3441031" cy="2308324"/>
          </a:xfrm>
          <a:prstGeom prst="rect">
            <a:avLst/>
          </a:prstGeom>
          <a:noFill/>
        </p:spPr>
        <p:txBody>
          <a:bodyPr wrap="square" rtlCol="0">
            <a:spAutoFit/>
          </a:bodyPr>
          <a:lstStyle/>
          <a:p>
            <a:pPr algn="just"/>
            <a:r>
              <a:rPr lang="en-US" b="1" u="sng" dirty="0"/>
              <a:t>DEFINITION</a:t>
            </a:r>
            <a:r>
              <a:rPr lang="en-US" b="1" dirty="0"/>
              <a:t>: Computer vision is an interdisciplinary field that deals with how computers can be made for gaining high-level understanding from digital images or videos.</a:t>
            </a:r>
          </a:p>
          <a:p>
            <a:pPr algn="just"/>
            <a:r>
              <a:rPr lang="en-US" dirty="0"/>
              <a:t> </a:t>
            </a:r>
          </a:p>
          <a:p>
            <a:pPr algn="just"/>
            <a:endParaRPr lang="en-US" dirty="0"/>
          </a:p>
        </p:txBody>
      </p:sp>
      <p:sp>
        <p:nvSpPr>
          <p:cNvPr id="6" name="TextBox 5"/>
          <p:cNvSpPr txBox="1"/>
          <p:nvPr/>
        </p:nvSpPr>
        <p:spPr>
          <a:xfrm>
            <a:off x="5863390" y="4296840"/>
            <a:ext cx="4628147" cy="2862322"/>
          </a:xfrm>
          <a:prstGeom prst="rect">
            <a:avLst/>
          </a:prstGeom>
          <a:noFill/>
        </p:spPr>
        <p:txBody>
          <a:bodyPr wrap="square" rtlCol="0">
            <a:spAutoFit/>
          </a:bodyPr>
          <a:lstStyle/>
          <a:p>
            <a:pPr algn="just"/>
            <a:r>
              <a:rPr lang="en-US" b="1" u="sng" dirty="0" smtClean="0"/>
              <a:t>APPLICATION</a:t>
            </a:r>
            <a:r>
              <a:rPr lang="en-US" b="1" dirty="0"/>
              <a:t>: Applications range from tasks such as industrial machine </a:t>
            </a:r>
            <a:r>
              <a:rPr lang="en-US" b="1" dirty="0" smtClean="0"/>
              <a:t>vision</a:t>
            </a:r>
            <a:r>
              <a:rPr lang="en-US" b="1" dirty="0"/>
              <a:t> </a:t>
            </a:r>
            <a:r>
              <a:rPr lang="en-US" b="1" dirty="0" smtClean="0"/>
              <a:t>systems </a:t>
            </a:r>
            <a:r>
              <a:rPr lang="en-US" b="1" dirty="0"/>
              <a:t>which, say, inspect bottles speeding by on a production line, to research into artificial intelligence and computers or robots that can comprehend the world around them. Computer vision covers the core technology of automated image analysis which is used in many fields.</a:t>
            </a:r>
          </a:p>
          <a:p>
            <a:pPr algn="just"/>
            <a:endParaRPr lang="en-US" b="1" dirty="0"/>
          </a:p>
        </p:txBody>
      </p:sp>
      <p:sp>
        <p:nvSpPr>
          <p:cNvPr id="7" name="Right Arrow 6"/>
          <p:cNvSpPr/>
          <p:nvPr/>
        </p:nvSpPr>
        <p:spPr>
          <a:xfrm>
            <a:off x="4575844" y="2142615"/>
            <a:ext cx="1184069" cy="1644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Arrow 7"/>
          <p:cNvSpPr/>
          <p:nvPr/>
        </p:nvSpPr>
        <p:spPr>
          <a:xfrm rot="3789496">
            <a:off x="2298478" y="4332267"/>
            <a:ext cx="857243" cy="190256"/>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ight Arrow 8"/>
          <p:cNvSpPr/>
          <p:nvPr/>
        </p:nvSpPr>
        <p:spPr>
          <a:xfrm rot="2804517">
            <a:off x="4303330" y="4394159"/>
            <a:ext cx="1575998" cy="16441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p:cNvSpPr txBox="1"/>
          <p:nvPr/>
        </p:nvSpPr>
        <p:spPr>
          <a:xfrm>
            <a:off x="3005512" y="4162691"/>
            <a:ext cx="2857878" cy="707886"/>
          </a:xfrm>
          <a:prstGeom prst="rect">
            <a:avLst/>
          </a:prstGeom>
          <a:noFill/>
        </p:spPr>
        <p:txBody>
          <a:bodyPr wrap="square" rtlCol="0">
            <a:spAutoFit/>
          </a:bodyPr>
          <a:lstStyle/>
          <a:p>
            <a:r>
              <a:rPr lang="en-US" sz="2000" b="1" dirty="0" smtClean="0">
                <a:solidFill>
                  <a:srgbClr val="C00000"/>
                </a:solidFill>
              </a:rPr>
              <a:t>Definition </a:t>
            </a:r>
          </a:p>
          <a:p>
            <a:r>
              <a:rPr lang="en-US" sz="2000" b="1" dirty="0" smtClean="0">
                <a:solidFill>
                  <a:srgbClr val="C00000"/>
                </a:solidFill>
              </a:rPr>
              <a:t>Enrichment</a:t>
            </a:r>
            <a:endParaRPr lang="en-US" sz="2000" b="1" dirty="0">
              <a:solidFill>
                <a:srgbClr val="C00000"/>
              </a:solidFill>
            </a:endParaRPr>
          </a:p>
        </p:txBody>
      </p:sp>
      <p:sp>
        <p:nvSpPr>
          <p:cNvPr id="11" name="TextBox 10"/>
          <p:cNvSpPr txBox="1"/>
          <p:nvPr/>
        </p:nvSpPr>
        <p:spPr>
          <a:xfrm>
            <a:off x="4942043" y="3705072"/>
            <a:ext cx="2857878" cy="707886"/>
          </a:xfrm>
          <a:prstGeom prst="rect">
            <a:avLst/>
          </a:prstGeom>
          <a:noFill/>
        </p:spPr>
        <p:txBody>
          <a:bodyPr wrap="square" rtlCol="0">
            <a:spAutoFit/>
          </a:bodyPr>
          <a:lstStyle/>
          <a:p>
            <a:r>
              <a:rPr lang="en-US" sz="2000" b="1" dirty="0" smtClean="0">
                <a:solidFill>
                  <a:srgbClr val="C00000"/>
                </a:solidFill>
              </a:rPr>
              <a:t>Application</a:t>
            </a:r>
          </a:p>
          <a:p>
            <a:r>
              <a:rPr lang="en-US" sz="2000" b="1" dirty="0" smtClean="0">
                <a:solidFill>
                  <a:srgbClr val="C00000"/>
                </a:solidFill>
              </a:rPr>
              <a:t>Enrichment</a:t>
            </a:r>
            <a:endParaRPr lang="en-US" sz="2000" b="1" dirty="0">
              <a:solidFill>
                <a:srgbClr val="C00000"/>
              </a:solidFill>
            </a:endParaRPr>
          </a:p>
        </p:txBody>
      </p:sp>
      <p:sp>
        <p:nvSpPr>
          <p:cNvPr id="12" name="TextBox 11"/>
          <p:cNvSpPr txBox="1"/>
          <p:nvPr/>
        </p:nvSpPr>
        <p:spPr>
          <a:xfrm>
            <a:off x="4469287" y="2289604"/>
            <a:ext cx="1631483" cy="1015663"/>
          </a:xfrm>
          <a:prstGeom prst="rect">
            <a:avLst/>
          </a:prstGeom>
          <a:noFill/>
        </p:spPr>
        <p:txBody>
          <a:bodyPr wrap="square" rtlCol="0">
            <a:spAutoFit/>
          </a:bodyPr>
          <a:lstStyle/>
          <a:p>
            <a:r>
              <a:rPr lang="en-US" sz="2000" b="1" dirty="0">
                <a:solidFill>
                  <a:srgbClr val="C00000"/>
                </a:solidFill>
              </a:rPr>
              <a:t>Pre-requisite</a:t>
            </a:r>
          </a:p>
          <a:p>
            <a:r>
              <a:rPr lang="en-US" sz="2000" b="1" dirty="0" smtClean="0">
                <a:solidFill>
                  <a:srgbClr val="C00000"/>
                </a:solidFill>
              </a:rPr>
              <a:t>    </a:t>
            </a:r>
            <a:r>
              <a:rPr lang="en-US" sz="2000" b="1" dirty="0">
                <a:solidFill>
                  <a:srgbClr val="C00000"/>
                </a:solidFill>
              </a:rPr>
              <a:t>Graph</a:t>
            </a:r>
          </a:p>
          <a:p>
            <a:r>
              <a:rPr lang="en-US" sz="2000" b="1" dirty="0" smtClean="0"/>
              <a:t> </a:t>
            </a:r>
            <a:r>
              <a:rPr lang="en-US" sz="2000" b="1" dirty="0" smtClean="0">
                <a:solidFill>
                  <a:srgbClr val="C00000"/>
                </a:solidFill>
              </a:rPr>
              <a:t>Enrichment</a:t>
            </a:r>
            <a:endParaRPr lang="en-US" sz="2000" b="1" dirty="0">
              <a:solidFill>
                <a:srgbClr val="C00000"/>
              </a:solidFill>
            </a:endParaRPr>
          </a:p>
        </p:txBody>
      </p:sp>
      <p:sp>
        <p:nvSpPr>
          <p:cNvPr id="13" name="Rectangle 12"/>
          <p:cNvSpPr/>
          <p:nvPr/>
        </p:nvSpPr>
        <p:spPr>
          <a:xfrm>
            <a:off x="0" y="1"/>
            <a:ext cx="10856492" cy="685800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72483" y="3941494"/>
            <a:ext cx="721895" cy="400110"/>
          </a:xfrm>
          <a:prstGeom prst="rect">
            <a:avLst/>
          </a:prstGeom>
          <a:noFill/>
        </p:spPr>
        <p:txBody>
          <a:bodyPr wrap="square" rtlCol="0">
            <a:spAutoFit/>
          </a:bodyPr>
          <a:lstStyle/>
          <a:p>
            <a:r>
              <a:rPr lang="en-US" sz="2000" b="1" dirty="0"/>
              <a:t>(a)</a:t>
            </a:r>
          </a:p>
        </p:txBody>
      </p:sp>
      <p:sp>
        <p:nvSpPr>
          <p:cNvPr id="15" name="TextBox 14"/>
          <p:cNvSpPr txBox="1"/>
          <p:nvPr/>
        </p:nvSpPr>
        <p:spPr>
          <a:xfrm>
            <a:off x="8164876" y="3571954"/>
            <a:ext cx="721895" cy="400110"/>
          </a:xfrm>
          <a:prstGeom prst="rect">
            <a:avLst/>
          </a:prstGeom>
          <a:noFill/>
        </p:spPr>
        <p:txBody>
          <a:bodyPr wrap="square" rtlCol="0">
            <a:spAutoFit/>
          </a:bodyPr>
          <a:lstStyle/>
          <a:p>
            <a:r>
              <a:rPr lang="en-US" sz="2000" b="1" dirty="0" smtClean="0"/>
              <a:t>(b)</a:t>
            </a:r>
            <a:endParaRPr lang="en-US" sz="2000" b="1" dirty="0"/>
          </a:p>
        </p:txBody>
      </p:sp>
      <p:sp>
        <p:nvSpPr>
          <p:cNvPr id="16" name="TextBox 15"/>
          <p:cNvSpPr txBox="1"/>
          <p:nvPr/>
        </p:nvSpPr>
        <p:spPr>
          <a:xfrm>
            <a:off x="1589426" y="6408417"/>
            <a:ext cx="721895" cy="400110"/>
          </a:xfrm>
          <a:prstGeom prst="rect">
            <a:avLst/>
          </a:prstGeom>
          <a:noFill/>
        </p:spPr>
        <p:txBody>
          <a:bodyPr wrap="square" rtlCol="0">
            <a:spAutoFit/>
          </a:bodyPr>
          <a:lstStyle/>
          <a:p>
            <a:r>
              <a:rPr lang="en-US" sz="2000" b="1" dirty="0" smtClean="0"/>
              <a:t>(c)</a:t>
            </a:r>
            <a:endParaRPr lang="en-US" sz="2000" b="1" dirty="0"/>
          </a:p>
        </p:txBody>
      </p:sp>
      <p:sp>
        <p:nvSpPr>
          <p:cNvPr id="17" name="TextBox 16"/>
          <p:cNvSpPr txBox="1"/>
          <p:nvPr/>
        </p:nvSpPr>
        <p:spPr>
          <a:xfrm>
            <a:off x="8164875" y="6474472"/>
            <a:ext cx="721895" cy="400110"/>
          </a:xfrm>
          <a:prstGeom prst="rect">
            <a:avLst/>
          </a:prstGeom>
          <a:noFill/>
        </p:spPr>
        <p:txBody>
          <a:bodyPr wrap="square" rtlCol="0">
            <a:spAutoFit/>
          </a:bodyPr>
          <a:lstStyle/>
          <a:p>
            <a:r>
              <a:rPr lang="en-US" sz="2000" b="1" dirty="0" smtClean="0"/>
              <a:t>(d)</a:t>
            </a:r>
            <a:endParaRPr lang="en-US" sz="2000" b="1"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7" y="411952"/>
            <a:ext cx="4644217" cy="3838936"/>
          </a:xfrm>
          <a:prstGeom prst="rect">
            <a:avLst/>
          </a:prstGeom>
        </p:spPr>
      </p:pic>
    </p:spTree>
    <p:extLst>
      <p:ext uri="{BB962C8B-B14F-4D97-AF65-F5344CB8AC3E}">
        <p14:creationId xmlns:p14="http://schemas.microsoft.com/office/powerpoint/2010/main" val="1370906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460</Words>
  <Application>Microsoft Macintosh PowerPoint</Application>
  <PresentationFormat>Widescreen</PresentationFormat>
  <Paragraphs>71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Abhinav jain</dc:creator>
  <cp:lastModifiedBy>Abhinav Jain</cp:lastModifiedBy>
  <cp:revision>26</cp:revision>
  <dcterms:created xsi:type="dcterms:W3CDTF">2017-10-06T21:45:38Z</dcterms:created>
  <dcterms:modified xsi:type="dcterms:W3CDTF">2018-01-29T17:32:52Z</dcterms:modified>
</cp:coreProperties>
</file>