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67" r:id="rId4"/>
    <p:sldId id="275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3" r:id="rId14"/>
    <p:sldId id="265" r:id="rId15"/>
    <p:sldId id="272" r:id="rId16"/>
    <p:sldId id="274" r:id="rId17"/>
    <p:sldId id="268" r:id="rId18"/>
    <p:sldId id="269" r:id="rId19"/>
    <p:sldId id="266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A4F98-1A2B-48E2-A720-59326AB71D22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21AE7-D0DF-4D75-A4DA-924B4FCC187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93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2C8B6E-B633-4680-9E79-13C48AC478E3}" type="datetime1">
              <a:rPr lang="es-ES" smtClean="0"/>
              <a:pPr/>
              <a:t>03/11/2017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Nuevo modelo de Negocio - VOOLKIA</a:t>
            </a:r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1D07F8-21D5-4A1C-A1B5-5B2DAC5C06E6}" type="datetime1">
              <a:rPr lang="es-ES" smtClean="0"/>
              <a:pPr/>
              <a:t>03/11/2017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Nuevo modelo de Negocio - VOOLKIA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23ED6D-B701-461B-9CF6-1B43A62F95DF}" type="datetime1">
              <a:rPr lang="es-ES" smtClean="0"/>
              <a:pPr/>
              <a:t>03/11/2017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Nuevo modelo de Negocio - VOOLKIA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04D20F-29AB-44D8-A536-060F0DB58F97}" type="datetime1">
              <a:rPr lang="es-ES" smtClean="0"/>
              <a:pPr/>
              <a:t>03/11/2017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Nuevo modelo de Negocio - VOOLKIA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BD7FE-22E5-4445-B49F-13CACFF9A5FC}" type="datetime1">
              <a:rPr lang="es-ES" smtClean="0"/>
              <a:pPr/>
              <a:t>03/11/2017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Nuevo modelo de Negocio - VOOLKIA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EAAF03-7F0C-4A5D-AE7A-33CD8B38F353}" type="datetime1">
              <a:rPr lang="es-ES" smtClean="0"/>
              <a:pPr/>
              <a:t>03/11/2017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Nuevo modelo de Negocio - VOOLKIA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795280-7C07-4CD6-9B90-793AD0981285}" type="datetime1">
              <a:rPr lang="es-ES" smtClean="0"/>
              <a:pPr/>
              <a:t>03/11/2017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Nuevo modelo de Negocio - VOOLKIA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3B98F-40BD-4F5F-A010-A629CCDCA1FC}" type="datetime1">
              <a:rPr lang="es-ES" smtClean="0"/>
              <a:pPr/>
              <a:t>03/11/2017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Nuevo modelo de Negocio - VOOLKIA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73E639-E4AB-4164-BC7C-8F3CCCCFF4E0}" type="datetime1">
              <a:rPr lang="es-ES" smtClean="0"/>
              <a:pPr/>
              <a:t>03/11/2017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Nuevo modelo de Negocio - VOOLKIA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47DB99-6055-42B3-A5C6-D33793D255AF}" type="datetime1">
              <a:rPr lang="es-ES" smtClean="0"/>
              <a:pPr/>
              <a:t>03/11/2017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Nuevo modelo de Negocio - VOOLKIA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01C6A2-7502-4394-98B6-D56CBC8A6679}" type="datetime1">
              <a:rPr lang="es-ES" smtClean="0"/>
              <a:pPr/>
              <a:t>03/11/2017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Nuevo modelo de Negocio - VOOLKIA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237C17D-9887-45CE-8BD9-F975E52719B8}" type="datetime1">
              <a:rPr lang="es-ES" smtClean="0"/>
              <a:pPr/>
              <a:t>03/11/2017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s-ES" smtClean="0"/>
              <a:t>Nuevo modelo de Negocio - VOOLKIA</a:t>
            </a:r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1538" y="359898"/>
            <a:ext cx="7767662" cy="1472184"/>
          </a:xfrm>
        </p:spPr>
        <p:txBody>
          <a:bodyPr>
            <a:normAutofit/>
          </a:bodyPr>
          <a:lstStyle/>
          <a:p>
            <a:pPr algn="r"/>
            <a:r>
              <a:rPr lang="es-ES" sz="3600" dirty="0" smtClean="0"/>
              <a:t>Procesamiento de Lenguaje Natural</a:t>
            </a:r>
            <a:endParaRPr lang="es-E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ES" dirty="0" smtClean="0"/>
              <a:t>Introducción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semántico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Semántica proviene de un vocablo griego que puede traducirse como “significativo”.</a:t>
            </a:r>
          </a:p>
          <a:p>
            <a:endParaRPr lang="es-ES" dirty="0" smtClean="0"/>
          </a:p>
          <a:p>
            <a:r>
              <a:rPr lang="es-ES" dirty="0" smtClean="0"/>
              <a:t>Se trata de aquello perteneciente o relativo a la significación de las palabras. </a:t>
            </a:r>
          </a:p>
          <a:p>
            <a:endParaRPr lang="es-ES" dirty="0" smtClean="0"/>
          </a:p>
          <a:p>
            <a:r>
              <a:rPr lang="es-ES" dirty="0" smtClean="0"/>
              <a:t>Se conoce como semántica al estudio del significado de los signos lingüísticos y de sus combinaciones.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428728" y="6429396"/>
            <a:ext cx="7253310" cy="285728"/>
          </a:xfrm>
        </p:spPr>
        <p:txBody>
          <a:bodyPr/>
          <a:lstStyle/>
          <a:p>
            <a:r>
              <a:rPr lang="es-ES" sz="1100" dirty="0" smtClean="0"/>
              <a:t> </a:t>
            </a:r>
            <a:r>
              <a:rPr lang="es-ES" sz="1100" b="1" dirty="0" smtClean="0"/>
              <a:t>Maestría en Explotación de Datos y Gestión del Conocimiento, Universidad </a:t>
            </a:r>
            <a:r>
              <a:rPr lang="es-ES" sz="1100" b="1" dirty="0" smtClean="0"/>
              <a:t>Austral</a:t>
            </a:r>
            <a:endParaRPr lang="es-E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pragmático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La pragmática o pragmalingüística es un subcapa de la lingüística, también estudiado por la filosofía del lenguaje, la filosofía de la comunicación y la psicolingüística o psicología del lenguaje, que se interesa por el modo en que el contexto influye en la interpretación del significado.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428728" y="6429396"/>
            <a:ext cx="7253310" cy="285728"/>
          </a:xfrm>
        </p:spPr>
        <p:txBody>
          <a:bodyPr/>
          <a:lstStyle/>
          <a:p>
            <a:r>
              <a:rPr lang="es-ES" sz="1100" dirty="0" smtClean="0"/>
              <a:t> </a:t>
            </a:r>
            <a:r>
              <a:rPr lang="es-ES" sz="1100" b="1" dirty="0" smtClean="0"/>
              <a:t>Maestría en Explotación de Datos y Gestión del Conocimiento, Universidad Austral </a:t>
            </a:r>
            <a:endParaRPr lang="es-E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de la oración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Analizar el texto con el fin de expresar el significado adecuado.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Descripción Interesante:</a:t>
            </a:r>
          </a:p>
          <a:p>
            <a:pPr algn="just">
              <a:buNone/>
            </a:pPr>
            <a:r>
              <a:rPr lang="es-ES" sz="2000" dirty="0" smtClean="0"/>
              <a:t>http://es.slideshare.net/jexja/estructura-de-la-oracin-14461104</a:t>
            </a:r>
          </a:p>
          <a:p>
            <a:pPr algn="just">
              <a:buNone/>
            </a:pPr>
            <a:r>
              <a:rPr lang="es-ES" sz="2000" dirty="0" smtClean="0"/>
              <a:t>https://prezi.com/o4f1yrpn5wst/la-estructura-de-la-oracion/</a:t>
            </a:r>
            <a:endParaRPr lang="es-ES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428728" y="6429396"/>
            <a:ext cx="7253310" cy="285728"/>
          </a:xfrm>
        </p:spPr>
        <p:txBody>
          <a:bodyPr/>
          <a:lstStyle/>
          <a:p>
            <a:r>
              <a:rPr lang="es-ES" sz="1100" dirty="0" smtClean="0"/>
              <a:t> </a:t>
            </a:r>
            <a:r>
              <a:rPr lang="es-ES" sz="1100" b="1" dirty="0" smtClean="0"/>
              <a:t>Maestría en Explotación de Datos y Gestión del Conocimiento, Universidad </a:t>
            </a:r>
            <a:r>
              <a:rPr lang="es-ES" sz="1100" b="1" dirty="0" smtClean="0"/>
              <a:t>Austral</a:t>
            </a:r>
            <a:endParaRPr lang="es-E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 NLP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smtClean="0"/>
              <a:t>La variación. 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La ambigüedad lingüísticas.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428728" y="6429396"/>
            <a:ext cx="7253310" cy="285728"/>
          </a:xfrm>
        </p:spPr>
        <p:txBody>
          <a:bodyPr/>
          <a:lstStyle/>
          <a:p>
            <a:r>
              <a:rPr lang="es-ES" sz="1100" dirty="0" smtClean="0"/>
              <a:t> </a:t>
            </a:r>
            <a:r>
              <a:rPr lang="es-ES" sz="1100" b="1" dirty="0" smtClean="0"/>
              <a:t>Maestría en Explotación de Datos y Gestión del Conocimiento, Universidad Austral </a:t>
            </a:r>
            <a:endParaRPr lang="es-E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s-ES" dirty="0" smtClean="0"/>
              <a:t>Lenguaje de Programación: Python.</a:t>
            </a:r>
          </a:p>
          <a:p>
            <a:pPr algn="just">
              <a:lnSpc>
                <a:spcPct val="150000"/>
              </a:lnSpc>
            </a:pPr>
            <a:r>
              <a:rPr lang="es-ES" dirty="0" smtClean="0"/>
              <a:t>Librería: </a:t>
            </a:r>
          </a:p>
          <a:p>
            <a:pPr lvl="1" algn="just">
              <a:lnSpc>
                <a:spcPct val="150000"/>
              </a:lnSpc>
            </a:pPr>
            <a:r>
              <a:rPr lang="es-ES" dirty="0" smtClean="0"/>
              <a:t>NLTK. </a:t>
            </a:r>
          </a:p>
          <a:p>
            <a:pPr lvl="1" algn="just">
              <a:lnSpc>
                <a:spcPct val="150000"/>
              </a:lnSpc>
            </a:pPr>
            <a:r>
              <a:rPr lang="es-ES" dirty="0" smtClean="0"/>
              <a:t> </a:t>
            </a:r>
            <a:r>
              <a:rPr lang="es-ES" dirty="0" err="1" smtClean="0"/>
              <a:t>TensorFlow</a:t>
            </a:r>
            <a:r>
              <a:rPr lang="es-ES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s-ES" dirty="0" smtClean="0"/>
              <a:t>Expresiones Regulares.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428728" y="6429396"/>
            <a:ext cx="7253310" cy="285728"/>
          </a:xfrm>
        </p:spPr>
        <p:txBody>
          <a:bodyPr/>
          <a:lstStyle/>
          <a:p>
            <a:r>
              <a:rPr lang="es-ES" sz="1100" dirty="0" smtClean="0"/>
              <a:t> </a:t>
            </a:r>
            <a:r>
              <a:rPr lang="es-ES" sz="1100" b="1" dirty="0" smtClean="0"/>
              <a:t>Maestría en Explotación de Datos y Gestión del Conocimiento, Universidad Austral </a:t>
            </a:r>
            <a:endParaRPr lang="es-E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Expresión Regular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/>
              <a:t>Una expresión regular, a menudo llamada también regex, es una secuencia de caracteres que forma un patrón de búsqueda, principalmente utilizada para la búsqueda de patrones de cadenas en caracteres. </a:t>
            </a:r>
          </a:p>
          <a:p>
            <a:pPr algn="just">
              <a:lnSpc>
                <a:spcPct val="150000"/>
              </a:lnSpc>
            </a:pPr>
            <a:r>
              <a:rPr lang="es-ES" sz="3000" dirty="0" smtClean="0"/>
              <a:t>http://regexr.com/</a:t>
            </a:r>
            <a:endParaRPr lang="es-ES" sz="3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428728" y="6429396"/>
            <a:ext cx="7253310" cy="285728"/>
          </a:xfrm>
        </p:spPr>
        <p:txBody>
          <a:bodyPr/>
          <a:lstStyle/>
          <a:p>
            <a:r>
              <a:rPr lang="es-ES" sz="1100" dirty="0" smtClean="0"/>
              <a:t> </a:t>
            </a:r>
            <a:r>
              <a:rPr lang="es-ES" sz="1100" b="1" dirty="0" smtClean="0"/>
              <a:t>Maestría en Explotación de Datos y Gestión del Conocimiento, Universidad Austral </a:t>
            </a:r>
            <a:endParaRPr lang="es-E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NLP y Minería de textos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sz="3000" dirty="0" smtClean="0"/>
              <a:t>El NLP se dedica a entender el lenguaje humano para poder explotar el conocimiento lingüístico de los textos.</a:t>
            </a:r>
          </a:p>
          <a:p>
            <a:pPr algn="just"/>
            <a:endParaRPr lang="es-ES" sz="3000" dirty="0" smtClean="0"/>
          </a:p>
          <a:p>
            <a:pPr algn="just"/>
            <a:r>
              <a:rPr lang="es-ES" sz="3000" dirty="0" smtClean="0"/>
              <a:t>La Minería de textos permite extraer información explotando la manera en que se relacionan elementos textuales en grandes colecciones de textos.</a:t>
            </a:r>
          </a:p>
          <a:p>
            <a:pPr algn="just"/>
            <a:endParaRPr lang="es-ES" sz="3000" dirty="0" smtClean="0"/>
          </a:p>
          <a:p>
            <a:pPr algn="just"/>
            <a:r>
              <a:rPr lang="es-ES" sz="3000" dirty="0" smtClean="0"/>
              <a:t>Ambas disciplinas trabajan de la mano para conseguir que las computadoras entiendan el lenguaje del humano.</a:t>
            </a:r>
            <a:endParaRPr lang="es-ES" sz="3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Mercado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dirty="0" smtClean="0"/>
              <a:t>Global Industry Analysts, noviembre 2015.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s-ES" dirty="0" smtClean="0"/>
              <a:t>Proyección del para 2020, NLP 10.000 u$s.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s-ES" dirty="0" smtClean="0"/>
              <a:t>Mayor crecimiento Asia (26%).</a:t>
            </a:r>
          </a:p>
          <a:p>
            <a:pPr lvl="1"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TransPerfect Wins 2016 SmartCEO Future 50 Award, SmartCEO magazine.</a:t>
            </a:r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428728" y="6429396"/>
            <a:ext cx="7253310" cy="285728"/>
          </a:xfrm>
        </p:spPr>
        <p:txBody>
          <a:bodyPr/>
          <a:lstStyle/>
          <a:p>
            <a:r>
              <a:rPr lang="es-ES" sz="1100" dirty="0" smtClean="0"/>
              <a:t> </a:t>
            </a:r>
            <a:r>
              <a:rPr lang="es-ES" sz="1100" b="1" dirty="0" smtClean="0"/>
              <a:t>Maestría en Explotación de Datos y Gestión del Conocimiento, Universidad Austral </a:t>
            </a:r>
            <a:endParaRPr lang="es-E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Links Interesantes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NATURAL LANGUAGE API </a:t>
            </a:r>
          </a:p>
          <a:p>
            <a:pPr>
              <a:buNone/>
            </a:pPr>
            <a:r>
              <a:rPr lang="en-US" sz="2000" dirty="0" smtClean="0"/>
              <a:t>https://cloud.google.com/natural-language/?utm_source=google&amp;utm_medium=cpc&amp;utm_campaign=2015-q2-cloud-latam-gcp-skws-freetrial-en</a:t>
            </a:r>
          </a:p>
          <a:p>
            <a:pPr>
              <a:buNone/>
            </a:pPr>
            <a:endParaRPr lang="en-US" sz="2000" dirty="0" smtClean="0"/>
          </a:p>
          <a:p>
            <a:r>
              <a:rPr lang="es-ES" dirty="0" smtClean="0"/>
              <a:t>Natural </a:t>
            </a:r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Processing</a:t>
            </a:r>
            <a:endParaRPr lang="es-ES" dirty="0" smtClean="0"/>
          </a:p>
          <a:p>
            <a:pPr>
              <a:buNone/>
            </a:pPr>
            <a:r>
              <a:rPr lang="es-ES" sz="2000" dirty="0" smtClean="0"/>
              <a:t>https://www.microsoft.com/en-us/research/group/natural-language-processing/</a:t>
            </a:r>
            <a:endParaRPr lang="es-ES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428728" y="6429396"/>
            <a:ext cx="7253310" cy="285728"/>
          </a:xfrm>
        </p:spPr>
        <p:txBody>
          <a:bodyPr/>
          <a:lstStyle/>
          <a:p>
            <a:r>
              <a:rPr lang="es-ES" sz="1100" dirty="0" smtClean="0"/>
              <a:t> </a:t>
            </a:r>
            <a:r>
              <a:rPr lang="es-ES" sz="1100" b="1" dirty="0" smtClean="0"/>
              <a:t>Maestría en Explotación de Datos y Gestión del Conocimiento, Universidad Austral </a:t>
            </a:r>
            <a:endParaRPr lang="es-E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Conferences</a:t>
            </a:r>
            <a:r>
              <a:rPr lang="es-ES" dirty="0" smtClean="0"/>
              <a:t> and </a:t>
            </a:r>
            <a:r>
              <a:rPr lang="es-ES" dirty="0" err="1" smtClean="0"/>
              <a:t>Meetings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ICFHR — International Conference on Frontiers in Handwriting Recognition.</a:t>
            </a:r>
          </a:p>
          <a:p>
            <a:endParaRPr lang="en-US" dirty="0" smtClean="0"/>
          </a:p>
          <a:p>
            <a:r>
              <a:rPr lang="en-US" dirty="0" smtClean="0"/>
              <a:t>AISI2016 — Special Track On Intelligent Language Processing: Trends and Applications.</a:t>
            </a:r>
          </a:p>
          <a:p>
            <a:endParaRPr lang="en-US" dirty="0" smtClean="0"/>
          </a:p>
          <a:p>
            <a:r>
              <a:rPr lang="en-US" dirty="0" smtClean="0"/>
              <a:t>2016 International Symposium on Verbs, Clauses and Constructions.</a:t>
            </a:r>
          </a:p>
          <a:p>
            <a:endParaRPr lang="en-US" dirty="0" smtClean="0"/>
          </a:p>
          <a:p>
            <a:r>
              <a:rPr lang="en-US" dirty="0" smtClean="0"/>
              <a:t>FETLT 2016 — Future and Emerging Trends in Language Technologies, Machine Learning and Big Data.</a:t>
            </a:r>
          </a:p>
          <a:p>
            <a:endParaRPr lang="en-US" dirty="0" smtClean="0"/>
          </a:p>
          <a:p>
            <a:r>
              <a:rPr lang="es-ES" dirty="0" err="1" smtClean="0"/>
              <a:t>SocialNLP</a:t>
            </a:r>
            <a:r>
              <a:rPr lang="es-ES" dirty="0" smtClean="0"/>
              <a:t> 2016.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428728" y="6429396"/>
            <a:ext cx="7253310" cy="285728"/>
          </a:xfrm>
        </p:spPr>
        <p:txBody>
          <a:bodyPr/>
          <a:lstStyle/>
          <a:p>
            <a:r>
              <a:rPr lang="es-ES" sz="1100" dirty="0" smtClean="0"/>
              <a:t> </a:t>
            </a:r>
            <a:r>
              <a:rPr lang="es-ES" sz="1100" b="1" dirty="0" smtClean="0"/>
              <a:t>Maestría en Explotación de Datos y Gestión del Conocimiento, Universidad Austral </a:t>
            </a:r>
            <a:endParaRPr lang="es-E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Presentación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dirty="0" smtClean="0"/>
              <a:t>Me presento.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dirty="0" smtClean="0"/>
              <a:t>Algo de Historia.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dirty="0" smtClean="0"/>
              <a:t>Orientación de la Cátedra.</a:t>
            </a:r>
          </a:p>
          <a:p>
            <a:pPr algn="just">
              <a:buFont typeface="Arial" pitchFamily="34" charset="0"/>
              <a:buChar char="•"/>
            </a:pPr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428728" y="6429396"/>
            <a:ext cx="7253310" cy="285728"/>
          </a:xfrm>
        </p:spPr>
        <p:txBody>
          <a:bodyPr/>
          <a:lstStyle/>
          <a:p>
            <a:r>
              <a:rPr lang="es-ES" sz="1100" dirty="0" smtClean="0"/>
              <a:t> </a:t>
            </a:r>
            <a:r>
              <a:rPr lang="es-ES" sz="1100" b="1" dirty="0" smtClean="0"/>
              <a:t>Maestría en Explotación de Datos y Gestión del Conocimiento, Universidad Austral </a:t>
            </a:r>
            <a:endParaRPr lang="es-E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NLP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Según Wikipedia:</a:t>
            </a:r>
          </a:p>
          <a:p>
            <a:pPr algn="just">
              <a:buFont typeface="Arial" pitchFamily="34" charset="0"/>
              <a:buChar char="•"/>
            </a:pPr>
            <a:r>
              <a:rPr lang="es-ES" dirty="0" smtClean="0"/>
              <a:t>El procesamiento de lenguajes naturales es un campo de las </a:t>
            </a:r>
            <a:r>
              <a:rPr lang="es-ES" b="1" i="1" dirty="0" smtClean="0"/>
              <a:t>ciencias de la computación, inteligencia artificial y lingüística</a:t>
            </a:r>
            <a:r>
              <a:rPr lang="es-ES" b="1" dirty="0" smtClean="0"/>
              <a:t> </a:t>
            </a:r>
            <a:r>
              <a:rPr lang="es-ES" dirty="0" smtClean="0"/>
              <a:t>que estudia las interacciones entre las computadoras y el lenguaje humano.</a:t>
            </a:r>
          </a:p>
          <a:p>
            <a:pPr>
              <a:buNone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428728" y="6429396"/>
            <a:ext cx="7253310" cy="285728"/>
          </a:xfrm>
        </p:spPr>
        <p:txBody>
          <a:bodyPr/>
          <a:lstStyle/>
          <a:p>
            <a:r>
              <a:rPr lang="es-ES" sz="1100" dirty="0" smtClean="0"/>
              <a:t> </a:t>
            </a:r>
            <a:r>
              <a:rPr lang="es-ES" sz="1100" b="1" dirty="0" smtClean="0"/>
              <a:t>Maestría en Explotación de Datos y Gestión del Conocimiento, Universidad </a:t>
            </a:r>
            <a:r>
              <a:rPr lang="es-ES" sz="1100" b="1" dirty="0" smtClean="0"/>
              <a:t>Austral</a:t>
            </a:r>
            <a:endParaRPr lang="es-E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 Natural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El lenguaje natural es el lenguaje que hablamos todos los días, nuestra forma de comunicarnos por excelencia.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Se diferencia de otros en que surge de modo espontáneo entre la gente.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El </a:t>
            </a:r>
            <a:r>
              <a:rPr lang="es-ES" dirty="0" err="1" smtClean="0"/>
              <a:t>Klingon</a:t>
            </a:r>
            <a:r>
              <a:rPr lang="es-ES" dirty="0" smtClean="0"/>
              <a:t> no es un lenguaje natural.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Fuente http://www.mastermagazine.info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428728" y="6429396"/>
            <a:ext cx="7253310" cy="285728"/>
          </a:xfrm>
        </p:spPr>
        <p:txBody>
          <a:bodyPr/>
          <a:lstStyle/>
          <a:p>
            <a:r>
              <a:rPr lang="es-ES" sz="1100" dirty="0" smtClean="0"/>
              <a:t> </a:t>
            </a:r>
            <a:r>
              <a:rPr lang="es-ES" sz="1100" b="1" dirty="0" smtClean="0"/>
              <a:t>Maestría en Explotación de Datos y Gestión del Conocimiento, Universidad Austral </a:t>
            </a:r>
            <a:endParaRPr lang="es-E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 Necesario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60% de los usuarios utiliza al menos 3 palabras.  </a:t>
            </a:r>
            <a:r>
              <a:rPr lang="es-ES" sz="2400" dirty="0" smtClean="0"/>
              <a:t>Fuente: w.ww.puromarketing.com</a:t>
            </a:r>
          </a:p>
          <a:p>
            <a:endParaRPr lang="es-ES" dirty="0" smtClean="0"/>
          </a:p>
          <a:p>
            <a:r>
              <a:rPr lang="es-ES" dirty="0" smtClean="0"/>
              <a:t>Texto no Estructurado.</a:t>
            </a:r>
          </a:p>
          <a:p>
            <a:endParaRPr lang="es-ES" dirty="0" smtClean="0"/>
          </a:p>
          <a:p>
            <a:r>
              <a:rPr lang="es-ES" dirty="0" smtClean="0"/>
              <a:t>Web Social.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428728" y="6429396"/>
            <a:ext cx="7253310" cy="285728"/>
          </a:xfrm>
        </p:spPr>
        <p:txBody>
          <a:bodyPr/>
          <a:lstStyle/>
          <a:p>
            <a:r>
              <a:rPr lang="es-ES" sz="1100" dirty="0" smtClean="0"/>
              <a:t> </a:t>
            </a:r>
            <a:r>
              <a:rPr lang="es-ES" sz="1100" b="1" dirty="0" smtClean="0"/>
              <a:t>Maestría en Explotación de Datos y Gestión del Conocimiento, Universidad Austral </a:t>
            </a:r>
            <a:endParaRPr lang="es-E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Áreas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Síntesis del discurso.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Comprensión del lenguaje.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Reconocimiento del habla.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Traducción automática.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Respuesta a preguntas.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Recuperación de la información.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428728" y="6429396"/>
            <a:ext cx="7253310" cy="285728"/>
          </a:xfrm>
        </p:spPr>
        <p:txBody>
          <a:bodyPr/>
          <a:lstStyle/>
          <a:p>
            <a:r>
              <a:rPr lang="es-ES" sz="1100" dirty="0" smtClean="0"/>
              <a:t> </a:t>
            </a:r>
            <a:r>
              <a:rPr lang="es-ES" sz="1100" b="1" dirty="0" smtClean="0"/>
              <a:t>Maestría en Explotación de Datos y Gestión del Conocimiento, Universidad Austral </a:t>
            </a:r>
            <a:endParaRPr lang="es-E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Análisis morfológico.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Análisis sintáctico.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Análisis semántico.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Análisis pragmático.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Estructura de la oración.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428728" y="6429396"/>
            <a:ext cx="7253310" cy="285728"/>
          </a:xfrm>
        </p:spPr>
        <p:txBody>
          <a:bodyPr/>
          <a:lstStyle/>
          <a:p>
            <a:r>
              <a:rPr lang="es-ES" sz="1100" dirty="0" smtClean="0"/>
              <a:t> </a:t>
            </a:r>
            <a:r>
              <a:rPr lang="es-ES" sz="1100" b="1" dirty="0" smtClean="0"/>
              <a:t>Maestría en Explotación de Datos y Gestión del Conocimiento, Universidad </a:t>
            </a:r>
            <a:r>
              <a:rPr lang="es-ES" sz="1100" b="1" dirty="0" smtClean="0"/>
              <a:t>Austral</a:t>
            </a:r>
            <a:endParaRPr lang="es-E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morfológico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Se estudia la estructura interna de las palabras para delimitar, definir y clasificar las palabras. 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Consiste en determinar la forma, clase o categoría gramatical de cada palabra de una oración.</a:t>
            </a:r>
          </a:p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6" name="4 Marcador de pie de página"/>
          <p:cNvSpPr txBox="1">
            <a:spLocks/>
          </p:cNvSpPr>
          <p:nvPr/>
        </p:nvSpPr>
        <p:spPr>
          <a:xfrm>
            <a:off x="1428728" y="6429396"/>
            <a:ext cx="7253310" cy="285728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Maestría en Explotación de Datos y Gestión del Conocimiento, Universidad Austral </a:t>
            </a:r>
            <a:endParaRPr kumimoji="0" lang="es-E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sintáctico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Estudia las formas en que se combinan las palabras.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Es el análisis de las funciones sintácticas o relaciones de concordancia y jerarquía que guardan las palabras cuando se agrupan entre sí en forma de sintagmas, oraciones simples y oraciones compuestas de proposiciones.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428728" y="6429396"/>
            <a:ext cx="7253310" cy="285728"/>
          </a:xfrm>
        </p:spPr>
        <p:txBody>
          <a:bodyPr/>
          <a:lstStyle/>
          <a:p>
            <a:r>
              <a:rPr lang="es-ES" sz="1100" dirty="0" smtClean="0"/>
              <a:t> </a:t>
            </a:r>
            <a:r>
              <a:rPr lang="es-ES" sz="1100" b="1" dirty="0" smtClean="0"/>
              <a:t>Maestría en Explotación de Datos y Gestión del Conocimiento, Universidad Austral </a:t>
            </a:r>
            <a:endParaRPr lang="es-E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669</TotalTime>
  <Words>830</Words>
  <Application>Microsoft Office PowerPoint</Application>
  <PresentationFormat>Presentación en pantalla (4:3)</PresentationFormat>
  <Paragraphs>135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Solsticio</vt:lpstr>
      <vt:lpstr>Procesamiento de Lenguaje Natural</vt:lpstr>
      <vt:lpstr>Presentación</vt:lpstr>
      <vt:lpstr>Que es NLP</vt:lpstr>
      <vt:lpstr>Lenguaje Natural</vt:lpstr>
      <vt:lpstr>Es Necesario</vt:lpstr>
      <vt:lpstr>Áreas</vt:lpstr>
      <vt:lpstr>Componentes</vt:lpstr>
      <vt:lpstr>Análisis morfológico</vt:lpstr>
      <vt:lpstr>Análisis sintáctico</vt:lpstr>
      <vt:lpstr>Análisis semántico</vt:lpstr>
      <vt:lpstr>Análisis pragmático</vt:lpstr>
      <vt:lpstr>Estructura de la oración</vt:lpstr>
      <vt:lpstr>Problema NLP</vt:lpstr>
      <vt:lpstr>Herramientas</vt:lpstr>
      <vt:lpstr>Expresión Regular</vt:lpstr>
      <vt:lpstr>NLP y Minería de textos</vt:lpstr>
      <vt:lpstr>Mercado</vt:lpstr>
      <vt:lpstr>Links Interesantes</vt:lpstr>
      <vt:lpstr>Conferences and Meetings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Hernan</dc:creator>
  <cp:lastModifiedBy>Hernan</cp:lastModifiedBy>
  <cp:revision>106</cp:revision>
  <dcterms:created xsi:type="dcterms:W3CDTF">2016-09-21T14:45:43Z</dcterms:created>
  <dcterms:modified xsi:type="dcterms:W3CDTF">2017-11-03T19:46:39Z</dcterms:modified>
</cp:coreProperties>
</file>