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285" r:id="rId9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29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orient="horz" pos="4065" userDrawn="1">
          <p15:clr>
            <a:srgbClr val="A4A3A4"/>
          </p15:clr>
        </p15:guide>
        <p15:guide id="5" orient="horz" pos="4110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  <p15:guide id="8" pos="1231" userDrawn="1">
          <p15:clr>
            <a:srgbClr val="A4A3A4"/>
          </p15:clr>
        </p15:guide>
        <p15:guide id="9" pos="6993" userDrawn="1">
          <p15:clr>
            <a:srgbClr val="A4A3A4"/>
          </p15:clr>
        </p15:guide>
        <p15:guide id="10" pos="3840" userDrawn="1">
          <p15:clr>
            <a:srgbClr val="A4A3A4"/>
          </p15:clr>
        </p15:guide>
        <p15:guide id="11" pos="3795" userDrawn="1">
          <p15:clr>
            <a:srgbClr val="A4A3A4"/>
          </p15:clr>
        </p15:guide>
        <p15:guide id="12" pos="3885" userDrawn="1">
          <p15:clr>
            <a:srgbClr val="A4A3A4"/>
          </p15:clr>
        </p15:guide>
        <p15:guide id="13" pos="4248" userDrawn="1">
          <p15:clr>
            <a:srgbClr val="A4A3A4"/>
          </p15:clr>
        </p15:guide>
        <p15:guide id="14" pos="4340" userDrawn="1">
          <p15:clr>
            <a:srgbClr val="A4A3A4"/>
          </p15:clr>
        </p15:guide>
        <p15:guide id="15" pos="4679" userDrawn="1">
          <p15:clr>
            <a:srgbClr val="A4A3A4"/>
          </p15:clr>
        </p15:guide>
        <p15:guide id="16" pos="3341" userDrawn="1">
          <p15:clr>
            <a:srgbClr val="A4A3A4"/>
          </p15:clr>
        </p15:guide>
        <p15:guide id="17" pos="5132" userDrawn="1">
          <p15:clr>
            <a:srgbClr val="A4A3A4"/>
          </p15:clr>
        </p15:guide>
        <p15:guide id="18" pos="5223" userDrawn="1">
          <p15:clr>
            <a:srgbClr val="A4A3A4"/>
          </p15:clr>
        </p15:guide>
        <p15:guide id="19" pos="6108" userDrawn="1">
          <p15:clr>
            <a:srgbClr val="A4A3A4"/>
          </p15:clr>
        </p15:guide>
        <p15:guide id="21" pos="6449" userDrawn="1">
          <p15:clr>
            <a:srgbClr val="A4A3A4"/>
          </p15:clr>
        </p15:guide>
        <p15:guide id="22" pos="6902" userDrawn="1">
          <p15:clr>
            <a:srgbClr val="A4A3A4"/>
          </p15:clr>
        </p15:guide>
        <p15:guide id="23" pos="3432" userDrawn="1">
          <p15:clr>
            <a:srgbClr val="A4A3A4"/>
          </p15:clr>
        </p15:guide>
        <p15:guide id="25" pos="3000" userDrawn="1">
          <p15:clr>
            <a:srgbClr val="A4A3A4"/>
          </p15:clr>
        </p15:guide>
        <p15:guide id="26" pos="2911" userDrawn="1">
          <p15:clr>
            <a:srgbClr val="A4A3A4"/>
          </p15:clr>
        </p15:guide>
        <p15:guide id="27" pos="2547" userDrawn="1">
          <p15:clr>
            <a:srgbClr val="A4A3A4"/>
          </p15:clr>
        </p15:guide>
        <p15:guide id="28" pos="2457" userDrawn="1">
          <p15:clr>
            <a:srgbClr val="A4A3A4"/>
          </p15:clr>
        </p15:guide>
        <p15:guide id="29" pos="2116" userDrawn="1">
          <p15:clr>
            <a:srgbClr val="A4A3A4"/>
          </p15:clr>
        </p15:guide>
        <p15:guide id="30" pos="2026" userDrawn="1">
          <p15:clr>
            <a:srgbClr val="A4A3A4"/>
          </p15:clr>
        </p15:guide>
        <p15:guide id="31" pos="1662" userDrawn="1">
          <p15:clr>
            <a:srgbClr val="A4A3A4"/>
          </p15:clr>
        </p15:guide>
        <p15:guide id="32" pos="1572" userDrawn="1">
          <p15:clr>
            <a:srgbClr val="A4A3A4"/>
          </p15:clr>
        </p15:guide>
        <p15:guide id="36" pos="5564" userDrawn="1">
          <p15:clr>
            <a:srgbClr val="A4A3A4"/>
          </p15:clr>
        </p15:guide>
        <p15:guide id="37" pos="5655" userDrawn="1">
          <p15:clr>
            <a:srgbClr val="A4A3A4"/>
          </p15:clr>
        </p15:guide>
        <p15:guide id="38" pos="6017" userDrawn="1">
          <p15:clr>
            <a:srgbClr val="A4A3A4"/>
          </p15:clr>
        </p15:guide>
        <p15:guide id="40" pos="779" userDrawn="1">
          <p15:clr>
            <a:srgbClr val="A4A3A4"/>
          </p15:clr>
        </p15:guide>
        <p15:guide id="41" pos="665" userDrawn="1">
          <p15:clr>
            <a:srgbClr val="A4A3A4"/>
          </p15:clr>
        </p15:guide>
        <p15:guide id="42" pos="347" userDrawn="1">
          <p15:clr>
            <a:srgbClr val="A4A3A4"/>
          </p15:clr>
        </p15:guide>
        <p15:guide id="44" pos="6540" userDrawn="1">
          <p15:clr>
            <a:srgbClr val="A4A3A4"/>
          </p15:clr>
        </p15:guide>
        <p15:guide id="46" pos="7332" userDrawn="1">
          <p15:clr>
            <a:srgbClr val="A4A3A4"/>
          </p15:clr>
        </p15:guide>
        <p15:guide id="47" pos="1118" userDrawn="1">
          <p15:clr>
            <a:srgbClr val="A4A3A4"/>
          </p15:clr>
        </p15:guide>
        <p15:guide id="48" pos="257" userDrawn="1">
          <p15:clr>
            <a:srgbClr val="A4A3A4"/>
          </p15:clr>
        </p15:guide>
        <p15:guide id="49" pos="7424" userDrawn="1">
          <p15:clr>
            <a:srgbClr val="A4A3A4"/>
          </p15:clr>
        </p15:guide>
        <p15:guide id="50" pos="211" userDrawn="1">
          <p15:clr>
            <a:srgbClr val="A4A3A4"/>
          </p15:clr>
        </p15:guide>
        <p15:guide id="51" pos="74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6E6E"/>
    <a:srgbClr val="BEC3C8"/>
    <a:srgbClr val="EB829B"/>
    <a:srgbClr val="D20537"/>
    <a:srgbClr val="8C9196"/>
    <a:srgbClr val="2D373C"/>
    <a:srgbClr val="1EA5A5"/>
    <a:srgbClr val="A5D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5" autoAdjust="0"/>
    <p:restoredTop sz="95931" autoAdjust="0"/>
  </p:normalViewPr>
  <p:slideViewPr>
    <p:cSldViewPr showGuides="1">
      <p:cViewPr varScale="1">
        <p:scale>
          <a:sx n="110" d="100"/>
          <a:sy n="110" d="100"/>
        </p:scale>
        <p:origin x="3058" y="302"/>
      </p:cViewPr>
      <p:guideLst>
        <p:guide orient="horz" pos="3929"/>
        <p:guide orient="horz" pos="958"/>
        <p:guide orient="horz" pos="4065"/>
        <p:guide orient="horz" pos="4110"/>
        <p:guide orient="horz" pos="4178"/>
        <p:guide pos="1231"/>
        <p:guide pos="6993"/>
        <p:guide pos="3840"/>
        <p:guide pos="3795"/>
        <p:guide pos="3885"/>
        <p:guide pos="4248"/>
        <p:guide pos="4340"/>
        <p:guide pos="4679"/>
        <p:guide pos="3341"/>
        <p:guide pos="5132"/>
        <p:guide pos="5223"/>
        <p:guide pos="6108"/>
        <p:guide pos="6449"/>
        <p:guide pos="6902"/>
        <p:guide pos="3432"/>
        <p:guide pos="3000"/>
        <p:guide pos="2911"/>
        <p:guide pos="2547"/>
        <p:guide pos="2457"/>
        <p:guide pos="2116"/>
        <p:guide pos="2026"/>
        <p:guide pos="1662"/>
        <p:guide pos="1572"/>
        <p:guide pos="5564"/>
        <p:guide pos="5655"/>
        <p:guide pos="6017"/>
        <p:guide pos="779"/>
        <p:guide pos="665"/>
        <p:guide pos="347"/>
        <p:guide pos="6540"/>
        <p:guide pos="7332"/>
        <p:guide pos="1118"/>
        <p:guide pos="257"/>
        <p:guide pos="7424"/>
        <p:guide pos="211"/>
        <p:guide pos="746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84FEB8E-57CB-43C0-BEF7-4F4116A5252C}" type="datetimeFigureOut">
              <a:rPr lang="de-CH" smtClean="0"/>
              <a:t>11.02.2025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A53D58F-CC03-47C4-AC79-D3C984A6151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78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1" y="214313"/>
            <a:ext cx="11977200" cy="4907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428256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7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" userDrawn="1">
          <p15:clr>
            <a:srgbClr val="FBAE40"/>
          </p15:clr>
        </p15:guide>
        <p15:guide id="2" pos="7542" userDrawn="1">
          <p15:clr>
            <a:srgbClr val="FBAE40"/>
          </p15:clr>
        </p15:guide>
        <p15:guide id="3" orient="horz" pos="4183" userDrawn="1">
          <p15:clr>
            <a:srgbClr val="FBAE40"/>
          </p15:clr>
        </p15:guide>
        <p15:guide id="4" pos="136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  <p15:guide id="6" pos="52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(gro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334800"/>
            <a:ext cx="11521840" cy="511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334800" y="5554800"/>
            <a:ext cx="11521839" cy="612044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124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(Vollfläch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5280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32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83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212726"/>
            <a:ext cx="11976100" cy="2784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800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7284240" cy="1044526"/>
          </a:xfrm>
        </p:spPr>
        <p:txBody>
          <a:bodyPr/>
          <a:lstStyle>
            <a:lvl1pPr>
              <a:lnSpc>
                <a:spcPts val="4000"/>
              </a:lnSpc>
              <a:defRPr sz="36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838800" y="2564904"/>
            <a:ext cx="9067800" cy="324036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dirty="0"/>
              <a:t>Autor, DD.MM.YY</a:t>
            </a:r>
          </a:p>
        </p:txBody>
      </p:sp>
      <p:sp>
        <p:nvSpPr>
          <p:cNvPr id="12" name="Bildplatzhalter 11"/>
          <p:cNvSpPr>
            <a:spLocks noGrp="1"/>
          </p:cNvSpPr>
          <p:nvPr>
            <p:ph type="pic" sz="quarter" idx="10"/>
          </p:nvPr>
        </p:nvSpPr>
        <p:spPr>
          <a:xfrm>
            <a:off x="215900" y="2997203"/>
            <a:ext cx="11760200" cy="3641722"/>
          </a:xfrm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de-CH" dirty="0"/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00" y="396000"/>
            <a:ext cx="1588313" cy="56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09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36" userDrawn="1">
          <p15:clr>
            <a:srgbClr val="FBAE40"/>
          </p15:clr>
        </p15:guide>
        <p15:guide id="2" orient="horz" pos="134" userDrawn="1">
          <p15:clr>
            <a:srgbClr val="FBAE40"/>
          </p15:clr>
        </p15:guide>
        <p15:guide id="3" orient="horz" pos="4182" userDrawn="1">
          <p15:clr>
            <a:srgbClr val="FBAE40"/>
          </p15:clr>
        </p15:guide>
        <p15:guide id="4" pos="7544" userDrawn="1">
          <p15:clr>
            <a:srgbClr val="FBAE40"/>
          </p15:clr>
        </p15:guide>
        <p15:guide id="5" orient="horz" pos="27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4800" y="404813"/>
            <a:ext cx="11521840" cy="755936"/>
          </a:xfrm>
        </p:spPr>
        <p:txBody>
          <a:bodyPr tIns="180000"/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0826"/>
            <a:ext cx="1152184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3168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, </a:t>
            </a:r>
            <a:r>
              <a:rPr lang="de-DE" dirty="0" err="1"/>
              <a:t>author</a:t>
            </a:r>
            <a:r>
              <a:rPr lang="de-DE" dirty="0"/>
              <a:t>, DD.MM.YY</a:t>
            </a:r>
            <a:endParaRPr lang="en-GB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6166800" y="1520826"/>
            <a:ext cx="5688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278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e, 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94800" y="1522800"/>
            <a:ext cx="7200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4626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65314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3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800" y="404813"/>
            <a:ext cx="11521840" cy="755936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800" y="1522800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10" name="Inhaltsplatzhalter 2"/>
          <p:cNvSpPr>
            <a:spLocks noGrp="1"/>
          </p:cNvSpPr>
          <p:nvPr>
            <p:ph idx="13"/>
          </p:nvPr>
        </p:nvSpPr>
        <p:spPr>
          <a:xfrm>
            <a:off x="8110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Inhaltsplatzhalter 2"/>
          <p:cNvSpPr>
            <a:spLocks noGrp="1"/>
          </p:cNvSpPr>
          <p:nvPr>
            <p:ph idx="14"/>
          </p:nvPr>
        </p:nvSpPr>
        <p:spPr>
          <a:xfrm>
            <a:off x="4222800" y="1520826"/>
            <a:ext cx="3744000" cy="4716462"/>
          </a:xfrm>
        </p:spPr>
        <p:txBody>
          <a:bodyPr/>
          <a:lstStyle>
            <a:lvl1pPr>
              <a:lnSpc>
                <a:spcPts val="2200"/>
              </a:lnSpc>
              <a:defRPr/>
            </a:lvl1pPr>
            <a:lvl2pPr>
              <a:lnSpc>
                <a:spcPts val="2200"/>
              </a:lnSpc>
              <a:defRPr/>
            </a:lvl2pPr>
            <a:lvl3pPr>
              <a:lnSpc>
                <a:spcPts val="2200"/>
              </a:lnSpc>
              <a:defRPr/>
            </a:lvl3pPr>
            <a:lvl4pPr>
              <a:lnSpc>
                <a:spcPts val="2200"/>
              </a:lnSpc>
              <a:defRPr/>
            </a:lvl4pPr>
            <a:lvl5pPr>
              <a:lnSpc>
                <a:spcPts val="2200"/>
              </a:lnSpc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3471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Le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8498051" cy="396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4"/>
          </p:nvPr>
        </p:nvSpPr>
        <p:spPr>
          <a:xfrm>
            <a:off x="8976640" y="1520827"/>
            <a:ext cx="2880000" cy="3959998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53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1" y="1520824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8" name="Bildplatzhalter 6"/>
          <p:cNvSpPr>
            <a:spLocks noGrp="1"/>
          </p:cNvSpPr>
          <p:nvPr>
            <p:ph type="pic" sz="quarter" idx="14"/>
          </p:nvPr>
        </p:nvSpPr>
        <p:spPr>
          <a:xfrm>
            <a:off x="6166800" y="1520825"/>
            <a:ext cx="5688000" cy="2592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799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6"/>
          </p:nvPr>
        </p:nvSpPr>
        <p:spPr>
          <a:xfrm>
            <a:off x="6166800" y="4221088"/>
            <a:ext cx="5688000" cy="1836180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359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334800" y="6524626"/>
            <a:ext cx="2878667" cy="180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Title </a:t>
            </a:r>
            <a:r>
              <a:rPr lang="de-DE" err="1"/>
              <a:t>of</a:t>
            </a:r>
            <a:r>
              <a:rPr lang="de-DE"/>
              <a:t> </a:t>
            </a:r>
            <a:r>
              <a:rPr lang="de-DE" err="1"/>
              <a:t>presentation</a:t>
            </a:r>
            <a:r>
              <a:rPr lang="de-DE"/>
              <a:t>, </a:t>
            </a:r>
            <a:r>
              <a:rPr lang="de-DE" err="1"/>
              <a:t>author</a:t>
            </a:r>
            <a:r>
              <a:rPr lang="de-DE"/>
              <a:t>, DD.MM.YY</a:t>
            </a:r>
            <a:endParaRPr lang="en-GB"/>
          </a:p>
          <a:p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GB"/>
              <a:t>University of Basel</a:t>
            </a:r>
          </a:p>
          <a:p>
            <a:pPr algn="r"/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‹Nr.›</a:t>
            </a:fld>
            <a:endParaRPr lang="de-CH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334800" y="1520824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5"/>
          </p:nvPr>
        </p:nvSpPr>
        <p:spPr>
          <a:xfrm>
            <a:off x="334800" y="4901715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16"/>
          </p:nvPr>
        </p:nvSpPr>
        <p:spPr>
          <a:xfrm>
            <a:off x="4224208" y="1520825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2" name="Textplatzhalter 8"/>
          <p:cNvSpPr>
            <a:spLocks noGrp="1"/>
          </p:cNvSpPr>
          <p:nvPr>
            <p:ph type="body" sz="quarter" idx="17"/>
          </p:nvPr>
        </p:nvSpPr>
        <p:spPr>
          <a:xfrm>
            <a:off x="4219199" y="4901716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18"/>
          </p:nvPr>
        </p:nvSpPr>
        <p:spPr>
          <a:xfrm>
            <a:off x="8112640" y="1524273"/>
            <a:ext cx="3744000" cy="3276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CH"/>
          </a:p>
        </p:txBody>
      </p:sp>
      <p:sp>
        <p:nvSpPr>
          <p:cNvPr id="1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8114400" y="4905164"/>
            <a:ext cx="3744000" cy="1155553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56505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35360" y="404813"/>
            <a:ext cx="11521280" cy="7559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35360" y="1520826"/>
            <a:ext cx="1152128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Textmasterformat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664965" y="6525344"/>
            <a:ext cx="191675" cy="180000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600">
                <a:solidFill>
                  <a:schemeClr val="tx1"/>
                </a:solidFill>
              </a:defRPr>
            </a:lvl1pPr>
          </a:lstStyle>
          <a:p>
            <a:fld id="{B3811826-9277-4232-A2B5-17D05DFC7392}" type="slidenum">
              <a:rPr lang="de-CH" smtClean="0"/>
              <a:pPr/>
              <a:t>‹Nr.›</a:t>
            </a:fld>
            <a:endParaRPr lang="de-CH" dirty="0"/>
          </a:p>
        </p:txBody>
      </p:sp>
      <p:cxnSp>
        <p:nvCxnSpPr>
          <p:cNvPr id="10" name="Gerade Verbindung 9"/>
          <p:cNvCxnSpPr/>
          <p:nvPr userDrawn="1"/>
        </p:nvCxnSpPr>
        <p:spPr>
          <a:xfrm>
            <a:off x="334800" y="6453188"/>
            <a:ext cx="11521840" cy="14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ußzeilenplatzhalter 7"/>
          <p:cNvSpPr>
            <a:spLocks noGrp="1"/>
          </p:cNvSpPr>
          <p:nvPr>
            <p:ph type="ftr" sz="quarter" idx="3"/>
          </p:nvPr>
        </p:nvSpPr>
        <p:spPr>
          <a:xfrm>
            <a:off x="9120682" y="6525344"/>
            <a:ext cx="2544283" cy="180000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algn="r"/>
            <a:r>
              <a:rPr lang="en-GB" dirty="0"/>
              <a:t>University of Basel</a:t>
            </a:r>
          </a:p>
        </p:txBody>
      </p:sp>
    </p:spTree>
    <p:extLst>
      <p:ext uri="{BB962C8B-B14F-4D97-AF65-F5344CB8AC3E}">
        <p14:creationId xmlns:p14="http://schemas.microsoft.com/office/powerpoint/2010/main" val="104507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0" r:id="rId3"/>
    <p:sldLayoutId id="2147483663" r:id="rId4"/>
    <p:sldLayoutId id="2147483665" r:id="rId5"/>
    <p:sldLayoutId id="2147483664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4" r:id="rId12"/>
    <p:sldLayoutId id="2147483655" r:id="rId13"/>
  </p:sldLayoutIdLst>
  <p:hf hd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3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ocs.docker.com/desktop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adventofdocker.com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6276-A416-3FDD-1B76-AFF58CA6B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800" y="1376363"/>
            <a:ext cx="8929608" cy="1044526"/>
          </a:xfrm>
        </p:spPr>
        <p:txBody>
          <a:bodyPr/>
          <a:lstStyle/>
          <a:p>
            <a:r>
              <a:rPr lang="en-US" dirty="0"/>
              <a:t>Docker: A short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913B9-6551-3027-268A-47F4E06E2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6B6B70C-B02B-7460-20B8-889FDF692A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cker full logo transparent PNG - StickPNG">
            <a:extLst>
              <a:ext uri="{FF2B5EF4-FFF2-40B4-BE49-F238E27FC236}">
                <a16:creationId xmlns:a16="http://schemas.microsoft.com/office/drawing/2014/main" id="{4EB546F2-D234-B117-9449-54C74F764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54" y="328498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98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6EC2-5C87-E2FC-6479-2BAEDAA15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is Docker?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3DCEB-C218-5170-433F-334A7EE0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340768"/>
            <a:ext cx="4609072" cy="4896520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GB" b="0" i="0" dirty="0">
                <a:solidFill>
                  <a:srgbClr val="000000"/>
                </a:solidFill>
                <a:effectLst/>
                <a:latin typeface="Roboto Flex"/>
              </a:rPr>
              <a:t>Docker is an open platform for developing, shipping, and running applications.</a:t>
            </a:r>
          </a:p>
          <a:p>
            <a:pPr marL="285750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Why should I use docker?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Solves the ”but it runs on my machine” problem (most of the time…)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Lightweight solution to isolate your application from infrastructure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Evolved as standard to deploy and manage applications</a:t>
            </a:r>
          </a:p>
          <a:p>
            <a:pPr marL="465750" lvl="1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How to start with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Download Docker desktop</a:t>
            </a:r>
            <a:br>
              <a:rPr lang="en-GB" dirty="0">
                <a:solidFill>
                  <a:srgbClr val="000000"/>
                </a:solidFill>
                <a:latin typeface="Roboto Flex"/>
              </a:rPr>
            </a:br>
            <a:r>
              <a:rPr lang="en-GB" dirty="0">
                <a:solidFill>
                  <a:srgbClr val="000000"/>
                </a:solidFill>
                <a:latin typeface="Roboto Flex"/>
                <a:hlinkClick r:id="rId2"/>
              </a:rPr>
              <a:t>https://docs.docker.com/desktop/</a:t>
            </a:r>
            <a:r>
              <a:rPr lang="en-GB" dirty="0">
                <a:solidFill>
                  <a:srgbClr val="000000"/>
                </a:solidFill>
                <a:latin typeface="Roboto Flex"/>
              </a:rPr>
              <a:t> </a:t>
            </a:r>
          </a:p>
          <a:p>
            <a:pPr marL="465750" lvl="1" indent="-285750">
              <a:buFontTx/>
              <a:buChar char="-"/>
            </a:pPr>
            <a:r>
              <a:rPr lang="en-GB" dirty="0">
                <a:solidFill>
                  <a:srgbClr val="000000"/>
                </a:solidFill>
                <a:latin typeface="Roboto Flex"/>
              </a:rPr>
              <a:t>On Windows docker runs on WSL</a:t>
            </a:r>
          </a:p>
          <a:p>
            <a:pPr marL="465750" lvl="1" indent="-285750">
              <a:buFontTx/>
              <a:buChar char="-"/>
            </a:pPr>
            <a:endParaRPr lang="en-GB" dirty="0">
              <a:solidFill>
                <a:srgbClr val="000000"/>
              </a:solidFill>
              <a:latin typeface="Roboto Flex"/>
            </a:endParaRPr>
          </a:p>
          <a:p>
            <a:pPr marL="465750" lvl="1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ED7059-881D-743A-15A1-3CD2762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F4D0B-2ACD-6303-97BE-BE092003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2</a:t>
            </a:fld>
            <a:endParaRPr lang="de-CH" dirty="0"/>
          </a:p>
        </p:txBody>
      </p:sp>
      <p:pic>
        <p:nvPicPr>
          <p:cNvPr id="2050" name="Picture 2" descr="top questions getting started docker 1">
            <a:extLst>
              <a:ext uri="{FF2B5EF4-FFF2-40B4-BE49-F238E27FC236}">
                <a16:creationId xmlns:a16="http://schemas.microsoft.com/office/drawing/2014/main" id="{0E492379-60BF-9355-9BEA-44702BCC4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2373" y="980728"/>
            <a:ext cx="6398429" cy="5111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93458-F426-8407-E970-99183D750C60}"/>
              </a:ext>
            </a:extLst>
          </p:cNvPr>
          <p:cNvSpPr txBox="1"/>
          <p:nvPr/>
        </p:nvSpPr>
        <p:spPr>
          <a:xfrm>
            <a:off x="334800" y="6489265"/>
            <a:ext cx="6840760" cy="2521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 dirty="0"/>
              <a:t>Source: https://</a:t>
            </a:r>
            <a:r>
              <a:rPr lang="en-US" sz="1200" dirty="0" err="1"/>
              <a:t>www.docker.com</a:t>
            </a:r>
            <a:r>
              <a:rPr lang="en-US" sz="1200"/>
              <a:t>/blog/top-questions-for-getting-started-with-docker/</a:t>
            </a:r>
          </a:p>
        </p:txBody>
      </p:sp>
    </p:spTree>
    <p:extLst>
      <p:ext uri="{BB962C8B-B14F-4D97-AF65-F5344CB8AC3E}">
        <p14:creationId xmlns:p14="http://schemas.microsoft.com/office/powerpoint/2010/main" val="1631432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diagram showing the basic taxonomy in Docker.">
            <a:extLst>
              <a:ext uri="{FF2B5EF4-FFF2-40B4-BE49-F238E27FC236}">
                <a16:creationId xmlns:a16="http://schemas.microsoft.com/office/drawing/2014/main" id="{1332BB87-CB25-7DAA-CDC4-AA3200A9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26" y="1389188"/>
            <a:ext cx="8054228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40F67F-83A3-232D-507C-A55B4758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Images,  containers, and registries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DEAA-BE18-4A62-8267-CF49EC25F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4033008" cy="471646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Container</a:t>
            </a:r>
            <a:br>
              <a:rPr lang="en-US" dirty="0"/>
            </a:br>
            <a:r>
              <a:rPr lang="en-US" dirty="0"/>
              <a:t>Applications run in containers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Images</a:t>
            </a:r>
            <a:br>
              <a:rPr lang="en-US" dirty="0"/>
            </a:br>
            <a:r>
              <a:rPr lang="en-US" dirty="0"/>
              <a:t>Specify what you run in a container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Registry</a:t>
            </a:r>
            <a:br>
              <a:rPr lang="en-US" dirty="0"/>
            </a:br>
            <a:r>
              <a:rPr lang="en-US" dirty="0"/>
              <a:t>Store images and make them available</a:t>
            </a:r>
          </a:p>
          <a:p>
            <a:pPr lvl="1" indent="0">
              <a:buNone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Basic work steps</a:t>
            </a:r>
          </a:p>
          <a:p>
            <a:pPr marL="465750" lvl="1" indent="-285750">
              <a:buFontTx/>
              <a:buChar char="-"/>
            </a:pPr>
            <a:r>
              <a:rPr lang="en-US" dirty="0"/>
              <a:t>Develop app</a:t>
            </a:r>
          </a:p>
          <a:p>
            <a:pPr marL="465750" lvl="1" indent="-285750">
              <a:buFontTx/>
              <a:buChar char="-"/>
            </a:pPr>
            <a:r>
              <a:rPr lang="en-US" dirty="0"/>
              <a:t>Use </a:t>
            </a:r>
            <a:r>
              <a:rPr lang="en-US" dirty="0" err="1"/>
              <a:t>Dockerfile</a:t>
            </a:r>
            <a:r>
              <a:rPr lang="en-US" dirty="0"/>
              <a:t> to specify image</a:t>
            </a:r>
          </a:p>
          <a:p>
            <a:pPr marL="465750" lvl="1" indent="-285750">
              <a:buFontTx/>
              <a:buChar char="-"/>
            </a:pPr>
            <a:r>
              <a:rPr lang="en-US" dirty="0"/>
              <a:t>Build image</a:t>
            </a:r>
          </a:p>
          <a:p>
            <a:pPr marL="465750" lvl="1" indent="-285750">
              <a:buFontTx/>
              <a:buChar char="-"/>
            </a:pPr>
            <a:r>
              <a:rPr lang="en-US" dirty="0"/>
              <a:t>(Publish image in registry)</a:t>
            </a:r>
          </a:p>
          <a:p>
            <a:pPr marL="465750" lvl="1" indent="-285750">
              <a:buFontTx/>
              <a:buChar char="-"/>
            </a:pPr>
            <a:r>
              <a:rPr lang="en-US" dirty="0"/>
              <a:t>Run container given image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FD5EB-8199-4D23-F1ED-F6BD728C4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9DD20-3563-EAEB-A944-D1F236481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B7B53-602D-6481-1CD4-31D3F885044C}"/>
              </a:ext>
            </a:extLst>
          </p:cNvPr>
          <p:cNvSpPr txBox="1"/>
          <p:nvPr/>
        </p:nvSpPr>
        <p:spPr>
          <a:xfrm>
            <a:off x="334800" y="6453187"/>
            <a:ext cx="10441720" cy="28823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2200"/>
              </a:lnSpc>
            </a:pPr>
            <a:r>
              <a:rPr lang="en-US" sz="1200"/>
              <a:t>Source: https://</a:t>
            </a:r>
            <a:r>
              <a:rPr lang="en-US" sz="1200" err="1"/>
              <a:t>learn.microsoft.com</a:t>
            </a:r>
            <a:r>
              <a:rPr lang="en-US" sz="1200"/>
              <a:t>/</a:t>
            </a:r>
            <a:r>
              <a:rPr lang="en-US" sz="1200" err="1"/>
              <a:t>en</a:t>
            </a:r>
            <a:r>
              <a:rPr lang="en-US" sz="1200"/>
              <a:t>-us/dotnet/architecture/microservices/container-docker-introduction/docker-containers-images-registries</a:t>
            </a:r>
          </a:p>
        </p:txBody>
      </p:sp>
    </p:spTree>
    <p:extLst>
      <p:ext uri="{BB962C8B-B14F-4D97-AF65-F5344CB8AC3E}">
        <p14:creationId xmlns:p14="http://schemas.microsoft.com/office/powerpoint/2010/main" val="206119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D5AA4-F606-BA89-AED9-3B57EAADB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EB559-818E-D590-B91D-7FC414BD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4249032" cy="4716462"/>
          </a:xfrm>
        </p:spPr>
        <p:txBody>
          <a:bodyPr/>
          <a:lstStyle/>
          <a:p>
            <a:pPr marL="342900" indent="-342900">
              <a:buFont typeface="+mj-lt"/>
              <a:buAutoNum type="arabicParenR"/>
            </a:pPr>
            <a:r>
              <a:rPr lang="en-US" dirty="0"/>
              <a:t>docker run ubuntu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run -it ubuntu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create a file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Second terminal: docker stop …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-a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start …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exec -it bash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file content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docker kill …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9F32D-D73D-F3DC-1CF8-9300DD15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85C71-E38D-B8BF-9008-BE4A4CF56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C204DF-9735-8ECC-3CF1-51EF49F74FA9}"/>
              </a:ext>
            </a:extLst>
          </p:cNvPr>
          <p:cNvSpPr txBox="1">
            <a:spLocks/>
          </p:cNvSpPr>
          <p:nvPr/>
        </p:nvSpPr>
        <p:spPr>
          <a:xfrm>
            <a:off x="6312024" y="1505929"/>
            <a:ext cx="4824536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arenR" startAt="9"/>
            </a:pPr>
            <a:r>
              <a:rPr lang="en-US"/>
              <a:t>docker container prune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</a:t>
            </a:r>
            <a:r>
              <a:rPr lang="en-US" err="1"/>
              <a:t>ps</a:t>
            </a:r>
            <a:r>
              <a:rPr lang="en-US"/>
              <a:t> -a 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run –-name test -it ubuntu</a:t>
            </a:r>
            <a:br>
              <a:rPr lang="en-US"/>
            </a:br>
            <a:r>
              <a:rPr lang="en-US">
                <a:sym typeface="Wingdings" pitchFamily="2" charset="2"/>
              </a:rPr>
              <a:t> no file </a:t>
            </a:r>
            <a:br>
              <a:rPr lang="en-US">
                <a:sym typeface="Wingdings" pitchFamily="2" charset="2"/>
              </a:rPr>
            </a:br>
            <a:r>
              <a:rPr lang="en-US">
                <a:sym typeface="Wingdings" pitchFamily="2" charset="2"/>
              </a:rPr>
              <a:t> exit</a:t>
            </a:r>
            <a:endParaRPr lang="en-US"/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 docker kill test</a:t>
            </a:r>
          </a:p>
          <a:p>
            <a:pPr marL="342900" indent="-342900">
              <a:buFont typeface="+mj-lt"/>
              <a:buAutoNum type="arabicParenR" startAt="9"/>
            </a:pPr>
            <a:endParaRPr lang="en-US"/>
          </a:p>
          <a:p>
            <a:pPr marL="342900" indent="-342900">
              <a:buFont typeface="+mj-lt"/>
              <a:buAutoNum type="arabicParenR" startAt="9"/>
            </a:pPr>
            <a:r>
              <a:rPr lang="en-US"/>
              <a:t>docker container prune</a:t>
            </a:r>
          </a:p>
          <a:p>
            <a:pPr marL="285750" indent="-285750">
              <a:buFontTx/>
              <a:buChar char="-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C0C66-87DC-07EE-ECC6-AC5AEFC2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Persisting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260A5-1F5A-29DC-7463-5306F85B8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012" y="1844848"/>
            <a:ext cx="5404947" cy="4536480"/>
          </a:xfrm>
        </p:spPr>
        <p:txBody>
          <a:bodyPr/>
          <a:lstStyle/>
          <a:p>
            <a:r>
              <a:rPr lang="en-US" dirty="0"/>
              <a:t>Folders on your machine managed by docker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volume create </a:t>
            </a:r>
            <a:r>
              <a:rPr lang="en-US" dirty="0" err="1"/>
              <a:t>mydata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volume ls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run --name test -it </a:t>
            </a:r>
            <a:r>
              <a:rPr lang="en-US" u="sng" dirty="0"/>
              <a:t>-v </a:t>
            </a:r>
            <a:r>
              <a:rPr lang="en-US" u="sng" dirty="0" err="1"/>
              <a:t>mydata</a:t>
            </a:r>
            <a:r>
              <a:rPr lang="en-US" u="sng" dirty="0"/>
              <a:t>:/data </a:t>
            </a:r>
            <a:r>
              <a:rPr lang="en-US" dirty="0"/>
              <a:t>ubuntu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Create file, stop, container, prune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docker run --name test -it </a:t>
            </a:r>
            <a:r>
              <a:rPr lang="en-US" u="sng" dirty="0"/>
              <a:t>-v </a:t>
            </a:r>
            <a:r>
              <a:rPr lang="en-US" u="sng" dirty="0" err="1"/>
              <a:t>mydata</a:t>
            </a:r>
            <a:r>
              <a:rPr lang="en-US" u="sng" dirty="0"/>
              <a:t>:/data </a:t>
            </a:r>
            <a:r>
              <a:rPr lang="en-US" dirty="0"/>
              <a:t>ubuntu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File still exists 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docker volume rm </a:t>
            </a:r>
            <a:r>
              <a:rPr lang="en-US" dirty="0" err="1">
                <a:sym typeface="Wingdings" pitchFamily="2" charset="2"/>
              </a:rPr>
              <a:t>mydata</a:t>
            </a: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endParaRPr lang="en-US" dirty="0">
              <a:sym typeface="Wingdings" pitchFamily="2" charset="2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ym typeface="Wingdings" pitchFamily="2" charset="2"/>
              </a:rPr>
              <a:t>docker container rm test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594B7-EA7B-86D9-C2EF-8D08E143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C4B73-8E2A-30CD-4774-74104478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5</a:t>
            </a:fld>
            <a:endParaRPr lang="de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026785-6BEF-F2B0-F36C-26ECF16CB88D}"/>
              </a:ext>
            </a:extLst>
          </p:cNvPr>
          <p:cNvSpPr txBox="1"/>
          <p:nvPr/>
        </p:nvSpPr>
        <p:spPr>
          <a:xfrm>
            <a:off x="331013" y="1242090"/>
            <a:ext cx="1247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Volumes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721760-5B3B-5970-A51B-65A0CE337ADC}"/>
              </a:ext>
            </a:extLst>
          </p:cNvPr>
          <p:cNvSpPr txBox="1">
            <a:spLocks/>
          </p:cNvSpPr>
          <p:nvPr/>
        </p:nvSpPr>
        <p:spPr>
          <a:xfrm>
            <a:off x="6237447" y="1844848"/>
            <a:ext cx="5544615" cy="50045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ts val="2200"/>
              </a:lnSpc>
              <a:spcBef>
                <a:spcPts val="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Bind a local folder to the container</a:t>
            </a:r>
          </a:p>
          <a:p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Bind the local folder with absolute path:</a:t>
            </a:r>
          </a:p>
          <a:p>
            <a:pPr marL="522900" lvl="1" indent="-342900">
              <a:buFont typeface="+mj-lt"/>
              <a:buAutoNum type="arabicParenR"/>
            </a:pPr>
            <a:r>
              <a:rPr lang="en-US" dirty="0"/>
              <a:t>Mac/</a:t>
            </a:r>
            <a:r>
              <a:rPr lang="en-US" dirty="0" err="1"/>
              <a:t>linux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docker run --name test -it </a:t>
            </a:r>
            <a:r>
              <a:rPr lang="en-US" u="sng" dirty="0"/>
              <a:t>-v “$PWD/</a:t>
            </a:r>
            <a:r>
              <a:rPr lang="en-US" u="sng" dirty="0" err="1"/>
              <a:t>mydata</a:t>
            </a:r>
            <a:r>
              <a:rPr lang="en-US" u="sng" dirty="0"/>
              <a:t>:/data” </a:t>
            </a:r>
            <a:r>
              <a:rPr lang="en-US" dirty="0"/>
              <a:t>ubuntu</a:t>
            </a:r>
          </a:p>
          <a:p>
            <a:pPr marL="522900" lvl="1" indent="-342900">
              <a:buFont typeface="+mj-lt"/>
              <a:buAutoNum type="arabicParenR"/>
            </a:pPr>
            <a:r>
              <a:rPr lang="en-US" dirty="0"/>
              <a:t>Windows</a:t>
            </a:r>
            <a:br>
              <a:rPr lang="en-US" dirty="0"/>
            </a:br>
            <a:r>
              <a:rPr lang="en-US" dirty="0"/>
              <a:t>docker run --name test -it </a:t>
            </a:r>
            <a:r>
              <a:rPr lang="en-US" u="sng" dirty="0"/>
              <a:t>-v %cd%/</a:t>
            </a:r>
            <a:r>
              <a:rPr lang="en-US" u="sng" dirty="0" err="1"/>
              <a:t>mydata</a:t>
            </a:r>
            <a:r>
              <a:rPr lang="en-US" u="sng" dirty="0"/>
              <a:t>:/data” </a:t>
            </a:r>
            <a:r>
              <a:rPr lang="en-US" dirty="0"/>
              <a:t>ubuntu</a:t>
            </a:r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On host: create a file in </a:t>
            </a:r>
            <a:r>
              <a:rPr lang="en-US" dirty="0" err="1"/>
              <a:t>mydata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Check that it exists inside the container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pPr marL="342900" indent="-342900">
              <a:buFont typeface="+mj-lt"/>
              <a:buAutoNum type="arabicParenR"/>
            </a:pPr>
            <a:endParaRPr lang="en-US" dirty="0"/>
          </a:p>
          <a:p>
            <a:pPr marL="342900" indent="-342900">
              <a:buFont typeface="+mj-lt"/>
              <a:buAutoNum type="arabicParenR"/>
            </a:pPr>
            <a:r>
              <a:rPr lang="en-US" dirty="0"/>
              <a:t>Exit, docker container rm test</a:t>
            </a:r>
            <a:br>
              <a:rPr lang="en-US" dirty="0"/>
            </a:br>
            <a:r>
              <a:rPr lang="en-US" dirty="0">
                <a:sym typeface="Wingdings" pitchFamily="2" charset="2"/>
              </a:rPr>
              <a:t> Files still in local folder 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8FF153-DC42-CE91-2728-CD0CB46876D7}"/>
              </a:ext>
            </a:extLst>
          </p:cNvPr>
          <p:cNvSpPr txBox="1"/>
          <p:nvPr/>
        </p:nvSpPr>
        <p:spPr>
          <a:xfrm>
            <a:off x="6237447" y="1254094"/>
            <a:ext cx="1800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Bind mount</a:t>
            </a:r>
          </a:p>
        </p:txBody>
      </p:sp>
    </p:spTree>
    <p:extLst>
      <p:ext uri="{BB962C8B-B14F-4D97-AF65-F5344CB8AC3E}">
        <p14:creationId xmlns:p14="http://schemas.microsoft.com/office/powerpoint/2010/main" val="474843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245B4-F47B-E6C0-BB51-E39622A4A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: Specify your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AE21-F2CB-4158-DC08-58E413D4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00" y="1520826"/>
            <a:ext cx="5257144" cy="4716462"/>
          </a:xfrm>
        </p:spPr>
        <p:txBody>
          <a:bodyPr/>
          <a:lstStyle/>
          <a:p>
            <a:pPr marL="285750" indent="-285750">
              <a:buFontTx/>
              <a:buChar char="-"/>
            </a:pPr>
            <a:r>
              <a:rPr lang="en-US" dirty="0" err="1"/>
              <a:t>Dockerfile</a:t>
            </a:r>
            <a:br>
              <a:rPr lang="en-US" dirty="0"/>
            </a:br>
            <a:r>
              <a:rPr lang="en-US" dirty="0"/>
              <a:t>Specifies the instructions to build your image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See code example: ADD LINK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Build the image</a:t>
            </a:r>
            <a:br>
              <a:rPr lang="en-US" dirty="0"/>
            </a:br>
            <a:r>
              <a:rPr lang="en-US" dirty="0"/>
              <a:t>docker build -t </a:t>
            </a:r>
            <a:r>
              <a:rPr lang="en-US" dirty="0" err="1"/>
              <a:t>myapp</a:t>
            </a:r>
            <a:r>
              <a:rPr lang="en-US" dirty="0"/>
              <a:t> 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List your images</a:t>
            </a:r>
            <a:br>
              <a:rPr lang="en-US" dirty="0"/>
            </a:br>
            <a:r>
              <a:rPr lang="en-US" dirty="0"/>
              <a:t>docker image ls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Run the image exposing the port</a:t>
            </a:r>
            <a:br>
              <a:rPr lang="en-US" dirty="0"/>
            </a:br>
            <a:r>
              <a:rPr lang="en-US" dirty="0"/>
              <a:t>docker run -d –p 8000:80 </a:t>
            </a:r>
            <a:r>
              <a:rPr lang="en-US" dirty="0" err="1"/>
              <a:t>myapp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Check that the page is running</a:t>
            </a:r>
            <a:br>
              <a:rPr lang="en-US" dirty="0"/>
            </a:br>
            <a:r>
              <a:rPr lang="en-US" dirty="0">
                <a:hlinkClick r:id="rId2"/>
              </a:rPr>
              <a:t>http://localhost:8000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846B5-0209-AE97-3240-B05F12F6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544A7A-85AF-5C6E-6D15-CD3A41BA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6</a:t>
            </a:fld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B87C90-28A4-F37D-E4B3-8492035AD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2276872"/>
            <a:ext cx="5617638" cy="25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70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4625-4909-80CF-4D3E-C1D8D2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Containers: Docker Compose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B4A58-A245-D612-47FD-0D642117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/>
              <a:t>University of Basel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BFD81-7272-8E7D-D3B0-22FE09CE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7</a:t>
            </a:fld>
            <a:endParaRPr lang="de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6F44D5-489E-8A51-B4AE-0A592440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1139716"/>
            <a:ext cx="5740192" cy="52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759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86865-202D-0E5D-8F37-9DC68D08B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19073-E81A-FC7B-F60D-6EA5F601B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Advent of docker: </a:t>
            </a:r>
            <a:r>
              <a:rPr lang="en-US" dirty="0">
                <a:hlinkClick r:id="rId2"/>
              </a:rPr>
              <a:t>https://adventofdocker.com/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FE845-3294-9B5D-ADDB-7F2BE0C70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GB" dirty="0"/>
              <a:t>University of Basel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22B82-182F-FFD3-385D-013E526F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1826-9277-4232-A2B5-17D05DFC7392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95263419"/>
      </p:ext>
    </p:extLst>
  </p:cSld>
  <p:clrMapOvr>
    <a:masterClrMapping/>
  </p:clrMapOvr>
</p:sld>
</file>

<file path=ppt/theme/theme1.xml><?xml version="1.0" encoding="utf-8"?>
<a:theme xmlns:a="http://schemas.openxmlformats.org/drawingml/2006/main" name="uni_basel_V04_de">
  <a:themeElements>
    <a:clrScheme name="Uni Basel">
      <a:dk1>
        <a:srgbClr val="000000"/>
      </a:dk1>
      <a:lt1>
        <a:srgbClr val="FFFFFF"/>
      </a:lt1>
      <a:dk2>
        <a:srgbClr val="006E6E"/>
      </a:dk2>
      <a:lt2>
        <a:srgbClr val="BEC3C8"/>
      </a:lt2>
      <a:accent1>
        <a:srgbClr val="A5D7D2"/>
      </a:accent1>
      <a:accent2>
        <a:srgbClr val="1EA5A5"/>
      </a:accent2>
      <a:accent3>
        <a:srgbClr val="2D373C"/>
      </a:accent3>
      <a:accent4>
        <a:srgbClr val="8C9196"/>
      </a:accent4>
      <a:accent5>
        <a:srgbClr val="D20537"/>
      </a:accent5>
      <a:accent6>
        <a:srgbClr val="EB829B"/>
      </a:accent6>
      <a:hlink>
        <a:srgbClr val="000000"/>
      </a:hlink>
      <a:folHlink>
        <a:srgbClr val="000000"/>
      </a:folHlink>
    </a:clrScheme>
    <a:fontScheme name="Uni Basel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lnSpc>
            <a:spcPts val="2200"/>
          </a:lnSpc>
          <a:defRPr dirty="0"/>
        </a:defPPr>
      </a:lstStyle>
    </a:txDef>
  </a:objectDefaults>
  <a:extraClrSchemeLst>
    <a:extraClrScheme>
      <a:clrScheme name="Uni Basel">
        <a:dk1>
          <a:srgbClr val="000000"/>
        </a:dk1>
        <a:lt1>
          <a:srgbClr val="FFFFFF"/>
        </a:lt1>
        <a:dk2>
          <a:srgbClr val="006E6E"/>
        </a:dk2>
        <a:lt2>
          <a:srgbClr val="BEC3C8"/>
        </a:lt2>
        <a:accent1>
          <a:srgbClr val="A5D7D2"/>
        </a:accent1>
        <a:accent2>
          <a:srgbClr val="1EA5A5"/>
        </a:accent2>
        <a:accent3>
          <a:srgbClr val="2D373C"/>
        </a:accent3>
        <a:accent4>
          <a:srgbClr val="8C9196"/>
        </a:accent4>
        <a:accent5>
          <a:srgbClr val="D20537"/>
        </a:accent5>
        <a:accent6>
          <a:srgbClr val="EB829B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uni_basel_V04_de</Template>
  <TotalTime>0</TotalTime>
  <Words>508</Words>
  <Application>Microsoft Office PowerPoint</Application>
  <PresentationFormat>Breitbild</PresentationFormat>
  <Paragraphs>111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</vt:lpstr>
      <vt:lpstr>Roboto Flex</vt:lpstr>
      <vt:lpstr>Wingdings</vt:lpstr>
      <vt:lpstr>uni_basel_V04_de</vt:lpstr>
      <vt:lpstr>Docker: A short overview</vt:lpstr>
      <vt:lpstr>What is Docker?</vt:lpstr>
      <vt:lpstr>Images,  containers, and registries</vt:lpstr>
      <vt:lpstr>Running containers</vt:lpstr>
      <vt:lpstr>Persisting data</vt:lpstr>
      <vt:lpstr>Dockerfile: Specify your image</vt:lpstr>
      <vt:lpstr>Combining Containers: Docker Compose</vt:lpstr>
      <vt:lpstr>Resources</vt:lpstr>
    </vt:vector>
  </TitlesOfParts>
  <Company>Universität Basel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Titel-/Kapitelfolie, Titel 1 Titel 2</dc:title>
  <dc:creator>Nicole Franke</dc:creator>
  <cp:lastModifiedBy>Jan Abrell</cp:lastModifiedBy>
  <cp:revision>541</cp:revision>
  <cp:lastPrinted>2024-08-26T15:04:00Z</cp:lastPrinted>
  <dcterms:created xsi:type="dcterms:W3CDTF">2019-11-04T14:58:36Z</dcterms:created>
  <dcterms:modified xsi:type="dcterms:W3CDTF">2025-02-11T15:54:44Z</dcterms:modified>
</cp:coreProperties>
</file>