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70" r:id="rId6"/>
    <p:sldId id="261" r:id="rId7"/>
    <p:sldId id="263" r:id="rId8"/>
    <p:sldId id="264" r:id="rId9"/>
    <p:sldId id="262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B8D7-1353-4380-A7AF-3DBDCC8AF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C6FE-3C11-42AE-8147-CDF45D306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D9CC3-BA25-4082-A34B-5B04314D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E4EB-105C-4C93-B79E-6E1C98B7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ED4E-D591-4CA1-9C8F-5B77BE4D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1FB6-C02C-4DB9-A11F-BFBA2424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796F6-C758-4474-9693-97AF3F09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D185-5D73-4DC6-8F7B-463F092A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985-7C8B-4250-8F82-B1345C65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F141-596B-44F9-8819-4D4E5464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769F6-C69B-4937-AF77-EF08271CB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E8FE0-E16E-4BE6-96F3-DE8B9A8B4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707F-2F54-4A14-A90C-095210C7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EBD2-935D-4882-863A-BC0EF7E2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7ED9-3B8E-4408-9912-6532549B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9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BBAB-B627-4BB3-ACD3-36B5CF52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D120-AEAD-4E3E-A8AF-C254CD06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9E0F-747F-486E-B6F0-38FA5ABB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3965-E12D-4DF3-B7AC-783AF94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42B6-4781-447C-8E14-A06E468F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F8C2-F94E-4211-85C4-65D8AA4E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B18B-DC1E-40FC-8448-6791BBD2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1280-7774-4F6C-A442-C12EF09B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A9DC-B93A-420E-A06D-4F782E3D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8367-92EF-4F0E-8241-4BCEA250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0D7-AB07-434C-BEFF-C646990E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BE94-272E-48E9-A40F-38F5E5D95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224B4-65EA-43AF-AD47-A30858BE3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B20A9-93D3-4A33-9925-878BEBFD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8C03F-B17D-48F6-B9D8-A3947878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38CF1-3D93-4F21-AE91-A5A96D70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EF68-B44D-4A3B-BF1B-FC1B8466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7CA0-48F4-431B-AA6A-BEAF6584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F0F28-E7E6-4682-9308-353DA6A5F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DFD3C-B755-4EEE-8120-71EB775E2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44995-24A9-4A50-9FF8-38D0A539E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2CC9B-35D1-463D-AB1B-6BEE149E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801BC-369B-45B3-A01C-FD4CA44F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93AF0-9B12-485A-BED5-55C411E8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A7D9-C3B1-419F-96DF-6B43F99A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34FAA-7948-439B-95F7-039FDC06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A846-BDA9-4869-B270-DD7303F1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F202B-F84E-4D3D-9482-E72C5347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0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269D4-B500-4897-8840-5D3EA6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5D0DC-DA02-49E9-B84A-31959898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A9027-3555-43DE-93CD-33B66A69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4A74-1091-4A8A-BF98-8C59F3B1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8588-A4D6-4FA4-9ABD-D28F9684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CB2FE-5FB8-4622-A25D-8A2FB282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28AD-8D94-4CD7-A0B9-A99AB175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196D-48F0-4402-9216-A9885CCF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6BC52-0A39-429D-8D0B-A6E7555E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6A34-CC8A-43F9-8621-EA279CEA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25A40-8855-466C-B407-0B38FEC61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172A7-1D26-4105-BE19-C4BD51A8D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94BB2-D3DB-4093-B9C1-2CD0F338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778AB-04A4-4C1D-A8A2-090C1CA5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1A44-E776-4EB7-89A3-C42E99A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2C282-0D2E-4AF5-A68D-73E01608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E3610-0BA3-401B-951F-D21F5AC6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4B40-4481-4F2F-8DCB-DB667277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C904-12EE-4BA7-839F-7CB662A2CD4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1844-D257-4D83-9F0D-494EA5E4E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416F-4743-4FCE-906C-A51BCBE0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BC67-5554-4E7D-AE28-9DD48ACBC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ack.sneve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fldl.stanford.edu/housenumbers/" TargetMode="External"/><Relationship Id="rId4" Type="http://schemas.openxmlformats.org/officeDocument/2006/relationships/hyperlink" Target="https://github.com/jabsne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562F-DBCC-47AD-9DDD-88F22B406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998" y="1122363"/>
            <a:ext cx="10045002" cy="190219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Computer Vision Digit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49A2F-A1C6-4B97-A813-854FF0BB9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002" y="3662328"/>
            <a:ext cx="9144000" cy="1655762"/>
          </a:xfrm>
        </p:spPr>
        <p:txBody>
          <a:bodyPr/>
          <a:lstStyle/>
          <a:p>
            <a:pPr algn="r"/>
            <a:r>
              <a:rPr lang="en-US" b="1" dirty="0"/>
              <a:t>Julian Sneve</a:t>
            </a:r>
          </a:p>
          <a:p>
            <a:pPr algn="r"/>
            <a:r>
              <a:rPr lang="en-US" b="1" dirty="0"/>
              <a:t>Springboard Data Science Capstone Project</a:t>
            </a:r>
          </a:p>
          <a:p>
            <a:pPr algn="r"/>
            <a:r>
              <a:rPr lang="en-US" b="1" dirty="0"/>
              <a:t>https://github.com/jabsneve/hurricanes_capstone</a:t>
            </a:r>
          </a:p>
        </p:txBody>
      </p:sp>
    </p:spTree>
    <p:extLst>
      <p:ext uri="{BB962C8B-B14F-4D97-AF65-F5344CB8AC3E}">
        <p14:creationId xmlns:p14="http://schemas.microsoft.com/office/powerpoint/2010/main" val="245639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F1802-BE5C-4A9F-95F3-A0C04EC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92CE677-0F4E-4BAF-8F70-0F6B10E8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347857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F1802-BE5C-4A9F-95F3-A0C04EC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D3477ACA-C8C6-4BE4-BE91-663D8A2F1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02186"/>
          </a:xfrm>
        </p:spPr>
      </p:pic>
    </p:spTree>
    <p:extLst>
      <p:ext uri="{BB962C8B-B14F-4D97-AF65-F5344CB8AC3E}">
        <p14:creationId xmlns:p14="http://schemas.microsoft.com/office/powerpoint/2010/main" val="83016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F1802-BE5C-4A9F-95F3-A0C04EC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A5398D-A747-4AD3-B1C8-6EBB8E79E0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8215" y="2209040"/>
            <a:ext cx="4536058" cy="277964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C244-12D7-4E9F-B56A-6586D7FBE6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Unseen test data</a:t>
            </a:r>
          </a:p>
          <a:p>
            <a:r>
              <a:rPr lang="en-US" dirty="0"/>
              <a:t>Accuracy by digit:</a:t>
            </a:r>
          </a:p>
          <a:p>
            <a:pPr lvl="1"/>
            <a:r>
              <a:rPr lang="en-US" dirty="0"/>
              <a:t>1 – 99.98%</a:t>
            </a:r>
          </a:p>
          <a:p>
            <a:pPr lvl="1"/>
            <a:r>
              <a:rPr lang="en-US" dirty="0"/>
              <a:t>2 – 99.58%</a:t>
            </a:r>
          </a:p>
          <a:p>
            <a:pPr lvl="1"/>
            <a:r>
              <a:rPr lang="en-US" dirty="0"/>
              <a:t>3 – 95.68%</a:t>
            </a:r>
          </a:p>
          <a:p>
            <a:pPr lvl="1"/>
            <a:r>
              <a:rPr lang="en-US" dirty="0"/>
              <a:t>4 – 91.02%</a:t>
            </a:r>
          </a:p>
          <a:p>
            <a:pPr lvl="1"/>
            <a:r>
              <a:rPr lang="en-US" dirty="0"/>
              <a:t>5 – 88.83%</a:t>
            </a:r>
          </a:p>
          <a:p>
            <a:r>
              <a:rPr lang="en-US" dirty="0"/>
              <a:t>Overall accuracy: 95.02%</a:t>
            </a:r>
          </a:p>
        </p:txBody>
      </p:sp>
    </p:spTree>
    <p:extLst>
      <p:ext uri="{BB962C8B-B14F-4D97-AF65-F5344CB8AC3E}">
        <p14:creationId xmlns:p14="http://schemas.microsoft.com/office/powerpoint/2010/main" val="307489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F1802-BE5C-4A9F-95F3-A0C04EC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462AC-7AD8-43F7-B3C2-90E91E41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why the accuracy drops off for higher digits</a:t>
            </a:r>
          </a:p>
          <a:p>
            <a:r>
              <a:rPr lang="en-US" dirty="0"/>
              <a:t>Utilize a YOLO CNN to create a less robust image recognition process while increasing accuracy</a:t>
            </a:r>
          </a:p>
        </p:txBody>
      </p:sp>
    </p:spTree>
    <p:extLst>
      <p:ext uri="{BB962C8B-B14F-4D97-AF65-F5344CB8AC3E}">
        <p14:creationId xmlns:p14="http://schemas.microsoft.com/office/powerpoint/2010/main" val="5674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F1802-BE5C-4A9F-95F3-A0C04EC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2BDCA-0075-4EAA-89E0-B060B54C8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5399"/>
            <a:ext cx="10515600" cy="2341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Julian Sneve</a:t>
            </a:r>
          </a:p>
          <a:p>
            <a:pPr marL="0" indent="0">
              <a:buNone/>
            </a:pPr>
            <a:r>
              <a:rPr lang="en-US" sz="1800" dirty="0"/>
              <a:t>Email: </a:t>
            </a:r>
            <a:r>
              <a:rPr lang="en-US" sz="1800" dirty="0">
                <a:hlinkClick r:id="rId3"/>
              </a:rPr>
              <a:t>jack.sneve@gmail.com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Github</a:t>
            </a:r>
            <a:r>
              <a:rPr lang="en-US" sz="1800" dirty="0"/>
              <a:t>: </a:t>
            </a:r>
            <a:r>
              <a:rPr lang="en-US" sz="1800" dirty="0">
                <a:hlinkClick r:id="rId4"/>
              </a:rPr>
              <a:t>https://github.com/jabsneve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Dataset credit: </a:t>
            </a:r>
            <a:r>
              <a:rPr lang="en-US" sz="1800" dirty="0">
                <a:hlinkClick r:id="rId5"/>
              </a:rPr>
              <a:t>http://ufldl.stanford.edu/housenumbers/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0F473F-0073-480E-BF9D-820B7C27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A00B1-8AA5-4943-B7F2-F5F0090C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computer vision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9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367858-E2B1-40F0-8E49-5A77003F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472F4-74AD-4631-8AA7-134C2DE03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Street View Housing Numbers (SVHN)</a:t>
            </a:r>
          </a:p>
          <a:p>
            <a:r>
              <a:rPr lang="en-US" dirty="0"/>
              <a:t>Contains over 600,000 images cropped from Google Street View</a:t>
            </a:r>
          </a:p>
          <a:p>
            <a:r>
              <a:rPr lang="en-US" dirty="0"/>
              <a:t>Maintained by Stanford University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60F3C7-7643-4809-ACA0-1F02532208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24267"/>
            <a:ext cx="5181600" cy="39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4A2FC0-BB4C-46AE-B20B-71975FA1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x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D169-FCBF-43E8-8CEE-3CE42AF31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39047-7F5F-41A4-BB6C-2E896A92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44801"/>
            <a:ext cx="5157787" cy="3344862"/>
          </a:xfrm>
        </p:spPr>
        <p:txBody>
          <a:bodyPr>
            <a:normAutofit/>
          </a:bodyPr>
          <a:lstStyle/>
          <a:p>
            <a:r>
              <a:rPr lang="en-US" dirty="0"/>
              <a:t>Original images</a:t>
            </a:r>
          </a:p>
          <a:p>
            <a:r>
              <a:rPr lang="en-US" dirty="0"/>
              <a:t>MATLAB (.mat) files</a:t>
            </a:r>
          </a:p>
          <a:p>
            <a:r>
              <a:rPr lang="en-US" dirty="0"/>
              <a:t>Dictionary-type format</a:t>
            </a:r>
          </a:p>
          <a:p>
            <a:r>
              <a:rPr lang="en-US" dirty="0"/>
              <a:t>Three features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Bounding box dimensions</a:t>
            </a:r>
          </a:p>
          <a:p>
            <a:pPr lvl="1"/>
            <a:r>
              <a:rPr lang="en-US" dirty="0"/>
              <a:t>Labels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85A09E-01E7-4CE4-A4D9-E4A99B6B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Dataset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DDEFB5-E7F2-4794-A2AA-6491F8217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44801"/>
            <a:ext cx="5183188" cy="3344862"/>
          </a:xfrm>
        </p:spPr>
        <p:txBody>
          <a:bodyPr>
            <a:normAutofit/>
          </a:bodyPr>
          <a:lstStyle/>
          <a:p>
            <a:r>
              <a:rPr lang="en-US" dirty="0"/>
              <a:t>Cropped images</a:t>
            </a:r>
          </a:p>
          <a:p>
            <a:r>
              <a:rPr lang="en-US" dirty="0"/>
              <a:t>csv files</a:t>
            </a:r>
          </a:p>
          <a:p>
            <a:r>
              <a:rPr lang="en-US" dirty="0"/>
              <a:t>Two features</a:t>
            </a:r>
          </a:p>
          <a:p>
            <a:pPr lvl="1"/>
            <a:r>
              <a:rPr lang="en-US" dirty="0"/>
              <a:t>Pixel values</a:t>
            </a:r>
          </a:p>
          <a:p>
            <a:pPr lvl="1"/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346653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8650-54D1-47F1-AF4C-3EC55E2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2DF7B-AB13-4C65-B072-2E97D9AC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Extract and concatenate data to produce images with bounding boxes</a:t>
            </a:r>
          </a:p>
          <a:p>
            <a:r>
              <a:rPr lang="en-US" dirty="0"/>
              <a:t>Merge bounding boxes</a:t>
            </a:r>
          </a:p>
          <a:p>
            <a:r>
              <a:rPr lang="en-US" dirty="0"/>
              <a:t>Crop based on bounding boxes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20A369A-F461-4C2A-B9D7-FA0DECEB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4694"/>
            <a:ext cx="2572109" cy="1343212"/>
          </a:xfrm>
          <a:prstGeom prst="rect">
            <a:avLst/>
          </a:prstGeom>
        </p:spPr>
      </p:pic>
      <p:pic>
        <p:nvPicPr>
          <p:cNvPr id="8" name="Picture 7" descr="A sign on a wall&#10;&#10;Description automatically generated with low confidence">
            <a:extLst>
              <a:ext uri="{FF2B5EF4-FFF2-40B4-BE49-F238E27FC236}">
                <a16:creationId xmlns:a16="http://schemas.microsoft.com/office/drawing/2014/main" id="{838E6A97-04CA-4DDE-923B-D140EC8BB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19" y="4014694"/>
            <a:ext cx="2591162" cy="1343212"/>
          </a:xfrm>
          <a:prstGeom prst="rect">
            <a:avLst/>
          </a:prstGeom>
        </p:spPr>
      </p:pic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A9CCD9D-0717-46BE-9734-710E504C5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66" y="3767009"/>
            <a:ext cx="1857634" cy="183858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3BE558-33FC-4AEA-BC0C-82C67B2DCE25}"/>
              </a:ext>
            </a:extLst>
          </p:cNvPr>
          <p:cNvSpPr/>
          <p:nvPr/>
        </p:nvSpPr>
        <p:spPr>
          <a:xfrm>
            <a:off x="3581400" y="4368800"/>
            <a:ext cx="1054100" cy="5969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C4CA88-DDAE-4DA0-8D15-67D59FAACD13}"/>
              </a:ext>
            </a:extLst>
          </p:cNvPr>
          <p:cNvSpPr/>
          <p:nvPr/>
        </p:nvSpPr>
        <p:spPr>
          <a:xfrm>
            <a:off x="7719973" y="4387850"/>
            <a:ext cx="1054100" cy="5969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8650-54D1-47F1-AF4C-3EC55E2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2DF7B-AB13-4C65-B072-2E97D9AC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Convert pixel values to arrays</a:t>
            </a:r>
          </a:p>
          <a:p>
            <a:r>
              <a:rPr lang="en-US" dirty="0"/>
              <a:t>Combine image labels and pixel arrays into a dataframe</a:t>
            </a:r>
          </a:p>
          <a:p>
            <a:r>
              <a:rPr lang="en-US" dirty="0"/>
              <a:t>Save as csv</a:t>
            </a:r>
          </a:p>
        </p:txBody>
      </p:sp>
    </p:spTree>
    <p:extLst>
      <p:ext uri="{BB962C8B-B14F-4D97-AF65-F5344CB8AC3E}">
        <p14:creationId xmlns:p14="http://schemas.microsoft.com/office/powerpoint/2010/main" val="101827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9FD283-AB2E-4FBF-AF49-0DB3D7BB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DF7F19-E53F-452A-A299-AA58B3DCFA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8000" y="2930730"/>
            <a:ext cx="5181600" cy="214112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8C9F5-76E6-4E3A-8D73-666FBAF17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Convolution Neural Network (CNN)</a:t>
            </a:r>
          </a:p>
          <a:p>
            <a:r>
              <a:rPr lang="en-US" dirty="0"/>
              <a:t>Keras functional API</a:t>
            </a:r>
          </a:p>
          <a:p>
            <a:pPr lvl="1"/>
            <a:r>
              <a:rPr lang="en-US" dirty="0"/>
              <a:t>Flexible functionality</a:t>
            </a:r>
          </a:p>
          <a:p>
            <a:pPr lvl="1"/>
            <a:r>
              <a:rPr lang="en-US" dirty="0"/>
              <a:t>TensorFlow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1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176DC-8D89-41A3-B3B9-953C1313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47700"/>
          </a:xfrm>
        </p:spPr>
        <p:txBody>
          <a:bodyPr>
            <a:noAutofit/>
          </a:bodyPr>
          <a:lstStyle/>
          <a:p>
            <a:r>
              <a:rPr lang="en-US" sz="4400" dirty="0"/>
              <a:t>Final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8AD2D9-9365-4EDD-A92B-5D23E0770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4780" y="457200"/>
            <a:ext cx="5221331" cy="541178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712D0A-3869-429E-8470-A0BBE7D1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78000"/>
            <a:ext cx="3932237" cy="38115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Five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2D Convolutional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2D Convolutional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2D Convolutional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Total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1,180,119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Trainable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1,179,671</a:t>
            </a:r>
          </a:p>
        </p:txBody>
      </p:sp>
    </p:spTree>
    <p:extLst>
      <p:ext uri="{BB962C8B-B14F-4D97-AF65-F5344CB8AC3E}">
        <p14:creationId xmlns:p14="http://schemas.microsoft.com/office/powerpoint/2010/main" val="371921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F1802-BE5C-4A9F-95F3-A0C04EC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1833448B-5524-41BD-BE7F-9ADEC9E53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16" y="1690688"/>
            <a:ext cx="7866084" cy="331311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9A703-E493-41D9-A1D6-700D85521ABD}"/>
              </a:ext>
            </a:extLst>
          </p:cNvPr>
          <p:cNvSpPr txBox="1"/>
          <p:nvPr/>
        </p:nvSpPr>
        <p:spPr>
          <a:xfrm>
            <a:off x="1670050" y="5322511"/>
            <a:ext cx="8851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Earlystopping callback halted training after 59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loss had ceased improving</a:t>
            </a:r>
          </a:p>
        </p:txBody>
      </p:sp>
    </p:spTree>
    <p:extLst>
      <p:ext uri="{BB962C8B-B14F-4D97-AF65-F5344CB8AC3E}">
        <p14:creationId xmlns:p14="http://schemas.microsoft.com/office/powerpoint/2010/main" val="348828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271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Computer Vision Digit Recognition</vt:lpstr>
      <vt:lpstr>The Goal</vt:lpstr>
      <vt:lpstr>The Data</vt:lpstr>
      <vt:lpstr>The Data x 2</vt:lpstr>
      <vt:lpstr>Data Pre-processing</vt:lpstr>
      <vt:lpstr>Data Pre-processing</vt:lpstr>
      <vt:lpstr>Model Development</vt:lpstr>
      <vt:lpstr>Final Model</vt:lpstr>
      <vt:lpstr>Model Training</vt:lpstr>
      <vt:lpstr>Model Training</vt:lpstr>
      <vt:lpstr>Model Training</vt:lpstr>
      <vt:lpstr>Model Performance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Digit Recognition</dc:title>
  <dc:creator>Julian Sneve</dc:creator>
  <cp:lastModifiedBy>Julian Sneve</cp:lastModifiedBy>
  <cp:revision>10</cp:revision>
  <dcterms:created xsi:type="dcterms:W3CDTF">2021-07-09T01:06:58Z</dcterms:created>
  <dcterms:modified xsi:type="dcterms:W3CDTF">2021-07-10T18:12:48Z</dcterms:modified>
</cp:coreProperties>
</file>