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Sneve" initials="JS" lastIdx="1" clrIdx="0">
    <p:extLst>
      <p:ext uri="{19B8F6BF-5375-455C-9EA6-DF929625EA0E}">
        <p15:presenceInfo xmlns:p15="http://schemas.microsoft.com/office/powerpoint/2012/main" userId="cdc37c7f816378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E856-8DF7-4470-8E80-6C2EAC95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2B554-B4B3-4F0C-A2DB-136CD519D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C0C9-4F40-4AAF-B73B-78525C1A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F71D-C5D9-4D8B-9F52-19124012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538F-0CF8-4828-A973-45BE9574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E6A0-C2A2-4389-AA11-C2C2A2AC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0D314-052B-42B0-9A06-3D777D62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DE53-CCED-4C95-AFD0-17210B0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2744-0606-4912-926C-8B02AD12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A1F7-D133-41CB-BEF5-8166A9E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61D59-EAB6-49E3-9B15-22B08D05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1EE4B-2DD5-4FCF-9D67-78C5377A9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0B7B3-4D69-4E97-BF3A-267A4915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F3C0-0D4C-473B-9FF4-0F84AB07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B901-FC8F-4508-9C3D-58E30A44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5F15-973E-4748-B553-7585383B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33CA-0D12-46AE-940E-676BB322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6C80-C88C-4756-BCEE-B457BE58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C3AD-9292-4996-B50D-A4E1B477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D3ED-14C7-4CC8-8C2F-F1C3FED6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CB98-215B-4725-9358-F1A8AD18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1824-AF8A-440F-A7B4-FF4D251E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8983-E12C-46AE-B250-86597991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1202-5692-4EDE-952C-A10C3EBE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97B2-1675-4695-A901-720D2371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E9B7-899D-4265-93E9-C06FC381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BFA7-9B80-4356-93C9-18B63A232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646D6-4B5E-4D03-947D-B24ADD9B2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D916-BFC6-4E7F-8BA6-FF2172F7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23A62-2E57-4B90-B1ED-33A1D726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6DD9E-557F-4E4C-BBED-41489067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A25F-3FEE-4E7F-B5C9-38B56C5F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3AE43-8C19-40B0-8A63-55062C71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A2880-E5D5-4A17-888F-D038FDAAA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B4B98-DBAA-4184-BCCF-5A560A891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B2956-D848-4DCC-A54C-872F37D2F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0A4BC-E361-4FE3-A623-4EBFD7E8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74067-E619-49BD-B40A-3A95D000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30FBE-F0EF-48AF-975C-76962602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1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A151-DAE8-4A1F-9212-208835BE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99498-F338-48CA-AA73-63645229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810D3-0623-4D83-B05B-168559AE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728C6-61A0-4F8B-A9EC-0176C1A9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C30EE-5971-4AA6-B8D5-20C4D44C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B8404-8982-461E-B6AB-74B1443E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C06D4-23FE-4601-B547-86BC7B69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D8AA-D67C-4DDD-AA95-595ADE5B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F4DD-6BFF-4618-8194-E7C54E84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8ABD4-99E3-441B-A1D3-FE833AE0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6390B-9598-4331-AA55-CD1A3AD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C7DB0-D966-403E-A67F-27D48D38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E8B04-FE78-434B-A258-5BAE0F9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1972-47D2-41EA-9BF2-04E1B5EE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D805-195E-4DE6-AD9C-7A64CA4E2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C0A71-8A9B-4B13-BBF5-91262468F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ED6A-B8BE-48EE-A29D-984FB576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80895-A186-4C50-B1C8-48BEE474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8ADCF-A0F7-496C-A6FF-1C8731F3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A3FA-120C-4AF3-90F0-B5A72D4F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4F84-B683-4304-A32D-30E78D5E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2011-9F8F-4733-8F19-BBD4EFFAA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2CBF-7950-4C5B-B02A-F7D0CD4F34A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AFC0-1FAF-48FB-A5F6-982D89363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78A7-13AA-40BA-88C3-D2CE878A4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E94D-3151-4A90-A344-C88B7FCB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ack.sneve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bsneve" TargetMode="External"/><Relationship Id="rId4" Type="http://schemas.openxmlformats.org/officeDocument/2006/relationships/hyperlink" Target="https://www.linkedin.com/in/juliansnev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0733CBA-8D5F-40BA-B193-96319F1D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6052668" cy="1951075"/>
          </a:xfrm>
          <a:noFill/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Hurricane Severity Index and Severity Prediction</a:t>
            </a:r>
            <a:br>
              <a:rPr lang="en-US" sz="1900" b="1" dirty="0">
                <a:solidFill>
                  <a:schemeClr val="bg1"/>
                </a:solidFill>
              </a:rPr>
            </a:br>
            <a:br>
              <a:rPr lang="en-US" sz="1900" dirty="0">
                <a:solidFill>
                  <a:schemeClr val="bg1"/>
                </a:solidFill>
              </a:rPr>
            </a:b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1F3FBE-D95A-4DB4-BE21-54410EA8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US" sz="1800" dirty="0">
                <a:solidFill>
                  <a:schemeClr val="bg1"/>
                </a:solidFill>
              </a:rPr>
              <a:t>Julian Sneve</a:t>
            </a:r>
          </a:p>
          <a:p>
            <a:pPr marL="0" indent="0" algn="r">
              <a:buNone/>
            </a:pPr>
            <a:r>
              <a:rPr lang="en-US" sz="1200" dirty="0">
                <a:solidFill>
                  <a:schemeClr val="bg1"/>
                </a:solidFill>
              </a:rPr>
              <a:t>Data Science Capstone Project</a:t>
            </a:r>
          </a:p>
          <a:p>
            <a:pPr marL="0" indent="0" algn="r">
              <a:buNone/>
            </a:pPr>
            <a:r>
              <a:rPr lang="en-US" sz="1200" dirty="0">
                <a:solidFill>
                  <a:schemeClr val="bg1"/>
                </a:solidFill>
              </a:rPr>
              <a:t>https://github.com/jabsneve/hurricanes_capstone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 descr="A picture containing outdoor, wave&#10;&#10;Description automatically generated">
            <a:extLst>
              <a:ext uri="{FF2B5EF4-FFF2-40B4-BE49-F238E27FC236}">
                <a16:creationId xmlns:a16="http://schemas.microsoft.com/office/drawing/2014/main" id="{DC17F5F8-B49B-4194-B3A9-0C52BA792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4" r="-1" b="18052"/>
          <a:stretch/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10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Calculate: Severity 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1DE6E2-0DE2-48FE-A14F-C1737B1B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Hurricane Severity Points = Intensity Points + Size Points</a:t>
            </a:r>
          </a:p>
        </p:txBody>
      </p:sp>
    </p:spTree>
    <p:extLst>
      <p:ext uri="{BB962C8B-B14F-4D97-AF65-F5344CB8AC3E}">
        <p14:creationId xmlns:p14="http://schemas.microsoft.com/office/powerpoint/2010/main" val="331667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Create Concise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1DE6E2-0DE2-48FE-A14F-C1737B1B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Intensity points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points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 points</a:t>
            </a:r>
          </a:p>
          <a:p>
            <a:pPr lvl="1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964E2AB-0D3E-47F5-BA28-11DCACEB0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83905"/>
            <a:ext cx="5181600" cy="1345095"/>
          </a:xfrm>
        </p:spPr>
      </p:pic>
    </p:spTree>
    <p:extLst>
      <p:ext uri="{BB962C8B-B14F-4D97-AF65-F5344CB8AC3E}">
        <p14:creationId xmlns:p14="http://schemas.microsoft.com/office/powerpoint/2010/main" val="327964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Top 25 Storms Based on Severity</a:t>
            </a:r>
          </a:p>
        </p:txBody>
      </p:sp>
      <p:pic>
        <p:nvPicPr>
          <p:cNvPr id="9" name="Content Placeholder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BC2BFFA2-BFF2-4BE2-8A37-3EE31B29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98" y="1523255"/>
            <a:ext cx="4532003" cy="4653708"/>
          </a:xfrm>
        </p:spPr>
      </p:pic>
    </p:spTree>
    <p:extLst>
      <p:ext uri="{BB962C8B-B14F-4D97-AF65-F5344CB8AC3E}">
        <p14:creationId xmlns:p14="http://schemas.microsoft.com/office/powerpoint/2010/main" val="231644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Machine Learning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5629FF-07A8-4357-BA98-09B341D2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two methods of supervised learning</a:t>
            </a:r>
          </a:p>
          <a:p>
            <a:r>
              <a:rPr lang="en-US" dirty="0"/>
              <a:t>k-Nearest Neighbors</a:t>
            </a:r>
          </a:p>
          <a:p>
            <a:pPr lvl="1"/>
            <a:r>
              <a:rPr lang="en-US" dirty="0"/>
              <a:t>Predict Category based on barometric pressure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Predict continuous Severity based on barometric pressure</a:t>
            </a:r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55005453-94AE-42E7-8EA2-C872E2880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3639"/>
            <a:ext cx="5181600" cy="4075309"/>
          </a:xfrm>
        </p:spPr>
      </p:pic>
    </p:spTree>
    <p:extLst>
      <p:ext uri="{BB962C8B-B14F-4D97-AF65-F5344CB8AC3E}">
        <p14:creationId xmlns:p14="http://schemas.microsoft.com/office/powerpoint/2010/main" val="363093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5629FF-07A8-4357-BA98-09B341D2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Split the data</a:t>
            </a:r>
          </a:p>
          <a:p>
            <a:pPr lvl="1"/>
            <a:r>
              <a:rPr lang="en-US" dirty="0"/>
              <a:t>80% Training set</a:t>
            </a:r>
          </a:p>
          <a:p>
            <a:pPr lvl="1"/>
            <a:r>
              <a:rPr lang="en-US" dirty="0"/>
              <a:t>20% Test set</a:t>
            </a:r>
          </a:p>
          <a:p>
            <a:r>
              <a:rPr lang="en-US" dirty="0"/>
              <a:t>Tested number of neighbors 1-9</a:t>
            </a:r>
          </a:p>
          <a:p>
            <a:pPr lvl="1"/>
            <a:r>
              <a:rPr lang="en-US" dirty="0"/>
              <a:t>5 produced the best results on both sets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A733761-897C-43B9-AEF4-19B9C7049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8" y="2274094"/>
            <a:ext cx="4852332" cy="3454400"/>
          </a:xfrm>
        </p:spPr>
      </p:pic>
    </p:spTree>
    <p:extLst>
      <p:ext uri="{BB962C8B-B14F-4D97-AF65-F5344CB8AC3E}">
        <p14:creationId xmlns:p14="http://schemas.microsoft.com/office/powerpoint/2010/main" val="404688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5629FF-07A8-4357-BA98-09B341D2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classification_report</a:t>
            </a:r>
            <a:r>
              <a:rPr lang="en-US" dirty="0"/>
              <a:t> to see full results</a:t>
            </a:r>
          </a:p>
          <a:p>
            <a:endParaRPr lang="en-US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F5518456-64D1-48B7-B40A-3A6462776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03354"/>
            <a:ext cx="5181600" cy="2497940"/>
          </a:xfrm>
        </p:spPr>
      </p:pic>
    </p:spTree>
    <p:extLst>
      <p:ext uri="{BB962C8B-B14F-4D97-AF65-F5344CB8AC3E}">
        <p14:creationId xmlns:p14="http://schemas.microsoft.com/office/powerpoint/2010/main" val="284584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5629FF-07A8-4357-BA98-09B341D27B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Split the data</a:t>
            </a:r>
          </a:p>
          <a:p>
            <a:pPr lvl="1"/>
            <a:r>
              <a:rPr lang="en-US" dirty="0"/>
              <a:t>80% Training set</a:t>
            </a:r>
          </a:p>
          <a:p>
            <a:pPr lvl="1"/>
            <a:r>
              <a:rPr lang="en-US" dirty="0"/>
              <a:t>20% Test set</a:t>
            </a:r>
          </a:p>
          <a:p>
            <a:r>
              <a:rPr lang="en-US" dirty="0"/>
              <a:t>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cross_val_score</a:t>
            </a:r>
            <a:endParaRPr lang="en-US" dirty="0"/>
          </a:p>
          <a:p>
            <a:pPr lvl="1"/>
            <a:r>
              <a:rPr lang="en-US" dirty="0"/>
              <a:t>4-fold cross-validation</a:t>
            </a:r>
          </a:p>
          <a:p>
            <a:pPr lvl="1"/>
            <a:r>
              <a:rPr lang="en-US" dirty="0"/>
              <a:t>Average score: 93.3%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D7B4B872-F471-4E44-9AF6-6803D4D61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8654"/>
            <a:ext cx="5181600" cy="4145279"/>
          </a:xfrm>
        </p:spPr>
      </p:pic>
    </p:spTree>
    <p:extLst>
      <p:ext uri="{BB962C8B-B14F-4D97-AF65-F5344CB8AC3E}">
        <p14:creationId xmlns:p14="http://schemas.microsoft.com/office/powerpoint/2010/main" val="78914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Conclusion and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5629FF-07A8-4357-BA98-09B341D2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Barometric pressure is a valuable feature for storm prediction</a:t>
            </a:r>
          </a:p>
          <a:p>
            <a:r>
              <a:rPr lang="en-US" dirty="0"/>
              <a:t>The Hurricane Severity Index can be useful for future storm classification</a:t>
            </a:r>
          </a:p>
          <a:p>
            <a:r>
              <a:rPr lang="en-US" dirty="0"/>
              <a:t>More data can certainly help create more robust models</a:t>
            </a:r>
          </a:p>
          <a:p>
            <a:pPr lvl="1"/>
            <a:r>
              <a:rPr lang="en-US" dirty="0"/>
              <a:t>More historical data going further back than 2004</a:t>
            </a:r>
          </a:p>
          <a:p>
            <a:pPr lvl="1"/>
            <a:r>
              <a:rPr lang="en-US" dirty="0"/>
              <a:t>More features:</a:t>
            </a:r>
          </a:p>
          <a:p>
            <a:pPr lvl="2"/>
            <a:r>
              <a:rPr lang="en-US" dirty="0"/>
              <a:t>Sea surface temperature</a:t>
            </a:r>
          </a:p>
          <a:p>
            <a:pPr lvl="2"/>
            <a:r>
              <a:rPr lang="en-US" dirty="0"/>
              <a:t>Ambient air temperature</a:t>
            </a:r>
          </a:p>
          <a:p>
            <a:pPr lvl="2"/>
            <a:r>
              <a:rPr lang="en-US" dirty="0"/>
              <a:t>Humidity levels</a:t>
            </a:r>
          </a:p>
          <a:p>
            <a:pPr lvl="2"/>
            <a:r>
              <a:rPr lang="en-US" dirty="0"/>
              <a:t>Jet stream 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9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08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5629FF-07A8-4357-BA98-09B341D2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3611"/>
            <a:ext cx="10515600" cy="161335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Julian Sneve</a:t>
            </a:r>
          </a:p>
          <a:p>
            <a:pPr marL="0" indent="0">
              <a:buNone/>
            </a:pPr>
            <a:r>
              <a:rPr lang="en-US" sz="1600" dirty="0"/>
              <a:t>Email: </a:t>
            </a:r>
            <a:r>
              <a:rPr lang="en-US" sz="1600" dirty="0">
                <a:hlinkClick r:id="rId3"/>
              </a:rPr>
              <a:t>jack.sneve@gmail.com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LinkedIn: </a:t>
            </a:r>
            <a:r>
              <a:rPr lang="en-US" sz="1600" dirty="0">
                <a:hlinkClick r:id="rId4"/>
              </a:rPr>
              <a:t>https://www.linkedin.com/in/juliansneve/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Github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https://github.com/jabsneve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605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Saffir-Simpson Wind Scale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0301F6-1593-46F3-94A0-EC03685A25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in 1973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ranks hurricanes based on wind speed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Fails to account for other characteristics such as size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5D91AA99-6C3C-4F14-9B74-7F6D451C4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47691"/>
            <a:ext cx="5181600" cy="4307205"/>
          </a:xfrm>
        </p:spPr>
      </p:pic>
    </p:spTree>
    <p:extLst>
      <p:ext uri="{BB962C8B-B14F-4D97-AF65-F5344CB8AC3E}">
        <p14:creationId xmlns:p14="http://schemas.microsoft.com/office/powerpoint/2010/main" val="396089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a new ranking system necessary?</a:t>
            </a:r>
          </a:p>
        </p:txBody>
      </p:sp>
      <p:pic>
        <p:nvPicPr>
          <p:cNvPr id="7" name="Content Placeholder 6" descr="A picture containing outdoor, night sky&#10;&#10;Description automatically generated">
            <a:extLst>
              <a:ext uri="{FF2B5EF4-FFF2-40B4-BE49-F238E27FC236}">
                <a16:creationId xmlns:a16="http://schemas.microsoft.com/office/drawing/2014/main" id="{602299BF-BF7D-4CC7-8076-61ED3EC955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7640"/>
            <a:ext cx="5181600" cy="306198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DCAA-FD60-42FC-8333-9770A24FC7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Growing population in Southeast United States</a:t>
            </a:r>
          </a:p>
          <a:p>
            <a:r>
              <a:rPr lang="en-US" dirty="0"/>
              <a:t>Accurate storm severity predictions can help with:</a:t>
            </a:r>
          </a:p>
          <a:p>
            <a:pPr lvl="1"/>
            <a:r>
              <a:rPr lang="en-US" dirty="0"/>
              <a:t>Evacuation mandates</a:t>
            </a:r>
          </a:p>
          <a:p>
            <a:pPr lvl="1"/>
            <a:r>
              <a:rPr lang="en-US" dirty="0"/>
              <a:t>Infrastructure planning</a:t>
            </a:r>
          </a:p>
          <a:p>
            <a:pPr lvl="1"/>
            <a:r>
              <a:rPr lang="en-US" dirty="0"/>
              <a:t>Saving lives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056BC-A80B-4E7D-A92C-FC07BAC683AA}"/>
              </a:ext>
            </a:extLst>
          </p:cNvPr>
          <p:cNvSpPr txBox="1"/>
          <p:nvPr/>
        </p:nvSpPr>
        <p:spPr>
          <a:xfrm>
            <a:off x="2563535" y="4189922"/>
            <a:ext cx="1001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Gulf of Mexico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CC82-A883-473D-8131-D8097717E75C}"/>
              </a:ext>
            </a:extLst>
          </p:cNvPr>
          <p:cNvSpPr txBox="1"/>
          <p:nvPr/>
        </p:nvSpPr>
        <p:spPr>
          <a:xfrm>
            <a:off x="4871906" y="3815520"/>
            <a:ext cx="1001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Atlantic Ocean</a:t>
            </a:r>
          </a:p>
        </p:txBody>
      </p:sp>
    </p:spTree>
    <p:extLst>
      <p:ext uri="{BB962C8B-B14F-4D97-AF65-F5344CB8AC3E}">
        <p14:creationId xmlns:p14="http://schemas.microsoft.com/office/powerpoint/2010/main" val="375994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614F01-DBB5-4015-A13A-A3E0CDC0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Hurricane Severity 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53D40-1C78-4E69-A38A-25AD7F3F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 2006 by Chris Hebert and Bob </a:t>
            </a:r>
            <a:r>
              <a:rPr lang="en-US" dirty="0" err="1"/>
              <a:t>Weinzapfel</a:t>
            </a:r>
            <a:endParaRPr lang="en-US" dirty="0"/>
          </a:p>
          <a:p>
            <a:r>
              <a:rPr lang="en-US" dirty="0"/>
              <a:t>Accounts for wind speed and wind field size of storms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4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Saffir-Simpson vs. Hurricane Severity 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0301F6-1593-46F3-94A0-EC03685A2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1462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Plenty of mixing between storm categories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65CB308-640E-4950-AFC8-2CD14E0595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04" y="1631383"/>
            <a:ext cx="6065240" cy="4790098"/>
          </a:xfrm>
        </p:spPr>
      </p:pic>
    </p:spTree>
    <p:extLst>
      <p:ext uri="{BB962C8B-B14F-4D97-AF65-F5344CB8AC3E}">
        <p14:creationId xmlns:p14="http://schemas.microsoft.com/office/powerpoint/2010/main" val="230668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234B-0A61-43B8-A213-2A37D8941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National Hurricane Center (NHC)</a:t>
            </a:r>
          </a:p>
          <a:p>
            <a:pPr lvl="1"/>
            <a:r>
              <a:rPr lang="en-US" dirty="0"/>
              <a:t>HURDAT2 Dataset</a:t>
            </a:r>
          </a:p>
          <a:p>
            <a:pPr lvl="2"/>
            <a:r>
              <a:rPr lang="en-US" dirty="0"/>
              <a:t>Post-storm analysis</a:t>
            </a:r>
          </a:p>
          <a:p>
            <a:pPr lvl="2"/>
            <a:r>
              <a:rPr lang="en-US" dirty="0"/>
              <a:t>1851 – 2019</a:t>
            </a:r>
          </a:p>
          <a:p>
            <a:pPr lvl="2"/>
            <a:r>
              <a:rPr lang="en-US" dirty="0"/>
              <a:t>53,733 observations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29E364-1DBE-4271-88B2-7C3CBFCEA5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Removed pre-2004 data</a:t>
            </a:r>
          </a:p>
          <a:p>
            <a:pPr lvl="1"/>
            <a:r>
              <a:rPr lang="en-US" dirty="0"/>
              <a:t>Lacked wind speed radii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1DE6E2-0DE2-48FE-A14F-C1737B1B7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8999"/>
            <a:ext cx="4052582" cy="2747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Multiple features created for severity calculation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587F94-4895-466A-B582-E9C21F767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6007" y="2676087"/>
            <a:ext cx="6177793" cy="2747963"/>
          </a:xfrm>
        </p:spPr>
        <p:txBody>
          <a:bodyPr/>
          <a:lstStyle/>
          <a:p>
            <a:r>
              <a:rPr lang="en-US" dirty="0"/>
              <a:t>Intensity Points </a:t>
            </a:r>
          </a:p>
          <a:p>
            <a:pPr lvl="1"/>
            <a:r>
              <a:rPr lang="en-US" dirty="0"/>
              <a:t>1-25 point scale</a:t>
            </a:r>
          </a:p>
          <a:p>
            <a:pPr lvl="1"/>
            <a:r>
              <a:rPr lang="en-US" dirty="0"/>
              <a:t>Based on wind speed only</a:t>
            </a:r>
          </a:p>
          <a:p>
            <a:r>
              <a:rPr lang="en-US" dirty="0"/>
              <a:t>Size Points</a:t>
            </a:r>
          </a:p>
          <a:p>
            <a:pPr lvl="1"/>
            <a:r>
              <a:rPr lang="en-US" dirty="0"/>
              <a:t>1-25 point scale</a:t>
            </a:r>
          </a:p>
          <a:p>
            <a:pPr lvl="1"/>
            <a:r>
              <a:rPr lang="en-US" dirty="0"/>
              <a:t>Based on total wind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3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Calculate: Intensity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1DE6E2-0DE2-48FE-A14F-C1737B1B7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If maximum sustained wind = 30 knots</a:t>
                </a:r>
              </a:p>
              <a:p>
                <a:pPr lvl="2"/>
                <a:r>
                  <a:rPr lang="en-US" dirty="0"/>
                  <a:t>Award 1 Intensity Point</a:t>
                </a:r>
              </a:p>
              <a:p>
                <a:pPr lvl="1"/>
                <a:r>
                  <a:rPr lang="en-US" dirty="0"/>
                  <a:t>If maximum sustained wind &gt; 150 knots</a:t>
                </a:r>
              </a:p>
              <a:p>
                <a:pPr lvl="2"/>
                <a:r>
                  <a:rPr lang="en-US" dirty="0"/>
                  <a:t>Award 25 Intensity Points</a:t>
                </a:r>
              </a:p>
              <a:p>
                <a:pPr lvl="1"/>
                <a:r>
                  <a:rPr lang="en-US" dirty="0"/>
                  <a:t>Any sustained wind speed between 30 and 150</a:t>
                </a:r>
              </a:p>
              <a:p>
                <a:pPr lvl="2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Intensity Points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𝑉𝑚𝑎𝑥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* 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 gives slightly more weight to greater wind speeds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1DE6E2-0DE2-48FE-A14F-C1737B1B7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40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6B31B-1D6B-4FDA-87D2-5667994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Calculate: Size Points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700BB-1826-4210-B947-9FD84CFA4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wind field size for 4 speed thresholds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1DE6E2-0DE2-48FE-A14F-C1737B1B72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09726" y="2910979"/>
                <a:ext cx="5157787" cy="32786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34, 50, 64, and 87 knots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Create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symmetrical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wind fields given wind radii by quadrant</a:t>
                </a:r>
              </a:p>
              <a:p>
                <a:pPr lvl="2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NE, SE, NW, SW</a:t>
                </a:r>
              </a:p>
              <a:p>
                <a:pPr lvl="2"/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Wind Field Size =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0.5(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𝑅𝑁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𝑅𝑆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𝑅𝑆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𝑅𝑁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1DE6E2-0DE2-48FE-A14F-C1737B1B7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09726" y="2910979"/>
                <a:ext cx="5157787" cy="3278683"/>
              </a:xfrm>
              <a:blipFill>
                <a:blip r:embed="rId3"/>
                <a:stretch>
                  <a:fillRect t="-2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3E2B57-8DA6-4AA5-8271-995902832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Award size points for each threshold size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AA72C3-7229-4995-AB78-796BB083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1789" y="4410687"/>
            <a:ext cx="5080423" cy="1016030"/>
          </a:xfrm>
        </p:spPr>
        <p:txBody>
          <a:bodyPr>
            <a:normAutofit/>
          </a:bodyPr>
          <a:lstStyle/>
          <a:p>
            <a:r>
              <a:rPr lang="en-US" sz="2400" dirty="0"/>
              <a:t>Sum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awarded</a:t>
            </a:r>
            <a:r>
              <a:rPr lang="en-US" sz="2400" dirty="0"/>
              <a:t> points for each threshold for total size 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DB3DF-5F6F-475A-A22C-FDCE16A07C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67707" y="2699157"/>
            <a:ext cx="2192173" cy="14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491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Hurricane Severity Index and Severity Prediction  </vt:lpstr>
      <vt:lpstr>The Problem: Saffir-Simpson Wind Scale</vt:lpstr>
      <vt:lpstr>Is a new ranking system necessary?</vt:lpstr>
      <vt:lpstr>Hurricane Severity Index</vt:lpstr>
      <vt:lpstr>Saffir-Simpson vs. Hurricane Severity Index</vt:lpstr>
      <vt:lpstr>Data</vt:lpstr>
      <vt:lpstr>Feature Engineering</vt:lpstr>
      <vt:lpstr>Calculate: Intensity Points</vt:lpstr>
      <vt:lpstr>Calculate: Size Points</vt:lpstr>
      <vt:lpstr>Calculate: Severity Points</vt:lpstr>
      <vt:lpstr>Create Concise Dataframe</vt:lpstr>
      <vt:lpstr>Top 25 Storms Based on Severity</vt:lpstr>
      <vt:lpstr>Machine Learning Overview</vt:lpstr>
      <vt:lpstr>k-Nearest Neighbors</vt:lpstr>
      <vt:lpstr>k-Nearest Neighbors</vt:lpstr>
      <vt:lpstr>Linear Regression</vt:lpstr>
      <vt:lpstr>Conclusion and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Hurricane Severity Index and Severity Prediction</dc:title>
  <dc:creator>Julian Sneve</dc:creator>
  <cp:lastModifiedBy>Julian Sneve</cp:lastModifiedBy>
  <cp:revision>20</cp:revision>
  <dcterms:created xsi:type="dcterms:W3CDTF">2021-05-15T13:49:57Z</dcterms:created>
  <dcterms:modified xsi:type="dcterms:W3CDTF">2021-05-17T23:58:46Z</dcterms:modified>
</cp:coreProperties>
</file>