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5"/>
  </p:notesMasterIdLst>
  <p:sldIdLst>
    <p:sldId id="334" r:id="rId2"/>
    <p:sldId id="338" r:id="rId3"/>
    <p:sldId id="342" r:id="rId4"/>
    <p:sldId id="347" r:id="rId5"/>
    <p:sldId id="346" r:id="rId6"/>
    <p:sldId id="348" r:id="rId7"/>
    <p:sldId id="329" r:id="rId8"/>
    <p:sldId id="345" r:id="rId9"/>
    <p:sldId id="349" r:id="rId10"/>
    <p:sldId id="330" r:id="rId11"/>
    <p:sldId id="339" r:id="rId12"/>
    <p:sldId id="344" r:id="rId13"/>
    <p:sldId id="341" r:id="rId1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74">
          <p15:clr>
            <a:srgbClr val="A4A3A4"/>
          </p15:clr>
        </p15:guide>
        <p15:guide id="4" orient="horz" pos="596">
          <p15:clr>
            <a:srgbClr val="A4A3A4"/>
          </p15:clr>
        </p15:guide>
        <p15:guide id="5" orient="horz" pos="661">
          <p15:clr>
            <a:srgbClr val="A4A3A4"/>
          </p15:clr>
        </p15:guide>
        <p15:guide id="6" orient="horz" pos="4068">
          <p15:clr>
            <a:srgbClr val="A4A3A4"/>
          </p15:clr>
        </p15:guide>
        <p15:guide id="7" pos="284">
          <p15:clr>
            <a:srgbClr val="A4A3A4"/>
          </p15:clr>
        </p15:guide>
        <p15:guide id="8" pos="5470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Büttner" initials="JB" lastIdx="1" clrIdx="0">
    <p:extLst>
      <p:ext uri="{19B8F6BF-5375-455C-9EA6-DF929625EA0E}">
        <p15:presenceInfo xmlns:p15="http://schemas.microsoft.com/office/powerpoint/2012/main" userId="feee3de6e02f8b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0E1"/>
    <a:srgbClr val="C7E9FF"/>
    <a:srgbClr val="B0C9EC"/>
    <a:srgbClr val="304090"/>
    <a:srgbClr val="CD0A1F"/>
    <a:srgbClr val="D9242B"/>
    <a:srgbClr val="B2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7CE84F3-28C3-443E-9E96-99CF82512B78}" styleName="Dunkle Formatvorlage 1 - Akz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ittlere Formatvorlage 1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 autoAdjust="0"/>
    <p:restoredTop sz="82236" autoAdjust="0"/>
  </p:normalViewPr>
  <p:slideViewPr>
    <p:cSldViewPr snapToGrid="0" snapToObjects="1">
      <p:cViewPr varScale="1">
        <p:scale>
          <a:sx n="95" d="100"/>
          <a:sy n="95" d="100"/>
        </p:scale>
        <p:origin x="1740" y="72"/>
      </p:cViewPr>
      <p:guideLst>
        <p:guide orient="horz" pos="317"/>
        <p:guide orient="horz" pos="3855"/>
        <p:guide orient="horz" pos="74"/>
        <p:guide orient="horz" pos="596"/>
        <p:guide orient="horz" pos="661"/>
        <p:guide orient="horz" pos="4068"/>
        <p:guide pos="284"/>
        <p:guide pos="5470"/>
        <p:guide pos="2879"/>
      </p:guideLst>
    </p:cSldViewPr>
  </p:slideViewPr>
  <p:outlineViewPr>
    <p:cViewPr>
      <p:scale>
        <a:sx n="33" d="100"/>
        <a:sy n="33" d="100"/>
      </p:scale>
      <p:origin x="0" y="4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3422-EA17-F948-BF63-CBC5318A2B77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7DEBE-DB84-1445-A195-EA89E0287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Defense Advanced Research Projects Agency</a:t>
            </a:r>
          </a:p>
          <a:p>
            <a:r>
              <a:rPr lang="en-US" dirty="0" err="1" smtClean="0">
                <a:effectLst/>
              </a:rPr>
              <a:t>Abteilung</a:t>
            </a:r>
            <a:r>
              <a:rPr lang="en-US" baseline="0" dirty="0" smtClean="0">
                <a:effectLst/>
              </a:rPr>
              <a:t> des </a:t>
            </a:r>
            <a:r>
              <a:rPr lang="en-US" baseline="0" dirty="0" err="1" smtClean="0">
                <a:effectLst/>
              </a:rPr>
              <a:t>amerikanischen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Verteidigungsministeriums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4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DARPA </a:t>
            </a:r>
            <a:r>
              <a:rPr lang="de-DE" dirty="0" err="1" smtClean="0"/>
              <a:t>Defence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baseline="0" dirty="0" smtClean="0"/>
              <a:t> Research Projects Agency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make pivotal investments in breakthrough technologies for national security.</a:t>
            </a:r>
            <a:endParaRPr lang="de-DE" dirty="0" smtClean="0"/>
          </a:p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DARPA </a:t>
            </a:r>
            <a:r>
              <a:rPr lang="de-DE" dirty="0" err="1" smtClean="0"/>
              <a:t>Defence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baseline="0" dirty="0" smtClean="0"/>
              <a:t> Research Projects Agency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make pivotal investments in breakthrough technologies for national security.</a:t>
            </a:r>
            <a:endParaRPr lang="de-DE" dirty="0" smtClean="0"/>
          </a:p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DARPA </a:t>
            </a:r>
            <a:r>
              <a:rPr lang="de-DE" dirty="0" err="1" smtClean="0"/>
              <a:t>Defence</a:t>
            </a:r>
            <a:r>
              <a:rPr lang="de-DE" dirty="0" smtClean="0"/>
              <a:t> </a:t>
            </a:r>
            <a:r>
              <a:rPr lang="de-DE" dirty="0" err="1" smtClean="0"/>
              <a:t>Advanced</a:t>
            </a:r>
            <a:r>
              <a:rPr lang="de-DE" baseline="0" dirty="0" smtClean="0"/>
              <a:t> Research Projects Agency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make pivotal investments in breakthrough technologies for national security.</a:t>
            </a:r>
            <a:endParaRPr lang="de-DE" dirty="0" smtClean="0"/>
          </a:p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9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Defense Advanced Research Projects Agency</a:t>
            </a:r>
          </a:p>
          <a:p>
            <a:r>
              <a:rPr lang="en-US" dirty="0" err="1" smtClean="0">
                <a:effectLst/>
              </a:rPr>
              <a:t>Abteilung</a:t>
            </a:r>
            <a:r>
              <a:rPr lang="en-US" baseline="0" dirty="0" smtClean="0">
                <a:effectLst/>
              </a:rPr>
              <a:t> des </a:t>
            </a:r>
            <a:r>
              <a:rPr lang="en-US" baseline="0" dirty="0" err="1" smtClean="0">
                <a:effectLst/>
              </a:rPr>
              <a:t>amerikanischen</a:t>
            </a:r>
            <a:r>
              <a:rPr lang="en-US" baseline="0" dirty="0" smtClean="0">
                <a:effectLst/>
              </a:rPr>
              <a:t> </a:t>
            </a:r>
            <a:r>
              <a:rPr lang="en-US" baseline="0" dirty="0" err="1" smtClean="0">
                <a:effectLst/>
              </a:rPr>
              <a:t>Verteidigungsministeriums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http://explainablesystems.comp.nus.edu.sg/wp-content/uploads/2018/03/XAI%20for%20IUI%202018.pdf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4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Wie komme ich zu einer guten Einschätzung der realen Bedingungen (Lichtverhältnisse, Schnee)?</a:t>
            </a:r>
          </a:p>
          <a:p>
            <a:r>
              <a:rPr lang="de-DE" dirty="0" smtClean="0"/>
              <a:t>Wie bringe ich das Vorwissen in das Modell ein (Mensch ist komplizierter als Beine)?</a:t>
            </a:r>
          </a:p>
          <a:p>
            <a:r>
              <a:rPr lang="de-DE" dirty="0" smtClean="0"/>
              <a:t>Wie kann ich vorgehen, wenn ich für ein (Teil-)Problem bereits eine Lösung habe?</a:t>
            </a:r>
          </a:p>
          <a:p>
            <a:r>
              <a:rPr lang="de-DE" dirty="0" smtClean="0"/>
              <a:t>Wie kann ich von vorn herein ein interpretierbares Modell erstellen, das sich leicht „debuggen“ lässt?</a:t>
            </a:r>
          </a:p>
          <a:p>
            <a:r>
              <a:rPr lang="de-DE" dirty="0" smtClean="0"/>
              <a:t>Kann ich ein Modell mit hoher Genauigkeit zu einem erklärbaren Modell transferieren?</a:t>
            </a:r>
          </a:p>
          <a:p>
            <a:r>
              <a:rPr lang="de-DE" dirty="0" smtClean="0"/>
              <a:t>Wie reduziere ich Komplexität?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7DEBE-DB84-1445-A195-EA89E0287C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9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/>
          <p:cNvSpPr>
            <a:spLocks noGrp="1"/>
          </p:cNvSpPr>
          <p:nvPr>
            <p:ph type="pic" sz="quarter" idx="14"/>
          </p:nvPr>
        </p:nvSpPr>
        <p:spPr>
          <a:xfrm>
            <a:off x="0" y="-1448"/>
            <a:ext cx="9144000" cy="4511536"/>
          </a:xfrm>
        </p:spPr>
        <p:txBody>
          <a:bodyPr>
            <a:noAutofit/>
          </a:bodyPr>
          <a:lstStyle>
            <a:lvl1pPr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4040188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806575"/>
            <a:ext cx="4040188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1850" y="1049338"/>
            <a:ext cx="4041775" cy="757237"/>
          </a:xfrm>
        </p:spPr>
        <p:txBody>
          <a:bodyPr anchor="ctr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806575"/>
            <a:ext cx="4041775" cy="43132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64899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543273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68074" y="6543273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17474"/>
            <a:ext cx="8229600" cy="8286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Inhaltsplatzhalter 2"/>
          <p:cNvSpPr>
            <a:spLocks noGrp="1"/>
          </p:cNvSpPr>
          <p:nvPr>
            <p:ph idx="13"/>
          </p:nvPr>
        </p:nvSpPr>
        <p:spPr>
          <a:xfrm>
            <a:off x="457200" y="1732651"/>
            <a:ext cx="8229600" cy="4393512"/>
          </a:xfrm>
        </p:spPr>
        <p:txBody>
          <a:bodyPr/>
          <a:lstStyle>
            <a:lvl1pPr>
              <a:defRPr sz="2000"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7475"/>
            <a:ext cx="3008313" cy="11620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17475"/>
            <a:ext cx="5111750" cy="600233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01704"/>
            <a:ext cx="3008313" cy="471810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49306"/>
          </a:xfrm>
        </p:spPr>
        <p:txBody>
          <a:bodyPr anchor="ctr"/>
          <a:lstStyle>
            <a:lvl1pPr algn="l">
              <a:defRPr sz="24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549906"/>
            <a:ext cx="5486400" cy="62229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12622"/>
          </a:xfrm>
        </p:spPr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7510874" cy="5070476"/>
          </a:xfrm>
        </p:spPr>
        <p:txBody>
          <a:bodyPr anchor="t">
            <a:normAutofit/>
          </a:bodyPr>
          <a:lstStyle>
            <a:lvl1pPr marL="187200" indent="-277200">
              <a:buFont typeface="+mj-lt"/>
              <a:buAutoNum type="arabicPeriod"/>
              <a:defRPr sz="1800" cap="none"/>
            </a:lvl1pPr>
            <a:lvl2pPr marL="374400" indent="-277200">
              <a:buFont typeface="+mj-lt"/>
              <a:buAutoNum type="romanUcPeriod"/>
              <a:defRPr sz="1800" cap="none"/>
            </a:lvl2pPr>
            <a:lvl3pPr marL="561600" indent="-277200">
              <a:buFont typeface="+mj-lt"/>
              <a:buAutoNum type="romanLcPeriod"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7968074" y="1049336"/>
            <a:ext cx="718726" cy="5070477"/>
          </a:xfrm>
        </p:spPr>
        <p:txBody>
          <a:bodyPr anchor="t">
            <a:normAutofit/>
          </a:bodyPr>
          <a:lstStyle>
            <a:lvl1pPr algn="r">
              <a:buNone/>
              <a:defRPr sz="1800" cap="none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Nr.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24121"/>
            <a:ext cx="8229600" cy="822029"/>
          </a:xfrm>
        </p:spPr>
        <p:txBody>
          <a:bodyPr/>
          <a:lstStyle/>
          <a:p>
            <a:r>
              <a:rPr lang="de-DE" dirty="0"/>
              <a:t>Quellenverzeichnis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57200" y="1049338"/>
            <a:ext cx="8229600" cy="5070476"/>
          </a:xfrm>
        </p:spPr>
        <p:txBody>
          <a:bodyPr>
            <a:normAutofit/>
          </a:bodyPr>
          <a:lstStyle>
            <a:lvl1pPr marL="187200" indent="-187200">
              <a:buFont typeface="+mj-lt"/>
              <a:buNone/>
              <a:defRPr sz="1400" cap="none"/>
            </a:lvl1pPr>
            <a:lvl2pPr marL="374400" indent="-187200">
              <a:buFont typeface="+mj-lt"/>
              <a:buNone/>
              <a:defRPr sz="1800" cap="none"/>
            </a:lvl2pPr>
            <a:lvl3pPr marL="561600" indent="-187200">
              <a:buFont typeface="+mj-lt"/>
              <a:buNone/>
              <a:defRPr sz="1800" cap="none"/>
            </a:lvl3pPr>
            <a:lvl4pPr>
              <a:buNone/>
              <a:defRPr/>
            </a:lvl4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4125913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06388" y="1676401"/>
            <a:ext cx="412115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99000" y="1066800"/>
            <a:ext cx="4140200" cy="5334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rgbClr val="304090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00588" y="1676401"/>
            <a:ext cx="4140200" cy="419099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>
          <a:xfrm>
            <a:off x="7968074" y="6526797"/>
            <a:ext cx="718726" cy="277058"/>
          </a:xfrm>
        </p:spPr>
        <p:txBody>
          <a:bodyPr/>
          <a:lstStyle>
            <a:lvl1pPr>
              <a:defRPr smtClean="0"/>
            </a:lvl1pPr>
          </a:lstStyle>
          <a:p>
            <a:fld id="{E54BC217-06AB-2B48-878B-321F55B6E89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5867400"/>
            <a:ext cx="8531225" cy="228600"/>
          </a:xfrm>
        </p:spPr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de-DE" dirty="0"/>
              <a:t>(Verweis: )</a:t>
            </a:r>
            <a:endParaRPr lang="en-US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4"/>
          </p:nvPr>
        </p:nvSpPr>
        <p:spPr>
          <a:xfrm>
            <a:off x="2982097" y="6512628"/>
            <a:ext cx="4997143" cy="283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</a:lstStyle>
          <a:p>
            <a:pPr algn="ctr"/>
            <a:r>
              <a:rPr lang="en-US" dirty="0" smtClean="0"/>
              <a:t>Engineering Interpretable Cognitive Computing Systems, </a:t>
            </a:r>
            <a:r>
              <a:rPr lang="en-US" dirty="0" err="1" smtClean="0"/>
              <a:t>Diss-Kurzcheck</a:t>
            </a:r>
            <a:r>
              <a:rPr lang="en-US" dirty="0" smtClean="0"/>
              <a:t>, 15.08.2018, Jacqueline Büttner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24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4517302"/>
            <a:ext cx="8229600" cy="976628"/>
          </a:xfr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 sz="2800" b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04090"/>
              </a:buClr>
              <a:buSzTx/>
              <a:buFont typeface="Wingdings" charset="2"/>
              <a:buNone/>
              <a:tabLst/>
              <a:defRPr/>
            </a:pPr>
            <a:r>
              <a:rPr lang="de-DE" dirty="0">
                <a:solidFill>
                  <a:srgbClr val="B21E1D"/>
                </a:solidFill>
              </a:rPr>
              <a:t>Überschrift</a:t>
            </a:r>
            <a:endParaRPr lang="de-DE" dirty="0"/>
          </a:p>
        </p:txBody>
      </p:sp>
      <p:sp>
        <p:nvSpPr>
          <p:cNvPr id="9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456710"/>
            <a:ext cx="8229600" cy="761586"/>
          </a:xfrm>
        </p:spPr>
        <p:txBody>
          <a:bodyPr>
            <a:noAutofit/>
          </a:bodyPr>
          <a:lstStyle>
            <a:lvl1pPr>
              <a:buNone/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  <a:p>
            <a:pPr lvl="0"/>
            <a:r>
              <a:rPr lang="de-DE" dirty="0"/>
              <a:t>Autor</a:t>
            </a:r>
          </a:p>
        </p:txBody>
      </p:sp>
      <p:pic>
        <p:nvPicPr>
          <p:cNvPr id="5" name="Bild 4" descr="UDElogo_4c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6" name="Bild 5" descr="UDElogo_4c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96053" y="6247699"/>
            <a:ext cx="2447947" cy="610301"/>
          </a:xfrm>
          <a:prstGeom prst="rect">
            <a:avLst/>
          </a:prstGeom>
        </p:spPr>
      </p:pic>
      <p:pic>
        <p:nvPicPr>
          <p:cNvPr id="10" name="Picture 2" descr="beame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4510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526797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68074" y="652922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539752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68074" y="6531514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129074"/>
            <a:ext cx="8229600" cy="81707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96049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Textfeld 6"/>
          <p:cNvSpPr txBox="1"/>
          <p:nvPr userDrawn="1"/>
        </p:nvSpPr>
        <p:spPr>
          <a:xfrm>
            <a:off x="457200" y="2220142"/>
            <a:ext cx="8229600" cy="369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43273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43273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19417"/>
            <a:ext cx="8229600" cy="383821"/>
          </a:xfrm>
        </p:spPr>
        <p:txBody>
          <a:bodyPr/>
          <a:lstStyle/>
          <a:p>
            <a:r>
              <a:rPr lang="de-DE" dirty="0"/>
              <a:t>Einzeilige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30906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30906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Zweizeilige Überschrift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535035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68074" y="6535035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49339"/>
            <a:ext cx="4038600" cy="507047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526797"/>
            <a:ext cx="4712170" cy="277058"/>
          </a:xfrm>
        </p:spPr>
        <p:txBody>
          <a:bodyPr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68074" y="6526797"/>
            <a:ext cx="718726" cy="277058"/>
          </a:xfrm>
        </p:spPr>
        <p:txBody>
          <a:bodyPr/>
          <a:lstStyle/>
          <a:p>
            <a:fld id="{16878A96-99AD-184B-A8E8-77C65609B727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095976" y="6458825"/>
            <a:ext cx="5576533" cy="0"/>
          </a:xfrm>
          <a:prstGeom prst="line">
            <a:avLst/>
          </a:prstGeom>
          <a:ln w="44450" cap="rnd">
            <a:solidFill>
              <a:srgbClr val="CD0A1F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19417"/>
            <a:ext cx="8229600" cy="82673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de-DE" dirty="0"/>
              <a:t>Mastertitelformat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49338"/>
            <a:ext cx="8229600" cy="50768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 20pt</a:t>
            </a:r>
          </a:p>
          <a:p>
            <a:pPr lvl="1"/>
            <a:r>
              <a:rPr lang="de-DE" dirty="0"/>
              <a:t>Zweite Ebene und weitere Ebenen 18pt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 14pt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444417"/>
            <a:ext cx="4712170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457200" rtl="0" eaLnBrk="1" latinLnBrk="0" hangingPunct="1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r>
              <a:rPr lang="de-DE" dirty="0" smtClean="0"/>
              <a:t>Engineering </a:t>
            </a:r>
            <a:r>
              <a:rPr lang="de-DE" dirty="0" err="1" smtClean="0"/>
              <a:t>Interpretable</a:t>
            </a:r>
            <a:r>
              <a:rPr lang="de-DE" dirty="0" smtClean="0"/>
              <a:t>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Systems, </a:t>
            </a:r>
            <a:r>
              <a:rPr lang="de-DE" dirty="0" err="1" smtClean="0"/>
              <a:t>Diss</a:t>
            </a:r>
            <a:r>
              <a:rPr lang="de-DE" dirty="0" smtClean="0"/>
              <a:t>-Kurzcheck, 15.08.2018, Jacqueline Büttner 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68074" y="6444417"/>
            <a:ext cx="718726" cy="277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6878A96-99AD-184B-A8E8-77C65609B72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Logo_paluno_CMYK.eps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7200" y="6348974"/>
            <a:ext cx="2449429" cy="389681"/>
          </a:xfrm>
          <a:prstGeom prst="rect">
            <a:avLst/>
          </a:prstGeom>
        </p:spPr>
      </p:pic>
      <p:sp>
        <p:nvSpPr>
          <p:cNvPr id="8" name="Textplatzhalter 8"/>
          <p:cNvSpPr txBox="1">
            <a:spLocks/>
          </p:cNvSpPr>
          <p:nvPr/>
        </p:nvSpPr>
        <p:spPr bwMode="gray">
          <a:xfrm rot="16200000">
            <a:off x="8548467" y="5536242"/>
            <a:ext cx="945018" cy="24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None/>
              <a:defRPr sz="12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-2880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04090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©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Verdana"/>
              </a:rPr>
              <a:t>paluno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1" r:id="rId2"/>
    <p:sldLayoutId id="2147483677" r:id="rId3"/>
    <p:sldLayoutId id="2147483678" r:id="rId4"/>
    <p:sldLayoutId id="2147483679" r:id="rId5"/>
    <p:sldLayoutId id="2147483682" r:id="rId6"/>
    <p:sldLayoutId id="214748369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4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>
          <a:solidFill>
            <a:schemeClr val="accent5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 baseline="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Wingdings" charset="2"/>
        <a:buChar char="§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85728" y="4375072"/>
            <a:ext cx="8737691" cy="1191715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Engineering </a:t>
            </a:r>
            <a:r>
              <a:rPr lang="de-DE" dirty="0" err="1" smtClean="0">
                <a:solidFill>
                  <a:schemeClr val="tx1"/>
                </a:solidFill>
              </a:rPr>
              <a:t>Interpretable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Cognitive</a:t>
            </a:r>
            <a:r>
              <a:rPr lang="de-DE" dirty="0" smtClean="0">
                <a:solidFill>
                  <a:schemeClr val="tx1"/>
                </a:solidFill>
              </a:rPr>
              <a:t> Computing Systems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028" name="Picture 4" descr="Government Data Mi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" y="0"/>
            <a:ext cx="9176184" cy="41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21433" y="5550384"/>
            <a:ext cx="8737691" cy="799829"/>
          </a:xfrm>
        </p:spPr>
        <p:txBody>
          <a:bodyPr>
            <a:normAutofit/>
          </a:bodyPr>
          <a:lstStyle/>
          <a:p>
            <a:pPr algn="ctr"/>
            <a:r>
              <a:rPr lang="de-DE" sz="1600" dirty="0" err="1" smtClean="0">
                <a:solidFill>
                  <a:schemeClr val="tx1"/>
                </a:solidFill>
              </a:rPr>
              <a:t>Diss</a:t>
            </a:r>
            <a:r>
              <a:rPr lang="de-DE" sz="1600" dirty="0" smtClean="0">
                <a:solidFill>
                  <a:schemeClr val="tx1"/>
                </a:solidFill>
              </a:rPr>
              <a:t>-Kurzcheck | 15.08.2018 | Jacqueline Büttner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8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Explainable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966711" y="6220714"/>
            <a:ext cx="2848708" cy="58280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800" dirty="0"/>
              <a:t>https://www.darpa.mil/attachments/XAIProgramUpdate.pdf</a:t>
            </a:r>
            <a:endParaRPr lang="de-DE" sz="800" dirty="0" smtClean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957262"/>
            <a:ext cx="8515350" cy="4943475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Interpretable Cognitive Computing Systems, </a:t>
            </a:r>
            <a:r>
              <a:rPr lang="en-US" dirty="0" err="1"/>
              <a:t>Diss-Kurzcheck</a:t>
            </a:r>
            <a:r>
              <a:rPr lang="en-US" dirty="0"/>
              <a:t>, 15.08.2018, Jacqueline Büttner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97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Interaktives, iteratives Entwickeln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946151"/>
            <a:ext cx="8448089" cy="1696566"/>
          </a:xfrm>
        </p:spPr>
        <p:txBody>
          <a:bodyPr/>
          <a:lstStyle/>
          <a:p>
            <a:pPr>
              <a:buClr>
                <a:schemeClr val="tx2"/>
              </a:buClr>
              <a:buAutoNum type="arabicPeriod"/>
            </a:pPr>
            <a:r>
              <a:rPr lang="de-DE" dirty="0"/>
              <a:t>Einflussfaktoren für Ausgabe</a:t>
            </a:r>
          </a:p>
          <a:p>
            <a:pPr>
              <a:buClr>
                <a:schemeClr val="tx2"/>
              </a:buClr>
              <a:buAutoNum type="arabicPeriod"/>
            </a:pPr>
            <a:r>
              <a:rPr lang="de-DE" dirty="0"/>
              <a:t>Thesen Generierung für Black Box Modell</a:t>
            </a:r>
          </a:p>
          <a:p>
            <a:pPr marL="800100" lvl="1" indent="-342900">
              <a:buClr>
                <a:schemeClr val="tx2"/>
              </a:buClr>
              <a:buAutoNum type="arabicPeriod"/>
            </a:pPr>
            <a:r>
              <a:rPr lang="de-DE" dirty="0"/>
              <a:t>Das Modell kann nur gut ausgeleuchtete Spieler erkennen</a:t>
            </a:r>
          </a:p>
          <a:p>
            <a:pPr marL="800100" lvl="1" indent="-342900">
              <a:buClr>
                <a:schemeClr val="tx2"/>
              </a:buClr>
              <a:buAutoNum type="arabicPeriod"/>
            </a:pPr>
            <a:r>
              <a:rPr lang="de-DE" dirty="0"/>
              <a:t>Das Modell basiert auf zwei nebeneinander liegenden „Strichen“</a:t>
            </a:r>
          </a:p>
          <a:p>
            <a:pPr>
              <a:buClr>
                <a:schemeClr val="tx2"/>
              </a:buClr>
              <a:buAutoNum type="arabicPeriod"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33171"/>
            <a:ext cx="5559187" cy="369618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457200" y="813916"/>
            <a:ext cx="5732585" cy="55266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342900" indent="-342900">
              <a:buClr>
                <a:schemeClr val="tx2"/>
              </a:buClr>
              <a:buAutoNum type="arabicPeriod"/>
            </a:pP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98" y="3515527"/>
            <a:ext cx="4081691" cy="27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Debugging </a:t>
            </a:r>
            <a:r>
              <a:rPr lang="de-DE" dirty="0" err="1" smtClean="0"/>
              <a:t>Cognitive</a:t>
            </a:r>
            <a:r>
              <a:rPr lang="de-DE" dirty="0" smtClean="0"/>
              <a:t> Computing Systems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698500"/>
            <a:ext cx="8229600" cy="5427663"/>
          </a:xfrm>
        </p:spPr>
        <p:txBody>
          <a:bodyPr/>
          <a:lstStyle/>
          <a:p>
            <a:r>
              <a:rPr lang="de-DE" dirty="0" smtClean="0"/>
              <a:t>Wie korrigiere ich einen Fehler?</a:t>
            </a:r>
          </a:p>
          <a:p>
            <a:pPr lvl="1"/>
            <a:r>
              <a:rPr lang="de-DE" dirty="0" smtClean="0"/>
              <a:t>Wie bemerke ich überhaupt, dass es einen Fehler gibt?</a:t>
            </a:r>
          </a:p>
          <a:p>
            <a:pPr lvl="1"/>
            <a:r>
              <a:rPr lang="de-DE" dirty="0" smtClean="0"/>
              <a:t>Wie kann ich heraus finden wo die Ursache eines Fehlers liegen könnte?</a:t>
            </a:r>
          </a:p>
          <a:p>
            <a:pPr lvl="1"/>
            <a:r>
              <a:rPr lang="de-DE" dirty="0" smtClean="0"/>
              <a:t>Wie kann ich beschreiben unter welchen (zunächst impliziten) Annahmen  das Modell erstellt wurde?</a:t>
            </a:r>
          </a:p>
          <a:p>
            <a:r>
              <a:rPr lang="de-DE" dirty="0" smtClean="0"/>
              <a:t>Wie vermeide ich Fehler?</a:t>
            </a:r>
          </a:p>
          <a:p>
            <a:pPr lvl="1"/>
            <a:r>
              <a:rPr lang="de-DE" dirty="0" smtClean="0"/>
              <a:t>Wie kann ich Trainingsdaten passend sammeln bzw. beurteilen?</a:t>
            </a:r>
          </a:p>
          <a:p>
            <a:pPr lvl="1"/>
            <a:r>
              <a:rPr lang="de-DE" dirty="0" smtClean="0"/>
              <a:t>Wie kann ich Real-Welt-Bedingungen von Beginn an besser verstehen?</a:t>
            </a:r>
          </a:p>
          <a:p>
            <a:pPr lvl="1"/>
            <a:r>
              <a:rPr lang="de-DE" dirty="0" smtClean="0"/>
              <a:t>Wie kann man Stakeholder früher ins Boot holen / involvieren?</a:t>
            </a:r>
          </a:p>
          <a:p>
            <a:pPr lvl="1"/>
            <a:endParaRPr lang="de-DE" dirty="0" smtClean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Interpretable Cognitive Computing Systems, </a:t>
            </a:r>
            <a:r>
              <a:rPr lang="en-US" dirty="0" err="1"/>
              <a:t>Diss-Kurzcheck</a:t>
            </a:r>
            <a:r>
              <a:rPr lang="en-US" dirty="0"/>
              <a:t>, 15.08.2018, Jacqueline Büttner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73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13E-E9BE-F74B-BF92-9D8520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Fragestellungen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komme ich zu einer guten Einschätzung der realen </a:t>
            </a:r>
            <a:r>
              <a:rPr lang="de-DE" dirty="0" smtClean="0"/>
              <a:t>Bedingungen</a:t>
            </a:r>
            <a:r>
              <a:rPr lang="de-DE" dirty="0" smtClean="0"/>
              <a:t>?</a:t>
            </a:r>
            <a:endParaRPr lang="de-DE" dirty="0" smtClean="0"/>
          </a:p>
          <a:p>
            <a:pPr lvl="1"/>
            <a:r>
              <a:rPr lang="de-DE" dirty="0" smtClean="0"/>
              <a:t>Wie bewerte ich Daten?</a:t>
            </a:r>
          </a:p>
          <a:p>
            <a:pPr lvl="1"/>
            <a:r>
              <a:rPr lang="de-DE" dirty="0" smtClean="0"/>
              <a:t>Welche Daten sollte ich sammeln?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Wie </a:t>
            </a:r>
            <a:r>
              <a:rPr lang="de-DE" dirty="0"/>
              <a:t>kann ich von vorn herein ein interpretierbares Modell erstellen, das sich leicht „debuggen“ lässt</a:t>
            </a:r>
            <a:r>
              <a:rPr lang="de-DE" dirty="0" smtClean="0"/>
              <a:t>?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Wie </a:t>
            </a:r>
            <a:r>
              <a:rPr lang="de-DE" dirty="0"/>
              <a:t>reduziere </a:t>
            </a:r>
            <a:r>
              <a:rPr lang="de-DE" dirty="0" smtClean="0"/>
              <a:t>ich die Komplexität eines schwer interpretierbaren Modells?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Engineering Interpretable Cognitive Computing Systems, </a:t>
            </a:r>
            <a:r>
              <a:rPr lang="en-US" dirty="0" err="1"/>
              <a:t>Diss-Kurzcheck</a:t>
            </a:r>
            <a:r>
              <a:rPr lang="en-US" dirty="0"/>
              <a:t>, 15.08.2018, Jacqueline Büttner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963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Erklärbarkeit nach DARPA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3" y="746559"/>
            <a:ext cx="8310714" cy="534720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962357" y="6138101"/>
            <a:ext cx="2848708" cy="58280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800" dirty="0"/>
              <a:t>https://www.darpa.mil/attachments/XAIProgramUpdate.pdf</a:t>
            </a:r>
            <a:endParaRPr lang="de-DE" sz="800" dirty="0" smtClean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2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Visualisierung von Aktivierungen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06" y="946150"/>
            <a:ext cx="6766707" cy="489855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054699" y="6270171"/>
            <a:ext cx="6531428" cy="271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006" y="0"/>
            <a:ext cx="1868993" cy="87639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457199" y="5837948"/>
            <a:ext cx="6777313" cy="33969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de-DE" sz="800" dirty="0" err="1"/>
              <a:t>Simonyan</a:t>
            </a:r>
            <a:r>
              <a:rPr lang="de-DE" sz="800" dirty="0"/>
              <a:t>, K., </a:t>
            </a:r>
            <a:r>
              <a:rPr lang="de-DE" sz="800" dirty="0" err="1"/>
              <a:t>Vedaldi</a:t>
            </a:r>
            <a:r>
              <a:rPr lang="de-DE" sz="800" dirty="0"/>
              <a:t>, A. &amp; </a:t>
            </a:r>
            <a:r>
              <a:rPr lang="de-DE" sz="800" dirty="0" err="1"/>
              <a:t>Zisserman</a:t>
            </a:r>
            <a:r>
              <a:rPr lang="de-DE" sz="800" dirty="0"/>
              <a:t>, A., 2014. </a:t>
            </a:r>
            <a:r>
              <a:rPr lang="de-DE" sz="800" dirty="0" err="1"/>
              <a:t>Deep</a:t>
            </a:r>
            <a:r>
              <a:rPr lang="de-DE" sz="800" dirty="0"/>
              <a:t> </a:t>
            </a:r>
            <a:r>
              <a:rPr lang="de-DE" sz="800" dirty="0" err="1"/>
              <a:t>inside</a:t>
            </a:r>
            <a:r>
              <a:rPr lang="de-DE" sz="800" dirty="0"/>
              <a:t> </a:t>
            </a:r>
            <a:r>
              <a:rPr lang="de-DE" sz="800" dirty="0" err="1"/>
              <a:t>convolutional</a:t>
            </a:r>
            <a:r>
              <a:rPr lang="de-DE" sz="800" dirty="0"/>
              <a:t> </a:t>
            </a:r>
            <a:r>
              <a:rPr lang="de-DE" sz="800" dirty="0" err="1"/>
              <a:t>networks</a:t>
            </a:r>
            <a:r>
              <a:rPr lang="de-DE" sz="800" dirty="0"/>
              <a:t>: </a:t>
            </a:r>
            <a:r>
              <a:rPr lang="de-DE" sz="800" dirty="0" err="1"/>
              <a:t>Visualising</a:t>
            </a:r>
            <a:r>
              <a:rPr lang="de-DE" sz="800" dirty="0"/>
              <a:t> </a:t>
            </a:r>
            <a:r>
              <a:rPr lang="de-DE" sz="800" dirty="0" err="1"/>
              <a:t>image</a:t>
            </a:r>
            <a:r>
              <a:rPr lang="de-DE" sz="800" dirty="0"/>
              <a:t> </a:t>
            </a:r>
            <a:r>
              <a:rPr lang="de-DE" sz="800" dirty="0" err="1"/>
              <a:t>classification</a:t>
            </a:r>
            <a:r>
              <a:rPr lang="de-DE" sz="800" dirty="0"/>
              <a:t> </a:t>
            </a:r>
            <a:r>
              <a:rPr lang="de-DE" sz="800" dirty="0" err="1"/>
              <a:t>models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saliency</a:t>
            </a:r>
            <a:r>
              <a:rPr lang="de-DE" sz="800" dirty="0"/>
              <a:t> </a:t>
            </a:r>
            <a:r>
              <a:rPr lang="de-DE" sz="800" dirty="0" err="1"/>
              <a:t>maps</a:t>
            </a:r>
            <a:r>
              <a:rPr lang="de-DE" sz="800" dirty="0"/>
              <a:t>. In </a:t>
            </a:r>
            <a:r>
              <a:rPr lang="de-DE" sz="800" i="1" dirty="0"/>
              <a:t>International Conference on Learning </a:t>
            </a:r>
            <a:r>
              <a:rPr lang="de-DE" sz="800" i="1" dirty="0" err="1"/>
              <a:t>Representations</a:t>
            </a:r>
            <a:r>
              <a:rPr lang="de-DE" sz="800" i="1" dirty="0"/>
              <a:t> ICLR 2014</a:t>
            </a:r>
            <a:r>
              <a:rPr lang="de-DE" sz="800" dirty="0"/>
              <a:t>.</a:t>
            </a:r>
          </a:p>
          <a:p>
            <a:r>
              <a:rPr lang="de-DE" sz="800" dirty="0"/>
              <a:t/>
            </a:r>
            <a:br>
              <a:rPr lang="de-DE" sz="800" dirty="0"/>
            </a:br>
            <a:endParaRPr lang="de-DE" sz="800" dirty="0"/>
          </a:p>
          <a:p>
            <a:endParaRPr lang="de-DE" sz="800" dirty="0"/>
          </a:p>
          <a:p>
            <a:pPr>
              <a:buClr>
                <a:schemeClr val="tx2"/>
              </a:buClr>
            </a:pPr>
            <a:endParaRPr lang="de-DE" sz="800" dirty="0" err="1" smtClean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Engineering Interpretable Cognitive Computing Systems, </a:t>
            </a:r>
            <a:r>
              <a:rPr lang="en-US" dirty="0" err="1" smtClean="0"/>
              <a:t>Diss-Kurzcheck</a:t>
            </a:r>
            <a:r>
              <a:rPr lang="en-US" dirty="0" smtClean="0"/>
              <a:t>, 15.08.2018, Jacqueline Büttner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5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 von Features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054699" y="6270171"/>
            <a:ext cx="6531428" cy="271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endParaRPr lang="de-DE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06" y="0"/>
            <a:ext cx="1868993" cy="876393"/>
          </a:xfrm>
          <a:prstGeom prst="rect">
            <a:avLst/>
          </a:prstGeom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Engineering Interpretable Cognitive Computing Systems, </a:t>
            </a:r>
            <a:r>
              <a:rPr lang="en-US" dirty="0" err="1" smtClean="0"/>
              <a:t>Diss-Kurzcheck</a:t>
            </a:r>
            <a:r>
              <a:rPr lang="en-US" dirty="0" smtClean="0"/>
              <a:t>, 15.08.2018, Jacqueline Büttner 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82889"/>
            <a:ext cx="5304972" cy="50550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607925" y="5757123"/>
            <a:ext cx="2848708" cy="58280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800" dirty="0"/>
              <a:t>https://www.darpa.mil/attachments/XAIProgramUpdate.pdf</a:t>
            </a:r>
            <a:endParaRPr lang="de-DE" sz="800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607925" y="5898777"/>
            <a:ext cx="7742255" cy="33969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de-DE" sz="800" dirty="0"/>
              <a:t>Bau, David </a:t>
            </a:r>
            <a:r>
              <a:rPr lang="de-DE" sz="800" dirty="0" err="1"/>
              <a:t>and</a:t>
            </a:r>
            <a:r>
              <a:rPr lang="de-DE" sz="800" dirty="0"/>
              <a:t> Zhou, </a:t>
            </a:r>
            <a:r>
              <a:rPr lang="de-DE" sz="800" dirty="0" err="1"/>
              <a:t>Bolei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Khosla</a:t>
            </a:r>
            <a:r>
              <a:rPr lang="de-DE" sz="800" dirty="0"/>
              <a:t>, </a:t>
            </a:r>
            <a:r>
              <a:rPr lang="de-DE" sz="800" dirty="0" err="1"/>
              <a:t>Aditya</a:t>
            </a:r>
            <a:r>
              <a:rPr lang="de-DE" sz="800" dirty="0"/>
              <a:t>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Oliva</a:t>
            </a:r>
            <a:r>
              <a:rPr lang="de-DE" sz="800" dirty="0"/>
              <a:t>, Aude </a:t>
            </a:r>
            <a:r>
              <a:rPr lang="de-DE" sz="800" dirty="0" err="1"/>
              <a:t>and</a:t>
            </a:r>
            <a:r>
              <a:rPr lang="de-DE" sz="800" dirty="0"/>
              <a:t> </a:t>
            </a:r>
            <a:r>
              <a:rPr lang="de-DE" sz="800" dirty="0" err="1"/>
              <a:t>Torralba</a:t>
            </a:r>
            <a:r>
              <a:rPr lang="de-DE" sz="800" dirty="0"/>
              <a:t>, Antonio: Network </a:t>
            </a:r>
            <a:r>
              <a:rPr lang="de-DE" sz="800" dirty="0" err="1"/>
              <a:t>dissection</a:t>
            </a:r>
            <a:r>
              <a:rPr lang="de-DE" sz="800" dirty="0"/>
              <a:t>: </a:t>
            </a:r>
            <a:r>
              <a:rPr lang="de-DE" sz="800" dirty="0" err="1"/>
              <a:t>Quantifying</a:t>
            </a:r>
            <a:r>
              <a:rPr lang="de-DE" sz="800" dirty="0"/>
              <a:t> </a:t>
            </a:r>
            <a:r>
              <a:rPr lang="de-DE" sz="800" dirty="0" err="1"/>
              <a:t>interpretability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deep</a:t>
            </a:r>
            <a:r>
              <a:rPr lang="de-DE" sz="800" dirty="0"/>
              <a:t> </a:t>
            </a:r>
            <a:r>
              <a:rPr lang="de-DE" sz="800" dirty="0" err="1"/>
              <a:t>visual</a:t>
            </a:r>
            <a:r>
              <a:rPr lang="de-DE" sz="800" dirty="0"/>
              <a:t> </a:t>
            </a:r>
            <a:r>
              <a:rPr lang="de-DE" sz="800" dirty="0" err="1"/>
              <a:t>representations</a:t>
            </a:r>
            <a:r>
              <a:rPr lang="de-DE" sz="800" dirty="0"/>
              <a:t>. In: Computer Vision </a:t>
            </a:r>
            <a:r>
              <a:rPr lang="de-DE" sz="800" dirty="0" err="1"/>
              <a:t>and</a:t>
            </a:r>
            <a:r>
              <a:rPr lang="de-DE" sz="800" dirty="0"/>
              <a:t> Pattern Recognition (CVPR), 2017 IEEE Conference on, 3319--3327.</a:t>
            </a:r>
          </a:p>
          <a:p>
            <a:endParaRPr lang="de-DE" sz="800" dirty="0" smtClean="0"/>
          </a:p>
          <a:p>
            <a:pPr>
              <a:buClr>
                <a:schemeClr val="tx2"/>
              </a:buClr>
            </a:pPr>
            <a:endParaRPr lang="de-DE" sz="800" dirty="0" err="1" smtClean="0"/>
          </a:p>
        </p:txBody>
      </p:sp>
    </p:spTree>
    <p:extLst>
      <p:ext uri="{BB962C8B-B14F-4D97-AF65-F5344CB8AC3E}">
        <p14:creationId xmlns:p14="http://schemas.microsoft.com/office/powerpoint/2010/main" val="33438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von Beispielen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58240" y="5706156"/>
            <a:ext cx="6531428" cy="271306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r>
              <a:rPr lang="de-DE" sz="800" dirty="0" smtClean="0"/>
              <a:t>DARPA </a:t>
            </a:r>
            <a:r>
              <a:rPr lang="de-DE" sz="800" dirty="0"/>
              <a:t>XAI </a:t>
            </a:r>
            <a:r>
              <a:rPr lang="de-DE" sz="800" dirty="0" err="1"/>
              <a:t>program</a:t>
            </a:r>
            <a:r>
              <a:rPr lang="de-DE" sz="800" dirty="0"/>
              <a:t> (FA8750-17-2-0146)</a:t>
            </a:r>
            <a:endParaRPr lang="de-DE" sz="800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006" y="0"/>
            <a:ext cx="1868993" cy="876393"/>
          </a:xfrm>
          <a:prstGeom prst="rect">
            <a:avLst/>
          </a:prstGeom>
        </p:spPr>
      </p:pic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Engineering Interpretable Cognitive Computing Systems, </a:t>
            </a:r>
            <a:r>
              <a:rPr lang="en-US" dirty="0" err="1" smtClean="0"/>
              <a:t>Diss-Kurzcheck</a:t>
            </a:r>
            <a:r>
              <a:rPr lang="en-US" dirty="0" smtClean="0"/>
              <a:t>, 15.08.2018, Jacqueline Büttner </a:t>
            </a:r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40" y="1146139"/>
            <a:ext cx="7744005" cy="4495681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467806" y="5981323"/>
            <a:ext cx="2848708" cy="58280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endParaRPr lang="de-DE" sz="800" dirty="0" smtClean="0"/>
          </a:p>
        </p:txBody>
      </p:sp>
      <p:sp>
        <p:nvSpPr>
          <p:cNvPr id="16" name="Rechteck 15"/>
          <p:cNvSpPr/>
          <p:nvPr/>
        </p:nvSpPr>
        <p:spPr>
          <a:xfrm>
            <a:off x="467806" y="5521017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chemeClr val="tx2"/>
              </a:buClr>
            </a:pPr>
            <a:r>
              <a:rPr lang="de-DE" sz="800" dirty="0"/>
              <a:t>https://www.darpa.mil/attachments/XAIProgramUpdate.pdf</a:t>
            </a:r>
          </a:p>
        </p:txBody>
      </p:sp>
    </p:spTree>
    <p:extLst>
      <p:ext uri="{BB962C8B-B14F-4D97-AF65-F5344CB8AC3E}">
        <p14:creationId xmlns:p14="http://schemas.microsoft.com/office/powerpoint/2010/main" val="402622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Erklärbarkeit nach DARPA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43" y="746559"/>
            <a:ext cx="8310714" cy="5347205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962357" y="6138101"/>
            <a:ext cx="2848708" cy="58280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>
              <a:buClr>
                <a:schemeClr val="tx2"/>
              </a:buClr>
            </a:pPr>
            <a:r>
              <a:rPr lang="de-DE" sz="800" dirty="0"/>
              <a:t>https://www.darpa.mil/attachments/XAIProgramUpdate.pdf</a:t>
            </a:r>
            <a:endParaRPr lang="de-DE" sz="800" dirty="0" smtClean="0"/>
          </a:p>
        </p:txBody>
      </p:sp>
      <p:cxnSp>
        <p:nvCxnSpPr>
          <p:cNvPr id="14" name="Gerader Verbinder 13"/>
          <p:cNvCxnSpPr/>
          <p:nvPr/>
        </p:nvCxnSpPr>
        <p:spPr>
          <a:xfrm>
            <a:off x="6923314" y="2793442"/>
            <a:ext cx="1637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6852976" y="5416062"/>
            <a:ext cx="1708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9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Hypothesen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946150"/>
            <a:ext cx="8103996" cy="530392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 Interpretierbarkeit eines Modells hängt maßgeblich von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der Komplexität des statistischen Modells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dem Verständnis der Fachdomäne </a:t>
            </a:r>
          </a:p>
          <a:p>
            <a:pPr lvl="1">
              <a:buClr>
                <a:schemeClr val="tx2"/>
              </a:buClr>
            </a:pPr>
            <a:r>
              <a:rPr lang="de-DE" dirty="0" smtClean="0"/>
              <a:t>ab.</a:t>
            </a:r>
          </a:p>
          <a:p>
            <a:pPr lvl="1">
              <a:buClr>
                <a:schemeClr val="tx2"/>
              </a:buClr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 Komplexität eines Modells kann durch eine Verringerung der Anzahl der geschätzten Freiheitsgrade reduziert werden.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Das Verständnis der Fachdomäne kann durch Interaktion mit den Daten und / oder dem Modell verbessert werden.</a:t>
            </a:r>
          </a:p>
          <a:p>
            <a:pPr>
              <a:buClr>
                <a:schemeClr val="tx2"/>
              </a:buClr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Dies kann man erreichen durch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Aufteilen in mehrere Modelle mit höherer Spezialisierung</a:t>
            </a:r>
          </a:p>
          <a:p>
            <a:pPr marL="800100" lvl="1" indent="-342900">
              <a:buClr>
                <a:schemeClr val="tx2"/>
              </a:buClr>
              <a:buFontTx/>
              <a:buAutoNum type="alphaLcParenR"/>
            </a:pPr>
            <a:r>
              <a:rPr lang="de-DE" dirty="0" smtClean="0"/>
              <a:t>Iteratives Entwickeln </a:t>
            </a:r>
            <a:r>
              <a:rPr lang="de-DE" dirty="0"/>
              <a:t>der </a:t>
            </a:r>
            <a:r>
              <a:rPr lang="de-DE" dirty="0" smtClean="0"/>
              <a:t>Merkmale</a:t>
            </a:r>
          </a:p>
          <a:p>
            <a:pPr marL="800100" lvl="1" indent="-342900">
              <a:buClr>
                <a:schemeClr val="tx2"/>
              </a:buClr>
              <a:buFontTx/>
              <a:buAutoNum type="alphaLcParenR"/>
            </a:pPr>
            <a:r>
              <a:rPr lang="de-DE" dirty="0" smtClean="0"/>
              <a:t>Kodieren </a:t>
            </a:r>
            <a:r>
              <a:rPr lang="de-DE" dirty="0"/>
              <a:t>von Vorwissen im </a:t>
            </a:r>
            <a:r>
              <a:rPr lang="de-DE" dirty="0" smtClean="0"/>
              <a:t>Modell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Transfer Lernen zu leichter interpretierbaren Modellen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r>
              <a:rPr lang="de-DE" dirty="0" smtClean="0"/>
              <a:t>?</a:t>
            </a:r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Nächste Schritte</a:t>
            </a: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457200" y="946150"/>
            <a:ext cx="8103996" cy="5303925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err="1" smtClean="0"/>
              <a:t>Literature</a:t>
            </a:r>
            <a:r>
              <a:rPr lang="de-DE" dirty="0" smtClean="0"/>
              <a:t> Review zu </a:t>
            </a:r>
            <a:r>
              <a:rPr lang="de-DE" dirty="0" err="1" smtClean="0"/>
              <a:t>Explainable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Learning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Kategorisierung</a:t>
            </a:r>
            <a:r>
              <a:rPr lang="en-US" dirty="0" smtClean="0"/>
              <a:t>, </a:t>
            </a:r>
            <a:r>
              <a:rPr lang="en-US" dirty="0" err="1" smtClean="0"/>
              <a:t>Einordnung</a:t>
            </a:r>
            <a:r>
              <a:rPr lang="en-US" dirty="0" smtClean="0"/>
              <a:t> </a:t>
            </a:r>
            <a:r>
              <a:rPr lang="en-US" dirty="0" err="1" smtClean="0"/>
              <a:t>vorhandener</a:t>
            </a:r>
            <a:r>
              <a:rPr lang="en-US" dirty="0" smtClean="0"/>
              <a:t> </a:t>
            </a:r>
            <a:r>
              <a:rPr lang="en-US" dirty="0" err="1" smtClean="0"/>
              <a:t>Ansätze</a:t>
            </a:r>
            <a:endParaRPr lang="en-US" dirty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Argumentation für fehlende Aspekte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 smtClean="0"/>
              <a:t>Weitere Aspekte / Themengebiete	</a:t>
            </a:r>
          </a:p>
          <a:p>
            <a:pPr marL="1200150" lvl="2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Vorwissen</a:t>
            </a:r>
            <a:r>
              <a:rPr lang="en-US" dirty="0" smtClean="0"/>
              <a:t> in CCS </a:t>
            </a:r>
            <a:r>
              <a:rPr lang="en-US" dirty="0" err="1" smtClean="0"/>
              <a:t>einbringen</a:t>
            </a:r>
            <a:endParaRPr lang="en-US" dirty="0" smtClean="0"/>
          </a:p>
          <a:p>
            <a:pPr marL="1200150" lvl="2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Wege</a:t>
            </a:r>
            <a:r>
              <a:rPr lang="en-US" dirty="0" smtClean="0"/>
              <a:t> der </a:t>
            </a:r>
            <a:r>
              <a:rPr lang="en-US" dirty="0" err="1" smtClean="0"/>
              <a:t>Komplexitätsreduzierung</a:t>
            </a:r>
            <a:r>
              <a:rPr lang="en-US" dirty="0" smtClean="0"/>
              <a:t> von CCS</a:t>
            </a:r>
          </a:p>
          <a:p>
            <a:pPr marL="1200150" lvl="2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Data Mining </a:t>
            </a:r>
            <a:r>
              <a:rPr lang="en-US" dirty="0" err="1" smtClean="0"/>
              <a:t>Ansätze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CCS </a:t>
            </a:r>
            <a:r>
              <a:rPr lang="en-US" dirty="0" err="1" smtClean="0"/>
              <a:t>anwenden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Relevante</a:t>
            </a:r>
            <a:r>
              <a:rPr lang="en-US" dirty="0" smtClean="0"/>
              <a:t> </a:t>
            </a:r>
            <a:r>
              <a:rPr lang="en-US" dirty="0" err="1" smtClean="0"/>
              <a:t>Konferenzen</a:t>
            </a:r>
            <a:r>
              <a:rPr lang="en-US" dirty="0" smtClean="0"/>
              <a:t>, </a:t>
            </a:r>
            <a:r>
              <a:rPr lang="en-US" dirty="0" err="1" smtClean="0"/>
              <a:t>Autoren</a:t>
            </a:r>
            <a:r>
              <a:rPr lang="en-US" dirty="0" smtClean="0"/>
              <a:t> </a:t>
            </a:r>
            <a:r>
              <a:rPr lang="en-US" dirty="0" err="1" smtClean="0"/>
              <a:t>identifizieren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Überarbeitung</a:t>
            </a:r>
            <a:r>
              <a:rPr lang="en-US" dirty="0"/>
              <a:t>/</a:t>
            </a:r>
            <a:r>
              <a:rPr lang="en-US" dirty="0" smtClean="0"/>
              <a:t> </a:t>
            </a:r>
            <a:r>
              <a:rPr lang="en-US" dirty="0" err="1" smtClean="0"/>
              <a:t>Eingrenzen</a:t>
            </a:r>
            <a:r>
              <a:rPr lang="en-US" dirty="0" smtClean="0"/>
              <a:t> der </a:t>
            </a:r>
            <a:r>
              <a:rPr lang="en-US" dirty="0" err="1" smtClean="0"/>
              <a:t>Hypothesen</a:t>
            </a:r>
            <a:endParaRPr lang="en-US" dirty="0" smtClean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 smtClean="0"/>
              <a:t>Entwicklung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Setting </a:t>
            </a:r>
            <a:r>
              <a:rPr lang="en-US" dirty="0" err="1" smtClean="0"/>
              <a:t>für</a:t>
            </a:r>
            <a:r>
              <a:rPr lang="en-US" dirty="0" smtClean="0"/>
              <a:t> die </a:t>
            </a:r>
            <a:r>
              <a:rPr lang="en-US" dirty="0" err="1" smtClean="0"/>
              <a:t>Validierung</a:t>
            </a:r>
            <a:endParaRPr lang="en-US" dirty="0" smtClean="0"/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800100" lvl="1" indent="-342900">
              <a:buClr>
                <a:schemeClr val="tx2"/>
              </a:buClr>
              <a:buAutoNum type="alphaLcParenR"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5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 oder Anmerkungen?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8A96-99AD-184B-A8E8-77C65609B72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Interpretable Cognitive Computing Systems, Diss-Kurzcheck, 15.08.2018, Jacqueline Büttner </a:t>
            </a:r>
            <a:endParaRPr lang="de-DE"/>
          </a:p>
        </p:txBody>
      </p:sp>
      <p:pic>
        <p:nvPicPr>
          <p:cNvPr id="1026" name="Picture 2" descr="Bildergebnis fÃ¼r Disku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12" y="1322884"/>
            <a:ext cx="4959870" cy="456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4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lunoFolienmaster">
  <a:themeElements>
    <a:clrScheme name="paluno_Farbenmaster">
      <a:dk1>
        <a:sysClr val="windowText" lastClr="000000"/>
      </a:dk1>
      <a:lt1>
        <a:sysClr val="window" lastClr="FFFFFF"/>
      </a:lt1>
      <a:dk2>
        <a:srgbClr val="0C3873"/>
      </a:dk2>
      <a:lt2>
        <a:srgbClr val="9EA8B1"/>
      </a:lt2>
      <a:accent1>
        <a:srgbClr val="CD0A1F"/>
      </a:accent1>
      <a:accent2>
        <a:srgbClr val="4A4B4C"/>
      </a:accent2>
      <a:accent3>
        <a:srgbClr val="64990E"/>
      </a:accent3>
      <a:accent4>
        <a:srgbClr val="8D1133"/>
      </a:accent4>
      <a:accent5>
        <a:srgbClr val="0C3873"/>
      </a:accent5>
      <a:accent6>
        <a:srgbClr val="EAA300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 anchorCtr="1">
        <a:normAutofit/>
      </a:bodyPr>
      <a:lstStyle>
        <a:defPPr algn="ctr">
          <a:defRPr dirty="0" err="1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noAutofit/>
      </a:bodyPr>
      <a:lstStyle>
        <a:defPPr>
          <a:buClr>
            <a:schemeClr val="tx2"/>
          </a:buCl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aluno_Farbenmaster">
    <a:dk1>
      <a:sysClr val="windowText" lastClr="000000"/>
    </a:dk1>
    <a:lt1>
      <a:sysClr val="window" lastClr="FFFFFF"/>
    </a:lt1>
    <a:dk2>
      <a:srgbClr val="0C3873"/>
    </a:dk2>
    <a:lt2>
      <a:srgbClr val="9EA8B1"/>
    </a:lt2>
    <a:accent1>
      <a:srgbClr val="CD0A1F"/>
    </a:accent1>
    <a:accent2>
      <a:srgbClr val="4A4B4C"/>
    </a:accent2>
    <a:accent3>
      <a:srgbClr val="64990E"/>
    </a:accent3>
    <a:accent4>
      <a:srgbClr val="8D1133"/>
    </a:accent4>
    <a:accent5>
      <a:srgbClr val="0C3873"/>
    </a:accent5>
    <a:accent6>
      <a:srgbClr val="EAA300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707</Words>
  <Application>Microsoft Office PowerPoint</Application>
  <PresentationFormat>Bildschirmpräsentation (4:3)</PresentationFormat>
  <Paragraphs>119</Paragraphs>
  <Slides>13</Slides>
  <Notes>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palunoFolienmaster</vt:lpstr>
      <vt:lpstr>PowerPoint-Präsentation</vt:lpstr>
      <vt:lpstr>Erklärbarkeit nach DARPA</vt:lpstr>
      <vt:lpstr>Visualisierung von Aktivierungen</vt:lpstr>
      <vt:lpstr>Einfluss von Features</vt:lpstr>
      <vt:lpstr>Vergleich von Beispielen</vt:lpstr>
      <vt:lpstr>Erklärbarkeit nach DARPA</vt:lpstr>
      <vt:lpstr>Hypothesen</vt:lpstr>
      <vt:lpstr>Nächste Schritte</vt:lpstr>
      <vt:lpstr>Fragen oder Anmerkungen?</vt:lpstr>
      <vt:lpstr>Explainable Artificial Intelligence</vt:lpstr>
      <vt:lpstr>Interaktives, iteratives Entwickeln</vt:lpstr>
      <vt:lpstr>Debugging Cognitive Computing Systems</vt:lpstr>
      <vt:lpstr>Fragestellungen</vt:lpstr>
    </vt:vector>
  </TitlesOfParts>
  <Company>paluno - The Ruhr Institute for Software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Stefanie Griebe</dc:creator>
  <cp:lastModifiedBy>Jacqueline Büttner</cp:lastModifiedBy>
  <cp:revision>1432</cp:revision>
  <cp:lastPrinted>2017-11-20T08:42:43Z</cp:lastPrinted>
  <dcterms:created xsi:type="dcterms:W3CDTF">2011-12-06T09:49:55Z</dcterms:created>
  <dcterms:modified xsi:type="dcterms:W3CDTF">2018-08-15T07:39:43Z</dcterms:modified>
</cp:coreProperties>
</file>