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73" r:id="rId1"/>
  </p:sldMasterIdLst>
  <p:notesMasterIdLst>
    <p:notesMasterId r:id="rId8"/>
  </p:notesMasterIdLst>
  <p:sldIdLst>
    <p:sldId id="361" r:id="rId2"/>
    <p:sldId id="362" r:id="rId3"/>
    <p:sldId id="363" r:id="rId4"/>
    <p:sldId id="364" r:id="rId5"/>
    <p:sldId id="365" r:id="rId6"/>
    <p:sldId id="366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5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8399" autoAdjust="0"/>
  </p:normalViewPr>
  <p:slideViewPr>
    <p:cSldViewPr snapToGrid="0" snapToObjects="1">
      <p:cViewPr varScale="1">
        <p:scale>
          <a:sx n="102" d="100"/>
          <a:sy n="102" d="100"/>
        </p:scale>
        <p:origin x="1548" y="10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PPN: </a:t>
            </a:r>
            <a:r>
              <a:rPr lang="en-US" dirty="0" err="1" smtClean="0"/>
              <a:t>erzeugt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kehrende</a:t>
            </a:r>
            <a:r>
              <a:rPr lang="en-US" baseline="0" dirty="0" smtClean="0"/>
              <a:t> Muster und Filter </a:t>
            </a:r>
            <a:r>
              <a:rPr lang="en-US" baseline="0" dirty="0" err="1" smtClean="0"/>
              <a:t>natürliche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Mutation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komplexer</a:t>
            </a:r>
            <a:r>
              <a:rPr lang="en-US" baseline="0" dirty="0" smtClean="0"/>
              <a:t>, da </a:t>
            </a:r>
            <a:r>
              <a:rPr lang="en-US" baseline="0" dirty="0" err="1" smtClean="0"/>
              <a:t>neue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Neuronen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Schichten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hinzugefügt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endParaRPr lang="en-US" baseline="0" dirty="0" smtClean="0"/>
          </a:p>
          <a:p>
            <a:r>
              <a:rPr lang="en-US" baseline="0" dirty="0" smtClean="0"/>
              <a:t>Direct encoding: </a:t>
            </a:r>
            <a:r>
              <a:rPr lang="en-US" baseline="0" dirty="0" err="1" smtClean="0"/>
              <a:t>Zufallswerte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Farbwerte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Beim</a:t>
            </a:r>
            <a:r>
              <a:rPr lang="en-US" baseline="0" dirty="0" smtClean="0"/>
              <a:t> MINST-</a:t>
            </a:r>
            <a:r>
              <a:rPr lang="en-US" baseline="0" dirty="0" err="1" smtClean="0"/>
              <a:t>Datensatz</a:t>
            </a:r>
            <a:r>
              <a:rPr lang="en-US" baseline="0" dirty="0" smtClean="0"/>
              <a:t> war das </a:t>
            </a:r>
            <a:r>
              <a:rPr lang="en-US" baseline="0" dirty="0" err="1" smtClean="0"/>
              <a:t>neuronale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täuschbar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pNN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letzterem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grobe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Ahnung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Muster </a:t>
            </a:r>
            <a:r>
              <a:rPr lang="en-US" baseline="0" dirty="0" err="1" smtClean="0"/>
              <a:t>dort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sichtbar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direkten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endParaRPr lang="en-US" baseline="0" dirty="0" smtClean="0"/>
          </a:p>
          <a:p>
            <a:r>
              <a:rPr lang="en-US" baseline="0" dirty="0" smtClean="0"/>
              <a:t>These: das Problem </a:t>
            </a:r>
            <a:r>
              <a:rPr lang="en-US" baseline="0" dirty="0" err="1" smtClean="0"/>
              <a:t>liegt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Datensatz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1,3 </a:t>
            </a:r>
            <a:r>
              <a:rPr lang="en-US" baseline="0" dirty="0" err="1" smtClean="0"/>
              <a:t>Millionen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Bildern</a:t>
            </a:r>
            <a:r>
              <a:rPr lang="en-US" baseline="0" dirty="0" smtClean="0"/>
              <a:t> in 1000 </a:t>
            </a:r>
            <a:r>
              <a:rPr lang="en-US" baseline="0" dirty="0" err="1" smtClean="0"/>
              <a:t>Klassen</a:t>
            </a:r>
            <a:endParaRPr lang="en-US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Sowohl</a:t>
            </a:r>
            <a:r>
              <a:rPr lang="en-US" dirty="0" smtClean="0"/>
              <a:t> </a:t>
            </a:r>
            <a:r>
              <a:rPr lang="en-US" dirty="0" err="1" smtClean="0"/>
              <a:t>Direkte</a:t>
            </a:r>
            <a:r>
              <a:rPr lang="en-US" dirty="0" smtClean="0"/>
              <a:t> </a:t>
            </a:r>
            <a:r>
              <a:rPr lang="en-US" dirty="0" err="1" smtClean="0"/>
              <a:t>Kodierung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CPPN </a:t>
            </a:r>
            <a:r>
              <a:rPr lang="en-US" baseline="0" dirty="0" err="1" smtClean="0"/>
              <a:t>konnten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die Deep Neural Network </a:t>
            </a:r>
            <a:r>
              <a:rPr lang="en-US" baseline="0" dirty="0" err="1" smtClean="0"/>
              <a:t>täuschen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Kodierung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erfolgreich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err="1" smtClean="0"/>
              <a:t>Bereich</a:t>
            </a:r>
            <a:r>
              <a:rPr lang="en-US" dirty="0" smtClean="0"/>
              <a:t>,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Konfidenz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betrifft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Hunden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Katzen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beschrieben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1: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breite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Beschreibung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gab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</a:t>
            </a:r>
            <a:r>
              <a:rPr lang="en-US" baseline="0" dirty="0" smtClean="0"/>
              <a:t> Overfitting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These 2: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war </a:t>
            </a:r>
            <a:r>
              <a:rPr lang="en-US" baseline="0" dirty="0" err="1" smtClean="0"/>
              <a:t>schwieriger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genetischen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Algorithmus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finden</a:t>
            </a:r>
            <a:r>
              <a:rPr lang="en-US" baseline="0" dirty="0" smtClean="0"/>
              <a:t>, auf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Cocker Spaniel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Hund und der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klar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unterscheidet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Aus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Tieren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wurden</a:t>
            </a:r>
            <a:r>
              <a:rPr lang="en-US" baseline="0" dirty="0" smtClean="0"/>
              <a:t> stets </a:t>
            </a:r>
            <a:r>
              <a:rPr lang="en-US" baseline="0" dirty="0" err="1" smtClean="0"/>
              <a:t>ähnlich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aussehende</a:t>
            </a:r>
            <a:r>
              <a:rPr lang="en-US" baseline="0" dirty="0" smtClean="0"/>
              <a:t> Muster </a:t>
            </a:r>
            <a:r>
              <a:rPr lang="en-US" baseline="0" dirty="0" err="1" smtClean="0"/>
              <a:t>gefunden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Evolution </a:t>
            </a:r>
            <a:r>
              <a:rPr lang="en-US" baseline="0" dirty="0" err="1" smtClean="0"/>
              <a:t>andere</a:t>
            </a:r>
            <a:r>
              <a:rPr lang="de-DE" baseline="0" dirty="0" smtClean="0"/>
              <a:t> und die Muster die der gen. Algorithmus fand waren sehr unterschiedlich in ihrer Art, sodass wohl nicht nur „leere“ Räume im hochdimensionalen Feature Raum gefunden wurden sondern tatsächlich „essenzielle“ Eigenschaften</a:t>
            </a:r>
          </a:p>
          <a:p>
            <a:r>
              <a:rPr lang="en-US" baseline="0" dirty="0" err="1" smtClean="0"/>
              <a:t>Wiederholung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Mustern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sichererer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Entscheidung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1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(vs 1300 </a:t>
            </a:r>
            <a:r>
              <a:rPr lang="en-US" dirty="0" err="1" smtClean="0"/>
              <a:t>Bildern</a:t>
            </a:r>
            <a:r>
              <a:rPr lang="en-US" dirty="0" smtClean="0"/>
              <a:t> in </a:t>
            </a:r>
            <a:r>
              <a:rPr lang="en-US" dirty="0" err="1" smtClean="0"/>
              <a:t>vorhanden</a:t>
            </a:r>
            <a:r>
              <a:rPr lang="en-US" dirty="0" smtClean="0"/>
              <a:t> </a:t>
            </a:r>
            <a:r>
              <a:rPr lang="en-US" dirty="0" err="1" smtClean="0"/>
              <a:t>Klassen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Bei</a:t>
            </a:r>
            <a:r>
              <a:rPr lang="en-US" dirty="0" smtClean="0"/>
              <a:t> MINST half das “</a:t>
            </a:r>
            <a:r>
              <a:rPr lang="en-US" dirty="0" err="1" smtClean="0"/>
              <a:t>Abhärten</a:t>
            </a:r>
            <a:r>
              <a:rPr lang="en-US" dirty="0" smtClean="0"/>
              <a:t>”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konnten</a:t>
            </a:r>
            <a:r>
              <a:rPr lang="en-US" baseline="0" dirty="0" smtClean="0"/>
              <a:t> stets </a:t>
            </a:r>
            <a:r>
              <a:rPr lang="en-US" baseline="0" dirty="0" err="1" smtClean="0"/>
              <a:t>weitere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gefunden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Versuch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Generationen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nutzen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brachte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nichts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Abbruch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6000 </a:t>
            </a:r>
            <a:r>
              <a:rPr lang="en-US" baseline="0" dirty="0" err="1" smtClean="0"/>
              <a:t>zusätzlichen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Trainingsdatensatz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Beginn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Erhöhung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jeweils</a:t>
            </a:r>
            <a:r>
              <a:rPr lang="en-US" baseline="0" dirty="0" smtClean="0"/>
              <a:t> 1000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Generation,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15 </a:t>
            </a:r>
            <a:r>
              <a:rPr lang="en-US" baseline="0" dirty="0" err="1" smtClean="0"/>
              <a:t>Iterationen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Besserung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obwohl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Schluss</a:t>
            </a:r>
            <a:r>
              <a:rPr lang="en-US" baseline="0" dirty="0" smtClean="0"/>
              <a:t> 25% des </a:t>
            </a:r>
            <a:r>
              <a:rPr lang="en-US" baseline="0" dirty="0" err="1" smtClean="0"/>
              <a:t>Trainingsdatensatzes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Negativbeispiele</a:t>
            </a:r>
            <a:r>
              <a:rPr lang="en-US" baseline="0" dirty="0" smtClean="0"/>
              <a:t> </a:t>
            </a:r>
            <a:r>
              <a:rPr lang="en-US" baseline="0" smtClean="0"/>
              <a:t>waren</a:t>
            </a:r>
          </a:p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ImageNET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mussten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hinzugefügt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gab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wenig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Möglichkeiten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herein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legen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3582937" y="6422010"/>
            <a:ext cx="439630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/>
              <a:t>Abnahme QG1 – M. Hesenius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Fußnote 10pt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fooled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sz="2000" dirty="0" err="1" smtClean="0"/>
              <a:t>Genetische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Algorithmen</a:t>
            </a:r>
            <a:r>
              <a:rPr lang="en-US" sz="2000" dirty="0" smtClean="0"/>
              <a:t> </a:t>
            </a:r>
            <a:endParaRPr lang="de-DE" sz="2400" dirty="0"/>
          </a:p>
        </p:txBody>
      </p:sp>
      <p:sp>
        <p:nvSpPr>
          <p:cNvPr id="6" name="Textplatzhalter 11"/>
          <p:cNvSpPr txBox="1">
            <a:spLocks/>
          </p:cNvSpPr>
          <p:nvPr/>
        </p:nvSpPr>
        <p:spPr>
          <a:xfrm>
            <a:off x="188536" y="5749676"/>
            <a:ext cx="8498264" cy="2652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000" dirty="0" smtClean="0"/>
              <a:t>Nguyen, </a:t>
            </a:r>
            <a:r>
              <a:rPr lang="de-DE" sz="1000" dirty="0" err="1" smtClean="0"/>
              <a:t>Anh</a:t>
            </a:r>
            <a:r>
              <a:rPr lang="de-DE" sz="1000" dirty="0" smtClean="0"/>
              <a:t>; </a:t>
            </a:r>
            <a:r>
              <a:rPr lang="de-DE" sz="1000" dirty="0" err="1" smtClean="0"/>
              <a:t>Yosinski</a:t>
            </a:r>
            <a:r>
              <a:rPr lang="de-DE" sz="1000" dirty="0" smtClean="0"/>
              <a:t>, Jason; </a:t>
            </a:r>
            <a:r>
              <a:rPr lang="de-DE" sz="1000" dirty="0" err="1" smtClean="0"/>
              <a:t>Clune</a:t>
            </a:r>
            <a:r>
              <a:rPr lang="de-DE" sz="1000" dirty="0" smtClean="0"/>
              <a:t>, Jeff (2015): </a:t>
            </a:r>
            <a:r>
              <a:rPr lang="de-DE" sz="1000" dirty="0" err="1" smtClean="0"/>
              <a:t>Deep</a:t>
            </a:r>
            <a:r>
              <a:rPr lang="de-DE" sz="1000" dirty="0" smtClean="0"/>
              <a:t> </a:t>
            </a:r>
            <a:r>
              <a:rPr lang="de-DE" sz="1000" dirty="0" err="1" smtClean="0"/>
              <a:t>neural</a:t>
            </a:r>
            <a:r>
              <a:rPr lang="de-DE" sz="1000" dirty="0" smtClean="0"/>
              <a:t> </a:t>
            </a:r>
            <a:r>
              <a:rPr lang="de-DE" sz="1000" dirty="0" err="1" smtClean="0"/>
              <a:t>networks</a:t>
            </a:r>
            <a:r>
              <a:rPr lang="de-DE" sz="1000" dirty="0" smtClean="0"/>
              <a:t> </a:t>
            </a:r>
            <a:r>
              <a:rPr lang="de-DE" sz="1000" dirty="0" err="1" smtClean="0"/>
              <a:t>are</a:t>
            </a:r>
            <a:r>
              <a:rPr lang="de-DE" sz="1000" dirty="0" smtClean="0"/>
              <a:t> </a:t>
            </a:r>
            <a:r>
              <a:rPr lang="de-DE" sz="1000" dirty="0" err="1" smtClean="0"/>
              <a:t>easily</a:t>
            </a:r>
            <a:r>
              <a:rPr lang="de-DE" sz="1000" dirty="0" smtClean="0"/>
              <a:t> </a:t>
            </a:r>
            <a:r>
              <a:rPr lang="de-DE" sz="1000" dirty="0" err="1" smtClean="0"/>
              <a:t>fooled</a:t>
            </a:r>
            <a:r>
              <a:rPr lang="de-DE" sz="1000" dirty="0" smtClean="0"/>
              <a:t>: High </a:t>
            </a:r>
            <a:r>
              <a:rPr lang="de-DE" sz="1000" dirty="0" err="1" smtClean="0"/>
              <a:t>confidence</a:t>
            </a:r>
            <a:r>
              <a:rPr lang="de-DE" sz="1000" dirty="0" smtClean="0"/>
              <a:t> </a:t>
            </a:r>
            <a:r>
              <a:rPr lang="de-DE" sz="1000" dirty="0" err="1" smtClean="0"/>
              <a:t>predictions</a:t>
            </a:r>
            <a:r>
              <a:rPr lang="de-DE" sz="1000" dirty="0" smtClean="0"/>
              <a:t> </a:t>
            </a:r>
            <a:r>
              <a:rPr lang="de-DE" sz="1000" dirty="0" err="1" smtClean="0"/>
              <a:t>for</a:t>
            </a:r>
            <a:r>
              <a:rPr lang="de-DE" sz="1000" dirty="0" smtClean="0"/>
              <a:t> </a:t>
            </a:r>
            <a:r>
              <a:rPr lang="de-DE" sz="1000" dirty="0" err="1" smtClean="0"/>
              <a:t>unrecognizable</a:t>
            </a:r>
            <a:r>
              <a:rPr lang="de-DE" sz="1000" dirty="0" smtClean="0"/>
              <a:t> </a:t>
            </a:r>
            <a:r>
              <a:rPr lang="de-DE" sz="1000" dirty="0" err="1" smtClean="0"/>
              <a:t>images</a:t>
            </a:r>
            <a:r>
              <a:rPr lang="de-DE" sz="1000" dirty="0" smtClean="0"/>
              <a:t>.</a:t>
            </a:r>
          </a:p>
          <a:p>
            <a:pPr marL="0" indent="0">
              <a:buNone/>
            </a:pPr>
            <a:r>
              <a:rPr lang="de-DE" sz="1000" dirty="0" smtClean="0"/>
              <a:t>In: </a:t>
            </a:r>
            <a:r>
              <a:rPr lang="de-DE" sz="1000" dirty="0" err="1" smtClean="0"/>
              <a:t>Proceedings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the</a:t>
            </a:r>
            <a:r>
              <a:rPr lang="de-DE" sz="1000" dirty="0" smtClean="0"/>
              <a:t> IEEE Conference on Computer Vision </a:t>
            </a:r>
            <a:r>
              <a:rPr lang="de-DE" sz="1000" dirty="0" err="1" smtClean="0"/>
              <a:t>and</a:t>
            </a:r>
            <a:r>
              <a:rPr lang="de-DE" sz="1000" dirty="0" smtClean="0"/>
              <a:t> Pattern Recognition, S. 427–436.</a:t>
            </a:r>
            <a:endParaRPr lang="de-DE" sz="1000" dirty="0"/>
          </a:p>
        </p:txBody>
      </p:sp>
      <p:pic>
        <p:nvPicPr>
          <p:cNvPr id="1026" name="Picture 2" descr="Bildergebnis fÃ¼r genetischer algorithm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3" y="946150"/>
            <a:ext cx="6032409" cy="338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67645" y="4166647"/>
            <a:ext cx="7381188" cy="141402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Genetischer</a:t>
            </a:r>
            <a:r>
              <a:rPr lang="en-US" dirty="0" smtClean="0"/>
              <a:t> </a:t>
            </a:r>
            <a:r>
              <a:rPr lang="en-US" dirty="0" err="1" smtClean="0"/>
              <a:t>Algorithmus</a:t>
            </a:r>
            <a:r>
              <a:rPr lang="en-US" dirty="0" smtClean="0"/>
              <a:t> </a:t>
            </a:r>
            <a:r>
              <a:rPr lang="en-US" dirty="0" err="1" smtClean="0"/>
              <a:t>parametrisiert</a:t>
            </a:r>
            <a:r>
              <a:rPr lang="en-US" dirty="0" smtClean="0"/>
              <a:t> pattern-producing network / direct encoding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Fitnessfunktion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Sicherheit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deep neural network </a:t>
            </a:r>
            <a:r>
              <a:rPr lang="en-US" dirty="0" err="1" smtClean="0"/>
              <a:t>bei</a:t>
            </a:r>
            <a:r>
              <a:rPr lang="en-US" dirty="0" smtClean="0"/>
              <a:t> der </a:t>
            </a:r>
            <a:r>
              <a:rPr lang="en-US" dirty="0" err="1"/>
              <a:t>K</a:t>
            </a:r>
            <a:r>
              <a:rPr lang="en-US" dirty="0" err="1" smtClean="0"/>
              <a:t>lassifizierung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MINST: </a:t>
            </a:r>
            <a:r>
              <a:rPr lang="en-US" dirty="0" err="1" smtClean="0"/>
              <a:t>Handschrift</a:t>
            </a:r>
            <a:r>
              <a:rPr lang="en-US" dirty="0" smtClean="0"/>
              <a:t>, </a:t>
            </a:r>
            <a:r>
              <a:rPr lang="en-US" dirty="0" err="1" smtClean="0"/>
              <a:t>ImageNET</a:t>
            </a:r>
            <a:r>
              <a:rPr lang="en-US" dirty="0" smtClean="0"/>
              <a:t>: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1000 </a:t>
            </a:r>
            <a:r>
              <a:rPr lang="en-US" dirty="0" err="1" smtClean="0"/>
              <a:t>Klassen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 err="1" smtClean="0"/>
          </a:p>
        </p:txBody>
      </p:sp>
    </p:spTree>
    <p:extLst>
      <p:ext uri="{BB962C8B-B14F-4D97-AF65-F5344CB8AC3E}">
        <p14:creationId xmlns:p14="http://schemas.microsoft.com/office/powerpoint/2010/main" val="565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are easily fooled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2" y="1700137"/>
            <a:ext cx="8048470" cy="329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7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are easily fooled - MINST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38" y="627052"/>
            <a:ext cx="3811673" cy="55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are easily fooled - ImageNet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7" y="711893"/>
            <a:ext cx="3820263" cy="54532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770" y="711893"/>
            <a:ext cx="4895850" cy="25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95" y="3428999"/>
            <a:ext cx="49625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are easily fooled </a:t>
            </a:r>
            <a:br>
              <a:rPr lang="en-US" dirty="0" smtClean="0"/>
            </a:br>
            <a:r>
              <a:rPr lang="en-US" sz="2000" dirty="0" smtClean="0"/>
              <a:t>Discriminative features</a:t>
            </a:r>
            <a:endParaRPr lang="de-DE" sz="20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0" y="2091719"/>
            <a:ext cx="3821220" cy="284895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962" y="1735292"/>
            <a:ext cx="3051264" cy="35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neural networks are easily fooled </a:t>
            </a:r>
            <a:br>
              <a:rPr lang="en-US" dirty="0" smtClean="0"/>
            </a:br>
            <a:r>
              <a:rPr lang="en-US" sz="2000" dirty="0" smtClean="0"/>
              <a:t>Negative Examples</a:t>
            </a:r>
            <a:endParaRPr lang="de-DE" sz="20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Hinzufügen</a:t>
            </a:r>
            <a:r>
              <a:rPr lang="en-US" dirty="0" smtClean="0"/>
              <a:t> </a:t>
            </a:r>
            <a:r>
              <a:rPr lang="en-US" dirty="0" err="1" smtClean="0"/>
              <a:t>weiterer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in ImageNet </a:t>
            </a:r>
            <a:r>
              <a:rPr lang="en-US" dirty="0" err="1" smtClean="0"/>
              <a:t>mit</a:t>
            </a:r>
            <a:r>
              <a:rPr lang="en-US" dirty="0" smtClean="0"/>
              <a:t> 9000 </a:t>
            </a:r>
            <a:r>
              <a:rPr lang="en-US" dirty="0" err="1" smtClean="0"/>
              <a:t>Bildern</a:t>
            </a:r>
            <a:r>
              <a:rPr lang="en-US" dirty="0" smtClean="0"/>
              <a:t>, die deep neural networks </a:t>
            </a:r>
            <a:r>
              <a:rPr lang="en-US" dirty="0" err="1" smtClean="0"/>
              <a:t>zuvor</a:t>
            </a:r>
            <a:r>
              <a:rPr lang="en-US" dirty="0" smtClean="0"/>
              <a:t> </a:t>
            </a:r>
            <a:r>
              <a:rPr lang="en-US" dirty="0" err="1" smtClean="0"/>
              <a:t>täuschen</a:t>
            </a:r>
            <a:r>
              <a:rPr lang="en-US" dirty="0" smtClean="0"/>
              <a:t> </a:t>
            </a:r>
            <a:r>
              <a:rPr lang="en-US" dirty="0" err="1" smtClean="0"/>
              <a:t>konnten</a:t>
            </a:r>
            <a:endParaRPr lang="en-US" dirty="0" smtClean="0"/>
          </a:p>
          <a:p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weniger</a:t>
            </a:r>
            <a:r>
              <a:rPr lang="en-US" dirty="0" smtClean="0"/>
              <a:t> </a:t>
            </a:r>
            <a:r>
              <a:rPr lang="en-US" dirty="0" err="1" smtClean="0"/>
              <a:t>Bildern</a:t>
            </a:r>
            <a:r>
              <a:rPr lang="en-US" dirty="0" smtClean="0"/>
              <a:t> </a:t>
            </a:r>
            <a:r>
              <a:rPr lang="en-US" dirty="0" err="1" smtClean="0"/>
              <a:t>halfen</a:t>
            </a:r>
            <a:r>
              <a:rPr lang="en-US" dirty="0" smtClean="0"/>
              <a:t> </a:t>
            </a:r>
            <a:r>
              <a:rPr lang="en-US" dirty="0" err="1" smtClean="0"/>
              <a:t>Negativ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16577" y="1564849"/>
            <a:ext cx="914400" cy="914400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>
              <a:buClr>
                <a:schemeClr val="tx2"/>
              </a:buClr>
            </a:pPr>
            <a:endParaRPr lang="de-DE" dirty="0" err="1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79" y="2731563"/>
            <a:ext cx="4953000" cy="27146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31" y="2393427"/>
            <a:ext cx="3015188" cy="3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2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79"/>
    </mc:Choice>
    <mc:Fallback xmlns="">
      <p:transition spd="slow" advTm="136179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475</Words>
  <Application>Microsoft Office PowerPoint</Application>
  <PresentationFormat>Bildschirmpräsentation (4:3)</PresentationFormat>
  <Paragraphs>33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Verdana</vt:lpstr>
      <vt:lpstr>Wingdings</vt:lpstr>
      <vt:lpstr>palunoFolienmaster</vt:lpstr>
      <vt:lpstr>Deep neural networks are easily fooled  Genetische Algorithmen </vt:lpstr>
      <vt:lpstr>Deep neural networks are easily fooled</vt:lpstr>
      <vt:lpstr>Deep neural networks are easily fooled - MINST</vt:lpstr>
      <vt:lpstr>Deep neural networks are easily fooled - ImageNet</vt:lpstr>
      <vt:lpstr>Deep neural networks are easily fooled  Discriminative features</vt:lpstr>
      <vt:lpstr>Deep neural networks are easily fooled  Negative Examples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1532</cp:revision>
  <cp:lastPrinted>2017-11-20T08:42:43Z</cp:lastPrinted>
  <dcterms:created xsi:type="dcterms:W3CDTF">2011-12-06T09:49:55Z</dcterms:created>
  <dcterms:modified xsi:type="dcterms:W3CDTF">2018-04-27T07:46:11Z</dcterms:modified>
</cp:coreProperties>
</file>