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9"/>
  </p:notesMasterIdLst>
  <p:sldIdLst>
    <p:sldId id="334" r:id="rId2"/>
    <p:sldId id="335" r:id="rId3"/>
    <p:sldId id="336" r:id="rId4"/>
    <p:sldId id="337" r:id="rId5"/>
    <p:sldId id="338" r:id="rId6"/>
    <p:sldId id="329" r:id="rId7"/>
    <p:sldId id="330" r:id="rId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">
          <p15:clr>
            <a:srgbClr val="A4A3A4"/>
          </p15:clr>
        </p15:guide>
        <p15:guide id="2" orient="horz" pos="3855">
          <p15:clr>
            <a:srgbClr val="A4A3A4"/>
          </p15:clr>
        </p15:guide>
        <p15:guide id="3" orient="horz" pos="74">
          <p15:clr>
            <a:srgbClr val="A4A3A4"/>
          </p15:clr>
        </p15:guide>
        <p15:guide id="4" orient="horz" pos="596">
          <p15:clr>
            <a:srgbClr val="A4A3A4"/>
          </p15:clr>
        </p15:guide>
        <p15:guide id="5" orient="horz" pos="661">
          <p15:clr>
            <a:srgbClr val="A4A3A4"/>
          </p15:clr>
        </p15:guide>
        <p15:guide id="6" orient="horz" pos="4068">
          <p15:clr>
            <a:srgbClr val="A4A3A4"/>
          </p15:clr>
        </p15:guide>
        <p15:guide id="7" pos="284">
          <p15:clr>
            <a:srgbClr val="A4A3A4"/>
          </p15:clr>
        </p15:guide>
        <p15:guide id="8" pos="5470">
          <p15:clr>
            <a:srgbClr val="A4A3A4"/>
          </p15:clr>
        </p15:guide>
        <p15:guide id="9" pos="287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Büttner" initials="JB" lastIdx="1" clrIdx="0">
    <p:extLst>
      <p:ext uri="{19B8F6BF-5375-455C-9EA6-DF929625EA0E}">
        <p15:presenceInfo xmlns:p15="http://schemas.microsoft.com/office/powerpoint/2012/main" userId="feee3de6e02f8b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70E1"/>
    <a:srgbClr val="C7E9FF"/>
    <a:srgbClr val="B0C9EC"/>
    <a:srgbClr val="304090"/>
    <a:srgbClr val="CD0A1F"/>
    <a:srgbClr val="D9242B"/>
    <a:srgbClr val="B21E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9" autoAdjust="0"/>
    <p:restoredTop sz="82236" autoAdjust="0"/>
  </p:normalViewPr>
  <p:slideViewPr>
    <p:cSldViewPr snapToGrid="0" snapToObjects="1">
      <p:cViewPr varScale="1">
        <p:scale>
          <a:sx n="95" d="100"/>
          <a:sy n="95" d="100"/>
        </p:scale>
        <p:origin x="1740" y="78"/>
      </p:cViewPr>
      <p:guideLst>
        <p:guide orient="horz" pos="317"/>
        <p:guide orient="horz" pos="3855"/>
        <p:guide orient="horz" pos="74"/>
        <p:guide orient="horz" pos="596"/>
        <p:guide orient="horz" pos="661"/>
        <p:guide orient="horz" pos="4068"/>
        <p:guide pos="284"/>
        <p:guide pos="5470"/>
        <p:guide pos="2879"/>
      </p:guideLst>
    </p:cSldViewPr>
  </p:slideViewPr>
  <p:outlineViewPr>
    <p:cViewPr>
      <p:scale>
        <a:sx n="33" d="100"/>
        <a:sy n="33" d="100"/>
      </p:scale>
      <p:origin x="0" y="4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33422-EA17-F948-BF63-CBC5318A2B77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7DEBE-DB84-1445-A195-EA89E0287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3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6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http://explainablesystems.comp.nus.edu.sg/wp-content/uploads/2018/03/XAI%20for%20IUI%202018.pdf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2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0"/>
          <p:cNvSpPr>
            <a:spLocks noGrp="1"/>
          </p:cNvSpPr>
          <p:nvPr>
            <p:ph type="pic" sz="quarter" idx="14"/>
          </p:nvPr>
        </p:nvSpPr>
        <p:spPr>
          <a:xfrm>
            <a:off x="0" y="-1448"/>
            <a:ext cx="9144000" cy="4511536"/>
          </a:xfrm>
        </p:spPr>
        <p:txBody>
          <a:bodyPr>
            <a:noAutofit/>
          </a:bodyPr>
          <a:lstStyle>
            <a:lvl1pPr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17302"/>
            <a:ext cx="8229600" cy="976628"/>
          </a:xfrm>
        </p:spPr>
        <p:txBody>
          <a:bodyPr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 sz="2800" b="0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/>
            </a:pPr>
            <a:r>
              <a:rPr lang="de-DE" dirty="0">
                <a:solidFill>
                  <a:srgbClr val="B21E1D"/>
                </a:solidFill>
              </a:rPr>
              <a:t>Überschrift</a:t>
            </a:r>
            <a:endParaRPr lang="de-DE" dirty="0"/>
          </a:p>
        </p:txBody>
      </p:sp>
      <p:sp>
        <p:nvSpPr>
          <p:cNvPr id="9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456710"/>
            <a:ext cx="8229600" cy="761586"/>
          </a:xfrm>
        </p:spPr>
        <p:txBody>
          <a:bodyPr>
            <a:noAutofit/>
          </a:bodyPr>
          <a:lstStyle>
            <a:lvl1pPr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dirty="0"/>
              <a:t>Untertitel</a:t>
            </a:r>
          </a:p>
          <a:p>
            <a:pPr lvl="0"/>
            <a:r>
              <a:rPr lang="de-DE" dirty="0"/>
              <a:t>Autor</a:t>
            </a:r>
          </a:p>
        </p:txBody>
      </p:sp>
      <p:pic>
        <p:nvPicPr>
          <p:cNvPr id="5" name="Bild 4" descr="UDElogo_4c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  <p:pic>
        <p:nvPicPr>
          <p:cNvPr id="6" name="Bild 5" descr="UDElogo_4c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4040188" cy="757237"/>
          </a:xfrm>
        </p:spPr>
        <p:txBody>
          <a:bodyPr anchor="ctr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06575"/>
            <a:ext cx="4040188" cy="43132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1850" y="1049338"/>
            <a:ext cx="4041775" cy="757237"/>
          </a:xfrm>
        </p:spPr>
        <p:txBody>
          <a:bodyPr anchor="ctr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806575"/>
            <a:ext cx="4041775" cy="43132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117474"/>
            <a:ext cx="8229600" cy="828675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8229600" cy="596049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457200" y="1732651"/>
            <a:ext cx="8229600" cy="4393512"/>
          </a:xfrm>
        </p:spPr>
        <p:txBody>
          <a:bodyPr/>
          <a:lstStyle>
            <a:lvl1pPr>
              <a:defRPr sz="2000"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7475"/>
            <a:ext cx="3008313" cy="1162050"/>
          </a:xfrm>
        </p:spPr>
        <p:txBody>
          <a:bodyPr anchor="t"/>
          <a:lstStyle>
            <a:lvl1pPr algn="l">
              <a:defRPr sz="2600" b="1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17475"/>
            <a:ext cx="5111750" cy="60023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01704"/>
            <a:ext cx="3008313" cy="471810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749306"/>
          </a:xfr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549906"/>
            <a:ext cx="5486400" cy="62229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24121"/>
            <a:ext cx="8229600" cy="812622"/>
          </a:xfrm>
        </p:spPr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7200" y="1049338"/>
            <a:ext cx="7510874" cy="5070476"/>
          </a:xfrm>
        </p:spPr>
        <p:txBody>
          <a:bodyPr anchor="t">
            <a:normAutofit/>
          </a:bodyPr>
          <a:lstStyle>
            <a:lvl1pPr marL="187200" indent="-277200">
              <a:buFont typeface="+mj-lt"/>
              <a:buAutoNum type="arabicPeriod"/>
              <a:defRPr sz="1800" cap="none"/>
            </a:lvl1pPr>
            <a:lvl2pPr marL="374400" indent="-277200">
              <a:buFont typeface="+mj-lt"/>
              <a:buAutoNum type="romanUcPeriod"/>
              <a:defRPr sz="1800" cap="none"/>
            </a:lvl2pPr>
            <a:lvl3pPr marL="561600" indent="-277200">
              <a:buFont typeface="+mj-lt"/>
              <a:buAutoNum type="romanLcPeriod"/>
              <a:defRPr sz="1800" cap="none"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7968074" y="1049336"/>
            <a:ext cx="718726" cy="5070477"/>
          </a:xfrm>
        </p:spPr>
        <p:txBody>
          <a:bodyPr anchor="t">
            <a:normAutofit/>
          </a:bodyPr>
          <a:lstStyle>
            <a:lvl1pPr algn="r">
              <a:buNone/>
              <a:defRPr sz="1800" cap="none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Nr.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24121"/>
            <a:ext cx="8229600" cy="822029"/>
          </a:xfrm>
        </p:spPr>
        <p:txBody>
          <a:bodyPr/>
          <a:lstStyle/>
          <a:p>
            <a:r>
              <a:rPr lang="de-DE" dirty="0"/>
              <a:t>Quellenverzeichnis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7200" y="1049338"/>
            <a:ext cx="8229600" cy="5070476"/>
          </a:xfrm>
        </p:spPr>
        <p:txBody>
          <a:bodyPr>
            <a:normAutofit/>
          </a:bodyPr>
          <a:lstStyle>
            <a:lvl1pPr marL="187200" indent="-187200">
              <a:buFont typeface="+mj-lt"/>
              <a:buNone/>
              <a:defRPr sz="1400" cap="none"/>
            </a:lvl1pPr>
            <a:lvl2pPr marL="374400" indent="-187200">
              <a:buFont typeface="+mj-lt"/>
              <a:buNone/>
              <a:defRPr sz="1800" cap="none"/>
            </a:lvl2pPr>
            <a:lvl3pPr marL="561600" indent="-187200">
              <a:buFont typeface="+mj-lt"/>
              <a:buNone/>
              <a:defRPr sz="1800" cap="none"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Mastertextformat bearbeiten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4125913" cy="5334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rgbClr val="304090"/>
                </a:solidFill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06388" y="1676401"/>
            <a:ext cx="4121150" cy="419099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99000" y="1066800"/>
            <a:ext cx="4140200" cy="5334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rgbClr val="304090"/>
                </a:solidFill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00588" y="1676401"/>
            <a:ext cx="4140200" cy="419099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E54BC217-06AB-2B48-878B-321F55B6E89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5867400"/>
            <a:ext cx="8531225" cy="228600"/>
          </a:xfr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de-DE" dirty="0"/>
              <a:t>(Verweis: )</a:t>
            </a:r>
            <a:endParaRPr lang="en-US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4"/>
          </p:nvPr>
        </p:nvSpPr>
        <p:spPr>
          <a:xfrm>
            <a:off x="3582937" y="6422010"/>
            <a:ext cx="4396303" cy="283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/>
                <a:cs typeface="Verdana"/>
              </a:defRPr>
            </a:lvl1pPr>
          </a:lstStyle>
          <a:p>
            <a:pPr algn="ctr"/>
            <a:r>
              <a:rPr lang="en-US"/>
              <a:t>Abnahme QG1 – M. Hesenius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2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17302"/>
            <a:ext cx="8229600" cy="976628"/>
          </a:xfrm>
        </p:spPr>
        <p:txBody>
          <a:bodyPr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 sz="2800" b="0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/>
            </a:pPr>
            <a:r>
              <a:rPr lang="de-DE" dirty="0">
                <a:solidFill>
                  <a:srgbClr val="B21E1D"/>
                </a:solidFill>
              </a:rPr>
              <a:t>Überschrift</a:t>
            </a:r>
            <a:endParaRPr lang="de-DE" dirty="0"/>
          </a:p>
        </p:txBody>
      </p:sp>
      <p:sp>
        <p:nvSpPr>
          <p:cNvPr id="9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456710"/>
            <a:ext cx="8229600" cy="761586"/>
          </a:xfrm>
        </p:spPr>
        <p:txBody>
          <a:bodyPr>
            <a:noAutofit/>
          </a:bodyPr>
          <a:lstStyle>
            <a:lvl1pPr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dirty="0"/>
              <a:t>Untertitel</a:t>
            </a:r>
          </a:p>
          <a:p>
            <a:pPr lvl="0"/>
            <a:r>
              <a:rPr lang="de-DE" dirty="0"/>
              <a:t>Autor</a:t>
            </a:r>
          </a:p>
        </p:txBody>
      </p:sp>
      <p:pic>
        <p:nvPicPr>
          <p:cNvPr id="5" name="Bild 4" descr="UDElogo_4c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  <p:pic>
        <p:nvPicPr>
          <p:cNvPr id="6" name="Bild 5" descr="UDElogo_4c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  <p:pic>
        <p:nvPicPr>
          <p:cNvPr id="10" name="Picture 2" descr="beame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4510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129074"/>
            <a:ext cx="8229600" cy="817075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8229600" cy="596049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457200" y="2220142"/>
            <a:ext cx="82296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19417"/>
            <a:ext cx="8229600" cy="383821"/>
          </a:xfrm>
        </p:spPr>
        <p:txBody>
          <a:bodyPr/>
          <a:lstStyle/>
          <a:p>
            <a:r>
              <a:rPr lang="de-DE" dirty="0"/>
              <a:t>Einzeilige Überschrift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698500"/>
            <a:ext cx="8229600" cy="5427663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Zweizeilige Überschrift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049339"/>
            <a:ext cx="4038600" cy="507047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049339"/>
            <a:ext cx="4038600" cy="507047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19417"/>
            <a:ext cx="8229600" cy="826733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de-DE" dirty="0"/>
              <a:t>Mastertitelformat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8229600" cy="50768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 20pt</a:t>
            </a:r>
          </a:p>
          <a:p>
            <a:pPr lvl="1"/>
            <a:r>
              <a:rPr lang="de-DE" dirty="0"/>
              <a:t>Zweite Ebene und weitere Ebenen 18pt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14pt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444417"/>
            <a:ext cx="4712170" cy="277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de-DE"/>
              <a:t>Fußnote 10pt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68074" y="6444417"/>
            <a:ext cx="718726" cy="277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6878A96-99AD-184B-A8E8-77C65609B72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Logo_paluno_CMYK.eps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7200" y="6348974"/>
            <a:ext cx="2449429" cy="389681"/>
          </a:xfrm>
          <a:prstGeom prst="rect">
            <a:avLst/>
          </a:prstGeom>
        </p:spPr>
      </p:pic>
      <p:sp>
        <p:nvSpPr>
          <p:cNvPr id="8" name="Textplatzhalter 8"/>
          <p:cNvSpPr txBox="1">
            <a:spLocks/>
          </p:cNvSpPr>
          <p:nvPr/>
        </p:nvSpPr>
        <p:spPr bwMode="gray">
          <a:xfrm rot="16200000">
            <a:off x="8548467" y="5536242"/>
            <a:ext cx="945018" cy="24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None/>
              <a:defRPr sz="12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-2880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04090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©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Verdana"/>
              </a:rPr>
              <a:t>paluno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1" r:id="rId2"/>
    <p:sldLayoutId id="2147483677" r:id="rId3"/>
    <p:sldLayoutId id="2147483678" r:id="rId4"/>
    <p:sldLayoutId id="2147483679" r:id="rId5"/>
    <p:sldLayoutId id="2147483682" r:id="rId6"/>
    <p:sldLayoutId id="214748369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>
          <a:solidFill>
            <a:schemeClr val="accent5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800" kern="1200" baseline="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Engineering </a:t>
            </a:r>
            <a:r>
              <a:rPr lang="de-DE" dirty="0" err="1" smtClean="0"/>
              <a:t>interpretable</a:t>
            </a:r>
            <a:r>
              <a:rPr lang="de-DE" dirty="0" smtClean="0"/>
              <a:t> </a:t>
            </a:r>
            <a:r>
              <a:rPr lang="de-DE" dirty="0" err="1" smtClean="0"/>
              <a:t>Cognitive</a:t>
            </a:r>
            <a:r>
              <a:rPr lang="de-DE" dirty="0" smtClean="0"/>
              <a:t> Computing Systems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(Arbeitstitel)</a:t>
            </a:r>
            <a:endParaRPr lang="de-DE" dirty="0"/>
          </a:p>
        </p:txBody>
      </p:sp>
      <p:pic>
        <p:nvPicPr>
          <p:cNvPr id="1026" name="Picture 2" descr="Bildergebnis fÃ¼r box 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808" y="2008965"/>
            <a:ext cx="2172019" cy="198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untersuchen clip 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108" y="821328"/>
            <a:ext cx="21717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48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Interpretierbarkeit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1069574"/>
            <a:ext cx="62388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1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Interpretierbarkeit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1069574"/>
            <a:ext cx="6238875" cy="4276725"/>
          </a:xfrm>
          <a:prstGeom prst="rect">
            <a:avLst/>
          </a:prstGeom>
        </p:spPr>
      </p:pic>
      <p:cxnSp>
        <p:nvCxnSpPr>
          <p:cNvPr id="3" name="Gerader Verbinder 2"/>
          <p:cNvCxnSpPr/>
          <p:nvPr/>
        </p:nvCxnSpPr>
        <p:spPr>
          <a:xfrm>
            <a:off x="1699846" y="2763298"/>
            <a:ext cx="5334000" cy="2713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 flipV="1">
            <a:off x="1699846" y="2763298"/>
            <a:ext cx="5102888" cy="2713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60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1089670"/>
            <a:ext cx="6238875" cy="4276725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Interpretierbarkeit</a:t>
            </a:r>
            <a:endParaRPr lang="de-DE" dirty="0"/>
          </a:p>
        </p:txBody>
      </p:sp>
      <p:cxnSp>
        <p:nvCxnSpPr>
          <p:cNvPr id="3" name="Gerader Verbinder 2"/>
          <p:cNvCxnSpPr/>
          <p:nvPr/>
        </p:nvCxnSpPr>
        <p:spPr>
          <a:xfrm>
            <a:off x="1699846" y="2763298"/>
            <a:ext cx="5334000" cy="2713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 flipV="1">
            <a:off x="1699846" y="2763298"/>
            <a:ext cx="5102888" cy="2713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54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Interpretierbarkeit vs. Erklärbarkeit vs. Verständlichkeit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57200" y="1045029"/>
            <a:ext cx="8229600" cy="5081134"/>
          </a:xfrm>
        </p:spPr>
        <p:txBody>
          <a:bodyPr/>
          <a:lstStyle/>
          <a:p>
            <a:r>
              <a:rPr lang="de-DE" dirty="0" smtClean="0"/>
              <a:t>Viele Begriffe in der Literatur, keine klaren Abgrenzungen</a:t>
            </a:r>
          </a:p>
          <a:p>
            <a:r>
              <a:rPr lang="de-DE" dirty="0" smtClean="0"/>
              <a:t>Erklärbarkeit und Verständlichkeit implizieren, dass der Prozess erfolgreich zu mehr Wissen beim Nutzer führt</a:t>
            </a:r>
          </a:p>
          <a:p>
            <a:r>
              <a:rPr lang="de-DE" dirty="0" smtClean="0"/>
              <a:t>hängen im höheren Maße von Vorwissen und Erfahrung des Nutzers ab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29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Hypothesen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457200" y="946150"/>
            <a:ext cx="8103996" cy="530392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Die Interpretierbarkeit eines Modells hängt maßgeblich ab von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Der Komplexität des statistischen Modells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Dem Verständnis der Fachdomäne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Die Komplexität eines Modells kann durch die Anzahl der geschätzten Freiheitsgrade verringert werden. Dies erhöht zugleich die Interpretierbarkeit des Modells.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Durch einen iterativen </a:t>
            </a:r>
            <a:r>
              <a:rPr lang="de-DE" dirty="0" err="1" smtClean="0"/>
              <a:t>Verstehensprozess</a:t>
            </a:r>
            <a:r>
              <a:rPr lang="de-DE" dirty="0" smtClean="0"/>
              <a:t> auf Basis der Eingabedaten und des Modells kann ein erhöhtes Verständnis der Fachdomäne erreicht werden. Dies erhöht zugleich die Interpretierbarkeit des Modells.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Dies kann man erreichen durch</a:t>
            </a:r>
          </a:p>
          <a:p>
            <a:pPr marL="800100" lvl="1" indent="-342900">
              <a:buClr>
                <a:schemeClr val="tx2"/>
              </a:buClr>
              <a:buAutoNum type="alphaLcParenR"/>
            </a:pPr>
            <a:r>
              <a:rPr lang="de-DE" dirty="0" smtClean="0"/>
              <a:t>Aufteilen in mehrere Modelle mit höherer Spezialisierung</a:t>
            </a:r>
          </a:p>
          <a:p>
            <a:pPr marL="800100" lvl="1" indent="-342900">
              <a:buClr>
                <a:schemeClr val="tx2"/>
              </a:buClr>
              <a:buAutoNum type="alphaLcParenR"/>
            </a:pPr>
            <a:r>
              <a:rPr lang="de-DE" dirty="0" smtClean="0"/>
              <a:t>Verbesserung der Güte der Merkmale</a:t>
            </a:r>
          </a:p>
          <a:p>
            <a:pPr marL="800100" lvl="1" indent="-342900">
              <a:buClr>
                <a:schemeClr val="tx2"/>
              </a:buClr>
              <a:buAutoNum type="alphaLcParenR"/>
            </a:pPr>
            <a:r>
              <a:rPr lang="de-DE" dirty="0" smtClean="0"/>
              <a:t>Reengineering durch Simulation</a:t>
            </a:r>
          </a:p>
          <a:p>
            <a:pPr marL="800100" lvl="1" indent="-342900">
              <a:buClr>
                <a:schemeClr val="tx2"/>
              </a:buClr>
              <a:buAutoNum type="alphaLcParenR"/>
            </a:pPr>
            <a:r>
              <a:rPr lang="de-DE" dirty="0" smtClean="0"/>
              <a:t>Transfer Lernen zu leichter interpretierbaren Modellen</a:t>
            </a:r>
          </a:p>
          <a:p>
            <a:pPr marL="800100" lvl="1" indent="-342900">
              <a:buClr>
                <a:schemeClr val="tx2"/>
              </a:buClr>
              <a:buAutoNum type="alphaLcParenR"/>
            </a:pPr>
            <a:endParaRPr lang="de-DE" dirty="0" smtClean="0"/>
          </a:p>
          <a:p>
            <a:pPr marL="800100" lvl="1" indent="-342900">
              <a:buClr>
                <a:schemeClr val="tx2"/>
              </a:buClr>
              <a:buAutoNum type="alphaLcParenR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433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113E-E9BE-F74B-BF92-9D8520C5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Interpretierbarkeit in der Literatur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94" y="691083"/>
            <a:ext cx="7172325" cy="552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1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lunoFolienmaster">
  <a:themeElements>
    <a:clrScheme name="paluno_Farbenmaster">
      <a:dk1>
        <a:sysClr val="windowText" lastClr="000000"/>
      </a:dk1>
      <a:lt1>
        <a:sysClr val="window" lastClr="FFFFFF"/>
      </a:lt1>
      <a:dk2>
        <a:srgbClr val="0C3873"/>
      </a:dk2>
      <a:lt2>
        <a:srgbClr val="9EA8B1"/>
      </a:lt2>
      <a:accent1>
        <a:srgbClr val="CD0A1F"/>
      </a:accent1>
      <a:accent2>
        <a:srgbClr val="4A4B4C"/>
      </a:accent2>
      <a:accent3>
        <a:srgbClr val="64990E"/>
      </a:accent3>
      <a:accent4>
        <a:srgbClr val="8D1133"/>
      </a:accent4>
      <a:accent5>
        <a:srgbClr val="0C3873"/>
      </a:accent5>
      <a:accent6>
        <a:srgbClr val="EAA300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 anchorCtr="1">
        <a:normAutofit/>
      </a:bodyPr>
      <a:lstStyle>
        <a:defPPr algn="ctr">
          <a:defRPr dirty="0" err="1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>
          <a:buClr>
            <a:schemeClr val="tx2"/>
          </a:buCl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156</Words>
  <Application>Microsoft Office PowerPoint</Application>
  <PresentationFormat>Bildschirmpräsentation (4:3)</PresentationFormat>
  <Paragraphs>24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Verdana</vt:lpstr>
      <vt:lpstr>Wingdings</vt:lpstr>
      <vt:lpstr>palunoFolienmaster</vt:lpstr>
      <vt:lpstr>PowerPoint-Präsentation</vt:lpstr>
      <vt:lpstr>Interpretierbarkeit</vt:lpstr>
      <vt:lpstr>Interpretierbarkeit</vt:lpstr>
      <vt:lpstr>Interpretierbarkeit</vt:lpstr>
      <vt:lpstr>Interpretierbarkeit vs. Erklärbarkeit vs. Verständlichkeit</vt:lpstr>
      <vt:lpstr>Hypothesen</vt:lpstr>
      <vt:lpstr>Interpretierbarkeit in der Literatur</vt:lpstr>
    </vt:vector>
  </TitlesOfParts>
  <Company>paluno - The Ruhr Institute for Software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Stefanie Griebe</dc:creator>
  <cp:lastModifiedBy>Jacqueline Büttner</cp:lastModifiedBy>
  <cp:revision>1372</cp:revision>
  <cp:lastPrinted>2017-11-20T08:42:43Z</cp:lastPrinted>
  <dcterms:created xsi:type="dcterms:W3CDTF">2011-12-06T09:49:55Z</dcterms:created>
  <dcterms:modified xsi:type="dcterms:W3CDTF">2018-07-13T14:15:09Z</dcterms:modified>
</cp:coreProperties>
</file>