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2"/>
  </p:notesMasterIdLst>
  <p:sldIdLst>
    <p:sldId id="334" r:id="rId2"/>
    <p:sldId id="330" r:id="rId3"/>
    <p:sldId id="342" r:id="rId4"/>
    <p:sldId id="338" r:id="rId5"/>
    <p:sldId id="343" r:id="rId6"/>
    <p:sldId id="344" r:id="rId7"/>
    <p:sldId id="341" r:id="rId8"/>
    <p:sldId id="329" r:id="rId9"/>
    <p:sldId id="345" r:id="rId10"/>
    <p:sldId id="339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Büttner" initials="JB" lastIdx="1" clrIdx="0">
    <p:extLst>
      <p:ext uri="{19B8F6BF-5375-455C-9EA6-DF929625EA0E}">
        <p15:presenceInfo xmlns:p15="http://schemas.microsoft.com/office/powerpoint/2012/main" userId="feee3de6e02f8b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0E1"/>
    <a:srgbClr val="C7E9FF"/>
    <a:srgbClr val="B0C9EC"/>
    <a:srgbClr val="304090"/>
    <a:srgbClr val="CD0A1F"/>
    <a:srgbClr val="D9242B"/>
    <a:srgbClr val="B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9" autoAdjust="0"/>
    <p:restoredTop sz="82236" autoAdjust="0"/>
  </p:normalViewPr>
  <p:slideViewPr>
    <p:cSldViewPr snapToGrid="0" snapToObjects="1">
      <p:cViewPr varScale="1">
        <p:scale>
          <a:sx n="95" d="100"/>
          <a:sy n="95" d="100"/>
        </p:scale>
        <p:origin x="1740" y="72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outlineViewPr>
    <p:cViewPr>
      <p:scale>
        <a:sx n="33" d="100"/>
        <a:sy n="33" d="100"/>
      </p:scale>
      <p:origin x="0" y="4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3422-EA17-F948-BF63-CBC5318A2B77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DEBE-DB84-1445-A195-EA89E0287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http://explainablesystems.comp.nus.edu.sg/wp-content/uploads/2018/03/XAI%20for%20IUI%202018.pdf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7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DARPA </a:t>
            </a:r>
            <a:r>
              <a:rPr lang="de-DE" dirty="0" err="1" smtClean="0"/>
              <a:t>Defence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baseline="0" dirty="0" smtClean="0"/>
              <a:t> Research Projects Agency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make pivotal investments in breakthrough technologies for national security.</a:t>
            </a:r>
            <a:endParaRPr lang="de-DE" dirty="0" smtClean="0"/>
          </a:p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http://explainablesystems.comp.nus.edu.sg/wp-content/uploads/2018/03/XAI%20for%20IUI%202018.pdf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http://explainablesystems.comp.nus.edu.sg/wp-content/uploads/2018/03/XAI%20for%20IUI%202018.pdf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964899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543273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68074" y="6543273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Nr.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25913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6388" y="1676401"/>
            <a:ext cx="412115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99000" y="1066800"/>
            <a:ext cx="4140200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00588" y="1676401"/>
            <a:ext cx="414020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>
          <a:xfrm>
            <a:off x="7968074" y="6526797"/>
            <a:ext cx="718726" cy="277058"/>
          </a:xfrm>
        </p:spPr>
        <p:txBody>
          <a:bodyPr/>
          <a:lstStyle>
            <a:lvl1pPr>
              <a:defRPr smtClean="0"/>
            </a:lvl1pPr>
          </a:lstStyle>
          <a:p>
            <a:fld id="{E54BC217-06AB-2B48-878B-321F55B6E8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5867400"/>
            <a:ext cx="8531225" cy="2286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/>
              <a:t>(Verweis: )</a:t>
            </a:r>
            <a:endParaRPr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2982097" y="6512628"/>
            <a:ext cx="4997143" cy="283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algn="ctr"/>
            <a:r>
              <a:rPr lang="en-US" dirty="0" smtClean="0"/>
              <a:t>Engineering Interpretable Cognitive Computing Systems, </a:t>
            </a:r>
            <a:r>
              <a:rPr lang="en-US" dirty="0" err="1" smtClean="0"/>
              <a:t>Diss-Kurzcheck</a:t>
            </a:r>
            <a:r>
              <a:rPr lang="en-US" dirty="0" smtClean="0"/>
              <a:t>, 15.08.2018, Jacqueline Büttner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526797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68074" y="652922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539752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68074" y="6531514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43273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68074" y="6543273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30906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68074" y="6530906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Zweizeilige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526797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68074" y="6526797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 20pt</a:t>
            </a:r>
          </a:p>
          <a:p>
            <a:pPr lvl="1"/>
            <a:r>
              <a:rPr lang="de-DE" dirty="0"/>
              <a:t>Zweite Ebene und weitere Ebenen 18pt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14pt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85728" y="4375072"/>
            <a:ext cx="8737691" cy="119171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Engineering </a:t>
            </a:r>
            <a:r>
              <a:rPr lang="de-DE" dirty="0" err="1" smtClean="0">
                <a:solidFill>
                  <a:schemeClr val="tx1"/>
                </a:solidFill>
              </a:rPr>
              <a:t>Interpretable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Cognitive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Computing Systems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8" name="Picture 4" descr="Government Data M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" y="0"/>
            <a:ext cx="9176184" cy="41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21433" y="5550384"/>
            <a:ext cx="8737691" cy="799829"/>
          </a:xfrm>
        </p:spPr>
        <p:txBody>
          <a:bodyPr>
            <a:normAutofit/>
          </a:bodyPr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Diss</a:t>
            </a:r>
            <a:r>
              <a:rPr lang="de-DE" sz="1600" dirty="0" smtClean="0">
                <a:solidFill>
                  <a:schemeClr val="tx1"/>
                </a:solidFill>
              </a:rPr>
              <a:t>-Kurzcheck | 15.08.2018 | Jacqueline Büttner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Interaktives, iteratives Entwickeln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946151"/>
            <a:ext cx="8448089" cy="1696566"/>
          </a:xfrm>
        </p:spPr>
        <p:txBody>
          <a:bodyPr/>
          <a:lstStyle/>
          <a:p>
            <a:pPr>
              <a:buClr>
                <a:schemeClr val="tx2"/>
              </a:buClr>
              <a:buAutoNum type="arabicPeriod"/>
            </a:pPr>
            <a:r>
              <a:rPr lang="de-DE" dirty="0"/>
              <a:t>Einflussfaktoren für Ausgabe</a:t>
            </a:r>
          </a:p>
          <a:p>
            <a:pPr>
              <a:buClr>
                <a:schemeClr val="tx2"/>
              </a:buClr>
              <a:buAutoNum type="arabicPeriod"/>
            </a:pPr>
            <a:r>
              <a:rPr lang="de-DE" dirty="0"/>
              <a:t>Thesen Generierung für Black Box Modell</a:t>
            </a:r>
          </a:p>
          <a:p>
            <a:pPr marL="800100" lvl="1" indent="-342900">
              <a:buClr>
                <a:schemeClr val="tx2"/>
              </a:buClr>
              <a:buAutoNum type="arabicPeriod"/>
            </a:pPr>
            <a:r>
              <a:rPr lang="de-DE" dirty="0"/>
              <a:t>Das Modell kann nur gut ausgeleuchtete Spieler erkennen</a:t>
            </a:r>
          </a:p>
          <a:p>
            <a:pPr marL="800100" lvl="1" indent="-342900">
              <a:buClr>
                <a:schemeClr val="tx2"/>
              </a:buClr>
              <a:buAutoNum type="arabicPeriod"/>
            </a:pPr>
            <a:r>
              <a:rPr lang="de-DE" dirty="0"/>
              <a:t>Das Modell basiert auf zwei nebeneinander liegenden „Strichen“</a:t>
            </a:r>
          </a:p>
          <a:p>
            <a:pPr>
              <a:buClr>
                <a:schemeClr val="tx2"/>
              </a:buClr>
              <a:buAutoNum type="arabicPeriod"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3171"/>
            <a:ext cx="5559187" cy="369618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57200" y="813916"/>
            <a:ext cx="5732585" cy="55266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342900" indent="-342900">
              <a:buClr>
                <a:schemeClr val="tx2"/>
              </a:buClr>
              <a:buAutoNum type="arabicPeriod"/>
            </a:pP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Interpretable Cognitive Computing Systems, Diss-Kurzcheck, 15.08.2018, Jacqueline Büttner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28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Explainable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966711" y="6220714"/>
            <a:ext cx="2848708" cy="58280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800" dirty="0"/>
              <a:t>https://www.darpa.mil/attachments/XAIProgramUpdate.pdf</a:t>
            </a:r>
            <a:endParaRPr lang="de-DE" sz="8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957262"/>
            <a:ext cx="8515350" cy="4943475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Interpretable Cognitive Computing Systems, </a:t>
            </a:r>
            <a:r>
              <a:rPr lang="en-US" dirty="0" err="1"/>
              <a:t>Diss-Kurzcheck</a:t>
            </a:r>
            <a:r>
              <a:rPr lang="en-US" dirty="0"/>
              <a:t>, 15.08.2018, Jacqueline Büttner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71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Explainable</a:t>
            </a:r>
            <a:r>
              <a:rPr lang="de-DE" dirty="0" smtClean="0"/>
              <a:t> </a:t>
            </a:r>
            <a:r>
              <a:rPr lang="de-DE" dirty="0" err="1" smtClean="0"/>
              <a:t>Artificial</a:t>
            </a:r>
            <a:r>
              <a:rPr lang="de-DE" dirty="0" smtClean="0"/>
              <a:t> </a:t>
            </a:r>
            <a:r>
              <a:rPr lang="de-DE" dirty="0" err="1" smtClean="0"/>
              <a:t>Intelligence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855488"/>
            <a:ext cx="8229600" cy="2025457"/>
          </a:xfrm>
        </p:spPr>
        <p:txBody>
          <a:bodyPr/>
          <a:lstStyle/>
          <a:p>
            <a:r>
              <a:rPr lang="de-DE" dirty="0" smtClean="0"/>
              <a:t>Viele Begriffe in der Literatur, keine klaren Abgrenzungen</a:t>
            </a:r>
          </a:p>
          <a:p>
            <a:r>
              <a:rPr lang="de-DE" dirty="0" smtClean="0"/>
              <a:t>Viel Literatur zur Erklärung </a:t>
            </a:r>
          </a:p>
          <a:p>
            <a:pPr lvl="1"/>
            <a:r>
              <a:rPr lang="de-DE" dirty="0" smtClean="0"/>
              <a:t>mittels Visualisierung von Aktivierungen</a:t>
            </a:r>
          </a:p>
          <a:p>
            <a:pPr lvl="1"/>
            <a:r>
              <a:rPr lang="de-DE" dirty="0"/>
              <a:t>Einfluss von </a:t>
            </a:r>
            <a:r>
              <a:rPr lang="de-DE" dirty="0" smtClean="0"/>
              <a:t>Features</a:t>
            </a:r>
          </a:p>
          <a:p>
            <a:pPr lvl="1"/>
            <a:r>
              <a:rPr lang="de-DE" dirty="0" smtClean="0"/>
              <a:t>Vergleich von</a:t>
            </a:r>
          </a:p>
          <a:p>
            <a:pPr marL="457200" lvl="1" indent="0">
              <a:buNone/>
            </a:pPr>
            <a:r>
              <a:rPr lang="de-DE" dirty="0" smtClean="0"/>
              <a:t>	Beispielen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7" y="2310345"/>
            <a:ext cx="5300505" cy="383714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054699" y="6270171"/>
            <a:ext cx="6531428" cy="271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88" y="3422872"/>
            <a:ext cx="2859314" cy="272461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006" y="0"/>
            <a:ext cx="1868993" cy="876393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67806" y="6148882"/>
            <a:ext cx="2848708" cy="58280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800" dirty="0"/>
              <a:t>https://www.darpa.mil/attachments/XAIProgramUpdate.pdf</a:t>
            </a:r>
            <a:endParaRPr lang="de-DE" sz="800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3521947" y="6148882"/>
            <a:ext cx="5345723" cy="231112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de-DE" sz="800" dirty="0" err="1"/>
              <a:t>Simonyan</a:t>
            </a:r>
            <a:r>
              <a:rPr lang="de-DE" sz="800" dirty="0"/>
              <a:t>, K., </a:t>
            </a:r>
            <a:r>
              <a:rPr lang="de-DE" sz="800" dirty="0" err="1"/>
              <a:t>Vedaldi</a:t>
            </a:r>
            <a:r>
              <a:rPr lang="de-DE" sz="800" dirty="0"/>
              <a:t>, A. &amp; </a:t>
            </a:r>
            <a:r>
              <a:rPr lang="de-DE" sz="800" dirty="0" err="1"/>
              <a:t>Zisserman</a:t>
            </a:r>
            <a:r>
              <a:rPr lang="de-DE" sz="800" dirty="0"/>
              <a:t>, A., 2014. </a:t>
            </a:r>
            <a:r>
              <a:rPr lang="de-DE" sz="800" dirty="0" err="1"/>
              <a:t>Deep</a:t>
            </a:r>
            <a:r>
              <a:rPr lang="de-DE" sz="800" dirty="0"/>
              <a:t> </a:t>
            </a:r>
            <a:r>
              <a:rPr lang="de-DE" sz="800" dirty="0" err="1"/>
              <a:t>inside</a:t>
            </a:r>
            <a:r>
              <a:rPr lang="de-DE" sz="800" dirty="0"/>
              <a:t> </a:t>
            </a:r>
            <a:r>
              <a:rPr lang="de-DE" sz="800" dirty="0" err="1"/>
              <a:t>convolutional</a:t>
            </a:r>
            <a:r>
              <a:rPr lang="de-DE" sz="800" dirty="0"/>
              <a:t> </a:t>
            </a:r>
            <a:r>
              <a:rPr lang="de-DE" sz="800" dirty="0" err="1"/>
              <a:t>networks</a:t>
            </a:r>
            <a:r>
              <a:rPr lang="de-DE" sz="800" dirty="0"/>
              <a:t>: </a:t>
            </a:r>
            <a:r>
              <a:rPr lang="de-DE" sz="800" dirty="0" err="1"/>
              <a:t>Visualising</a:t>
            </a:r>
            <a:r>
              <a:rPr lang="de-DE" sz="800" dirty="0"/>
              <a:t> </a:t>
            </a:r>
            <a:r>
              <a:rPr lang="de-DE" sz="800" dirty="0" err="1"/>
              <a:t>image</a:t>
            </a:r>
            <a:r>
              <a:rPr lang="de-DE" sz="800" dirty="0"/>
              <a:t> </a:t>
            </a:r>
            <a:r>
              <a:rPr lang="de-DE" sz="800" dirty="0" err="1"/>
              <a:t>classification</a:t>
            </a:r>
            <a:r>
              <a:rPr lang="de-DE" sz="800" dirty="0"/>
              <a:t> </a:t>
            </a:r>
            <a:r>
              <a:rPr lang="de-DE" sz="800" dirty="0" err="1"/>
              <a:t>models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saliency</a:t>
            </a:r>
            <a:r>
              <a:rPr lang="de-DE" sz="800" dirty="0"/>
              <a:t> </a:t>
            </a:r>
            <a:r>
              <a:rPr lang="de-DE" sz="800" dirty="0" err="1"/>
              <a:t>maps</a:t>
            </a:r>
            <a:r>
              <a:rPr lang="de-DE" sz="800" dirty="0"/>
              <a:t>. In </a:t>
            </a:r>
            <a:r>
              <a:rPr lang="de-DE" sz="800" i="1" dirty="0"/>
              <a:t>International Conference on Learning </a:t>
            </a:r>
            <a:r>
              <a:rPr lang="de-DE" sz="800" i="1" dirty="0" err="1"/>
              <a:t>Representations</a:t>
            </a:r>
            <a:r>
              <a:rPr lang="de-DE" sz="800" i="1" dirty="0"/>
              <a:t> ICLR 2014</a:t>
            </a:r>
            <a:r>
              <a:rPr lang="de-DE" sz="800" dirty="0"/>
              <a:t>.</a:t>
            </a:r>
          </a:p>
          <a:p>
            <a:r>
              <a:rPr lang="de-DE" sz="800" dirty="0"/>
              <a:t/>
            </a:r>
            <a:br>
              <a:rPr lang="de-DE" sz="800" dirty="0"/>
            </a:br>
            <a:endParaRPr lang="de-DE" sz="800" dirty="0"/>
          </a:p>
          <a:p>
            <a:endParaRPr lang="de-DE" sz="800" dirty="0"/>
          </a:p>
          <a:p>
            <a:pPr>
              <a:buClr>
                <a:schemeClr val="tx2"/>
              </a:buClr>
            </a:pPr>
            <a:endParaRPr lang="de-DE" sz="800" dirty="0" err="1" smtClean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Engineering Interpretable Cognitive Computing Systems, </a:t>
            </a:r>
            <a:r>
              <a:rPr lang="en-US" dirty="0" err="1" smtClean="0"/>
              <a:t>Diss-Kurzcheck</a:t>
            </a:r>
            <a:r>
              <a:rPr lang="en-US" dirty="0" smtClean="0"/>
              <a:t>, 15.08.2018, Jacqueline Büttner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Erklärbarkeit nach DARPA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3" y="746559"/>
            <a:ext cx="8310714" cy="534720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962357" y="6138101"/>
            <a:ext cx="2848708" cy="58280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800" dirty="0"/>
              <a:t>https://www.darpa.mil/attachments/XAIProgramUpdate.pdf</a:t>
            </a:r>
            <a:endParaRPr lang="de-DE" sz="800" dirty="0" smtClean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6923314" y="2793442"/>
            <a:ext cx="1637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852976" y="5416062"/>
            <a:ext cx="1708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6888145" y="2384810"/>
            <a:ext cx="1708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852976" y="4995706"/>
            <a:ext cx="1708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Interpretable Cognitive Computing Systems, Diss-Kurzcheck, 15.08.2018, Jacqueline Büttner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Interpretierbarkeit, Erklärbarkeit, Verständlichkeit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64825"/>
            <a:ext cx="8229600" cy="529501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6682154" y="2552282"/>
            <a:ext cx="2004646" cy="271306"/>
          </a:xfrm>
          <a:prstGeom prst="rect">
            <a:avLst/>
          </a:prstGeom>
          <a:noFill/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 anchorCtr="1">
            <a:normAutofit fontScale="77500" lnSpcReduction="20000"/>
          </a:bodyPr>
          <a:lstStyle/>
          <a:p>
            <a:pPr algn="ctr"/>
            <a:endParaRPr lang="de-DE" dirty="0" err="1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Interpretable Cognitive Computing Systems, </a:t>
            </a:r>
            <a:r>
              <a:rPr lang="en-US" dirty="0" err="1"/>
              <a:t>Diss-Kurzcheck</a:t>
            </a:r>
            <a:r>
              <a:rPr lang="en-US" dirty="0"/>
              <a:t>, 15.08.2018, Jacqueline Büttner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0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Debugging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/>
          <a:p>
            <a:r>
              <a:rPr lang="de-DE" dirty="0" smtClean="0"/>
              <a:t>Wie korrigiere ich einen Fehler?</a:t>
            </a:r>
          </a:p>
          <a:p>
            <a:pPr lvl="1"/>
            <a:r>
              <a:rPr lang="de-DE" dirty="0" smtClean="0"/>
              <a:t>Wie bemerke ich überhaupt, dass es einen Fehler gibt?</a:t>
            </a:r>
          </a:p>
          <a:p>
            <a:pPr lvl="1"/>
            <a:r>
              <a:rPr lang="de-DE" dirty="0" smtClean="0"/>
              <a:t>Wie kann ich heraus finden wo die Ursache eines Fehlers liegen könnte?</a:t>
            </a:r>
          </a:p>
          <a:p>
            <a:pPr lvl="1"/>
            <a:r>
              <a:rPr lang="de-DE" dirty="0" smtClean="0"/>
              <a:t>Wie kann ich beschreiben unter welchen (zunächst impliziten) Annahmen  das Modell erstellt wurde?</a:t>
            </a:r>
          </a:p>
          <a:p>
            <a:r>
              <a:rPr lang="de-DE" dirty="0" smtClean="0"/>
              <a:t>Wie vermeide ich Fehler?</a:t>
            </a:r>
          </a:p>
          <a:p>
            <a:pPr lvl="1"/>
            <a:r>
              <a:rPr lang="de-DE" dirty="0" smtClean="0"/>
              <a:t>Wie kann ich Trainingsdaten passend sammeln bzw. beurteilen?</a:t>
            </a:r>
          </a:p>
          <a:p>
            <a:pPr lvl="1"/>
            <a:r>
              <a:rPr lang="de-DE" dirty="0" smtClean="0"/>
              <a:t>Wie kann ich Real-Welt-Bedingungen von Beginn an besser verstehen?</a:t>
            </a:r>
          </a:p>
          <a:p>
            <a:pPr lvl="1"/>
            <a:r>
              <a:rPr lang="de-DE" dirty="0" smtClean="0"/>
              <a:t>Wie kann man Stakeholder früher ins Boot holen / involvieren?</a:t>
            </a:r>
          </a:p>
          <a:p>
            <a:pPr lvl="1"/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Interpretable Cognitive Computing Systems, </a:t>
            </a:r>
            <a:r>
              <a:rPr lang="en-US" dirty="0" err="1"/>
              <a:t>Diss-Kurzcheck</a:t>
            </a:r>
            <a:r>
              <a:rPr lang="en-US" dirty="0"/>
              <a:t>, 15.08.2018, Jacqueline Büttner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7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Wie komme ich zu </a:t>
            </a:r>
            <a:r>
              <a:rPr lang="de-DE" dirty="0" smtClean="0"/>
              <a:t>einer guten Einschätzung der realen Bedingungen (Lichtverhältnisse, Schnee)?</a:t>
            </a:r>
            <a:endParaRPr lang="de-DE" dirty="0" smtClean="0"/>
          </a:p>
          <a:p>
            <a:r>
              <a:rPr lang="de-DE" dirty="0" smtClean="0"/>
              <a:t>Wie bringe ich das </a:t>
            </a:r>
            <a:r>
              <a:rPr lang="de-DE" dirty="0" smtClean="0"/>
              <a:t>Vorwissen </a:t>
            </a:r>
            <a:r>
              <a:rPr lang="de-DE" dirty="0" smtClean="0"/>
              <a:t>in das Modell </a:t>
            </a:r>
            <a:r>
              <a:rPr lang="de-DE" dirty="0" smtClean="0"/>
              <a:t>ein (Mensch ist komplizierter als Beine)?</a:t>
            </a:r>
            <a:endParaRPr lang="de-DE" dirty="0" smtClean="0"/>
          </a:p>
          <a:p>
            <a:r>
              <a:rPr lang="de-DE" dirty="0" smtClean="0"/>
              <a:t>Wie </a:t>
            </a:r>
            <a:r>
              <a:rPr lang="de-DE" dirty="0" smtClean="0"/>
              <a:t>kann ich vorgehen, wenn ich für ein (Teil-)Problem bereits eine Lösung habe?</a:t>
            </a:r>
          </a:p>
          <a:p>
            <a:r>
              <a:rPr lang="de-DE" dirty="0" smtClean="0"/>
              <a:t>Wie kann ich von vorn herein</a:t>
            </a:r>
          </a:p>
          <a:p>
            <a:pPr marL="0" indent="0">
              <a:buNone/>
            </a:pPr>
            <a:r>
              <a:rPr lang="de-DE" dirty="0" smtClean="0"/>
              <a:t>     ein interpretierbares Modell</a:t>
            </a:r>
          </a:p>
          <a:p>
            <a:pPr marL="0" indent="0">
              <a:buNone/>
            </a:pPr>
            <a:r>
              <a:rPr lang="de-DE" dirty="0" smtClean="0"/>
              <a:t>     erstellen, das sich leicht</a:t>
            </a:r>
          </a:p>
          <a:p>
            <a:pPr marL="0" indent="0">
              <a:buNone/>
            </a:pPr>
            <a:r>
              <a:rPr lang="de-DE" dirty="0" smtClean="0"/>
              <a:t>     „debuggen“ lässt</a:t>
            </a:r>
            <a:r>
              <a:rPr lang="de-DE" dirty="0" smtClean="0"/>
              <a:t>?</a:t>
            </a:r>
          </a:p>
          <a:p>
            <a:r>
              <a:rPr lang="de-DE" dirty="0" smtClean="0"/>
              <a:t>Kann ich ein Modell mit hoher</a:t>
            </a:r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Genauigkeit zu einem </a:t>
            </a:r>
          </a:p>
          <a:p>
            <a:pPr marL="0" indent="0">
              <a:buNone/>
            </a:pPr>
            <a:r>
              <a:rPr lang="de-DE" dirty="0" smtClean="0"/>
              <a:t>     erklärbaren </a:t>
            </a:r>
            <a:r>
              <a:rPr lang="de-DE" dirty="0" smtClean="0"/>
              <a:t>Modell transferieren?</a:t>
            </a:r>
          </a:p>
          <a:p>
            <a:r>
              <a:rPr lang="de-DE" dirty="0" smtClean="0"/>
              <a:t>Wie reduziere ich Komplexität?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09" y="2909913"/>
            <a:ext cx="4081691" cy="271383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Interpretable Cognitive Computing Systems, </a:t>
            </a:r>
            <a:r>
              <a:rPr lang="en-US" dirty="0" err="1"/>
              <a:t>Diss-Kurzcheck</a:t>
            </a:r>
            <a:r>
              <a:rPr lang="en-US" dirty="0"/>
              <a:t>, 15.08.2018, Jacqueline Büttner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6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946150"/>
            <a:ext cx="8103996" cy="530392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 Interpretierbarkeit eines Modells hängt maßgeblich </a:t>
            </a:r>
            <a:r>
              <a:rPr lang="de-DE" dirty="0" smtClean="0"/>
              <a:t>von</a:t>
            </a:r>
            <a:endParaRPr lang="de-DE" dirty="0" smtClean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</a:t>
            </a:r>
            <a:r>
              <a:rPr lang="de-DE" dirty="0" smtClean="0"/>
              <a:t>er </a:t>
            </a:r>
            <a:r>
              <a:rPr lang="de-DE" dirty="0" smtClean="0"/>
              <a:t>Komplexität des statistischen </a:t>
            </a:r>
            <a:r>
              <a:rPr lang="de-DE" dirty="0" smtClean="0"/>
              <a:t>Modells</a:t>
            </a:r>
            <a:endParaRPr lang="de-DE" dirty="0" smtClean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</a:t>
            </a:r>
            <a:r>
              <a:rPr lang="de-DE" dirty="0" smtClean="0"/>
              <a:t>em </a:t>
            </a:r>
            <a:r>
              <a:rPr lang="de-DE" dirty="0" smtClean="0"/>
              <a:t>Verständnis der </a:t>
            </a:r>
            <a:r>
              <a:rPr lang="de-DE" dirty="0" smtClean="0"/>
              <a:t>Fachdomäne </a:t>
            </a:r>
          </a:p>
          <a:p>
            <a:pPr lvl="1">
              <a:buClr>
                <a:schemeClr val="tx2"/>
              </a:buClr>
            </a:pPr>
            <a:r>
              <a:rPr lang="de-DE" dirty="0" smtClean="0"/>
              <a:t>ab.</a:t>
            </a:r>
          </a:p>
          <a:p>
            <a:pPr lvl="1">
              <a:buClr>
                <a:schemeClr val="tx2"/>
              </a:buClr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 Komplexität eines Modells </a:t>
            </a:r>
            <a:r>
              <a:rPr lang="de-DE" dirty="0" smtClean="0"/>
              <a:t>kann durch eine Verringerung der </a:t>
            </a:r>
            <a:r>
              <a:rPr lang="de-DE" dirty="0" smtClean="0"/>
              <a:t>Anzahl der geschätzten Freiheitsgrade </a:t>
            </a:r>
            <a:r>
              <a:rPr lang="de-DE" dirty="0" smtClean="0"/>
              <a:t>reduziert werden.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Das Verständnis der Fachdomäne kann durch Interaktion mit den Daten und / oder dem Modell verbessert werden.</a:t>
            </a:r>
          </a:p>
          <a:p>
            <a:pPr>
              <a:buClr>
                <a:schemeClr val="tx2"/>
              </a:buClr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Dies </a:t>
            </a:r>
            <a:r>
              <a:rPr lang="de-DE" dirty="0" smtClean="0"/>
              <a:t>kann man erreichen durch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Aufteilen in mehrere Modelle mit höherer </a:t>
            </a:r>
            <a:r>
              <a:rPr lang="de-DE" dirty="0" smtClean="0"/>
              <a:t>Spezialisierung</a:t>
            </a:r>
            <a:endParaRPr lang="de-DE" dirty="0" smtClean="0"/>
          </a:p>
          <a:p>
            <a:pPr marL="800100" lvl="1" indent="-342900">
              <a:buClr>
                <a:schemeClr val="tx2"/>
              </a:buClr>
              <a:buFontTx/>
              <a:buAutoNum type="alphaLcParenR"/>
            </a:pPr>
            <a:r>
              <a:rPr lang="de-DE" dirty="0" smtClean="0"/>
              <a:t>Iteratives Entwickeln </a:t>
            </a:r>
            <a:r>
              <a:rPr lang="de-DE" dirty="0"/>
              <a:t>der </a:t>
            </a:r>
            <a:r>
              <a:rPr lang="de-DE" dirty="0" smtClean="0"/>
              <a:t>Merkmale</a:t>
            </a:r>
          </a:p>
          <a:p>
            <a:pPr marL="800100" lvl="1" indent="-342900">
              <a:buClr>
                <a:schemeClr val="tx2"/>
              </a:buClr>
              <a:buFontTx/>
              <a:buAutoNum type="alphaLcParenR"/>
            </a:pPr>
            <a:r>
              <a:rPr lang="de-DE" dirty="0" smtClean="0"/>
              <a:t>Kodieren </a:t>
            </a:r>
            <a:r>
              <a:rPr lang="de-DE" dirty="0"/>
              <a:t>von Vorwissen im </a:t>
            </a:r>
            <a:r>
              <a:rPr lang="de-DE" dirty="0" smtClean="0"/>
              <a:t>Modell</a:t>
            </a:r>
            <a:endParaRPr lang="de-DE" dirty="0" smtClean="0"/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Transfer </a:t>
            </a:r>
            <a:r>
              <a:rPr lang="de-DE" dirty="0" smtClean="0"/>
              <a:t>Lernen zu leichter interpretierbaren </a:t>
            </a:r>
            <a:r>
              <a:rPr lang="de-DE" dirty="0" smtClean="0"/>
              <a:t>Modellen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?</a:t>
            </a:r>
            <a:endParaRPr lang="de-DE" dirty="0" smtClean="0"/>
          </a:p>
          <a:p>
            <a:pPr marL="800100" lvl="1" indent="-342900">
              <a:buClr>
                <a:schemeClr val="tx2"/>
              </a:buClr>
              <a:buAutoNum type="alphaLcParenR"/>
            </a:pPr>
            <a:endParaRPr lang="de-DE" dirty="0" smtClean="0"/>
          </a:p>
          <a:p>
            <a:pPr marL="800100" lvl="1" indent="-342900">
              <a:buClr>
                <a:schemeClr val="tx2"/>
              </a:buClr>
              <a:buAutoNum type="alphaLcParenR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Interpretable Cognitive Computing Systems, Diss-Kurzcheck, 15.08.2018, Jacqueline Büttner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946150"/>
            <a:ext cx="8103996" cy="530392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Literature</a:t>
            </a:r>
            <a:r>
              <a:rPr lang="de-DE" dirty="0" smtClean="0"/>
              <a:t> Review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Themengebiete	</a:t>
            </a:r>
          </a:p>
          <a:p>
            <a:pPr marL="1200150" lvl="2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Encoding previous knowledge for machine </a:t>
            </a:r>
            <a:r>
              <a:rPr lang="en-US" dirty="0" smtClean="0"/>
              <a:t>learning</a:t>
            </a:r>
          </a:p>
          <a:p>
            <a:pPr marL="1200150" lvl="2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Reducing the complexity of machine learning systems</a:t>
            </a:r>
          </a:p>
          <a:p>
            <a:pPr marL="1200150" lvl="2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Explainable/ Interactive machine learning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Kategorisierung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Konferenzen</a:t>
            </a:r>
            <a:r>
              <a:rPr lang="en-US" dirty="0" smtClean="0"/>
              <a:t>, </a:t>
            </a:r>
            <a:r>
              <a:rPr lang="en-US" dirty="0" err="1" smtClean="0"/>
              <a:t>Autoren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Verfeinerung</a:t>
            </a:r>
            <a:r>
              <a:rPr lang="en-US" dirty="0" smtClean="0"/>
              <a:t> und </a:t>
            </a:r>
            <a:r>
              <a:rPr lang="en-US" dirty="0" err="1" smtClean="0"/>
              <a:t>Eingrenzung</a:t>
            </a:r>
            <a:r>
              <a:rPr lang="en-US" dirty="0" smtClean="0"/>
              <a:t> der </a:t>
            </a:r>
            <a:r>
              <a:rPr lang="en-US" dirty="0" err="1" smtClean="0"/>
              <a:t>Hypothesen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Setting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Validierung</a:t>
            </a:r>
            <a:endParaRPr lang="en-US" dirty="0" smtClean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800100" lvl="1" indent="-342900">
              <a:buClr>
                <a:schemeClr val="tx2"/>
              </a:buClr>
              <a:buAutoNum type="alphaLcParenR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Interpretable Cognitive Computing Systems, Diss-Kurzcheck, 15.08.2018, Jacqueline Büttner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aluno_Farbenmaster">
    <a:dk1>
      <a:sysClr val="windowText" lastClr="000000"/>
    </a:dk1>
    <a:lt1>
      <a:sysClr val="window" lastClr="FFFFFF"/>
    </a:lt1>
    <a:dk2>
      <a:srgbClr val="0C3873"/>
    </a:dk2>
    <a:lt2>
      <a:srgbClr val="9EA8B1"/>
    </a:lt2>
    <a:accent1>
      <a:srgbClr val="CD0A1F"/>
    </a:accent1>
    <a:accent2>
      <a:srgbClr val="4A4B4C"/>
    </a:accent2>
    <a:accent3>
      <a:srgbClr val="64990E"/>
    </a:accent3>
    <a:accent4>
      <a:srgbClr val="8D1133"/>
    </a:accent4>
    <a:accent5>
      <a:srgbClr val="0C3873"/>
    </a:accent5>
    <a:accent6>
      <a:srgbClr val="EAA30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Bildschirmpräsentation (4:3)</PresentationFormat>
  <Paragraphs>99</Paragraphs>
  <Slides>10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palunoFolienmaster</vt:lpstr>
      <vt:lpstr>PowerPoint-Präsentation</vt:lpstr>
      <vt:lpstr>Explainable Artificial Intelligence</vt:lpstr>
      <vt:lpstr>Explainable Artificial Intelligence</vt:lpstr>
      <vt:lpstr>Erklärbarkeit nach DARPA</vt:lpstr>
      <vt:lpstr>Interpretierbarkeit, Erklärbarkeit, Verständlichkeit</vt:lpstr>
      <vt:lpstr>Debugging Cognitive Computing Systems</vt:lpstr>
      <vt:lpstr>Fragestellungen</vt:lpstr>
      <vt:lpstr>Hypothesen</vt:lpstr>
      <vt:lpstr>Nächste Schritte</vt:lpstr>
      <vt:lpstr>Interaktives, iteratives Entwickeln</vt:lpstr>
    </vt:vector>
  </TitlesOfParts>
  <Company>paluno - The Ruhr Institute for Software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 Griebe</dc:creator>
  <cp:lastModifiedBy>Jacqueline Büttner</cp:lastModifiedBy>
  <cp:revision>1419</cp:revision>
  <cp:lastPrinted>2017-11-20T08:42:43Z</cp:lastPrinted>
  <dcterms:created xsi:type="dcterms:W3CDTF">2011-12-06T09:49:55Z</dcterms:created>
  <dcterms:modified xsi:type="dcterms:W3CDTF">2018-07-31T12:22:33Z</dcterms:modified>
</cp:coreProperties>
</file>