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3">
  <p:sldMasterIdLst>
    <p:sldMasterId id="2147483673" r:id="rId1"/>
  </p:sldMasterIdLst>
  <p:notesMasterIdLst>
    <p:notesMasterId r:id="rId23"/>
  </p:notesMasterIdLst>
  <p:sldIdLst>
    <p:sldId id="256" r:id="rId2"/>
    <p:sldId id="361" r:id="rId3"/>
    <p:sldId id="304" r:id="rId4"/>
    <p:sldId id="372" r:id="rId5"/>
    <p:sldId id="362" r:id="rId6"/>
    <p:sldId id="363" r:id="rId7"/>
    <p:sldId id="364" r:id="rId8"/>
    <p:sldId id="375" r:id="rId9"/>
    <p:sldId id="366" r:id="rId10"/>
    <p:sldId id="355" r:id="rId11"/>
    <p:sldId id="374" r:id="rId12"/>
    <p:sldId id="347" r:id="rId13"/>
    <p:sldId id="354" r:id="rId14"/>
    <p:sldId id="371" r:id="rId15"/>
    <p:sldId id="311" r:id="rId16"/>
    <p:sldId id="356" r:id="rId17"/>
    <p:sldId id="340" r:id="rId18"/>
    <p:sldId id="370" r:id="rId19"/>
    <p:sldId id="359" r:id="rId20"/>
    <p:sldId id="345" r:id="rId21"/>
    <p:sldId id="358" r:id="rId22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7">
          <p15:clr>
            <a:srgbClr val="A4A3A4"/>
          </p15:clr>
        </p15:guide>
        <p15:guide id="2" orient="horz" pos="3855">
          <p15:clr>
            <a:srgbClr val="A4A3A4"/>
          </p15:clr>
        </p15:guide>
        <p15:guide id="3" orient="horz" pos="74">
          <p15:clr>
            <a:srgbClr val="A4A3A4"/>
          </p15:clr>
        </p15:guide>
        <p15:guide id="4" orient="horz" pos="596">
          <p15:clr>
            <a:srgbClr val="A4A3A4"/>
          </p15:clr>
        </p15:guide>
        <p15:guide id="5" orient="horz" pos="661">
          <p15:clr>
            <a:srgbClr val="A4A3A4"/>
          </p15:clr>
        </p15:guide>
        <p15:guide id="6" orient="horz" pos="4068">
          <p15:clr>
            <a:srgbClr val="A4A3A4"/>
          </p15:clr>
        </p15:guide>
        <p15:guide id="7" pos="284">
          <p15:clr>
            <a:srgbClr val="A4A3A4"/>
          </p15:clr>
        </p15:guide>
        <p15:guide id="8" pos="5470">
          <p15:clr>
            <a:srgbClr val="A4A3A4"/>
          </p15:clr>
        </p15:guide>
        <p15:guide id="9" pos="2879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cqueline Büttner" initials="JB" lastIdx="1" clrIdx="0">
    <p:extLst>
      <p:ext uri="{19B8F6BF-5375-455C-9EA6-DF929625EA0E}">
        <p15:presenceInfo xmlns:p15="http://schemas.microsoft.com/office/powerpoint/2012/main" userId="feee3de6e02f8be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70E1"/>
    <a:srgbClr val="C7E9FF"/>
    <a:srgbClr val="B0C9EC"/>
    <a:srgbClr val="304090"/>
    <a:srgbClr val="CD0A1F"/>
    <a:srgbClr val="D9242B"/>
    <a:srgbClr val="B21E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ittlere Formatvorlage 3 - Akz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ittlere Formatvorlage 1 - Akz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ittlere Formatvorlage 1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ittlere Formatvorlage 3 - Akz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27F97BB-C833-4FB7-BDE5-3F7075034690}" styleName="Designformatvorlage 2 - Akz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Designformatvorlage 1 - Akz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18603FDC-E32A-4AB5-989C-0864C3EAD2B8}" styleName="Designformatvorlage 2 - Akz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Designformatvorlage 1 - Akz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Designformatvorlage 2 - Akz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Designformatvorlage 2 - Akz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38B1855-1B75-4FBE-930C-398BA8C253C6}" styleName="Designformatvorlage 2 - Akz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F2DE63D5-997A-4646-A377-4702673A728D}" styleName="Helle Formatvorlage 2 - Akz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37CE84F3-28C3-443E-9E96-99CF82512B78}" styleName="Dunkle Formatvorlage 1 - Akz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unkle Formatvorlage 1 - Akz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EBBBCC-DAD2-459C-BE2E-F6DE35CF9A28}" styleName="Dunkle Formatvorlage 2 - Akzent 3/Akz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D03447BB-5D67-496B-8E87-E561075AD55C}" styleName="Dunkle Formatvorlage 1 - Akz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unkle Formatvorlage 1 - Akz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unkle Formatvorlage 1 - Akz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unkle Formatvorlage 1 - Akz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Helle Formatvorlag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Helle Formatvorlage 3 - Akz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Helle Formatvorlage 3 - Akz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ABFCF23-3B69-468F-B69F-88F6DE6A72F2}" styleName="Mittlere Formatvorlage 1 - Akz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Mittlere Formatvorlage 3 - Akz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339" autoAdjust="0"/>
    <p:restoredTop sz="88399" autoAdjust="0"/>
  </p:normalViewPr>
  <p:slideViewPr>
    <p:cSldViewPr snapToGrid="0" snapToObjects="1">
      <p:cViewPr varScale="1">
        <p:scale>
          <a:sx n="102" d="100"/>
          <a:sy n="102" d="100"/>
        </p:scale>
        <p:origin x="234" y="102"/>
      </p:cViewPr>
      <p:guideLst>
        <p:guide orient="horz" pos="317"/>
        <p:guide orient="horz" pos="3855"/>
        <p:guide orient="horz" pos="74"/>
        <p:guide orient="horz" pos="596"/>
        <p:guide orient="horz" pos="661"/>
        <p:guide orient="horz" pos="4068"/>
        <p:guide pos="284"/>
        <p:guide pos="5470"/>
        <p:guide pos="2879"/>
      </p:guideLst>
    </p:cSldViewPr>
  </p:slideViewPr>
  <p:outlineViewPr>
    <p:cViewPr>
      <p:scale>
        <a:sx n="33" d="100"/>
        <a:sy n="33" d="100"/>
      </p:scale>
      <p:origin x="0" y="457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794E9E-DCCE-4524-8B6E-FF6BECDAC7BA}" type="doc">
      <dgm:prSet loTypeId="urn:microsoft.com/office/officeart/2009/3/layout/PlusandMinus" loCatId="relationship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de-DE"/>
        </a:p>
      </dgm:t>
    </dgm:pt>
    <dgm:pt modelId="{27109C6C-1786-42EC-8B21-E1C1FFE84A46}">
      <dgm:prSet phldrT="[Text]"/>
      <dgm:spPr/>
      <dgm:t>
        <a:bodyPr/>
        <a:lstStyle/>
        <a:p>
          <a:r>
            <a:rPr lang="en-US" dirty="0" smtClean="0"/>
            <a:t>Pro</a:t>
          </a:r>
          <a:endParaRPr lang="de-DE" dirty="0"/>
        </a:p>
      </dgm:t>
    </dgm:pt>
    <dgm:pt modelId="{7C9F3B93-7770-42FA-A8A0-DE261C4E3C2C}" type="parTrans" cxnId="{DAEF7415-ED46-4D01-B677-0BC30299180B}">
      <dgm:prSet/>
      <dgm:spPr/>
      <dgm:t>
        <a:bodyPr/>
        <a:lstStyle/>
        <a:p>
          <a:endParaRPr lang="de-DE"/>
        </a:p>
      </dgm:t>
    </dgm:pt>
    <dgm:pt modelId="{6FFA774B-F6BA-4CEB-99B7-0CF500EA7765}" type="sibTrans" cxnId="{DAEF7415-ED46-4D01-B677-0BC30299180B}">
      <dgm:prSet/>
      <dgm:spPr/>
      <dgm:t>
        <a:bodyPr/>
        <a:lstStyle/>
        <a:p>
          <a:endParaRPr lang="de-DE"/>
        </a:p>
      </dgm:t>
    </dgm:pt>
    <dgm:pt modelId="{F3F0D860-B52D-4F22-9479-158954A8FEB7}">
      <dgm:prSet phldrT="[Text]"/>
      <dgm:spPr/>
      <dgm:t>
        <a:bodyPr/>
        <a:lstStyle/>
        <a:p>
          <a:r>
            <a:rPr lang="en-US" dirty="0" smtClean="0"/>
            <a:t>Contra</a:t>
          </a:r>
          <a:endParaRPr lang="de-DE" dirty="0"/>
        </a:p>
      </dgm:t>
    </dgm:pt>
    <dgm:pt modelId="{F120192B-9A81-4F71-8626-0D1F56EE1CDC}" type="parTrans" cxnId="{EEEAC3A8-4A54-4B2D-A227-5FB9667EC5C4}">
      <dgm:prSet/>
      <dgm:spPr/>
      <dgm:t>
        <a:bodyPr/>
        <a:lstStyle/>
        <a:p>
          <a:endParaRPr lang="de-DE"/>
        </a:p>
      </dgm:t>
    </dgm:pt>
    <dgm:pt modelId="{BE64BDDE-E419-462F-B625-B2E5F52B6F8F}" type="sibTrans" cxnId="{EEEAC3A8-4A54-4B2D-A227-5FB9667EC5C4}">
      <dgm:prSet/>
      <dgm:spPr/>
      <dgm:t>
        <a:bodyPr/>
        <a:lstStyle/>
        <a:p>
          <a:endParaRPr lang="de-DE"/>
        </a:p>
      </dgm:t>
    </dgm:pt>
    <dgm:pt modelId="{48D81AA3-8930-479B-AC00-7B5BA94DEABA}">
      <dgm:prSet phldrT="[Text]"/>
      <dgm:spPr/>
      <dgm:t>
        <a:bodyPr/>
        <a:lstStyle/>
        <a:p>
          <a:r>
            <a:rPr lang="en-US" dirty="0" err="1" smtClean="0"/>
            <a:t>Effektiv</a:t>
          </a:r>
          <a:endParaRPr lang="de-DE" dirty="0"/>
        </a:p>
      </dgm:t>
    </dgm:pt>
    <dgm:pt modelId="{F3916F63-3613-423A-857F-69329DE47C90}" type="parTrans" cxnId="{C9C416E5-5D31-4BF8-AD46-D179EB9EF5B1}">
      <dgm:prSet/>
      <dgm:spPr/>
      <dgm:t>
        <a:bodyPr/>
        <a:lstStyle/>
        <a:p>
          <a:endParaRPr lang="de-DE"/>
        </a:p>
      </dgm:t>
    </dgm:pt>
    <dgm:pt modelId="{7B88DD44-0462-4684-B795-A35701CD97A9}" type="sibTrans" cxnId="{C9C416E5-5D31-4BF8-AD46-D179EB9EF5B1}">
      <dgm:prSet/>
      <dgm:spPr/>
      <dgm:t>
        <a:bodyPr/>
        <a:lstStyle/>
        <a:p>
          <a:endParaRPr lang="de-DE"/>
        </a:p>
      </dgm:t>
    </dgm:pt>
    <dgm:pt modelId="{83A4E946-EAF3-4DE3-9FA5-51ABFFF78FBA}">
      <dgm:prSet phldrT="[Text]"/>
      <dgm:spPr/>
      <dgm:t>
        <a:bodyPr/>
        <a:lstStyle/>
        <a:p>
          <a:r>
            <a:rPr lang="en-US" dirty="0" err="1" smtClean="0"/>
            <a:t>Skaliert</a:t>
          </a:r>
          <a:r>
            <a:rPr lang="en-US" dirty="0" smtClean="0"/>
            <a:t> </a:t>
          </a:r>
          <a:r>
            <a:rPr lang="en-US" dirty="0" err="1" smtClean="0"/>
            <a:t>schlecht</a:t>
          </a:r>
          <a:endParaRPr lang="de-DE" dirty="0"/>
        </a:p>
      </dgm:t>
    </dgm:pt>
    <dgm:pt modelId="{209B7C7A-0CD3-41D4-90D4-F149A1763213}" type="parTrans" cxnId="{DBDE526A-893A-4421-A79D-EE969BBC594D}">
      <dgm:prSet/>
      <dgm:spPr/>
      <dgm:t>
        <a:bodyPr/>
        <a:lstStyle/>
        <a:p>
          <a:endParaRPr lang="de-DE"/>
        </a:p>
      </dgm:t>
    </dgm:pt>
    <dgm:pt modelId="{B39F00AE-26CB-4B0A-A59B-F6C05F652272}" type="sibTrans" cxnId="{DBDE526A-893A-4421-A79D-EE969BBC594D}">
      <dgm:prSet/>
      <dgm:spPr/>
      <dgm:t>
        <a:bodyPr/>
        <a:lstStyle/>
        <a:p>
          <a:endParaRPr lang="de-DE"/>
        </a:p>
      </dgm:t>
    </dgm:pt>
    <dgm:pt modelId="{98BBF5F7-8A1E-4EFE-8736-9E2BDF839725}">
      <dgm:prSet phldrT="[Text]"/>
      <dgm:spPr/>
      <dgm:t>
        <a:bodyPr/>
        <a:lstStyle/>
        <a:p>
          <a:endParaRPr lang="de-DE" dirty="0"/>
        </a:p>
      </dgm:t>
    </dgm:pt>
    <dgm:pt modelId="{9DCAD6A5-BCDD-4544-983B-BB3A94B67706}" type="parTrans" cxnId="{F9507B5A-09FE-481A-8864-A6A7648B5260}">
      <dgm:prSet/>
      <dgm:spPr/>
      <dgm:t>
        <a:bodyPr/>
        <a:lstStyle/>
        <a:p>
          <a:endParaRPr lang="de-DE"/>
        </a:p>
      </dgm:t>
    </dgm:pt>
    <dgm:pt modelId="{C9B4D506-5F60-4AA9-ADBB-F2E4BF8F1DFA}" type="sibTrans" cxnId="{F9507B5A-09FE-481A-8864-A6A7648B5260}">
      <dgm:prSet/>
      <dgm:spPr/>
      <dgm:t>
        <a:bodyPr/>
        <a:lstStyle/>
        <a:p>
          <a:endParaRPr lang="de-DE"/>
        </a:p>
      </dgm:t>
    </dgm:pt>
    <dgm:pt modelId="{E46A5133-DAFE-4ED6-A9BF-9A5AF15D07DD}">
      <dgm:prSet phldrT="[Text]"/>
      <dgm:spPr/>
      <dgm:t>
        <a:bodyPr/>
        <a:lstStyle/>
        <a:p>
          <a:r>
            <a:rPr lang="en-US" dirty="0" err="1" smtClean="0"/>
            <a:t>Plausibel</a:t>
          </a:r>
          <a:endParaRPr lang="de-DE" dirty="0"/>
        </a:p>
      </dgm:t>
    </dgm:pt>
    <dgm:pt modelId="{C1F796BA-32D0-4170-B342-C641DF0FFC32}" type="parTrans" cxnId="{42637B25-67A1-46AB-8C65-096746CCF175}">
      <dgm:prSet/>
      <dgm:spPr/>
      <dgm:t>
        <a:bodyPr/>
        <a:lstStyle/>
        <a:p>
          <a:endParaRPr lang="de-DE"/>
        </a:p>
      </dgm:t>
    </dgm:pt>
    <dgm:pt modelId="{B514F1F3-9267-411A-936F-AE06D7BEF45F}" type="sibTrans" cxnId="{42637B25-67A1-46AB-8C65-096746CCF175}">
      <dgm:prSet/>
      <dgm:spPr/>
      <dgm:t>
        <a:bodyPr/>
        <a:lstStyle/>
        <a:p>
          <a:endParaRPr lang="de-DE"/>
        </a:p>
      </dgm:t>
    </dgm:pt>
    <dgm:pt modelId="{119F7EDC-A371-48BF-A1A3-49BAD268EF31}">
      <dgm:prSet phldrT="[Text]"/>
      <dgm:spPr/>
      <dgm:t>
        <a:bodyPr/>
        <a:lstStyle/>
        <a:p>
          <a:r>
            <a:rPr lang="en-US" dirty="0" err="1" smtClean="0"/>
            <a:t>Unabhängig</a:t>
          </a:r>
          <a:r>
            <a:rPr lang="en-US" dirty="0" smtClean="0"/>
            <a:t> von der Art der Items</a:t>
          </a:r>
          <a:endParaRPr lang="de-DE" dirty="0"/>
        </a:p>
      </dgm:t>
    </dgm:pt>
    <dgm:pt modelId="{70202212-1E92-41BF-A892-2AE8E5B8B735}" type="parTrans" cxnId="{D1C0CEFE-9DD8-4ABA-957B-D9A971899F2D}">
      <dgm:prSet/>
      <dgm:spPr/>
      <dgm:t>
        <a:bodyPr/>
        <a:lstStyle/>
        <a:p>
          <a:endParaRPr lang="de-DE"/>
        </a:p>
      </dgm:t>
    </dgm:pt>
    <dgm:pt modelId="{61E08128-7880-47B9-A782-EC6A6D57D801}" type="sibTrans" cxnId="{D1C0CEFE-9DD8-4ABA-957B-D9A971899F2D}">
      <dgm:prSet/>
      <dgm:spPr/>
      <dgm:t>
        <a:bodyPr/>
        <a:lstStyle/>
        <a:p>
          <a:endParaRPr lang="de-DE"/>
        </a:p>
      </dgm:t>
    </dgm:pt>
    <dgm:pt modelId="{7F7E7958-3EBE-4249-AC9B-6DDB841CE077}">
      <dgm:prSet phldrT="[Text]"/>
      <dgm:spPr/>
      <dgm:t>
        <a:bodyPr/>
        <a:lstStyle/>
        <a:p>
          <a:r>
            <a:rPr lang="en-US" dirty="0" err="1" smtClean="0"/>
            <a:t>Neue</a:t>
          </a:r>
          <a:r>
            <a:rPr lang="en-US" dirty="0" smtClean="0"/>
            <a:t> </a:t>
          </a:r>
          <a:r>
            <a:rPr lang="en-US" dirty="0" err="1" smtClean="0"/>
            <a:t>Daten</a:t>
          </a:r>
          <a:r>
            <a:rPr lang="en-US" dirty="0" smtClean="0"/>
            <a:t> </a:t>
          </a:r>
          <a:r>
            <a:rPr lang="en-US" dirty="0" err="1" smtClean="0"/>
            <a:t>leicht</a:t>
          </a:r>
          <a:r>
            <a:rPr lang="en-US" dirty="0" smtClean="0"/>
            <a:t> </a:t>
          </a:r>
          <a:r>
            <a:rPr lang="en-US" dirty="0" err="1" smtClean="0"/>
            <a:t>zu</a:t>
          </a:r>
          <a:r>
            <a:rPr lang="en-US" dirty="0" smtClean="0"/>
            <a:t> </a:t>
          </a:r>
          <a:r>
            <a:rPr lang="en-US" dirty="0" err="1" smtClean="0"/>
            <a:t>berücksichtigen</a:t>
          </a:r>
          <a:endParaRPr lang="de-DE" dirty="0"/>
        </a:p>
      </dgm:t>
    </dgm:pt>
    <dgm:pt modelId="{EAED03CE-4364-48EE-A362-9EC2F09BFD79}" type="parTrans" cxnId="{91BE4CA9-8D9F-4340-8F45-ABD1F4AA4329}">
      <dgm:prSet/>
      <dgm:spPr/>
      <dgm:t>
        <a:bodyPr/>
        <a:lstStyle/>
        <a:p>
          <a:endParaRPr lang="de-DE"/>
        </a:p>
      </dgm:t>
    </dgm:pt>
    <dgm:pt modelId="{E81BCE12-0A28-475D-921D-ECC231E39FB1}" type="sibTrans" cxnId="{91BE4CA9-8D9F-4340-8F45-ABD1F4AA4329}">
      <dgm:prSet/>
      <dgm:spPr/>
      <dgm:t>
        <a:bodyPr/>
        <a:lstStyle/>
        <a:p>
          <a:endParaRPr lang="de-DE"/>
        </a:p>
      </dgm:t>
    </dgm:pt>
    <dgm:pt modelId="{4013A844-E1F2-4E49-BD3A-07F6D843E63E}">
      <dgm:prSet phldrT="[Text]"/>
      <dgm:spPr/>
      <dgm:t>
        <a:bodyPr/>
        <a:lstStyle/>
        <a:p>
          <a:r>
            <a:rPr lang="en-US" dirty="0" err="1" smtClean="0"/>
            <a:t>Funktioniert</a:t>
          </a:r>
          <a:r>
            <a:rPr lang="en-US" dirty="0" smtClean="0"/>
            <a:t> </a:t>
          </a:r>
          <a:r>
            <a:rPr lang="en-US" dirty="0" err="1" smtClean="0"/>
            <a:t>nicht</a:t>
          </a:r>
          <a:r>
            <a:rPr lang="en-US" dirty="0" smtClean="0"/>
            <a:t> </a:t>
          </a:r>
          <a:r>
            <a:rPr lang="en-US" dirty="0" err="1" smtClean="0"/>
            <a:t>wenn</a:t>
          </a:r>
          <a:r>
            <a:rPr lang="en-US" dirty="0" smtClean="0"/>
            <a:t> </a:t>
          </a:r>
          <a:r>
            <a:rPr lang="en-US" dirty="0" err="1" smtClean="0"/>
            <a:t>nur</a:t>
          </a:r>
          <a:r>
            <a:rPr lang="en-US" dirty="0" smtClean="0"/>
            <a:t> </a:t>
          </a:r>
          <a:r>
            <a:rPr lang="en-US" dirty="0" err="1" smtClean="0"/>
            <a:t>wenig</a:t>
          </a:r>
          <a:r>
            <a:rPr lang="en-US" dirty="0" smtClean="0"/>
            <a:t> </a:t>
          </a:r>
          <a:r>
            <a:rPr lang="en-US" dirty="0" err="1" smtClean="0"/>
            <a:t>Bewertungen</a:t>
          </a:r>
          <a:r>
            <a:rPr lang="en-US" dirty="0" smtClean="0"/>
            <a:t> </a:t>
          </a:r>
          <a:r>
            <a:rPr lang="en-US" dirty="0" err="1" smtClean="0"/>
            <a:t>vorhanden</a:t>
          </a:r>
          <a:r>
            <a:rPr lang="en-US" dirty="0" smtClean="0"/>
            <a:t> </a:t>
          </a:r>
          <a:r>
            <a:rPr lang="en-US" dirty="0" err="1" smtClean="0"/>
            <a:t>sind</a:t>
          </a:r>
          <a:endParaRPr lang="de-DE" dirty="0"/>
        </a:p>
      </dgm:t>
    </dgm:pt>
    <dgm:pt modelId="{557F3373-291D-4BD8-A40C-D567D99D1050}" type="parTrans" cxnId="{3C47B1F5-179F-4110-971E-9292443EA3D2}">
      <dgm:prSet/>
      <dgm:spPr/>
      <dgm:t>
        <a:bodyPr/>
        <a:lstStyle/>
        <a:p>
          <a:endParaRPr lang="de-DE"/>
        </a:p>
      </dgm:t>
    </dgm:pt>
    <dgm:pt modelId="{DA3353B4-45AF-4073-8ED4-745A881F1139}" type="sibTrans" cxnId="{3C47B1F5-179F-4110-971E-9292443EA3D2}">
      <dgm:prSet/>
      <dgm:spPr/>
      <dgm:t>
        <a:bodyPr/>
        <a:lstStyle/>
        <a:p>
          <a:endParaRPr lang="de-DE"/>
        </a:p>
      </dgm:t>
    </dgm:pt>
    <dgm:pt modelId="{A0BBD32E-BE5A-452D-B6BE-7952897DCF05}" type="pres">
      <dgm:prSet presAssocID="{7D794E9E-DCCE-4524-8B6E-FF6BECDAC7BA}" presName="Name0" presStyleCnt="0">
        <dgm:presLayoutVars>
          <dgm:chMax val="2"/>
          <dgm:chPref val="2"/>
          <dgm:dir/>
          <dgm:animOne/>
          <dgm:resizeHandles val="exact"/>
        </dgm:presLayoutVars>
      </dgm:prSet>
      <dgm:spPr/>
    </dgm:pt>
    <dgm:pt modelId="{DEE119AF-8634-42A8-8D26-9C0F50E46CCC}" type="pres">
      <dgm:prSet presAssocID="{7D794E9E-DCCE-4524-8B6E-FF6BECDAC7BA}" presName="Background" presStyleLbl="bgImgPlace1" presStyleIdx="0" presStyleCnt="1"/>
      <dgm:spPr/>
    </dgm:pt>
    <dgm:pt modelId="{4C0AECE5-EA0E-44D0-B9B8-000F83980E9E}" type="pres">
      <dgm:prSet presAssocID="{7D794E9E-DCCE-4524-8B6E-FF6BECDAC7BA}" presName="ParentText1" presStyleLbl="revTx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67CF3ED-2C31-4092-A9D3-1E0C17C953C4}" type="pres">
      <dgm:prSet presAssocID="{7D794E9E-DCCE-4524-8B6E-FF6BECDAC7BA}" presName="ParentText2" presStyleLbl="revTx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BF6A3B4-8584-4C6D-A2AB-EA40BBABF3E8}" type="pres">
      <dgm:prSet presAssocID="{7D794E9E-DCCE-4524-8B6E-FF6BECDAC7BA}" presName="Plus" presStyleLbl="alignNode1" presStyleIdx="0" presStyleCnt="2"/>
      <dgm:spPr/>
    </dgm:pt>
    <dgm:pt modelId="{4626D0FC-4C36-4FF3-AFA3-DFF55E620184}" type="pres">
      <dgm:prSet presAssocID="{7D794E9E-DCCE-4524-8B6E-FF6BECDAC7BA}" presName="Minus" presStyleLbl="alignNode1" presStyleIdx="1" presStyleCnt="2"/>
      <dgm:spPr/>
    </dgm:pt>
    <dgm:pt modelId="{6C483189-9DF3-4636-8D36-65C889B98FCA}" type="pres">
      <dgm:prSet presAssocID="{7D794E9E-DCCE-4524-8B6E-FF6BECDAC7BA}" presName="Divider" presStyleLbl="parChTrans1D1" presStyleIdx="0" presStyleCnt="1"/>
      <dgm:spPr/>
    </dgm:pt>
  </dgm:ptLst>
  <dgm:cxnLst>
    <dgm:cxn modelId="{F9507B5A-09FE-481A-8864-A6A7648B5260}" srcId="{F3F0D860-B52D-4F22-9479-158954A8FEB7}" destId="{98BBF5F7-8A1E-4EFE-8736-9E2BDF839725}" srcOrd="2" destOrd="0" parTransId="{9DCAD6A5-BCDD-4544-983B-BB3A94B67706}" sibTransId="{C9B4D506-5F60-4AA9-ADBB-F2E4BF8F1DFA}"/>
    <dgm:cxn modelId="{DAEF7415-ED46-4D01-B677-0BC30299180B}" srcId="{7D794E9E-DCCE-4524-8B6E-FF6BECDAC7BA}" destId="{27109C6C-1786-42EC-8B21-E1C1FFE84A46}" srcOrd="0" destOrd="0" parTransId="{7C9F3B93-7770-42FA-A8A0-DE261C4E3C2C}" sibTransId="{6FFA774B-F6BA-4CEB-99B7-0CF500EA7765}"/>
    <dgm:cxn modelId="{25E44A90-5BF4-4485-89D7-621E3A1B7DC0}" type="presOf" srcId="{27109C6C-1786-42EC-8B21-E1C1FFE84A46}" destId="{4C0AECE5-EA0E-44D0-B9B8-000F83980E9E}" srcOrd="0" destOrd="0" presId="urn:microsoft.com/office/officeart/2009/3/layout/PlusandMinus"/>
    <dgm:cxn modelId="{D1C0CEFE-9DD8-4ABA-957B-D9A971899F2D}" srcId="{27109C6C-1786-42EC-8B21-E1C1FFE84A46}" destId="{119F7EDC-A371-48BF-A1A3-49BAD268EF31}" srcOrd="2" destOrd="0" parTransId="{70202212-1E92-41BF-A892-2AE8E5B8B735}" sibTransId="{61E08128-7880-47B9-A782-EC6A6D57D801}"/>
    <dgm:cxn modelId="{BE3B097D-676E-46C3-8DFA-35C03BB877F0}" type="presOf" srcId="{83A4E946-EAF3-4DE3-9FA5-51ABFFF78FBA}" destId="{667CF3ED-2C31-4092-A9D3-1E0C17C953C4}" srcOrd="0" destOrd="1" presId="urn:microsoft.com/office/officeart/2009/3/layout/PlusandMinus"/>
    <dgm:cxn modelId="{DBDE526A-893A-4421-A79D-EE969BBC594D}" srcId="{F3F0D860-B52D-4F22-9479-158954A8FEB7}" destId="{83A4E946-EAF3-4DE3-9FA5-51ABFFF78FBA}" srcOrd="0" destOrd="0" parTransId="{209B7C7A-0CD3-41D4-90D4-F149A1763213}" sibTransId="{B39F00AE-26CB-4B0A-A59B-F6C05F652272}"/>
    <dgm:cxn modelId="{C9C416E5-5D31-4BF8-AD46-D179EB9EF5B1}" srcId="{27109C6C-1786-42EC-8B21-E1C1FFE84A46}" destId="{48D81AA3-8930-479B-AC00-7B5BA94DEABA}" srcOrd="0" destOrd="0" parTransId="{F3916F63-3613-423A-857F-69329DE47C90}" sibTransId="{7B88DD44-0462-4684-B795-A35701CD97A9}"/>
    <dgm:cxn modelId="{D29F9063-C335-4997-9166-1C95AA59C2A2}" type="presOf" srcId="{E46A5133-DAFE-4ED6-A9BF-9A5AF15D07DD}" destId="{4C0AECE5-EA0E-44D0-B9B8-000F83980E9E}" srcOrd="0" destOrd="2" presId="urn:microsoft.com/office/officeart/2009/3/layout/PlusandMinus"/>
    <dgm:cxn modelId="{DA95D005-AEC2-409B-8F30-993B530BA7B5}" type="presOf" srcId="{7F7E7958-3EBE-4249-AC9B-6DDB841CE077}" destId="{4C0AECE5-EA0E-44D0-B9B8-000F83980E9E}" srcOrd="0" destOrd="4" presId="urn:microsoft.com/office/officeart/2009/3/layout/PlusandMinus"/>
    <dgm:cxn modelId="{4048338C-C31A-4EE9-AF51-8EE000A1F88B}" type="presOf" srcId="{98BBF5F7-8A1E-4EFE-8736-9E2BDF839725}" destId="{667CF3ED-2C31-4092-A9D3-1E0C17C953C4}" srcOrd="0" destOrd="3" presId="urn:microsoft.com/office/officeart/2009/3/layout/PlusandMinus"/>
    <dgm:cxn modelId="{CEB35BAF-F05C-48AC-8C64-12D4D34E7BE3}" type="presOf" srcId="{119F7EDC-A371-48BF-A1A3-49BAD268EF31}" destId="{4C0AECE5-EA0E-44D0-B9B8-000F83980E9E}" srcOrd="0" destOrd="3" presId="urn:microsoft.com/office/officeart/2009/3/layout/PlusandMinus"/>
    <dgm:cxn modelId="{41907433-3603-4317-980D-ED19067BF6F0}" type="presOf" srcId="{4013A844-E1F2-4E49-BD3A-07F6D843E63E}" destId="{667CF3ED-2C31-4092-A9D3-1E0C17C953C4}" srcOrd="0" destOrd="2" presId="urn:microsoft.com/office/officeart/2009/3/layout/PlusandMinus"/>
    <dgm:cxn modelId="{6556F4C1-4EE9-493A-A21B-9B5F11148DF6}" type="presOf" srcId="{7D794E9E-DCCE-4524-8B6E-FF6BECDAC7BA}" destId="{A0BBD32E-BE5A-452D-B6BE-7952897DCF05}" srcOrd="0" destOrd="0" presId="urn:microsoft.com/office/officeart/2009/3/layout/PlusandMinus"/>
    <dgm:cxn modelId="{3C47B1F5-179F-4110-971E-9292443EA3D2}" srcId="{F3F0D860-B52D-4F22-9479-158954A8FEB7}" destId="{4013A844-E1F2-4E49-BD3A-07F6D843E63E}" srcOrd="1" destOrd="0" parTransId="{557F3373-291D-4BD8-A40C-D567D99D1050}" sibTransId="{DA3353B4-45AF-4073-8ED4-745A881F1139}"/>
    <dgm:cxn modelId="{A9D19C6B-7610-4799-9333-B75DE7FA9712}" type="presOf" srcId="{48D81AA3-8930-479B-AC00-7B5BA94DEABA}" destId="{4C0AECE5-EA0E-44D0-B9B8-000F83980E9E}" srcOrd="0" destOrd="1" presId="urn:microsoft.com/office/officeart/2009/3/layout/PlusandMinus"/>
    <dgm:cxn modelId="{91BE4CA9-8D9F-4340-8F45-ABD1F4AA4329}" srcId="{27109C6C-1786-42EC-8B21-E1C1FFE84A46}" destId="{7F7E7958-3EBE-4249-AC9B-6DDB841CE077}" srcOrd="3" destOrd="0" parTransId="{EAED03CE-4364-48EE-A362-9EC2F09BFD79}" sibTransId="{E81BCE12-0A28-475D-921D-ECC231E39FB1}"/>
    <dgm:cxn modelId="{42637B25-67A1-46AB-8C65-096746CCF175}" srcId="{27109C6C-1786-42EC-8B21-E1C1FFE84A46}" destId="{E46A5133-DAFE-4ED6-A9BF-9A5AF15D07DD}" srcOrd="1" destOrd="0" parTransId="{C1F796BA-32D0-4170-B342-C641DF0FFC32}" sibTransId="{B514F1F3-9267-411A-936F-AE06D7BEF45F}"/>
    <dgm:cxn modelId="{636DC53D-70C4-4DE4-9D08-FD3ECF36E8EE}" type="presOf" srcId="{F3F0D860-B52D-4F22-9479-158954A8FEB7}" destId="{667CF3ED-2C31-4092-A9D3-1E0C17C953C4}" srcOrd="0" destOrd="0" presId="urn:microsoft.com/office/officeart/2009/3/layout/PlusandMinus"/>
    <dgm:cxn modelId="{EEEAC3A8-4A54-4B2D-A227-5FB9667EC5C4}" srcId="{7D794E9E-DCCE-4524-8B6E-FF6BECDAC7BA}" destId="{F3F0D860-B52D-4F22-9479-158954A8FEB7}" srcOrd="1" destOrd="0" parTransId="{F120192B-9A81-4F71-8626-0D1F56EE1CDC}" sibTransId="{BE64BDDE-E419-462F-B625-B2E5F52B6F8F}"/>
    <dgm:cxn modelId="{F9B76930-E4D7-4FD7-855F-5DFDD4C9A746}" type="presParOf" srcId="{A0BBD32E-BE5A-452D-B6BE-7952897DCF05}" destId="{DEE119AF-8634-42A8-8D26-9C0F50E46CCC}" srcOrd="0" destOrd="0" presId="urn:microsoft.com/office/officeart/2009/3/layout/PlusandMinus"/>
    <dgm:cxn modelId="{7B387079-B121-4DDE-B3E1-2F633DF2181C}" type="presParOf" srcId="{A0BBD32E-BE5A-452D-B6BE-7952897DCF05}" destId="{4C0AECE5-EA0E-44D0-B9B8-000F83980E9E}" srcOrd="1" destOrd="0" presId="urn:microsoft.com/office/officeart/2009/3/layout/PlusandMinus"/>
    <dgm:cxn modelId="{0ED00FCE-46C3-48D8-8D22-0E82D91CE3F3}" type="presParOf" srcId="{A0BBD32E-BE5A-452D-B6BE-7952897DCF05}" destId="{667CF3ED-2C31-4092-A9D3-1E0C17C953C4}" srcOrd="2" destOrd="0" presId="urn:microsoft.com/office/officeart/2009/3/layout/PlusandMinus"/>
    <dgm:cxn modelId="{147DC4B3-DABC-46BB-A238-040401DBCEE9}" type="presParOf" srcId="{A0BBD32E-BE5A-452D-B6BE-7952897DCF05}" destId="{0BF6A3B4-8584-4C6D-A2AB-EA40BBABF3E8}" srcOrd="3" destOrd="0" presId="urn:microsoft.com/office/officeart/2009/3/layout/PlusandMinus"/>
    <dgm:cxn modelId="{3283764D-FEE3-4602-A60D-37BB6C0C58E1}" type="presParOf" srcId="{A0BBD32E-BE5A-452D-B6BE-7952897DCF05}" destId="{4626D0FC-4C36-4FF3-AFA3-DFF55E620184}" srcOrd="4" destOrd="0" presId="urn:microsoft.com/office/officeart/2009/3/layout/PlusandMinus"/>
    <dgm:cxn modelId="{B6C7290E-CF92-4C5D-886A-0E3DAB1EB329}" type="presParOf" srcId="{A0BBD32E-BE5A-452D-B6BE-7952897DCF05}" destId="{6C483189-9DF3-4636-8D36-65C889B98FCA}" srcOrd="5" destOrd="0" presId="urn:microsoft.com/office/officeart/2009/3/layout/PlusandMinu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A2D1302-B46C-43F3-87BF-7B8EAED67D80}" type="doc">
      <dgm:prSet loTypeId="urn:microsoft.com/office/officeart/2005/8/layout/chevron2" loCatId="process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de-DE"/>
        </a:p>
      </dgm:t>
    </dgm:pt>
    <dgm:pt modelId="{AB2E08F6-C92E-43C2-B621-A23B81B2C378}">
      <dgm:prSet phldrT="[Text]"/>
      <dgm:spPr/>
      <dgm:t>
        <a:bodyPr/>
        <a:lstStyle/>
        <a:p>
          <a:r>
            <a:rPr lang="en-US" dirty="0" smtClean="0"/>
            <a:t>Business Understanding</a:t>
          </a:r>
          <a:endParaRPr lang="de-DE" dirty="0"/>
        </a:p>
      </dgm:t>
    </dgm:pt>
    <dgm:pt modelId="{CC82B797-8E37-453D-8E9C-D6A9C364AFA6}" type="parTrans" cxnId="{5643D6BC-FAEE-4E40-BC73-736C16E7A548}">
      <dgm:prSet/>
      <dgm:spPr/>
      <dgm:t>
        <a:bodyPr/>
        <a:lstStyle/>
        <a:p>
          <a:endParaRPr lang="de-DE"/>
        </a:p>
      </dgm:t>
    </dgm:pt>
    <dgm:pt modelId="{3EC4F018-6484-48CB-A69F-1DCF9A53FA7F}" type="sibTrans" cxnId="{5643D6BC-FAEE-4E40-BC73-736C16E7A548}">
      <dgm:prSet/>
      <dgm:spPr/>
      <dgm:t>
        <a:bodyPr/>
        <a:lstStyle/>
        <a:p>
          <a:endParaRPr lang="de-DE"/>
        </a:p>
      </dgm:t>
    </dgm:pt>
    <dgm:pt modelId="{8051D395-C475-429E-BC2A-DA7F3CC8D195}">
      <dgm:prSet phldrT="[Text]"/>
      <dgm:spPr/>
      <dgm:t>
        <a:bodyPr/>
        <a:lstStyle/>
        <a:p>
          <a:r>
            <a:rPr lang="en-US" dirty="0" err="1" smtClean="0"/>
            <a:t>Geschäftsziel</a:t>
          </a:r>
          <a:endParaRPr lang="de-DE" dirty="0"/>
        </a:p>
      </dgm:t>
    </dgm:pt>
    <dgm:pt modelId="{AF748784-ECA7-4035-8622-0B9D326DFD3D}" type="parTrans" cxnId="{B505B113-81AC-4A2F-B943-3EC9A4495DB4}">
      <dgm:prSet/>
      <dgm:spPr/>
      <dgm:t>
        <a:bodyPr/>
        <a:lstStyle/>
        <a:p>
          <a:endParaRPr lang="de-DE"/>
        </a:p>
      </dgm:t>
    </dgm:pt>
    <dgm:pt modelId="{85EE5730-2C6A-49B7-8414-B2A4A0B4A1F1}" type="sibTrans" cxnId="{B505B113-81AC-4A2F-B943-3EC9A4495DB4}">
      <dgm:prSet/>
      <dgm:spPr/>
      <dgm:t>
        <a:bodyPr/>
        <a:lstStyle/>
        <a:p>
          <a:endParaRPr lang="de-DE"/>
        </a:p>
      </dgm:t>
    </dgm:pt>
    <dgm:pt modelId="{B95DAA12-63AD-4760-8822-2247EF15A601}">
      <dgm:prSet phldrT="[Text]"/>
      <dgm:spPr/>
      <dgm:t>
        <a:bodyPr/>
        <a:lstStyle/>
        <a:p>
          <a:r>
            <a:rPr lang="en-US" dirty="0" smtClean="0"/>
            <a:t>Data Understanding</a:t>
          </a:r>
          <a:endParaRPr lang="de-DE" dirty="0"/>
        </a:p>
      </dgm:t>
    </dgm:pt>
    <dgm:pt modelId="{AE6335EB-4B21-4EDE-9191-66EE825B3726}" type="parTrans" cxnId="{7B3C27CA-6CE1-4058-A3F3-95A75D5F3DDB}">
      <dgm:prSet/>
      <dgm:spPr/>
      <dgm:t>
        <a:bodyPr/>
        <a:lstStyle/>
        <a:p>
          <a:endParaRPr lang="de-DE"/>
        </a:p>
      </dgm:t>
    </dgm:pt>
    <dgm:pt modelId="{C63935AD-AF83-4F42-86D9-CD633DBDBA44}" type="sibTrans" cxnId="{7B3C27CA-6CE1-4058-A3F3-95A75D5F3DDB}">
      <dgm:prSet/>
      <dgm:spPr/>
      <dgm:t>
        <a:bodyPr/>
        <a:lstStyle/>
        <a:p>
          <a:endParaRPr lang="de-DE"/>
        </a:p>
      </dgm:t>
    </dgm:pt>
    <dgm:pt modelId="{281D6A1E-8185-40CE-8EB4-43272903830C}">
      <dgm:prSet phldrT="[Text]"/>
      <dgm:spPr/>
      <dgm:t>
        <a:bodyPr/>
        <a:lstStyle/>
        <a:p>
          <a:r>
            <a:rPr lang="en-US" dirty="0" err="1" smtClean="0"/>
            <a:t>Kaltstart-Problematik</a:t>
          </a:r>
          <a:endParaRPr lang="de-DE" dirty="0"/>
        </a:p>
      </dgm:t>
    </dgm:pt>
    <dgm:pt modelId="{3D2EFB73-2273-4EFE-9FC9-33EEE6C157FB}" type="parTrans" cxnId="{860F5F86-6EE9-458D-8A3F-552144BEB683}">
      <dgm:prSet/>
      <dgm:spPr/>
      <dgm:t>
        <a:bodyPr/>
        <a:lstStyle/>
        <a:p>
          <a:endParaRPr lang="de-DE"/>
        </a:p>
      </dgm:t>
    </dgm:pt>
    <dgm:pt modelId="{FA5802BC-FA56-48BC-9168-F9BE6B793B8C}" type="sibTrans" cxnId="{860F5F86-6EE9-458D-8A3F-552144BEB683}">
      <dgm:prSet/>
      <dgm:spPr/>
      <dgm:t>
        <a:bodyPr/>
        <a:lstStyle/>
        <a:p>
          <a:endParaRPr lang="de-DE"/>
        </a:p>
      </dgm:t>
    </dgm:pt>
    <dgm:pt modelId="{1002FFE4-9E48-4CFB-9A26-00CF389C640B}">
      <dgm:prSet phldrT="[Text]"/>
      <dgm:spPr/>
      <dgm:t>
        <a:bodyPr/>
        <a:lstStyle/>
        <a:p>
          <a:r>
            <a:rPr lang="en-US" dirty="0" smtClean="0"/>
            <a:t>Data preparation</a:t>
          </a:r>
          <a:endParaRPr lang="de-DE" dirty="0"/>
        </a:p>
      </dgm:t>
    </dgm:pt>
    <dgm:pt modelId="{BEDE0F65-DA0B-4E6E-9992-C1874C823DC7}" type="parTrans" cxnId="{790D8C2F-086F-442E-B94C-7A61CE1C0F02}">
      <dgm:prSet/>
      <dgm:spPr/>
      <dgm:t>
        <a:bodyPr/>
        <a:lstStyle/>
        <a:p>
          <a:endParaRPr lang="de-DE"/>
        </a:p>
      </dgm:t>
    </dgm:pt>
    <dgm:pt modelId="{207B0BCB-9CAA-47E4-B972-9F2AA0FC866A}" type="sibTrans" cxnId="{790D8C2F-086F-442E-B94C-7A61CE1C0F02}">
      <dgm:prSet/>
      <dgm:spPr/>
      <dgm:t>
        <a:bodyPr/>
        <a:lstStyle/>
        <a:p>
          <a:endParaRPr lang="de-DE"/>
        </a:p>
      </dgm:t>
    </dgm:pt>
    <dgm:pt modelId="{1DEBE7CB-0701-42DD-B30F-E203166CCAFB}">
      <dgm:prSet phldrT="[Text]"/>
      <dgm:spPr/>
      <dgm:t>
        <a:bodyPr/>
        <a:lstStyle/>
        <a:p>
          <a:r>
            <a:rPr lang="en-US" dirty="0" err="1" smtClean="0"/>
            <a:t>Umgang</a:t>
          </a:r>
          <a:r>
            <a:rPr lang="en-US" dirty="0" smtClean="0"/>
            <a:t> </a:t>
          </a:r>
          <a:r>
            <a:rPr lang="en-US" dirty="0" err="1" smtClean="0"/>
            <a:t>mit</a:t>
          </a:r>
          <a:r>
            <a:rPr lang="en-US" dirty="0" smtClean="0"/>
            <a:t> </a:t>
          </a:r>
          <a:r>
            <a:rPr lang="en-US" dirty="0" err="1" smtClean="0"/>
            <a:t>leeren</a:t>
          </a:r>
          <a:r>
            <a:rPr lang="en-US" dirty="0" smtClean="0"/>
            <a:t> </a:t>
          </a:r>
          <a:r>
            <a:rPr lang="en-US" dirty="0" err="1" smtClean="0"/>
            <a:t>Werten</a:t>
          </a:r>
          <a:endParaRPr lang="de-DE" dirty="0"/>
        </a:p>
      </dgm:t>
    </dgm:pt>
    <dgm:pt modelId="{BB77A0B3-E597-4476-9132-E5E1FB1B34B9}" type="parTrans" cxnId="{A3B807C8-98E6-4B44-BD55-D1BC480E09A9}">
      <dgm:prSet/>
      <dgm:spPr/>
      <dgm:t>
        <a:bodyPr/>
        <a:lstStyle/>
        <a:p>
          <a:endParaRPr lang="de-DE"/>
        </a:p>
      </dgm:t>
    </dgm:pt>
    <dgm:pt modelId="{3B3A6926-F13E-409E-9FAF-8B5D0F6DF5E5}" type="sibTrans" cxnId="{A3B807C8-98E6-4B44-BD55-D1BC480E09A9}">
      <dgm:prSet/>
      <dgm:spPr/>
      <dgm:t>
        <a:bodyPr/>
        <a:lstStyle/>
        <a:p>
          <a:endParaRPr lang="de-DE"/>
        </a:p>
      </dgm:t>
    </dgm:pt>
    <dgm:pt modelId="{E5F78F24-05ED-4DC2-BC44-FE9725810AB4}">
      <dgm:prSet phldrT="[Text]"/>
      <dgm:spPr/>
      <dgm:t>
        <a:bodyPr/>
        <a:lstStyle/>
        <a:p>
          <a:r>
            <a:rPr lang="en-US" dirty="0" err="1" smtClean="0"/>
            <a:t>Datenschutz</a:t>
          </a:r>
          <a:endParaRPr lang="de-DE" dirty="0"/>
        </a:p>
      </dgm:t>
    </dgm:pt>
    <dgm:pt modelId="{31EE4DA1-F372-42C6-9AE2-B1B81720D419}" type="parTrans" cxnId="{EDB8880F-2D66-4A7C-A4B9-9C162EE9DCE3}">
      <dgm:prSet/>
      <dgm:spPr/>
      <dgm:t>
        <a:bodyPr/>
        <a:lstStyle/>
        <a:p>
          <a:endParaRPr lang="de-DE"/>
        </a:p>
      </dgm:t>
    </dgm:pt>
    <dgm:pt modelId="{C60A9AAB-B9E0-4C7A-A202-5EFAAC3927A0}" type="sibTrans" cxnId="{EDB8880F-2D66-4A7C-A4B9-9C162EE9DCE3}">
      <dgm:prSet/>
      <dgm:spPr/>
      <dgm:t>
        <a:bodyPr/>
        <a:lstStyle/>
        <a:p>
          <a:endParaRPr lang="de-DE"/>
        </a:p>
      </dgm:t>
    </dgm:pt>
    <dgm:pt modelId="{F5BBFD90-B94A-4778-AC2D-538A2C8E0CD6}">
      <dgm:prSet phldrT="[Text]"/>
      <dgm:spPr/>
      <dgm:t>
        <a:bodyPr/>
        <a:lstStyle/>
        <a:p>
          <a:r>
            <a:rPr lang="en-US" dirty="0" smtClean="0"/>
            <a:t>Was </a:t>
          </a:r>
          <a:r>
            <a:rPr lang="en-US" dirty="0" err="1" smtClean="0"/>
            <a:t>wird</a:t>
          </a:r>
          <a:r>
            <a:rPr lang="en-US" dirty="0" smtClean="0"/>
            <a:t> </a:t>
          </a:r>
          <a:r>
            <a:rPr lang="en-US" dirty="0" err="1" smtClean="0"/>
            <a:t>empfohlen</a:t>
          </a:r>
          <a:r>
            <a:rPr lang="en-US" dirty="0" smtClean="0"/>
            <a:t>?</a:t>
          </a:r>
          <a:endParaRPr lang="de-DE" dirty="0"/>
        </a:p>
      </dgm:t>
    </dgm:pt>
    <dgm:pt modelId="{7A9B76A2-50A0-4108-9AAB-4815597A1358}" type="parTrans" cxnId="{09F3690B-C003-4DDC-89B1-4C529972B076}">
      <dgm:prSet/>
      <dgm:spPr/>
      <dgm:t>
        <a:bodyPr/>
        <a:lstStyle/>
        <a:p>
          <a:endParaRPr lang="de-DE"/>
        </a:p>
      </dgm:t>
    </dgm:pt>
    <dgm:pt modelId="{A58A6EC2-1A8D-40B9-85AF-36A8FC36BB7D}" type="sibTrans" cxnId="{09F3690B-C003-4DDC-89B1-4C529972B076}">
      <dgm:prSet/>
      <dgm:spPr/>
      <dgm:t>
        <a:bodyPr/>
        <a:lstStyle/>
        <a:p>
          <a:endParaRPr lang="de-DE"/>
        </a:p>
      </dgm:t>
    </dgm:pt>
    <dgm:pt modelId="{E6B154B8-8FE6-42E8-A0D6-5500FA11DCB1}">
      <dgm:prSet phldrT="[Text]"/>
      <dgm:spPr/>
      <dgm:t>
        <a:bodyPr/>
        <a:lstStyle/>
        <a:p>
          <a:r>
            <a:rPr lang="en-US" dirty="0" smtClean="0"/>
            <a:t>Integration </a:t>
          </a:r>
          <a:r>
            <a:rPr lang="en-US" dirty="0" err="1" smtClean="0"/>
            <a:t>mit</a:t>
          </a:r>
          <a:r>
            <a:rPr lang="en-US" dirty="0" smtClean="0"/>
            <a:t> Navigation/ </a:t>
          </a:r>
          <a:r>
            <a:rPr lang="en-US" dirty="0" err="1" smtClean="0"/>
            <a:t>Kontext</a:t>
          </a:r>
          <a:r>
            <a:rPr lang="en-US" dirty="0" smtClean="0"/>
            <a:t> in </a:t>
          </a:r>
          <a:r>
            <a:rPr lang="en-US" dirty="0" err="1" smtClean="0"/>
            <a:t>bestehenden</a:t>
          </a:r>
          <a:r>
            <a:rPr lang="en-US" dirty="0" smtClean="0"/>
            <a:t> </a:t>
          </a:r>
          <a:r>
            <a:rPr lang="en-US" dirty="0" err="1" smtClean="0"/>
            <a:t>Produkten</a:t>
          </a:r>
          <a:endParaRPr lang="de-DE" dirty="0"/>
        </a:p>
      </dgm:t>
    </dgm:pt>
    <dgm:pt modelId="{BB413485-D2E4-4338-8364-4005E2480792}" type="parTrans" cxnId="{26975977-C134-4C6E-BC9C-9DF512C62920}">
      <dgm:prSet/>
      <dgm:spPr/>
      <dgm:t>
        <a:bodyPr/>
        <a:lstStyle/>
        <a:p>
          <a:endParaRPr lang="de-DE"/>
        </a:p>
      </dgm:t>
    </dgm:pt>
    <dgm:pt modelId="{CD58799E-B965-4D32-A3B0-1A7DC778C207}" type="sibTrans" cxnId="{26975977-C134-4C6E-BC9C-9DF512C62920}">
      <dgm:prSet/>
      <dgm:spPr/>
      <dgm:t>
        <a:bodyPr/>
        <a:lstStyle/>
        <a:p>
          <a:endParaRPr lang="de-DE"/>
        </a:p>
      </dgm:t>
    </dgm:pt>
    <dgm:pt modelId="{B43B6478-46E9-458A-93D6-A40C0A58E4BA}">
      <dgm:prSet phldrT="[Text]"/>
      <dgm:spPr/>
      <dgm:t>
        <a:bodyPr/>
        <a:lstStyle/>
        <a:p>
          <a:r>
            <a:rPr lang="en-US" dirty="0" err="1" smtClean="0"/>
            <a:t>Anforderungen</a:t>
          </a:r>
          <a:r>
            <a:rPr lang="en-US" dirty="0" smtClean="0"/>
            <a:t> an </a:t>
          </a:r>
          <a:r>
            <a:rPr lang="en-US" dirty="0" err="1" smtClean="0"/>
            <a:t>Schnelligkeit</a:t>
          </a:r>
          <a:r>
            <a:rPr lang="en-US" dirty="0" smtClean="0"/>
            <a:t>,  </a:t>
          </a:r>
          <a:r>
            <a:rPr lang="en-US" dirty="0" err="1" smtClean="0"/>
            <a:t>Transparenz</a:t>
          </a:r>
          <a:r>
            <a:rPr lang="en-US" dirty="0" smtClean="0"/>
            <a:t>, </a:t>
          </a:r>
          <a:r>
            <a:rPr lang="en-US" dirty="0" err="1" smtClean="0"/>
            <a:t>Robustheit</a:t>
          </a:r>
          <a:r>
            <a:rPr lang="en-US" dirty="0" smtClean="0"/>
            <a:t> </a:t>
          </a:r>
          <a:r>
            <a:rPr lang="en-US" dirty="0" err="1" smtClean="0"/>
            <a:t>ggü</a:t>
          </a:r>
          <a:r>
            <a:rPr lang="en-US" dirty="0" smtClean="0"/>
            <a:t>. </a:t>
          </a:r>
          <a:r>
            <a:rPr lang="en-US" dirty="0" err="1" smtClean="0"/>
            <a:t>Angriffen</a:t>
          </a:r>
          <a:endParaRPr lang="de-DE" dirty="0"/>
        </a:p>
      </dgm:t>
    </dgm:pt>
    <dgm:pt modelId="{AF4AC811-7B59-4994-9A26-543735229546}" type="parTrans" cxnId="{D3C3A8C0-3378-4878-9DED-F9F5E050E1D4}">
      <dgm:prSet/>
      <dgm:spPr/>
      <dgm:t>
        <a:bodyPr/>
        <a:lstStyle/>
        <a:p>
          <a:endParaRPr lang="de-DE"/>
        </a:p>
      </dgm:t>
    </dgm:pt>
    <dgm:pt modelId="{5DBEA7DE-1F2E-451B-9F2E-9888ED4A99A4}" type="sibTrans" cxnId="{D3C3A8C0-3378-4878-9DED-F9F5E050E1D4}">
      <dgm:prSet/>
      <dgm:spPr/>
      <dgm:t>
        <a:bodyPr/>
        <a:lstStyle/>
        <a:p>
          <a:endParaRPr lang="de-DE"/>
        </a:p>
      </dgm:t>
    </dgm:pt>
    <dgm:pt modelId="{57FB3EE7-6E6C-48B5-8ACB-F3BC09672035}">
      <dgm:prSet phldrT="[Text]"/>
      <dgm:spPr/>
      <dgm:t>
        <a:bodyPr/>
        <a:lstStyle/>
        <a:p>
          <a:r>
            <a:rPr lang="en-US" dirty="0" err="1" smtClean="0"/>
            <a:t>Erwartungen</a:t>
          </a:r>
          <a:r>
            <a:rPr lang="en-US" dirty="0" smtClean="0"/>
            <a:t> der </a:t>
          </a:r>
          <a:r>
            <a:rPr lang="en-US" dirty="0" err="1" smtClean="0"/>
            <a:t>Nutzer</a:t>
          </a:r>
          <a:endParaRPr lang="de-DE" dirty="0"/>
        </a:p>
      </dgm:t>
    </dgm:pt>
    <dgm:pt modelId="{2C57C521-632F-43E6-8635-CBEE0FA4F47C}" type="parTrans" cxnId="{ECFB4000-D82C-4857-93EF-C58E8F9568E8}">
      <dgm:prSet/>
      <dgm:spPr/>
      <dgm:t>
        <a:bodyPr/>
        <a:lstStyle/>
        <a:p>
          <a:endParaRPr lang="de-DE"/>
        </a:p>
      </dgm:t>
    </dgm:pt>
    <dgm:pt modelId="{9151AD1C-CDCE-479B-AFBD-2FC6957E8630}" type="sibTrans" cxnId="{ECFB4000-D82C-4857-93EF-C58E8F9568E8}">
      <dgm:prSet/>
      <dgm:spPr/>
      <dgm:t>
        <a:bodyPr/>
        <a:lstStyle/>
        <a:p>
          <a:endParaRPr lang="de-DE"/>
        </a:p>
      </dgm:t>
    </dgm:pt>
    <dgm:pt modelId="{072F3527-3AC7-4959-89E6-B3128338C2D6}">
      <dgm:prSet phldrT="[Text]"/>
      <dgm:spPr/>
      <dgm:t>
        <a:bodyPr/>
        <a:lstStyle/>
        <a:p>
          <a:r>
            <a:rPr lang="en-US" dirty="0" err="1" smtClean="0"/>
            <a:t>Bewertungen</a:t>
          </a:r>
          <a:endParaRPr lang="de-DE" dirty="0"/>
        </a:p>
      </dgm:t>
    </dgm:pt>
    <dgm:pt modelId="{1E3D53D5-9917-440E-A62F-222C7CAC1527}" type="parTrans" cxnId="{93074077-0798-4336-A411-0B57377B1581}">
      <dgm:prSet/>
      <dgm:spPr/>
      <dgm:t>
        <a:bodyPr/>
        <a:lstStyle/>
        <a:p>
          <a:endParaRPr lang="de-DE"/>
        </a:p>
      </dgm:t>
    </dgm:pt>
    <dgm:pt modelId="{24AEF55F-C856-4664-AF6B-E53EDF4D2E4A}" type="sibTrans" cxnId="{93074077-0798-4336-A411-0B57377B1581}">
      <dgm:prSet/>
      <dgm:spPr/>
      <dgm:t>
        <a:bodyPr/>
        <a:lstStyle/>
        <a:p>
          <a:endParaRPr lang="de-DE"/>
        </a:p>
      </dgm:t>
    </dgm:pt>
    <dgm:pt modelId="{2A0AAB4C-7F6C-424C-BC59-59ADFDF0AE82}">
      <dgm:prSet phldrT="[Text]"/>
      <dgm:spPr/>
      <dgm:t>
        <a:bodyPr/>
        <a:lstStyle/>
        <a:p>
          <a:r>
            <a:rPr lang="en-US" dirty="0" err="1" smtClean="0"/>
            <a:t>Demographische</a:t>
          </a:r>
          <a:r>
            <a:rPr lang="en-US" dirty="0" smtClean="0"/>
            <a:t> </a:t>
          </a:r>
          <a:r>
            <a:rPr lang="en-US" dirty="0" err="1" smtClean="0"/>
            <a:t>Daten</a:t>
          </a:r>
          <a:endParaRPr lang="de-DE" dirty="0"/>
        </a:p>
      </dgm:t>
    </dgm:pt>
    <dgm:pt modelId="{3BD93F2D-0125-4F64-A95D-BD14699B628D}" type="parTrans" cxnId="{B5F4BD89-9D8A-4CA2-8BFF-441E0D0109B9}">
      <dgm:prSet/>
      <dgm:spPr/>
      <dgm:t>
        <a:bodyPr/>
        <a:lstStyle/>
        <a:p>
          <a:endParaRPr lang="de-DE"/>
        </a:p>
      </dgm:t>
    </dgm:pt>
    <dgm:pt modelId="{B83A5014-0004-4876-BE6E-13C7603A086D}" type="sibTrans" cxnId="{B5F4BD89-9D8A-4CA2-8BFF-441E0D0109B9}">
      <dgm:prSet/>
      <dgm:spPr/>
      <dgm:t>
        <a:bodyPr/>
        <a:lstStyle/>
        <a:p>
          <a:endParaRPr lang="de-DE"/>
        </a:p>
      </dgm:t>
    </dgm:pt>
    <dgm:pt modelId="{37D0155A-060A-4502-9FB4-70B8C413DB22}">
      <dgm:prSet phldrT="[Text]"/>
      <dgm:spPr/>
      <dgm:t>
        <a:bodyPr/>
        <a:lstStyle/>
        <a:p>
          <a:r>
            <a:rPr lang="en-US" dirty="0" smtClean="0"/>
            <a:t>Bias</a:t>
          </a:r>
          <a:endParaRPr lang="de-DE" dirty="0"/>
        </a:p>
      </dgm:t>
    </dgm:pt>
    <dgm:pt modelId="{32E2DA59-044C-409C-83D0-E7EC71DF52C6}" type="parTrans" cxnId="{2E32062F-CDAC-4674-B68C-A3E40B9A0E11}">
      <dgm:prSet/>
      <dgm:spPr/>
      <dgm:t>
        <a:bodyPr/>
        <a:lstStyle/>
        <a:p>
          <a:endParaRPr lang="de-DE"/>
        </a:p>
      </dgm:t>
    </dgm:pt>
    <dgm:pt modelId="{C9591260-0B12-4536-9B8C-A5B95071010B}" type="sibTrans" cxnId="{2E32062F-CDAC-4674-B68C-A3E40B9A0E11}">
      <dgm:prSet/>
      <dgm:spPr/>
      <dgm:t>
        <a:bodyPr/>
        <a:lstStyle/>
        <a:p>
          <a:endParaRPr lang="de-DE"/>
        </a:p>
      </dgm:t>
    </dgm:pt>
    <dgm:pt modelId="{2083B336-6551-43D9-B307-0AC83816F473}">
      <dgm:prSet phldrT="[Text]"/>
      <dgm:spPr/>
      <dgm:t>
        <a:bodyPr/>
        <a:lstStyle/>
        <a:p>
          <a:r>
            <a:rPr lang="en-US" dirty="0" err="1" smtClean="0"/>
            <a:t>Bewegungsdaten</a:t>
          </a:r>
          <a:r>
            <a:rPr lang="en-US" dirty="0" smtClean="0"/>
            <a:t> (</a:t>
          </a:r>
          <a:r>
            <a:rPr lang="en-US" dirty="0" err="1" smtClean="0"/>
            <a:t>Aussagekraft</a:t>
          </a:r>
          <a:r>
            <a:rPr lang="en-US" dirty="0" smtClean="0"/>
            <a:t>?)</a:t>
          </a:r>
          <a:endParaRPr lang="de-DE" dirty="0"/>
        </a:p>
      </dgm:t>
    </dgm:pt>
    <dgm:pt modelId="{5F7068CC-5A7A-440B-BC9C-F63FC95F8766}" type="parTrans" cxnId="{BEE94B4D-794B-4278-9FE7-720EE140152E}">
      <dgm:prSet/>
      <dgm:spPr/>
      <dgm:t>
        <a:bodyPr/>
        <a:lstStyle/>
        <a:p>
          <a:endParaRPr lang="de-DE"/>
        </a:p>
      </dgm:t>
    </dgm:pt>
    <dgm:pt modelId="{B4FC5BF0-2950-4642-B927-CB73A053A13E}" type="sibTrans" cxnId="{BEE94B4D-794B-4278-9FE7-720EE140152E}">
      <dgm:prSet/>
      <dgm:spPr/>
      <dgm:t>
        <a:bodyPr/>
        <a:lstStyle/>
        <a:p>
          <a:endParaRPr lang="de-DE"/>
        </a:p>
      </dgm:t>
    </dgm:pt>
    <dgm:pt modelId="{1C775F3C-CFEC-4099-A4A8-F0A5A719EF24}">
      <dgm:prSet phldrT="[Text]"/>
      <dgm:spPr/>
      <dgm:t>
        <a:bodyPr/>
        <a:lstStyle/>
        <a:p>
          <a:r>
            <a:rPr lang="en-US" dirty="0" err="1" smtClean="0"/>
            <a:t>Quantität</a:t>
          </a:r>
          <a:r>
            <a:rPr lang="en-US" dirty="0" smtClean="0"/>
            <a:t> der </a:t>
          </a:r>
          <a:r>
            <a:rPr lang="en-US" dirty="0" err="1" smtClean="0"/>
            <a:t>Daten</a:t>
          </a:r>
          <a:endParaRPr lang="de-DE" dirty="0"/>
        </a:p>
      </dgm:t>
    </dgm:pt>
    <dgm:pt modelId="{7A06F027-BE20-422D-B367-4C214C23F35F}" type="parTrans" cxnId="{58E422E4-8AA0-466C-84FF-11C27DF8A232}">
      <dgm:prSet/>
      <dgm:spPr/>
      <dgm:t>
        <a:bodyPr/>
        <a:lstStyle/>
        <a:p>
          <a:endParaRPr lang="de-DE"/>
        </a:p>
      </dgm:t>
    </dgm:pt>
    <dgm:pt modelId="{25E3A615-7FA2-4683-85AB-4DF7D09D8672}" type="sibTrans" cxnId="{58E422E4-8AA0-466C-84FF-11C27DF8A232}">
      <dgm:prSet/>
      <dgm:spPr/>
      <dgm:t>
        <a:bodyPr/>
        <a:lstStyle/>
        <a:p>
          <a:endParaRPr lang="de-DE"/>
        </a:p>
      </dgm:t>
    </dgm:pt>
    <dgm:pt modelId="{6D2845EC-2AE4-4C7C-B217-401916C6D56C}" type="pres">
      <dgm:prSet presAssocID="{FA2D1302-B46C-43F3-87BF-7B8EAED67D80}" presName="linearFlow" presStyleCnt="0">
        <dgm:presLayoutVars>
          <dgm:dir/>
          <dgm:animLvl val="lvl"/>
          <dgm:resizeHandles val="exact"/>
        </dgm:presLayoutVars>
      </dgm:prSet>
      <dgm:spPr/>
    </dgm:pt>
    <dgm:pt modelId="{8693A0FC-3ACD-47FB-B152-68C0CC266E2B}" type="pres">
      <dgm:prSet presAssocID="{AB2E08F6-C92E-43C2-B621-A23B81B2C378}" presName="composite" presStyleCnt="0"/>
      <dgm:spPr/>
    </dgm:pt>
    <dgm:pt modelId="{25B9633B-07B7-4D3C-9E56-A2E3C7C14F58}" type="pres">
      <dgm:prSet presAssocID="{AB2E08F6-C92E-43C2-B621-A23B81B2C378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765E029-EF2C-4F78-A3BE-5E5669B1A7BC}" type="pres">
      <dgm:prSet presAssocID="{AB2E08F6-C92E-43C2-B621-A23B81B2C378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44A1B11-48B3-4D0A-A71B-A4CAE306078C}" type="pres">
      <dgm:prSet presAssocID="{3EC4F018-6484-48CB-A69F-1DCF9A53FA7F}" presName="sp" presStyleCnt="0"/>
      <dgm:spPr/>
    </dgm:pt>
    <dgm:pt modelId="{22FCE584-E595-442D-AC23-8591D544DE11}" type="pres">
      <dgm:prSet presAssocID="{B95DAA12-63AD-4760-8822-2247EF15A601}" presName="composite" presStyleCnt="0"/>
      <dgm:spPr/>
    </dgm:pt>
    <dgm:pt modelId="{93A953BD-CB85-4792-9ECA-AB46DE2E2AA0}" type="pres">
      <dgm:prSet presAssocID="{B95DAA12-63AD-4760-8822-2247EF15A601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2D1A780-CEE5-40A8-80AC-FA23190C26ED}" type="pres">
      <dgm:prSet presAssocID="{B95DAA12-63AD-4760-8822-2247EF15A601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BB96DA2-1C88-47A5-AC57-AB4045B9A98E}" type="pres">
      <dgm:prSet presAssocID="{C63935AD-AF83-4F42-86D9-CD633DBDBA44}" presName="sp" presStyleCnt="0"/>
      <dgm:spPr/>
    </dgm:pt>
    <dgm:pt modelId="{CEE15ED3-B365-4379-813A-AD586DCADBFC}" type="pres">
      <dgm:prSet presAssocID="{1002FFE4-9E48-4CFB-9A26-00CF389C640B}" presName="composite" presStyleCnt="0"/>
      <dgm:spPr/>
    </dgm:pt>
    <dgm:pt modelId="{D2CA54F2-DD1B-4B4E-B750-D553E85B0540}" type="pres">
      <dgm:prSet presAssocID="{1002FFE4-9E48-4CFB-9A26-00CF389C640B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D1F6CD34-97CA-4589-B394-782089F4850B}" type="pres">
      <dgm:prSet presAssocID="{1002FFE4-9E48-4CFB-9A26-00CF389C640B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26975977-C134-4C6E-BC9C-9DF512C62920}" srcId="{AB2E08F6-C92E-43C2-B621-A23B81B2C378}" destId="{E6B154B8-8FE6-42E8-A0D6-5500FA11DCB1}" srcOrd="2" destOrd="0" parTransId="{BB413485-D2E4-4338-8364-4005E2480792}" sibTransId="{CD58799E-B965-4D32-A3B0-1A7DC778C207}"/>
    <dgm:cxn modelId="{D3C3A8C0-3378-4878-9DED-F9F5E050E1D4}" srcId="{AB2E08F6-C92E-43C2-B621-A23B81B2C378}" destId="{B43B6478-46E9-458A-93D6-A40C0A58E4BA}" srcOrd="3" destOrd="0" parTransId="{AF4AC811-7B59-4994-9A26-543735229546}" sibTransId="{5DBEA7DE-1F2E-451B-9F2E-9888ED4A99A4}"/>
    <dgm:cxn modelId="{0F56AD68-5B6E-4490-AF36-3CC669F44927}" type="presOf" srcId="{E5F78F24-05ED-4DC2-BC44-FE9725810AB4}" destId="{D1F6CD34-97CA-4589-B394-782089F4850B}" srcOrd="0" destOrd="2" presId="urn:microsoft.com/office/officeart/2005/8/layout/chevron2"/>
    <dgm:cxn modelId="{ECFB4000-D82C-4857-93EF-C58E8F9568E8}" srcId="{AB2E08F6-C92E-43C2-B621-A23B81B2C378}" destId="{57FB3EE7-6E6C-48B5-8ACB-F3BC09672035}" srcOrd="4" destOrd="0" parTransId="{2C57C521-632F-43E6-8635-CBEE0FA4F47C}" sibTransId="{9151AD1C-CDCE-479B-AFBD-2FC6957E8630}"/>
    <dgm:cxn modelId="{05C4A53F-B133-4823-ABFB-403EF1B106AE}" type="presOf" srcId="{F5BBFD90-B94A-4778-AC2D-538A2C8E0CD6}" destId="{4765E029-EF2C-4F78-A3BE-5E5669B1A7BC}" srcOrd="0" destOrd="1" presId="urn:microsoft.com/office/officeart/2005/8/layout/chevron2"/>
    <dgm:cxn modelId="{C53E96C8-BF3A-4D70-B3BB-40A8007B85AB}" type="presOf" srcId="{57FB3EE7-6E6C-48B5-8ACB-F3BC09672035}" destId="{4765E029-EF2C-4F78-A3BE-5E5669B1A7BC}" srcOrd="0" destOrd="4" presId="urn:microsoft.com/office/officeart/2005/8/layout/chevron2"/>
    <dgm:cxn modelId="{76FCB87E-EB1A-4D4A-93EF-AC51719F491A}" type="presOf" srcId="{1C775F3C-CFEC-4099-A4A8-F0A5A719EF24}" destId="{B2D1A780-CEE5-40A8-80AC-FA23190C26ED}" srcOrd="0" destOrd="4" presId="urn:microsoft.com/office/officeart/2005/8/layout/chevron2"/>
    <dgm:cxn modelId="{A108AB3D-FF50-4CD4-A7AE-B115BB365E54}" type="presOf" srcId="{B43B6478-46E9-458A-93D6-A40C0A58E4BA}" destId="{4765E029-EF2C-4F78-A3BE-5E5669B1A7BC}" srcOrd="0" destOrd="3" presId="urn:microsoft.com/office/officeart/2005/8/layout/chevron2"/>
    <dgm:cxn modelId="{987A8A1C-564D-4FEC-9A97-C0157EA7FF58}" type="presOf" srcId="{281D6A1E-8185-40CE-8EB4-43272903830C}" destId="{B2D1A780-CEE5-40A8-80AC-FA23190C26ED}" srcOrd="0" destOrd="0" presId="urn:microsoft.com/office/officeart/2005/8/layout/chevron2"/>
    <dgm:cxn modelId="{58E422E4-8AA0-466C-84FF-11C27DF8A232}" srcId="{B95DAA12-63AD-4760-8822-2247EF15A601}" destId="{1C775F3C-CFEC-4099-A4A8-F0A5A719EF24}" srcOrd="4" destOrd="0" parTransId="{7A06F027-BE20-422D-B367-4C214C23F35F}" sibTransId="{25E3A615-7FA2-4683-85AB-4DF7D09D8672}"/>
    <dgm:cxn modelId="{5643D6BC-FAEE-4E40-BC73-736C16E7A548}" srcId="{FA2D1302-B46C-43F3-87BF-7B8EAED67D80}" destId="{AB2E08F6-C92E-43C2-B621-A23B81B2C378}" srcOrd="0" destOrd="0" parTransId="{CC82B797-8E37-453D-8E9C-D6A9C364AFA6}" sibTransId="{3EC4F018-6484-48CB-A69F-1DCF9A53FA7F}"/>
    <dgm:cxn modelId="{0E6ED8AE-087B-4600-938F-9BA780C7F3B2}" type="presOf" srcId="{37D0155A-060A-4502-9FB4-70B8C413DB22}" destId="{D1F6CD34-97CA-4589-B394-782089F4850B}" srcOrd="0" destOrd="1" presId="urn:microsoft.com/office/officeart/2005/8/layout/chevron2"/>
    <dgm:cxn modelId="{09F3690B-C003-4DDC-89B1-4C529972B076}" srcId="{AB2E08F6-C92E-43C2-B621-A23B81B2C378}" destId="{F5BBFD90-B94A-4778-AC2D-538A2C8E0CD6}" srcOrd="1" destOrd="0" parTransId="{7A9B76A2-50A0-4108-9AAB-4815597A1358}" sibTransId="{A58A6EC2-1A8D-40B9-85AF-36A8FC36BB7D}"/>
    <dgm:cxn modelId="{C6C38E1E-E2A2-43D5-A447-722EE23D823E}" type="presOf" srcId="{1002FFE4-9E48-4CFB-9A26-00CF389C640B}" destId="{D2CA54F2-DD1B-4B4E-B750-D553E85B0540}" srcOrd="0" destOrd="0" presId="urn:microsoft.com/office/officeart/2005/8/layout/chevron2"/>
    <dgm:cxn modelId="{F599C87A-25B9-47D3-A585-D95D73714786}" type="presOf" srcId="{2A0AAB4C-7F6C-424C-BC59-59ADFDF0AE82}" destId="{B2D1A780-CEE5-40A8-80AC-FA23190C26ED}" srcOrd="0" destOrd="3" presId="urn:microsoft.com/office/officeart/2005/8/layout/chevron2"/>
    <dgm:cxn modelId="{7B3C27CA-6CE1-4058-A3F3-95A75D5F3DDB}" srcId="{FA2D1302-B46C-43F3-87BF-7B8EAED67D80}" destId="{B95DAA12-63AD-4760-8822-2247EF15A601}" srcOrd="1" destOrd="0" parTransId="{AE6335EB-4B21-4EDE-9191-66EE825B3726}" sibTransId="{C63935AD-AF83-4F42-86D9-CD633DBDBA44}"/>
    <dgm:cxn modelId="{860F5F86-6EE9-458D-8A3F-552144BEB683}" srcId="{B95DAA12-63AD-4760-8822-2247EF15A601}" destId="{281D6A1E-8185-40CE-8EB4-43272903830C}" srcOrd="0" destOrd="0" parTransId="{3D2EFB73-2273-4EFE-9FC9-33EEE6C157FB}" sibTransId="{FA5802BC-FA56-48BC-9168-F9BE6B793B8C}"/>
    <dgm:cxn modelId="{B505B113-81AC-4A2F-B943-3EC9A4495DB4}" srcId="{AB2E08F6-C92E-43C2-B621-A23B81B2C378}" destId="{8051D395-C475-429E-BC2A-DA7F3CC8D195}" srcOrd="0" destOrd="0" parTransId="{AF748784-ECA7-4035-8622-0B9D326DFD3D}" sibTransId="{85EE5730-2C6A-49B7-8414-B2A4A0B4A1F1}"/>
    <dgm:cxn modelId="{B5F4BD89-9D8A-4CA2-8BFF-441E0D0109B9}" srcId="{B95DAA12-63AD-4760-8822-2247EF15A601}" destId="{2A0AAB4C-7F6C-424C-BC59-59ADFDF0AE82}" srcOrd="3" destOrd="0" parTransId="{3BD93F2D-0125-4F64-A95D-BD14699B628D}" sibTransId="{B83A5014-0004-4876-BE6E-13C7603A086D}"/>
    <dgm:cxn modelId="{25E33D39-8F4B-4E03-A1C9-D47F5114E1AA}" type="presOf" srcId="{2083B336-6551-43D9-B307-0AC83816F473}" destId="{B2D1A780-CEE5-40A8-80AC-FA23190C26ED}" srcOrd="0" destOrd="2" presId="urn:microsoft.com/office/officeart/2005/8/layout/chevron2"/>
    <dgm:cxn modelId="{BEE94B4D-794B-4278-9FE7-720EE140152E}" srcId="{B95DAA12-63AD-4760-8822-2247EF15A601}" destId="{2083B336-6551-43D9-B307-0AC83816F473}" srcOrd="2" destOrd="0" parTransId="{5F7068CC-5A7A-440B-BC9C-F63FC95F8766}" sibTransId="{B4FC5BF0-2950-4642-B927-CB73A053A13E}"/>
    <dgm:cxn modelId="{D8EFC346-60FA-4836-9B4A-77A94C9B64E0}" type="presOf" srcId="{8051D395-C475-429E-BC2A-DA7F3CC8D195}" destId="{4765E029-EF2C-4F78-A3BE-5E5669B1A7BC}" srcOrd="0" destOrd="0" presId="urn:microsoft.com/office/officeart/2005/8/layout/chevron2"/>
    <dgm:cxn modelId="{A15F56D6-AE49-42B5-AFBA-1B3EF2F5E6BA}" type="presOf" srcId="{FA2D1302-B46C-43F3-87BF-7B8EAED67D80}" destId="{6D2845EC-2AE4-4C7C-B217-401916C6D56C}" srcOrd="0" destOrd="0" presId="urn:microsoft.com/office/officeart/2005/8/layout/chevron2"/>
    <dgm:cxn modelId="{80C21BFB-2AE2-4447-B6F3-233EDE99EDAA}" type="presOf" srcId="{1DEBE7CB-0701-42DD-B30F-E203166CCAFB}" destId="{D1F6CD34-97CA-4589-B394-782089F4850B}" srcOrd="0" destOrd="0" presId="urn:microsoft.com/office/officeart/2005/8/layout/chevron2"/>
    <dgm:cxn modelId="{73B0D0ED-1EB0-4D74-939D-7F89789001A2}" type="presOf" srcId="{072F3527-3AC7-4959-89E6-B3128338C2D6}" destId="{B2D1A780-CEE5-40A8-80AC-FA23190C26ED}" srcOrd="0" destOrd="1" presId="urn:microsoft.com/office/officeart/2005/8/layout/chevron2"/>
    <dgm:cxn modelId="{B5A500D3-931C-4F35-BAAB-FD2E19F038F9}" type="presOf" srcId="{AB2E08F6-C92E-43C2-B621-A23B81B2C378}" destId="{25B9633B-07B7-4D3C-9E56-A2E3C7C14F58}" srcOrd="0" destOrd="0" presId="urn:microsoft.com/office/officeart/2005/8/layout/chevron2"/>
    <dgm:cxn modelId="{93074077-0798-4336-A411-0B57377B1581}" srcId="{B95DAA12-63AD-4760-8822-2247EF15A601}" destId="{072F3527-3AC7-4959-89E6-B3128338C2D6}" srcOrd="1" destOrd="0" parTransId="{1E3D53D5-9917-440E-A62F-222C7CAC1527}" sibTransId="{24AEF55F-C856-4664-AF6B-E53EDF4D2E4A}"/>
    <dgm:cxn modelId="{D2A7F113-34FA-497A-853F-73A94E4CB306}" type="presOf" srcId="{B95DAA12-63AD-4760-8822-2247EF15A601}" destId="{93A953BD-CB85-4792-9ECA-AB46DE2E2AA0}" srcOrd="0" destOrd="0" presId="urn:microsoft.com/office/officeart/2005/8/layout/chevron2"/>
    <dgm:cxn modelId="{F2ADC2A6-2666-4569-A4C0-4D0085DE5170}" type="presOf" srcId="{E6B154B8-8FE6-42E8-A0D6-5500FA11DCB1}" destId="{4765E029-EF2C-4F78-A3BE-5E5669B1A7BC}" srcOrd="0" destOrd="2" presId="urn:microsoft.com/office/officeart/2005/8/layout/chevron2"/>
    <dgm:cxn modelId="{790D8C2F-086F-442E-B94C-7A61CE1C0F02}" srcId="{FA2D1302-B46C-43F3-87BF-7B8EAED67D80}" destId="{1002FFE4-9E48-4CFB-9A26-00CF389C640B}" srcOrd="2" destOrd="0" parTransId="{BEDE0F65-DA0B-4E6E-9992-C1874C823DC7}" sibTransId="{207B0BCB-9CAA-47E4-B972-9F2AA0FC866A}"/>
    <dgm:cxn modelId="{EDB8880F-2D66-4A7C-A4B9-9C162EE9DCE3}" srcId="{1002FFE4-9E48-4CFB-9A26-00CF389C640B}" destId="{E5F78F24-05ED-4DC2-BC44-FE9725810AB4}" srcOrd="2" destOrd="0" parTransId="{31EE4DA1-F372-42C6-9AE2-B1B81720D419}" sibTransId="{C60A9AAB-B9E0-4C7A-A202-5EFAAC3927A0}"/>
    <dgm:cxn modelId="{A3B807C8-98E6-4B44-BD55-D1BC480E09A9}" srcId="{1002FFE4-9E48-4CFB-9A26-00CF389C640B}" destId="{1DEBE7CB-0701-42DD-B30F-E203166CCAFB}" srcOrd="0" destOrd="0" parTransId="{BB77A0B3-E597-4476-9132-E5E1FB1B34B9}" sibTransId="{3B3A6926-F13E-409E-9FAF-8B5D0F6DF5E5}"/>
    <dgm:cxn modelId="{2E32062F-CDAC-4674-B68C-A3E40B9A0E11}" srcId="{1002FFE4-9E48-4CFB-9A26-00CF389C640B}" destId="{37D0155A-060A-4502-9FB4-70B8C413DB22}" srcOrd="1" destOrd="0" parTransId="{32E2DA59-044C-409C-83D0-E7EC71DF52C6}" sibTransId="{C9591260-0B12-4536-9B8C-A5B95071010B}"/>
    <dgm:cxn modelId="{5911264A-243E-479F-A022-9C07989AF40E}" type="presParOf" srcId="{6D2845EC-2AE4-4C7C-B217-401916C6D56C}" destId="{8693A0FC-3ACD-47FB-B152-68C0CC266E2B}" srcOrd="0" destOrd="0" presId="urn:microsoft.com/office/officeart/2005/8/layout/chevron2"/>
    <dgm:cxn modelId="{9E54F6BB-9083-447D-9A22-38E8E1445C46}" type="presParOf" srcId="{8693A0FC-3ACD-47FB-B152-68C0CC266E2B}" destId="{25B9633B-07B7-4D3C-9E56-A2E3C7C14F58}" srcOrd="0" destOrd="0" presId="urn:microsoft.com/office/officeart/2005/8/layout/chevron2"/>
    <dgm:cxn modelId="{662F1D5B-C329-4514-89FD-39981B664D20}" type="presParOf" srcId="{8693A0FC-3ACD-47FB-B152-68C0CC266E2B}" destId="{4765E029-EF2C-4F78-A3BE-5E5669B1A7BC}" srcOrd="1" destOrd="0" presId="urn:microsoft.com/office/officeart/2005/8/layout/chevron2"/>
    <dgm:cxn modelId="{66AF4ACC-C4FE-4F49-B476-C6A5C6475297}" type="presParOf" srcId="{6D2845EC-2AE4-4C7C-B217-401916C6D56C}" destId="{644A1B11-48B3-4D0A-A71B-A4CAE306078C}" srcOrd="1" destOrd="0" presId="urn:microsoft.com/office/officeart/2005/8/layout/chevron2"/>
    <dgm:cxn modelId="{0D90D542-59DE-472B-BFF9-20C1E580AE55}" type="presParOf" srcId="{6D2845EC-2AE4-4C7C-B217-401916C6D56C}" destId="{22FCE584-E595-442D-AC23-8591D544DE11}" srcOrd="2" destOrd="0" presId="urn:microsoft.com/office/officeart/2005/8/layout/chevron2"/>
    <dgm:cxn modelId="{E8988640-11FF-40A5-82BD-16D5959BA8A1}" type="presParOf" srcId="{22FCE584-E595-442D-AC23-8591D544DE11}" destId="{93A953BD-CB85-4792-9ECA-AB46DE2E2AA0}" srcOrd="0" destOrd="0" presId="urn:microsoft.com/office/officeart/2005/8/layout/chevron2"/>
    <dgm:cxn modelId="{D0DCA7D9-DD1D-4EBB-88F7-38FF80483041}" type="presParOf" srcId="{22FCE584-E595-442D-AC23-8591D544DE11}" destId="{B2D1A780-CEE5-40A8-80AC-FA23190C26ED}" srcOrd="1" destOrd="0" presId="urn:microsoft.com/office/officeart/2005/8/layout/chevron2"/>
    <dgm:cxn modelId="{9BB7B072-14AB-49B8-9287-A1A207360661}" type="presParOf" srcId="{6D2845EC-2AE4-4C7C-B217-401916C6D56C}" destId="{EBB96DA2-1C88-47A5-AC57-AB4045B9A98E}" srcOrd="3" destOrd="0" presId="urn:microsoft.com/office/officeart/2005/8/layout/chevron2"/>
    <dgm:cxn modelId="{8D9236E7-4A04-48A7-89DD-EE8626675841}" type="presParOf" srcId="{6D2845EC-2AE4-4C7C-B217-401916C6D56C}" destId="{CEE15ED3-B365-4379-813A-AD586DCADBFC}" srcOrd="4" destOrd="0" presId="urn:microsoft.com/office/officeart/2005/8/layout/chevron2"/>
    <dgm:cxn modelId="{AD9AA929-245E-4F59-870F-48763EB2C467}" type="presParOf" srcId="{CEE15ED3-B365-4379-813A-AD586DCADBFC}" destId="{D2CA54F2-DD1B-4B4E-B750-D553E85B0540}" srcOrd="0" destOrd="0" presId="urn:microsoft.com/office/officeart/2005/8/layout/chevron2"/>
    <dgm:cxn modelId="{BF6FFA5A-CED8-4659-AD1F-EE56592D858D}" type="presParOf" srcId="{CEE15ED3-B365-4379-813A-AD586DCADBFC}" destId="{D1F6CD34-97CA-4589-B394-782089F4850B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A2D1302-B46C-43F3-87BF-7B8EAED67D80}" type="doc">
      <dgm:prSet loTypeId="urn:microsoft.com/office/officeart/2005/8/layout/chevron2" loCatId="process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de-DE"/>
        </a:p>
      </dgm:t>
    </dgm:pt>
    <dgm:pt modelId="{AB2E08F6-C92E-43C2-B621-A23B81B2C378}">
      <dgm:prSet phldrT="[Text]"/>
      <dgm:spPr/>
      <dgm:t>
        <a:bodyPr/>
        <a:lstStyle/>
        <a:p>
          <a:r>
            <a:rPr lang="en-US" dirty="0" smtClean="0"/>
            <a:t>Modeling</a:t>
          </a:r>
          <a:endParaRPr lang="de-DE" dirty="0"/>
        </a:p>
      </dgm:t>
    </dgm:pt>
    <dgm:pt modelId="{CC82B797-8E37-453D-8E9C-D6A9C364AFA6}" type="parTrans" cxnId="{5643D6BC-FAEE-4E40-BC73-736C16E7A548}">
      <dgm:prSet/>
      <dgm:spPr/>
      <dgm:t>
        <a:bodyPr/>
        <a:lstStyle/>
        <a:p>
          <a:endParaRPr lang="de-DE"/>
        </a:p>
      </dgm:t>
    </dgm:pt>
    <dgm:pt modelId="{3EC4F018-6484-48CB-A69F-1DCF9A53FA7F}" type="sibTrans" cxnId="{5643D6BC-FAEE-4E40-BC73-736C16E7A548}">
      <dgm:prSet/>
      <dgm:spPr/>
      <dgm:t>
        <a:bodyPr/>
        <a:lstStyle/>
        <a:p>
          <a:endParaRPr lang="de-DE"/>
        </a:p>
      </dgm:t>
    </dgm:pt>
    <dgm:pt modelId="{8051D395-C475-429E-BC2A-DA7F3CC8D195}">
      <dgm:prSet phldrT="[Text]"/>
      <dgm:spPr/>
      <dgm:t>
        <a:bodyPr/>
        <a:lstStyle/>
        <a:p>
          <a:r>
            <a:rPr lang="en-US" dirty="0" err="1" smtClean="0"/>
            <a:t>Methodenwahl</a:t>
          </a:r>
          <a:r>
            <a:rPr lang="en-US" dirty="0" smtClean="0"/>
            <a:t>: content-, demographic-, collaborative filtering, model vs. memory based, Data-Mining-</a:t>
          </a:r>
          <a:r>
            <a:rPr lang="en-US" dirty="0" err="1" smtClean="0"/>
            <a:t>Techniken</a:t>
          </a:r>
          <a:endParaRPr lang="de-DE" dirty="0"/>
        </a:p>
      </dgm:t>
    </dgm:pt>
    <dgm:pt modelId="{AF748784-ECA7-4035-8622-0B9D326DFD3D}" type="parTrans" cxnId="{B505B113-81AC-4A2F-B943-3EC9A4495DB4}">
      <dgm:prSet/>
      <dgm:spPr/>
      <dgm:t>
        <a:bodyPr/>
        <a:lstStyle/>
        <a:p>
          <a:endParaRPr lang="de-DE"/>
        </a:p>
      </dgm:t>
    </dgm:pt>
    <dgm:pt modelId="{85EE5730-2C6A-49B7-8414-B2A4A0B4A1F1}" type="sibTrans" cxnId="{B505B113-81AC-4A2F-B943-3EC9A4495DB4}">
      <dgm:prSet/>
      <dgm:spPr/>
      <dgm:t>
        <a:bodyPr/>
        <a:lstStyle/>
        <a:p>
          <a:endParaRPr lang="de-DE"/>
        </a:p>
      </dgm:t>
    </dgm:pt>
    <dgm:pt modelId="{B95DAA12-63AD-4760-8822-2247EF15A601}">
      <dgm:prSet phldrT="[Text]"/>
      <dgm:spPr/>
      <dgm:t>
        <a:bodyPr/>
        <a:lstStyle/>
        <a:p>
          <a:r>
            <a:rPr lang="en-US" dirty="0" smtClean="0"/>
            <a:t>Evaluation</a:t>
          </a:r>
          <a:endParaRPr lang="de-DE" dirty="0"/>
        </a:p>
      </dgm:t>
    </dgm:pt>
    <dgm:pt modelId="{AE6335EB-4B21-4EDE-9191-66EE825B3726}" type="parTrans" cxnId="{7B3C27CA-6CE1-4058-A3F3-95A75D5F3DDB}">
      <dgm:prSet/>
      <dgm:spPr/>
      <dgm:t>
        <a:bodyPr/>
        <a:lstStyle/>
        <a:p>
          <a:endParaRPr lang="de-DE"/>
        </a:p>
      </dgm:t>
    </dgm:pt>
    <dgm:pt modelId="{C63935AD-AF83-4F42-86D9-CD633DBDBA44}" type="sibTrans" cxnId="{7B3C27CA-6CE1-4058-A3F3-95A75D5F3DDB}">
      <dgm:prSet/>
      <dgm:spPr/>
      <dgm:t>
        <a:bodyPr/>
        <a:lstStyle/>
        <a:p>
          <a:endParaRPr lang="de-DE"/>
        </a:p>
      </dgm:t>
    </dgm:pt>
    <dgm:pt modelId="{281D6A1E-8185-40CE-8EB4-43272903830C}">
      <dgm:prSet phldrT="[Text]"/>
      <dgm:spPr/>
      <dgm:t>
        <a:bodyPr/>
        <a:lstStyle/>
        <a:p>
          <a:r>
            <a:rPr lang="en-US" dirty="0" smtClean="0"/>
            <a:t>Interpretation der Tests </a:t>
          </a:r>
          <a:r>
            <a:rPr lang="en-US" dirty="0" err="1" smtClean="0"/>
            <a:t>bzw</a:t>
          </a:r>
          <a:r>
            <a:rPr lang="en-US" dirty="0" smtClean="0"/>
            <a:t>. des </a:t>
          </a:r>
          <a:r>
            <a:rPr lang="en-US" dirty="0" err="1" smtClean="0"/>
            <a:t>impliziten</a:t>
          </a:r>
          <a:r>
            <a:rPr lang="en-US" dirty="0" smtClean="0"/>
            <a:t> Feedbacks</a:t>
          </a:r>
          <a:endParaRPr lang="de-DE" dirty="0"/>
        </a:p>
      </dgm:t>
    </dgm:pt>
    <dgm:pt modelId="{3D2EFB73-2273-4EFE-9FC9-33EEE6C157FB}" type="parTrans" cxnId="{860F5F86-6EE9-458D-8A3F-552144BEB683}">
      <dgm:prSet/>
      <dgm:spPr/>
      <dgm:t>
        <a:bodyPr/>
        <a:lstStyle/>
        <a:p>
          <a:endParaRPr lang="de-DE"/>
        </a:p>
      </dgm:t>
    </dgm:pt>
    <dgm:pt modelId="{FA5802BC-FA56-48BC-9168-F9BE6B793B8C}" type="sibTrans" cxnId="{860F5F86-6EE9-458D-8A3F-552144BEB683}">
      <dgm:prSet/>
      <dgm:spPr/>
      <dgm:t>
        <a:bodyPr/>
        <a:lstStyle/>
        <a:p>
          <a:endParaRPr lang="de-DE"/>
        </a:p>
      </dgm:t>
    </dgm:pt>
    <dgm:pt modelId="{1002FFE4-9E48-4CFB-9A26-00CF389C640B}">
      <dgm:prSet phldrT="[Text]"/>
      <dgm:spPr/>
      <dgm:t>
        <a:bodyPr/>
        <a:lstStyle/>
        <a:p>
          <a:r>
            <a:rPr lang="en-US" dirty="0" smtClean="0"/>
            <a:t>Deployment</a:t>
          </a:r>
          <a:endParaRPr lang="de-DE" dirty="0"/>
        </a:p>
      </dgm:t>
    </dgm:pt>
    <dgm:pt modelId="{BEDE0F65-DA0B-4E6E-9992-C1874C823DC7}" type="parTrans" cxnId="{790D8C2F-086F-442E-B94C-7A61CE1C0F02}">
      <dgm:prSet/>
      <dgm:spPr/>
      <dgm:t>
        <a:bodyPr/>
        <a:lstStyle/>
        <a:p>
          <a:endParaRPr lang="de-DE"/>
        </a:p>
      </dgm:t>
    </dgm:pt>
    <dgm:pt modelId="{207B0BCB-9CAA-47E4-B972-9F2AA0FC866A}" type="sibTrans" cxnId="{790D8C2F-086F-442E-B94C-7A61CE1C0F02}">
      <dgm:prSet/>
      <dgm:spPr/>
      <dgm:t>
        <a:bodyPr/>
        <a:lstStyle/>
        <a:p>
          <a:endParaRPr lang="de-DE"/>
        </a:p>
      </dgm:t>
    </dgm:pt>
    <dgm:pt modelId="{1DEBE7CB-0701-42DD-B30F-E203166CCAFB}">
      <dgm:prSet phldrT="[Text]"/>
      <dgm:spPr/>
      <dgm:t>
        <a:bodyPr/>
        <a:lstStyle/>
        <a:p>
          <a:r>
            <a:rPr lang="en-US" dirty="0" err="1" smtClean="0"/>
            <a:t>Idealerweise</a:t>
          </a:r>
          <a:r>
            <a:rPr lang="en-US" dirty="0" smtClean="0"/>
            <a:t> </a:t>
          </a:r>
          <a:r>
            <a:rPr lang="en-US" dirty="0" err="1" smtClean="0"/>
            <a:t>läuft</a:t>
          </a:r>
          <a:r>
            <a:rPr lang="en-US" dirty="0" smtClean="0"/>
            <a:t> Evaluation der </a:t>
          </a:r>
          <a:r>
            <a:rPr lang="en-US" dirty="0" err="1" smtClean="0"/>
            <a:t>Nützlichkeit</a:t>
          </a:r>
          <a:r>
            <a:rPr lang="en-US" dirty="0" smtClean="0"/>
            <a:t> </a:t>
          </a:r>
          <a:r>
            <a:rPr lang="en-US" dirty="0" err="1" smtClean="0"/>
            <a:t>weiterhin</a:t>
          </a:r>
          <a:r>
            <a:rPr lang="en-US" dirty="0" smtClean="0"/>
            <a:t>: </a:t>
          </a:r>
          <a:r>
            <a:rPr lang="en-US" dirty="0" err="1" smtClean="0"/>
            <a:t>Präferenzen</a:t>
          </a:r>
          <a:r>
            <a:rPr lang="en-US" dirty="0" smtClean="0"/>
            <a:t> </a:t>
          </a:r>
          <a:r>
            <a:rPr lang="en-US" dirty="0" err="1" smtClean="0"/>
            <a:t>ändern</a:t>
          </a:r>
          <a:r>
            <a:rPr lang="en-US" dirty="0" smtClean="0"/>
            <a:t> </a:t>
          </a:r>
          <a:r>
            <a:rPr lang="en-US" dirty="0" err="1" smtClean="0"/>
            <a:t>sich</a:t>
          </a:r>
          <a:endParaRPr lang="de-DE" dirty="0"/>
        </a:p>
      </dgm:t>
    </dgm:pt>
    <dgm:pt modelId="{BB77A0B3-E597-4476-9132-E5E1FB1B34B9}" type="parTrans" cxnId="{A3B807C8-98E6-4B44-BD55-D1BC480E09A9}">
      <dgm:prSet/>
      <dgm:spPr/>
      <dgm:t>
        <a:bodyPr/>
        <a:lstStyle/>
        <a:p>
          <a:endParaRPr lang="de-DE"/>
        </a:p>
      </dgm:t>
    </dgm:pt>
    <dgm:pt modelId="{3B3A6926-F13E-409E-9FAF-8B5D0F6DF5E5}" type="sibTrans" cxnId="{A3B807C8-98E6-4B44-BD55-D1BC480E09A9}">
      <dgm:prSet/>
      <dgm:spPr/>
      <dgm:t>
        <a:bodyPr/>
        <a:lstStyle/>
        <a:p>
          <a:endParaRPr lang="de-DE"/>
        </a:p>
      </dgm:t>
    </dgm:pt>
    <dgm:pt modelId="{0185C235-9F80-41FC-A1C8-0C1FB5D79C18}">
      <dgm:prSet phldrT="[Text]"/>
      <dgm:spPr/>
      <dgm:t>
        <a:bodyPr/>
        <a:lstStyle/>
        <a:p>
          <a:r>
            <a:rPr lang="en-US" dirty="0" err="1" smtClean="0"/>
            <a:t>Evaluationsmetriken</a:t>
          </a:r>
          <a:r>
            <a:rPr lang="en-US" dirty="0" smtClean="0"/>
            <a:t>: </a:t>
          </a:r>
          <a:r>
            <a:rPr lang="en-US" dirty="0" err="1" smtClean="0"/>
            <a:t>Genauigkeit</a:t>
          </a:r>
          <a:r>
            <a:rPr lang="en-US" dirty="0" smtClean="0"/>
            <a:t> vs. </a:t>
          </a:r>
          <a:r>
            <a:rPr lang="en-US" dirty="0" err="1" smtClean="0"/>
            <a:t>Diversität</a:t>
          </a:r>
          <a:r>
            <a:rPr lang="en-US" dirty="0" smtClean="0"/>
            <a:t>, </a:t>
          </a:r>
          <a:r>
            <a:rPr lang="en-US" dirty="0" err="1" smtClean="0"/>
            <a:t>implizites</a:t>
          </a:r>
          <a:r>
            <a:rPr lang="en-US" dirty="0" smtClean="0"/>
            <a:t> Feedback</a:t>
          </a:r>
          <a:endParaRPr lang="de-DE" dirty="0"/>
        </a:p>
      </dgm:t>
    </dgm:pt>
    <dgm:pt modelId="{4CFA2FC5-6C53-4E96-AF00-3993F9AC8427}" type="parTrans" cxnId="{73D85AED-1C3A-41F1-B7CD-5440720C76DA}">
      <dgm:prSet/>
      <dgm:spPr/>
      <dgm:t>
        <a:bodyPr/>
        <a:lstStyle/>
        <a:p>
          <a:endParaRPr lang="de-DE"/>
        </a:p>
      </dgm:t>
    </dgm:pt>
    <dgm:pt modelId="{A0BA1C5E-1C73-4AEF-B3A2-7EAD05E86DF2}" type="sibTrans" cxnId="{73D85AED-1C3A-41F1-B7CD-5440720C76DA}">
      <dgm:prSet/>
      <dgm:spPr/>
      <dgm:t>
        <a:bodyPr/>
        <a:lstStyle/>
        <a:p>
          <a:endParaRPr lang="de-DE"/>
        </a:p>
      </dgm:t>
    </dgm:pt>
    <dgm:pt modelId="{6E3C52FA-3A1F-4EAF-9B4D-6C5BD60714F0}">
      <dgm:prSet phldrT="[Text]"/>
      <dgm:spPr/>
      <dgm:t>
        <a:bodyPr/>
        <a:lstStyle/>
        <a:p>
          <a:r>
            <a:rPr lang="en-US" dirty="0" err="1" smtClean="0"/>
            <a:t>Kombination</a:t>
          </a:r>
          <a:r>
            <a:rPr lang="en-US" dirty="0" smtClean="0"/>
            <a:t> von </a:t>
          </a:r>
          <a:r>
            <a:rPr lang="en-US" dirty="0" err="1" smtClean="0"/>
            <a:t>Algorithmen</a:t>
          </a:r>
          <a:r>
            <a:rPr lang="en-US" dirty="0" smtClean="0"/>
            <a:t>, Page-</a:t>
          </a:r>
          <a:r>
            <a:rPr lang="en-US" dirty="0" err="1" smtClean="0"/>
            <a:t>Generierung</a:t>
          </a:r>
          <a:endParaRPr lang="de-DE" dirty="0"/>
        </a:p>
      </dgm:t>
    </dgm:pt>
    <dgm:pt modelId="{F4FC5135-918B-4305-90F0-AC1B855D2D79}" type="parTrans" cxnId="{25528E93-7490-4169-B960-DFBB26B6FFB9}">
      <dgm:prSet/>
      <dgm:spPr/>
      <dgm:t>
        <a:bodyPr/>
        <a:lstStyle/>
        <a:p>
          <a:endParaRPr lang="de-DE"/>
        </a:p>
      </dgm:t>
    </dgm:pt>
    <dgm:pt modelId="{333D2F41-817C-4C9A-A11E-A8346C44AB4C}" type="sibTrans" cxnId="{25528E93-7490-4169-B960-DFBB26B6FFB9}">
      <dgm:prSet/>
      <dgm:spPr/>
      <dgm:t>
        <a:bodyPr/>
        <a:lstStyle/>
        <a:p>
          <a:endParaRPr lang="de-DE"/>
        </a:p>
      </dgm:t>
    </dgm:pt>
    <dgm:pt modelId="{3EEDEB5F-8001-4038-9F6D-3E9FAA9F2C48}">
      <dgm:prSet phldrT="[Text]"/>
      <dgm:spPr/>
      <dgm:t>
        <a:bodyPr/>
        <a:lstStyle/>
        <a:p>
          <a:r>
            <a:rPr lang="en-US" dirty="0" err="1" smtClean="0"/>
            <a:t>Testdesign</a:t>
          </a:r>
          <a:r>
            <a:rPr lang="en-US" dirty="0" smtClean="0"/>
            <a:t>: </a:t>
          </a:r>
          <a:r>
            <a:rPr lang="en-US" dirty="0" err="1" smtClean="0"/>
            <a:t>bestehende</a:t>
          </a:r>
          <a:r>
            <a:rPr lang="en-US" dirty="0" smtClean="0"/>
            <a:t> </a:t>
          </a:r>
          <a:r>
            <a:rPr lang="en-US" dirty="0" err="1" smtClean="0"/>
            <a:t>Datenbanken</a:t>
          </a:r>
          <a:r>
            <a:rPr lang="en-US" dirty="0" smtClean="0"/>
            <a:t> </a:t>
          </a:r>
          <a:r>
            <a:rPr lang="en-US" dirty="0" err="1" smtClean="0"/>
            <a:t>z.B</a:t>
          </a:r>
          <a:r>
            <a:rPr lang="en-US" dirty="0" smtClean="0"/>
            <a:t>. von Netflix, </a:t>
          </a:r>
          <a:r>
            <a:rPr lang="en-US" dirty="0" err="1" smtClean="0"/>
            <a:t>lastfm</a:t>
          </a:r>
          <a:r>
            <a:rPr lang="en-US" dirty="0" smtClean="0"/>
            <a:t> </a:t>
          </a:r>
          <a:r>
            <a:rPr lang="en-US" dirty="0" err="1" smtClean="0"/>
            <a:t>oder</a:t>
          </a:r>
          <a:r>
            <a:rPr lang="en-US" dirty="0" smtClean="0"/>
            <a:t> A/B-Test?</a:t>
          </a:r>
          <a:endParaRPr lang="de-DE" dirty="0"/>
        </a:p>
      </dgm:t>
    </dgm:pt>
    <dgm:pt modelId="{95FBD850-5CFE-4DA7-8BB5-7375B4BF50F5}" type="parTrans" cxnId="{34652863-5E81-401D-A01D-EB5E5990B64C}">
      <dgm:prSet/>
      <dgm:spPr/>
      <dgm:t>
        <a:bodyPr/>
        <a:lstStyle/>
        <a:p>
          <a:endParaRPr lang="de-DE"/>
        </a:p>
      </dgm:t>
    </dgm:pt>
    <dgm:pt modelId="{FBB3E673-EB9F-4D6F-A120-371EB3885657}" type="sibTrans" cxnId="{34652863-5E81-401D-A01D-EB5E5990B64C}">
      <dgm:prSet/>
      <dgm:spPr/>
      <dgm:t>
        <a:bodyPr/>
        <a:lstStyle/>
        <a:p>
          <a:endParaRPr lang="de-DE"/>
        </a:p>
      </dgm:t>
    </dgm:pt>
    <dgm:pt modelId="{323FE1CE-3A82-4E7F-A59C-C8E47053C7FC}">
      <dgm:prSet phldrT="[Text]"/>
      <dgm:spPr/>
      <dgm:t>
        <a:bodyPr/>
        <a:lstStyle/>
        <a:p>
          <a:r>
            <a:rPr lang="en-US" dirty="0" smtClean="0"/>
            <a:t>Positive feedback loop, </a:t>
          </a:r>
          <a:r>
            <a:rPr lang="en-US" dirty="0" err="1" smtClean="0"/>
            <a:t>Ablehnung</a:t>
          </a:r>
          <a:r>
            <a:rPr lang="en-US" dirty="0" smtClean="0"/>
            <a:t> von </a:t>
          </a:r>
          <a:r>
            <a:rPr lang="en-US" dirty="0" err="1" smtClean="0"/>
            <a:t>Neuem</a:t>
          </a:r>
          <a:endParaRPr lang="de-DE" dirty="0"/>
        </a:p>
      </dgm:t>
    </dgm:pt>
    <dgm:pt modelId="{20E59A36-8A9D-458D-9528-CF07C207F3A6}" type="parTrans" cxnId="{9741F82C-8879-44CF-B893-551ECBCC3C7B}">
      <dgm:prSet/>
      <dgm:spPr/>
      <dgm:t>
        <a:bodyPr/>
        <a:lstStyle/>
        <a:p>
          <a:endParaRPr lang="de-DE"/>
        </a:p>
      </dgm:t>
    </dgm:pt>
    <dgm:pt modelId="{3AAA391A-4221-47D0-9BF8-5AE5F3B17B82}" type="sibTrans" cxnId="{9741F82C-8879-44CF-B893-551ECBCC3C7B}">
      <dgm:prSet/>
      <dgm:spPr/>
      <dgm:t>
        <a:bodyPr/>
        <a:lstStyle/>
        <a:p>
          <a:endParaRPr lang="de-DE"/>
        </a:p>
      </dgm:t>
    </dgm:pt>
    <dgm:pt modelId="{C8227B3B-A3CB-4CAA-ACCA-7E02C152A8A3}">
      <dgm:prSet phldrT="[Text]"/>
      <dgm:spPr/>
      <dgm:t>
        <a:bodyPr/>
        <a:lstStyle/>
        <a:p>
          <a:endParaRPr lang="de-DE" dirty="0"/>
        </a:p>
      </dgm:t>
    </dgm:pt>
    <dgm:pt modelId="{1EA0E39A-D331-449D-B4D2-4FC0108A5084}" type="parTrans" cxnId="{93EF1275-A6F8-4278-A81C-E44B5AB5B5DB}">
      <dgm:prSet/>
      <dgm:spPr/>
      <dgm:t>
        <a:bodyPr/>
        <a:lstStyle/>
        <a:p>
          <a:endParaRPr lang="de-DE"/>
        </a:p>
      </dgm:t>
    </dgm:pt>
    <dgm:pt modelId="{CF69DCDC-72E3-43FB-8586-452DF3BEAC31}" type="sibTrans" cxnId="{93EF1275-A6F8-4278-A81C-E44B5AB5B5DB}">
      <dgm:prSet/>
      <dgm:spPr/>
      <dgm:t>
        <a:bodyPr/>
        <a:lstStyle/>
        <a:p>
          <a:endParaRPr lang="de-DE"/>
        </a:p>
      </dgm:t>
    </dgm:pt>
    <dgm:pt modelId="{79B95D9F-5294-4E32-8F97-6A0EF6AE9662}">
      <dgm:prSet phldrT="[Text]"/>
      <dgm:spPr/>
      <dgm:t>
        <a:bodyPr/>
        <a:lstStyle/>
        <a:p>
          <a:endParaRPr lang="de-DE" dirty="0"/>
        </a:p>
      </dgm:t>
    </dgm:pt>
    <dgm:pt modelId="{895F4B7E-6015-455F-9993-3794E61AD42C}" type="parTrans" cxnId="{18CD6B36-6A8C-4B1B-9865-68CAB8831917}">
      <dgm:prSet/>
      <dgm:spPr/>
      <dgm:t>
        <a:bodyPr/>
        <a:lstStyle/>
        <a:p>
          <a:endParaRPr lang="de-DE"/>
        </a:p>
      </dgm:t>
    </dgm:pt>
    <dgm:pt modelId="{5E85C9A2-8125-4A2D-8627-6059D8614278}" type="sibTrans" cxnId="{18CD6B36-6A8C-4B1B-9865-68CAB8831917}">
      <dgm:prSet/>
      <dgm:spPr/>
      <dgm:t>
        <a:bodyPr/>
        <a:lstStyle/>
        <a:p>
          <a:endParaRPr lang="de-DE"/>
        </a:p>
      </dgm:t>
    </dgm:pt>
    <dgm:pt modelId="{FBD16EAD-CFCB-48AB-84D3-1E2D9955382D}">
      <dgm:prSet phldrT="[Text]"/>
      <dgm:spPr/>
      <dgm:t>
        <a:bodyPr/>
        <a:lstStyle/>
        <a:p>
          <a:r>
            <a:rPr lang="en-US" dirty="0" err="1" smtClean="0"/>
            <a:t>s</a:t>
          </a:r>
          <a:r>
            <a:rPr lang="en-US" dirty="0" err="1" smtClean="0"/>
            <a:t>tatistische</a:t>
          </a:r>
          <a:r>
            <a:rPr lang="en-US" dirty="0" smtClean="0"/>
            <a:t> </a:t>
          </a:r>
          <a:r>
            <a:rPr lang="en-US" dirty="0" err="1" smtClean="0"/>
            <a:t>Relevanz</a:t>
          </a:r>
          <a:r>
            <a:rPr lang="en-US" dirty="0" smtClean="0"/>
            <a:t> (</a:t>
          </a:r>
          <a:r>
            <a:rPr lang="en-US" dirty="0" err="1" smtClean="0"/>
            <a:t>Störfaktoren</a:t>
          </a:r>
          <a:r>
            <a:rPr lang="en-US" dirty="0" smtClean="0"/>
            <a:t> </a:t>
          </a:r>
          <a:r>
            <a:rPr lang="en-US" dirty="0" err="1" smtClean="0"/>
            <a:t>hoch</a:t>
          </a:r>
          <a:r>
            <a:rPr lang="en-US" dirty="0" smtClean="0"/>
            <a:t>)</a:t>
          </a:r>
          <a:endParaRPr lang="de-DE" dirty="0"/>
        </a:p>
      </dgm:t>
    </dgm:pt>
    <dgm:pt modelId="{800F1393-650A-4995-BE5E-54966AF5E872}" type="parTrans" cxnId="{CE46655A-AAA6-47EA-9D01-1E0E4C93B093}">
      <dgm:prSet/>
      <dgm:spPr/>
      <dgm:t>
        <a:bodyPr/>
        <a:lstStyle/>
        <a:p>
          <a:endParaRPr lang="de-DE"/>
        </a:p>
      </dgm:t>
    </dgm:pt>
    <dgm:pt modelId="{F56E1056-C649-43CD-9AC3-0BAB0B517E40}" type="sibTrans" cxnId="{CE46655A-AAA6-47EA-9D01-1E0E4C93B093}">
      <dgm:prSet/>
      <dgm:spPr/>
      <dgm:t>
        <a:bodyPr/>
        <a:lstStyle/>
        <a:p>
          <a:endParaRPr lang="de-DE"/>
        </a:p>
      </dgm:t>
    </dgm:pt>
    <dgm:pt modelId="{259EB2E1-42B8-42F1-BF70-7CAF904FB8C2}">
      <dgm:prSet phldrT="[Text]"/>
      <dgm:spPr/>
      <dgm:t>
        <a:bodyPr/>
        <a:lstStyle/>
        <a:p>
          <a:endParaRPr lang="de-DE" dirty="0"/>
        </a:p>
      </dgm:t>
    </dgm:pt>
    <dgm:pt modelId="{247E5D84-B315-4970-BE2B-B8770C0E53C8}" type="parTrans" cxnId="{CAA2F690-BB9A-4178-B2B0-BFFD182F9C57}">
      <dgm:prSet/>
      <dgm:spPr/>
      <dgm:t>
        <a:bodyPr/>
        <a:lstStyle/>
        <a:p>
          <a:endParaRPr lang="de-DE"/>
        </a:p>
      </dgm:t>
    </dgm:pt>
    <dgm:pt modelId="{31EAA18E-A9DB-454B-B8EF-A806CE191159}" type="sibTrans" cxnId="{CAA2F690-BB9A-4178-B2B0-BFFD182F9C57}">
      <dgm:prSet/>
      <dgm:spPr/>
      <dgm:t>
        <a:bodyPr/>
        <a:lstStyle/>
        <a:p>
          <a:endParaRPr lang="de-DE"/>
        </a:p>
      </dgm:t>
    </dgm:pt>
    <dgm:pt modelId="{B02ECAE7-ECB2-491B-8FEE-E0FB679F5E36}">
      <dgm:prSet phldrT="[Text]"/>
      <dgm:spPr/>
      <dgm:t>
        <a:bodyPr/>
        <a:lstStyle/>
        <a:p>
          <a:endParaRPr lang="de-DE" dirty="0"/>
        </a:p>
      </dgm:t>
    </dgm:pt>
    <dgm:pt modelId="{CBDC0CE4-A16C-4BB4-8961-BDA9609C984A}" type="parTrans" cxnId="{EF9D4BDC-47C5-4F92-AD25-E7151CC7C43A}">
      <dgm:prSet/>
      <dgm:spPr/>
      <dgm:t>
        <a:bodyPr/>
        <a:lstStyle/>
        <a:p>
          <a:endParaRPr lang="de-DE"/>
        </a:p>
      </dgm:t>
    </dgm:pt>
    <dgm:pt modelId="{FFD49C88-4696-44BC-965D-E06CAADCD221}" type="sibTrans" cxnId="{EF9D4BDC-47C5-4F92-AD25-E7151CC7C43A}">
      <dgm:prSet/>
      <dgm:spPr/>
      <dgm:t>
        <a:bodyPr/>
        <a:lstStyle/>
        <a:p>
          <a:endParaRPr lang="de-DE"/>
        </a:p>
      </dgm:t>
    </dgm:pt>
    <dgm:pt modelId="{6D2845EC-2AE4-4C7C-B217-401916C6D56C}" type="pres">
      <dgm:prSet presAssocID="{FA2D1302-B46C-43F3-87BF-7B8EAED67D80}" presName="linearFlow" presStyleCnt="0">
        <dgm:presLayoutVars>
          <dgm:dir/>
          <dgm:animLvl val="lvl"/>
          <dgm:resizeHandles val="exact"/>
        </dgm:presLayoutVars>
      </dgm:prSet>
      <dgm:spPr/>
    </dgm:pt>
    <dgm:pt modelId="{8693A0FC-3ACD-47FB-B152-68C0CC266E2B}" type="pres">
      <dgm:prSet presAssocID="{AB2E08F6-C92E-43C2-B621-A23B81B2C378}" presName="composite" presStyleCnt="0"/>
      <dgm:spPr/>
    </dgm:pt>
    <dgm:pt modelId="{25B9633B-07B7-4D3C-9E56-A2E3C7C14F58}" type="pres">
      <dgm:prSet presAssocID="{AB2E08F6-C92E-43C2-B621-A23B81B2C378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765E029-EF2C-4F78-A3BE-5E5669B1A7BC}" type="pres">
      <dgm:prSet presAssocID="{AB2E08F6-C92E-43C2-B621-A23B81B2C378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44A1B11-48B3-4D0A-A71B-A4CAE306078C}" type="pres">
      <dgm:prSet presAssocID="{3EC4F018-6484-48CB-A69F-1DCF9A53FA7F}" presName="sp" presStyleCnt="0"/>
      <dgm:spPr/>
    </dgm:pt>
    <dgm:pt modelId="{22FCE584-E595-442D-AC23-8591D544DE11}" type="pres">
      <dgm:prSet presAssocID="{B95DAA12-63AD-4760-8822-2247EF15A601}" presName="composite" presStyleCnt="0"/>
      <dgm:spPr/>
    </dgm:pt>
    <dgm:pt modelId="{93A953BD-CB85-4792-9ECA-AB46DE2E2AA0}" type="pres">
      <dgm:prSet presAssocID="{B95DAA12-63AD-4760-8822-2247EF15A601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2D1A780-CEE5-40A8-80AC-FA23190C26ED}" type="pres">
      <dgm:prSet presAssocID="{B95DAA12-63AD-4760-8822-2247EF15A601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BB96DA2-1C88-47A5-AC57-AB4045B9A98E}" type="pres">
      <dgm:prSet presAssocID="{C63935AD-AF83-4F42-86D9-CD633DBDBA44}" presName="sp" presStyleCnt="0"/>
      <dgm:spPr/>
    </dgm:pt>
    <dgm:pt modelId="{CEE15ED3-B365-4379-813A-AD586DCADBFC}" type="pres">
      <dgm:prSet presAssocID="{1002FFE4-9E48-4CFB-9A26-00CF389C640B}" presName="composite" presStyleCnt="0"/>
      <dgm:spPr/>
    </dgm:pt>
    <dgm:pt modelId="{D2CA54F2-DD1B-4B4E-B750-D553E85B0540}" type="pres">
      <dgm:prSet presAssocID="{1002FFE4-9E48-4CFB-9A26-00CF389C640B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1F6CD34-97CA-4589-B394-782089F4850B}" type="pres">
      <dgm:prSet presAssocID="{1002FFE4-9E48-4CFB-9A26-00CF389C640B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C6C38E1E-E2A2-43D5-A447-722EE23D823E}" type="presOf" srcId="{1002FFE4-9E48-4CFB-9A26-00CF389C640B}" destId="{D2CA54F2-DD1B-4B4E-B750-D553E85B0540}" srcOrd="0" destOrd="0" presId="urn:microsoft.com/office/officeart/2005/8/layout/chevron2"/>
    <dgm:cxn modelId="{18CD6B36-6A8C-4B1B-9865-68CAB8831917}" srcId="{B95DAA12-63AD-4760-8822-2247EF15A601}" destId="{79B95D9F-5294-4E32-8F97-6A0EF6AE9662}" srcOrd="3" destOrd="0" parTransId="{895F4B7E-6015-455F-9993-3794E61AD42C}" sibTransId="{5E85C9A2-8125-4A2D-8627-6059D8614278}"/>
    <dgm:cxn modelId="{80C21BFB-2AE2-4447-B6F3-233EDE99EDAA}" type="presOf" srcId="{1DEBE7CB-0701-42DD-B30F-E203166CCAFB}" destId="{D1F6CD34-97CA-4589-B394-782089F4850B}" srcOrd="0" destOrd="0" presId="urn:microsoft.com/office/officeart/2005/8/layout/chevron2"/>
    <dgm:cxn modelId="{7B3C27CA-6CE1-4058-A3F3-95A75D5F3DDB}" srcId="{FA2D1302-B46C-43F3-87BF-7B8EAED67D80}" destId="{B95DAA12-63AD-4760-8822-2247EF15A601}" srcOrd="1" destOrd="0" parTransId="{AE6335EB-4B21-4EDE-9191-66EE825B3726}" sibTransId="{C63935AD-AF83-4F42-86D9-CD633DBDBA44}"/>
    <dgm:cxn modelId="{CE46655A-AAA6-47EA-9D01-1E0E4C93B093}" srcId="{B95DAA12-63AD-4760-8822-2247EF15A601}" destId="{FBD16EAD-CFCB-48AB-84D3-1E2D9955382D}" srcOrd="1" destOrd="0" parTransId="{800F1393-650A-4995-BE5E-54966AF5E872}" sibTransId="{F56E1056-C649-43CD-9AC3-0BAB0B517E40}"/>
    <dgm:cxn modelId="{25528E93-7490-4169-B960-DFBB26B6FFB9}" srcId="{AB2E08F6-C92E-43C2-B621-A23B81B2C378}" destId="{6E3C52FA-3A1F-4EAF-9B4D-6C5BD60714F0}" srcOrd="3" destOrd="0" parTransId="{F4FC5135-918B-4305-90F0-AC1B855D2D79}" sibTransId="{333D2F41-817C-4C9A-A11E-A8346C44AB4C}"/>
    <dgm:cxn modelId="{CAA2F690-BB9A-4178-B2B0-BFFD182F9C57}" srcId="{1002FFE4-9E48-4CFB-9A26-00CF389C640B}" destId="{259EB2E1-42B8-42F1-BF70-7CAF904FB8C2}" srcOrd="2" destOrd="0" parTransId="{247E5D84-B315-4970-BE2B-B8770C0E53C8}" sibTransId="{31EAA18E-A9DB-454B-B8EF-A806CE191159}"/>
    <dgm:cxn modelId="{9741F82C-8879-44CF-B893-551ECBCC3C7B}" srcId="{B95DAA12-63AD-4760-8822-2247EF15A601}" destId="{323FE1CE-3A82-4E7F-A59C-C8E47053C7FC}" srcOrd="2" destOrd="0" parTransId="{20E59A36-8A9D-458D-9528-CF07C207F3A6}" sibTransId="{3AAA391A-4221-47D0-9BF8-5AE5F3B17B82}"/>
    <dgm:cxn modelId="{A15F56D6-AE49-42B5-AFBA-1B3EF2F5E6BA}" type="presOf" srcId="{FA2D1302-B46C-43F3-87BF-7B8EAED67D80}" destId="{6D2845EC-2AE4-4C7C-B217-401916C6D56C}" srcOrd="0" destOrd="0" presId="urn:microsoft.com/office/officeart/2005/8/layout/chevron2"/>
    <dgm:cxn modelId="{D2A7F113-34FA-497A-853F-73A94E4CB306}" type="presOf" srcId="{B95DAA12-63AD-4760-8822-2247EF15A601}" destId="{93A953BD-CB85-4792-9ECA-AB46DE2E2AA0}" srcOrd="0" destOrd="0" presId="urn:microsoft.com/office/officeart/2005/8/layout/chevron2"/>
    <dgm:cxn modelId="{860F5F86-6EE9-458D-8A3F-552144BEB683}" srcId="{B95DAA12-63AD-4760-8822-2247EF15A601}" destId="{281D6A1E-8185-40CE-8EB4-43272903830C}" srcOrd="0" destOrd="0" parTransId="{3D2EFB73-2273-4EFE-9FC9-33EEE6C157FB}" sibTransId="{FA5802BC-FA56-48BC-9168-F9BE6B793B8C}"/>
    <dgm:cxn modelId="{34652863-5E81-401D-A01D-EB5E5990B64C}" srcId="{AB2E08F6-C92E-43C2-B621-A23B81B2C378}" destId="{3EEDEB5F-8001-4038-9F6D-3E9FAA9F2C48}" srcOrd="1" destOrd="0" parTransId="{95FBD850-5CFE-4DA7-8BB5-7375B4BF50F5}" sibTransId="{FBB3E673-EB9F-4D6F-A120-371EB3885657}"/>
    <dgm:cxn modelId="{74B29E8A-62F4-4A28-A663-EDD7FE4F1E0E}" type="presOf" srcId="{0185C235-9F80-41FC-A1C8-0C1FB5D79C18}" destId="{4765E029-EF2C-4F78-A3BE-5E5669B1A7BC}" srcOrd="0" destOrd="2" presId="urn:microsoft.com/office/officeart/2005/8/layout/chevron2"/>
    <dgm:cxn modelId="{B505B113-81AC-4A2F-B943-3EC9A4495DB4}" srcId="{AB2E08F6-C92E-43C2-B621-A23B81B2C378}" destId="{8051D395-C475-429E-BC2A-DA7F3CC8D195}" srcOrd="0" destOrd="0" parTransId="{AF748784-ECA7-4035-8622-0B9D326DFD3D}" sibTransId="{85EE5730-2C6A-49B7-8414-B2A4A0B4A1F1}"/>
    <dgm:cxn modelId="{B447BA44-A163-4F6C-BA2F-2130DF746C63}" type="presOf" srcId="{3EEDEB5F-8001-4038-9F6D-3E9FAA9F2C48}" destId="{4765E029-EF2C-4F78-A3BE-5E5669B1A7BC}" srcOrd="0" destOrd="1" presId="urn:microsoft.com/office/officeart/2005/8/layout/chevron2"/>
    <dgm:cxn modelId="{8960EB34-8414-45C4-84AF-C144AB4EA31A}" type="presOf" srcId="{259EB2E1-42B8-42F1-BF70-7CAF904FB8C2}" destId="{D1F6CD34-97CA-4589-B394-782089F4850B}" srcOrd="0" destOrd="2" presId="urn:microsoft.com/office/officeart/2005/8/layout/chevron2"/>
    <dgm:cxn modelId="{6E8B2F69-E583-40BE-A365-69D86AADA4D9}" type="presOf" srcId="{B02ECAE7-ECB2-491B-8FEE-E0FB679F5E36}" destId="{D1F6CD34-97CA-4589-B394-782089F4850B}" srcOrd="0" destOrd="1" presId="urn:microsoft.com/office/officeart/2005/8/layout/chevron2"/>
    <dgm:cxn modelId="{D8EFC346-60FA-4836-9B4A-77A94C9B64E0}" type="presOf" srcId="{8051D395-C475-429E-BC2A-DA7F3CC8D195}" destId="{4765E029-EF2C-4F78-A3BE-5E5669B1A7BC}" srcOrd="0" destOrd="0" presId="urn:microsoft.com/office/officeart/2005/8/layout/chevron2"/>
    <dgm:cxn modelId="{93EF1275-A6F8-4278-A81C-E44B5AB5B5DB}" srcId="{B95DAA12-63AD-4760-8822-2247EF15A601}" destId="{C8227B3B-A3CB-4CAA-ACCA-7E02C152A8A3}" srcOrd="4" destOrd="0" parTransId="{1EA0E39A-D331-449D-B4D2-4FC0108A5084}" sibTransId="{CF69DCDC-72E3-43FB-8586-452DF3BEAC31}"/>
    <dgm:cxn modelId="{CA57B274-4CAB-4C8B-93C1-9FE34A7C6033}" type="presOf" srcId="{C8227B3B-A3CB-4CAA-ACCA-7E02C152A8A3}" destId="{B2D1A780-CEE5-40A8-80AC-FA23190C26ED}" srcOrd="0" destOrd="4" presId="urn:microsoft.com/office/officeart/2005/8/layout/chevron2"/>
    <dgm:cxn modelId="{171D13FC-3802-42DC-9C85-1812735B3299}" type="presOf" srcId="{79B95D9F-5294-4E32-8F97-6A0EF6AE9662}" destId="{B2D1A780-CEE5-40A8-80AC-FA23190C26ED}" srcOrd="0" destOrd="3" presId="urn:microsoft.com/office/officeart/2005/8/layout/chevron2"/>
    <dgm:cxn modelId="{73D85AED-1C3A-41F1-B7CD-5440720C76DA}" srcId="{AB2E08F6-C92E-43C2-B621-A23B81B2C378}" destId="{0185C235-9F80-41FC-A1C8-0C1FB5D79C18}" srcOrd="2" destOrd="0" parTransId="{4CFA2FC5-6C53-4E96-AF00-3993F9AC8427}" sibTransId="{A0BA1C5E-1C73-4AEF-B3A2-7EAD05E86DF2}"/>
    <dgm:cxn modelId="{B5A500D3-931C-4F35-BAAB-FD2E19F038F9}" type="presOf" srcId="{AB2E08F6-C92E-43C2-B621-A23B81B2C378}" destId="{25B9633B-07B7-4D3C-9E56-A2E3C7C14F58}" srcOrd="0" destOrd="0" presId="urn:microsoft.com/office/officeart/2005/8/layout/chevron2"/>
    <dgm:cxn modelId="{F5FF36D2-BCFE-48FC-8D0D-6D42E51004DA}" type="presOf" srcId="{323FE1CE-3A82-4E7F-A59C-C8E47053C7FC}" destId="{B2D1A780-CEE5-40A8-80AC-FA23190C26ED}" srcOrd="0" destOrd="2" presId="urn:microsoft.com/office/officeart/2005/8/layout/chevron2"/>
    <dgm:cxn modelId="{790D8C2F-086F-442E-B94C-7A61CE1C0F02}" srcId="{FA2D1302-B46C-43F3-87BF-7B8EAED67D80}" destId="{1002FFE4-9E48-4CFB-9A26-00CF389C640B}" srcOrd="2" destOrd="0" parTransId="{BEDE0F65-DA0B-4E6E-9992-C1874C823DC7}" sibTransId="{207B0BCB-9CAA-47E4-B972-9F2AA0FC866A}"/>
    <dgm:cxn modelId="{5643D6BC-FAEE-4E40-BC73-736C16E7A548}" srcId="{FA2D1302-B46C-43F3-87BF-7B8EAED67D80}" destId="{AB2E08F6-C92E-43C2-B621-A23B81B2C378}" srcOrd="0" destOrd="0" parTransId="{CC82B797-8E37-453D-8E9C-D6A9C364AFA6}" sibTransId="{3EC4F018-6484-48CB-A69F-1DCF9A53FA7F}"/>
    <dgm:cxn modelId="{A3B807C8-98E6-4B44-BD55-D1BC480E09A9}" srcId="{1002FFE4-9E48-4CFB-9A26-00CF389C640B}" destId="{1DEBE7CB-0701-42DD-B30F-E203166CCAFB}" srcOrd="0" destOrd="0" parTransId="{BB77A0B3-E597-4476-9132-E5E1FB1B34B9}" sibTransId="{3B3A6926-F13E-409E-9FAF-8B5D0F6DF5E5}"/>
    <dgm:cxn modelId="{987A8A1C-564D-4FEC-9A97-C0157EA7FF58}" type="presOf" srcId="{281D6A1E-8185-40CE-8EB4-43272903830C}" destId="{B2D1A780-CEE5-40A8-80AC-FA23190C26ED}" srcOrd="0" destOrd="0" presId="urn:microsoft.com/office/officeart/2005/8/layout/chevron2"/>
    <dgm:cxn modelId="{AA0DF6D6-07C8-4A33-B752-F082E28CC70C}" type="presOf" srcId="{FBD16EAD-CFCB-48AB-84D3-1E2D9955382D}" destId="{B2D1A780-CEE5-40A8-80AC-FA23190C26ED}" srcOrd="0" destOrd="1" presId="urn:microsoft.com/office/officeart/2005/8/layout/chevron2"/>
    <dgm:cxn modelId="{891BBDDD-051F-42FA-A9FB-30F44BDC9ADE}" type="presOf" srcId="{6E3C52FA-3A1F-4EAF-9B4D-6C5BD60714F0}" destId="{4765E029-EF2C-4F78-A3BE-5E5669B1A7BC}" srcOrd="0" destOrd="3" presId="urn:microsoft.com/office/officeart/2005/8/layout/chevron2"/>
    <dgm:cxn modelId="{EF9D4BDC-47C5-4F92-AD25-E7151CC7C43A}" srcId="{1002FFE4-9E48-4CFB-9A26-00CF389C640B}" destId="{B02ECAE7-ECB2-491B-8FEE-E0FB679F5E36}" srcOrd="1" destOrd="0" parTransId="{CBDC0CE4-A16C-4BB4-8961-BDA9609C984A}" sibTransId="{FFD49C88-4696-44BC-965D-E06CAADCD221}"/>
    <dgm:cxn modelId="{5911264A-243E-479F-A022-9C07989AF40E}" type="presParOf" srcId="{6D2845EC-2AE4-4C7C-B217-401916C6D56C}" destId="{8693A0FC-3ACD-47FB-B152-68C0CC266E2B}" srcOrd="0" destOrd="0" presId="urn:microsoft.com/office/officeart/2005/8/layout/chevron2"/>
    <dgm:cxn modelId="{9E54F6BB-9083-447D-9A22-38E8E1445C46}" type="presParOf" srcId="{8693A0FC-3ACD-47FB-B152-68C0CC266E2B}" destId="{25B9633B-07B7-4D3C-9E56-A2E3C7C14F58}" srcOrd="0" destOrd="0" presId="urn:microsoft.com/office/officeart/2005/8/layout/chevron2"/>
    <dgm:cxn modelId="{662F1D5B-C329-4514-89FD-39981B664D20}" type="presParOf" srcId="{8693A0FC-3ACD-47FB-B152-68C0CC266E2B}" destId="{4765E029-EF2C-4F78-A3BE-5E5669B1A7BC}" srcOrd="1" destOrd="0" presId="urn:microsoft.com/office/officeart/2005/8/layout/chevron2"/>
    <dgm:cxn modelId="{66AF4ACC-C4FE-4F49-B476-C6A5C6475297}" type="presParOf" srcId="{6D2845EC-2AE4-4C7C-B217-401916C6D56C}" destId="{644A1B11-48B3-4D0A-A71B-A4CAE306078C}" srcOrd="1" destOrd="0" presId="urn:microsoft.com/office/officeart/2005/8/layout/chevron2"/>
    <dgm:cxn modelId="{0D90D542-59DE-472B-BFF9-20C1E580AE55}" type="presParOf" srcId="{6D2845EC-2AE4-4C7C-B217-401916C6D56C}" destId="{22FCE584-E595-442D-AC23-8591D544DE11}" srcOrd="2" destOrd="0" presId="urn:microsoft.com/office/officeart/2005/8/layout/chevron2"/>
    <dgm:cxn modelId="{E8988640-11FF-40A5-82BD-16D5959BA8A1}" type="presParOf" srcId="{22FCE584-E595-442D-AC23-8591D544DE11}" destId="{93A953BD-CB85-4792-9ECA-AB46DE2E2AA0}" srcOrd="0" destOrd="0" presId="urn:microsoft.com/office/officeart/2005/8/layout/chevron2"/>
    <dgm:cxn modelId="{D0DCA7D9-DD1D-4EBB-88F7-38FF80483041}" type="presParOf" srcId="{22FCE584-E595-442D-AC23-8591D544DE11}" destId="{B2D1A780-CEE5-40A8-80AC-FA23190C26ED}" srcOrd="1" destOrd="0" presId="urn:microsoft.com/office/officeart/2005/8/layout/chevron2"/>
    <dgm:cxn modelId="{9BB7B072-14AB-49B8-9287-A1A207360661}" type="presParOf" srcId="{6D2845EC-2AE4-4C7C-B217-401916C6D56C}" destId="{EBB96DA2-1C88-47A5-AC57-AB4045B9A98E}" srcOrd="3" destOrd="0" presId="urn:microsoft.com/office/officeart/2005/8/layout/chevron2"/>
    <dgm:cxn modelId="{8D9236E7-4A04-48A7-89DD-EE8626675841}" type="presParOf" srcId="{6D2845EC-2AE4-4C7C-B217-401916C6D56C}" destId="{CEE15ED3-B365-4379-813A-AD586DCADBFC}" srcOrd="4" destOrd="0" presId="urn:microsoft.com/office/officeart/2005/8/layout/chevron2"/>
    <dgm:cxn modelId="{AD9AA929-245E-4F59-870F-48763EB2C467}" type="presParOf" srcId="{CEE15ED3-B365-4379-813A-AD586DCADBFC}" destId="{D2CA54F2-DD1B-4B4E-B750-D553E85B0540}" srcOrd="0" destOrd="0" presId="urn:microsoft.com/office/officeart/2005/8/layout/chevron2"/>
    <dgm:cxn modelId="{BF6FFA5A-CED8-4659-AD1F-EE56592D858D}" type="presParOf" srcId="{CEE15ED3-B365-4379-813A-AD586DCADBFC}" destId="{D1F6CD34-97CA-4589-B394-782089F4850B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E119AF-8634-42A8-8D26-9C0F50E46CCC}">
      <dsp:nvSpPr>
        <dsp:cNvPr id="0" name=""/>
        <dsp:cNvSpPr/>
      </dsp:nvSpPr>
      <dsp:spPr>
        <a:xfrm>
          <a:off x="740663" y="1234010"/>
          <a:ext cx="7159752" cy="3700116"/>
        </a:xfrm>
        <a:prstGeom prst="rect">
          <a:avLst/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0AECE5-EA0E-44D0-B9B8-000F83980E9E}">
      <dsp:nvSpPr>
        <dsp:cNvPr id="0" name=""/>
        <dsp:cNvSpPr/>
      </dsp:nvSpPr>
      <dsp:spPr>
        <a:xfrm>
          <a:off x="954633" y="1666743"/>
          <a:ext cx="3324758" cy="31654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675" tIns="66675" rIns="66675" bIns="66675" numCol="1" spcCol="1270" anchor="t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Pro</a:t>
          </a:r>
          <a:endParaRPr lang="de-DE" sz="35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err="1" smtClean="0"/>
            <a:t>Effektiv</a:t>
          </a:r>
          <a:endParaRPr lang="de-DE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err="1" smtClean="0"/>
            <a:t>Plausibel</a:t>
          </a:r>
          <a:endParaRPr lang="de-DE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err="1" smtClean="0"/>
            <a:t>Unabhängig</a:t>
          </a:r>
          <a:r>
            <a:rPr lang="en-US" sz="2700" kern="1200" dirty="0" smtClean="0"/>
            <a:t> von der Art der Items</a:t>
          </a:r>
          <a:endParaRPr lang="de-DE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err="1" smtClean="0"/>
            <a:t>Neue</a:t>
          </a:r>
          <a:r>
            <a:rPr lang="en-US" sz="2700" kern="1200" dirty="0" smtClean="0"/>
            <a:t> </a:t>
          </a:r>
          <a:r>
            <a:rPr lang="en-US" sz="2700" kern="1200" dirty="0" err="1" smtClean="0"/>
            <a:t>Daten</a:t>
          </a:r>
          <a:r>
            <a:rPr lang="en-US" sz="2700" kern="1200" dirty="0" smtClean="0"/>
            <a:t> </a:t>
          </a:r>
          <a:r>
            <a:rPr lang="en-US" sz="2700" kern="1200" dirty="0" err="1" smtClean="0"/>
            <a:t>leicht</a:t>
          </a:r>
          <a:r>
            <a:rPr lang="en-US" sz="2700" kern="1200" dirty="0" smtClean="0"/>
            <a:t> </a:t>
          </a:r>
          <a:r>
            <a:rPr lang="en-US" sz="2700" kern="1200" dirty="0" err="1" smtClean="0"/>
            <a:t>zu</a:t>
          </a:r>
          <a:r>
            <a:rPr lang="en-US" sz="2700" kern="1200" dirty="0" smtClean="0"/>
            <a:t> </a:t>
          </a:r>
          <a:r>
            <a:rPr lang="en-US" sz="2700" kern="1200" dirty="0" err="1" smtClean="0"/>
            <a:t>berücksichtigen</a:t>
          </a:r>
          <a:endParaRPr lang="de-DE" sz="2700" kern="1200" dirty="0"/>
        </a:p>
      </dsp:txBody>
      <dsp:txXfrm>
        <a:off x="954633" y="1666743"/>
        <a:ext cx="3324758" cy="3165404"/>
      </dsp:txXfrm>
    </dsp:sp>
    <dsp:sp modelId="{667CF3ED-2C31-4092-A9D3-1E0C17C953C4}">
      <dsp:nvSpPr>
        <dsp:cNvPr id="0" name=""/>
        <dsp:cNvSpPr/>
      </dsp:nvSpPr>
      <dsp:spPr>
        <a:xfrm>
          <a:off x="4353458" y="1666743"/>
          <a:ext cx="3324758" cy="31654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675" tIns="66675" rIns="66675" bIns="66675" numCol="1" spcCol="1270" anchor="t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Contra</a:t>
          </a:r>
          <a:endParaRPr lang="de-DE" sz="35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err="1" smtClean="0"/>
            <a:t>Skaliert</a:t>
          </a:r>
          <a:r>
            <a:rPr lang="en-US" sz="2700" kern="1200" dirty="0" smtClean="0"/>
            <a:t> </a:t>
          </a:r>
          <a:r>
            <a:rPr lang="en-US" sz="2700" kern="1200" dirty="0" err="1" smtClean="0"/>
            <a:t>schlecht</a:t>
          </a:r>
          <a:endParaRPr lang="de-DE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err="1" smtClean="0"/>
            <a:t>Funktioniert</a:t>
          </a:r>
          <a:r>
            <a:rPr lang="en-US" sz="2700" kern="1200" dirty="0" smtClean="0"/>
            <a:t> </a:t>
          </a:r>
          <a:r>
            <a:rPr lang="en-US" sz="2700" kern="1200" dirty="0" err="1" smtClean="0"/>
            <a:t>nicht</a:t>
          </a:r>
          <a:r>
            <a:rPr lang="en-US" sz="2700" kern="1200" dirty="0" smtClean="0"/>
            <a:t> </a:t>
          </a:r>
          <a:r>
            <a:rPr lang="en-US" sz="2700" kern="1200" dirty="0" err="1" smtClean="0"/>
            <a:t>wenn</a:t>
          </a:r>
          <a:r>
            <a:rPr lang="en-US" sz="2700" kern="1200" dirty="0" smtClean="0"/>
            <a:t> </a:t>
          </a:r>
          <a:r>
            <a:rPr lang="en-US" sz="2700" kern="1200" dirty="0" err="1" smtClean="0"/>
            <a:t>nur</a:t>
          </a:r>
          <a:r>
            <a:rPr lang="en-US" sz="2700" kern="1200" dirty="0" smtClean="0"/>
            <a:t> </a:t>
          </a:r>
          <a:r>
            <a:rPr lang="en-US" sz="2700" kern="1200" dirty="0" err="1" smtClean="0"/>
            <a:t>wenig</a:t>
          </a:r>
          <a:r>
            <a:rPr lang="en-US" sz="2700" kern="1200" dirty="0" smtClean="0"/>
            <a:t> </a:t>
          </a:r>
          <a:r>
            <a:rPr lang="en-US" sz="2700" kern="1200" dirty="0" err="1" smtClean="0"/>
            <a:t>Bewertungen</a:t>
          </a:r>
          <a:r>
            <a:rPr lang="en-US" sz="2700" kern="1200" dirty="0" smtClean="0"/>
            <a:t> </a:t>
          </a:r>
          <a:r>
            <a:rPr lang="en-US" sz="2700" kern="1200" dirty="0" err="1" smtClean="0"/>
            <a:t>vorhanden</a:t>
          </a:r>
          <a:r>
            <a:rPr lang="en-US" sz="2700" kern="1200" dirty="0" smtClean="0"/>
            <a:t> </a:t>
          </a:r>
          <a:r>
            <a:rPr lang="en-US" sz="2700" kern="1200" dirty="0" err="1" smtClean="0"/>
            <a:t>sind</a:t>
          </a:r>
          <a:endParaRPr lang="de-DE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de-DE" sz="2700" kern="1200" dirty="0"/>
        </a:p>
      </dsp:txBody>
      <dsp:txXfrm>
        <a:off x="4353458" y="1666743"/>
        <a:ext cx="3324758" cy="3165404"/>
      </dsp:txXfrm>
    </dsp:sp>
    <dsp:sp modelId="{0BF6A3B4-8584-4C6D-A2AB-EA40BBABF3E8}">
      <dsp:nvSpPr>
        <dsp:cNvPr id="0" name=""/>
        <dsp:cNvSpPr/>
      </dsp:nvSpPr>
      <dsp:spPr>
        <a:xfrm>
          <a:off x="0" y="493536"/>
          <a:ext cx="1399032" cy="1399032"/>
        </a:xfrm>
        <a:prstGeom prst="plus">
          <a:avLst>
            <a:gd name="adj" fmla="val 3281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26D0FC-4C36-4FF3-AFA3-DFF55E620184}">
      <dsp:nvSpPr>
        <dsp:cNvPr id="0" name=""/>
        <dsp:cNvSpPr/>
      </dsp:nvSpPr>
      <dsp:spPr>
        <a:xfrm>
          <a:off x="6912864" y="996661"/>
          <a:ext cx="1316736" cy="45123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483189-9DF3-4636-8D36-65C889B98FCA}">
      <dsp:nvSpPr>
        <dsp:cNvPr id="0" name=""/>
        <dsp:cNvSpPr/>
      </dsp:nvSpPr>
      <dsp:spPr>
        <a:xfrm>
          <a:off x="4320539" y="1673512"/>
          <a:ext cx="822" cy="3023265"/>
        </a:xfrm>
        <a:prstGeom prst="line">
          <a:avLst/>
        </a:pr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B9633B-07B7-4D3C-9E56-A2E3C7C14F58}">
      <dsp:nvSpPr>
        <dsp:cNvPr id="0" name=""/>
        <dsp:cNvSpPr/>
      </dsp:nvSpPr>
      <dsp:spPr>
        <a:xfrm rot="5400000">
          <a:off x="-290199" y="292974"/>
          <a:ext cx="1934665" cy="1354265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Business Understanding</a:t>
          </a:r>
          <a:endParaRPr lang="de-DE" sz="1600" kern="1200" dirty="0"/>
        </a:p>
      </dsp:txBody>
      <dsp:txXfrm rot="-5400000">
        <a:off x="2" y="679907"/>
        <a:ext cx="1354265" cy="580400"/>
      </dsp:txXfrm>
    </dsp:sp>
    <dsp:sp modelId="{4765E029-EF2C-4F78-A3BE-5E5669B1A7BC}">
      <dsp:nvSpPr>
        <dsp:cNvPr id="0" name=""/>
        <dsp:cNvSpPr/>
      </dsp:nvSpPr>
      <dsp:spPr>
        <a:xfrm rot="5400000">
          <a:off x="4163166" y="-2806126"/>
          <a:ext cx="1257532" cy="687533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err="1" smtClean="0"/>
            <a:t>Geschäftsziel</a:t>
          </a:r>
          <a:endParaRPr lang="de-DE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Was </a:t>
          </a:r>
          <a:r>
            <a:rPr lang="en-US" sz="1400" kern="1200" dirty="0" err="1" smtClean="0"/>
            <a:t>wird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empfohlen</a:t>
          </a:r>
          <a:r>
            <a:rPr lang="en-US" sz="1400" kern="1200" dirty="0" smtClean="0"/>
            <a:t>?</a:t>
          </a:r>
          <a:endParaRPr lang="de-DE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Integration </a:t>
          </a:r>
          <a:r>
            <a:rPr lang="en-US" sz="1400" kern="1200" dirty="0" err="1" smtClean="0"/>
            <a:t>mit</a:t>
          </a:r>
          <a:r>
            <a:rPr lang="en-US" sz="1400" kern="1200" dirty="0" smtClean="0"/>
            <a:t> Navigation/ </a:t>
          </a:r>
          <a:r>
            <a:rPr lang="en-US" sz="1400" kern="1200" dirty="0" err="1" smtClean="0"/>
            <a:t>Kontext</a:t>
          </a:r>
          <a:r>
            <a:rPr lang="en-US" sz="1400" kern="1200" dirty="0" smtClean="0"/>
            <a:t> in </a:t>
          </a:r>
          <a:r>
            <a:rPr lang="en-US" sz="1400" kern="1200" dirty="0" err="1" smtClean="0"/>
            <a:t>bestehenden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Produkten</a:t>
          </a:r>
          <a:endParaRPr lang="de-DE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err="1" smtClean="0"/>
            <a:t>Anforderungen</a:t>
          </a:r>
          <a:r>
            <a:rPr lang="en-US" sz="1400" kern="1200" dirty="0" smtClean="0"/>
            <a:t> an </a:t>
          </a:r>
          <a:r>
            <a:rPr lang="en-US" sz="1400" kern="1200" dirty="0" err="1" smtClean="0"/>
            <a:t>Schnelligkeit</a:t>
          </a:r>
          <a:r>
            <a:rPr lang="en-US" sz="1400" kern="1200" dirty="0" smtClean="0"/>
            <a:t>,  </a:t>
          </a:r>
          <a:r>
            <a:rPr lang="en-US" sz="1400" kern="1200" dirty="0" err="1" smtClean="0"/>
            <a:t>Transparenz</a:t>
          </a:r>
          <a:r>
            <a:rPr lang="en-US" sz="1400" kern="1200" dirty="0" smtClean="0"/>
            <a:t>, </a:t>
          </a:r>
          <a:r>
            <a:rPr lang="en-US" sz="1400" kern="1200" dirty="0" err="1" smtClean="0"/>
            <a:t>Robustheit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ggü</a:t>
          </a:r>
          <a:r>
            <a:rPr lang="en-US" sz="1400" kern="1200" dirty="0" smtClean="0"/>
            <a:t>. </a:t>
          </a:r>
          <a:r>
            <a:rPr lang="en-US" sz="1400" kern="1200" dirty="0" err="1" smtClean="0"/>
            <a:t>Angriffen</a:t>
          </a:r>
          <a:endParaRPr lang="de-DE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err="1" smtClean="0"/>
            <a:t>Erwartungen</a:t>
          </a:r>
          <a:r>
            <a:rPr lang="en-US" sz="1400" kern="1200" dirty="0" smtClean="0"/>
            <a:t> der </a:t>
          </a:r>
          <a:r>
            <a:rPr lang="en-US" sz="1400" kern="1200" dirty="0" err="1" smtClean="0"/>
            <a:t>Nutzer</a:t>
          </a:r>
          <a:endParaRPr lang="de-DE" sz="1400" kern="1200" dirty="0"/>
        </a:p>
      </dsp:txBody>
      <dsp:txXfrm rot="-5400000">
        <a:off x="1354265" y="64163"/>
        <a:ext cx="6813946" cy="1134756"/>
      </dsp:txXfrm>
    </dsp:sp>
    <dsp:sp modelId="{93A953BD-CB85-4792-9ECA-AB46DE2E2AA0}">
      <dsp:nvSpPr>
        <dsp:cNvPr id="0" name=""/>
        <dsp:cNvSpPr/>
      </dsp:nvSpPr>
      <dsp:spPr>
        <a:xfrm rot="5400000">
          <a:off x="-290199" y="2036698"/>
          <a:ext cx="1934665" cy="1354265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Data Understanding</a:t>
          </a:r>
          <a:endParaRPr lang="de-DE" sz="1600" kern="1200" dirty="0"/>
        </a:p>
      </dsp:txBody>
      <dsp:txXfrm rot="-5400000">
        <a:off x="2" y="2423631"/>
        <a:ext cx="1354265" cy="580400"/>
      </dsp:txXfrm>
    </dsp:sp>
    <dsp:sp modelId="{B2D1A780-CEE5-40A8-80AC-FA23190C26ED}">
      <dsp:nvSpPr>
        <dsp:cNvPr id="0" name=""/>
        <dsp:cNvSpPr/>
      </dsp:nvSpPr>
      <dsp:spPr>
        <a:xfrm rot="5400000">
          <a:off x="4163166" y="-1062402"/>
          <a:ext cx="1257532" cy="687533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err="1" smtClean="0"/>
            <a:t>Kaltstart-Problematik</a:t>
          </a:r>
          <a:endParaRPr lang="de-DE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err="1" smtClean="0"/>
            <a:t>Bewertungen</a:t>
          </a:r>
          <a:endParaRPr lang="de-DE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err="1" smtClean="0"/>
            <a:t>Bewegungsdaten</a:t>
          </a:r>
          <a:r>
            <a:rPr lang="en-US" sz="1400" kern="1200" dirty="0" smtClean="0"/>
            <a:t> (</a:t>
          </a:r>
          <a:r>
            <a:rPr lang="en-US" sz="1400" kern="1200" dirty="0" err="1" smtClean="0"/>
            <a:t>Aussagekraft</a:t>
          </a:r>
          <a:r>
            <a:rPr lang="en-US" sz="1400" kern="1200" dirty="0" smtClean="0"/>
            <a:t>?)</a:t>
          </a:r>
          <a:endParaRPr lang="de-DE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err="1" smtClean="0"/>
            <a:t>Demographische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Daten</a:t>
          </a:r>
          <a:endParaRPr lang="de-DE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err="1" smtClean="0"/>
            <a:t>Quantität</a:t>
          </a:r>
          <a:r>
            <a:rPr lang="en-US" sz="1400" kern="1200" dirty="0" smtClean="0"/>
            <a:t> der </a:t>
          </a:r>
          <a:r>
            <a:rPr lang="en-US" sz="1400" kern="1200" dirty="0" err="1" smtClean="0"/>
            <a:t>Daten</a:t>
          </a:r>
          <a:endParaRPr lang="de-DE" sz="1400" kern="1200" dirty="0"/>
        </a:p>
      </dsp:txBody>
      <dsp:txXfrm rot="-5400000">
        <a:off x="1354265" y="1807887"/>
        <a:ext cx="6813946" cy="1134756"/>
      </dsp:txXfrm>
    </dsp:sp>
    <dsp:sp modelId="{D2CA54F2-DD1B-4B4E-B750-D553E85B0540}">
      <dsp:nvSpPr>
        <dsp:cNvPr id="0" name=""/>
        <dsp:cNvSpPr/>
      </dsp:nvSpPr>
      <dsp:spPr>
        <a:xfrm rot="5400000">
          <a:off x="-290199" y="3780423"/>
          <a:ext cx="1934665" cy="1354265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Data preparation</a:t>
          </a:r>
          <a:endParaRPr lang="de-DE" sz="1600" kern="1200" dirty="0"/>
        </a:p>
      </dsp:txBody>
      <dsp:txXfrm rot="-5400000">
        <a:off x="2" y="4167356"/>
        <a:ext cx="1354265" cy="580400"/>
      </dsp:txXfrm>
    </dsp:sp>
    <dsp:sp modelId="{D1F6CD34-97CA-4589-B394-782089F4850B}">
      <dsp:nvSpPr>
        <dsp:cNvPr id="0" name=""/>
        <dsp:cNvSpPr/>
      </dsp:nvSpPr>
      <dsp:spPr>
        <a:xfrm rot="5400000">
          <a:off x="4163166" y="681322"/>
          <a:ext cx="1257532" cy="687533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err="1" smtClean="0"/>
            <a:t>Umgang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mit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leeren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Werten</a:t>
          </a:r>
          <a:endParaRPr lang="de-DE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Bias</a:t>
          </a:r>
          <a:endParaRPr lang="de-DE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err="1" smtClean="0"/>
            <a:t>Datenschutz</a:t>
          </a:r>
          <a:endParaRPr lang="de-DE" sz="1400" kern="1200" dirty="0"/>
        </a:p>
      </dsp:txBody>
      <dsp:txXfrm rot="-5400000">
        <a:off x="1354265" y="3551611"/>
        <a:ext cx="6813946" cy="113475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B9633B-07B7-4D3C-9E56-A2E3C7C14F58}">
      <dsp:nvSpPr>
        <dsp:cNvPr id="0" name=""/>
        <dsp:cNvSpPr/>
      </dsp:nvSpPr>
      <dsp:spPr>
        <a:xfrm rot="5400000">
          <a:off x="-290199" y="292974"/>
          <a:ext cx="1934665" cy="1354265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Modeling</a:t>
          </a:r>
          <a:endParaRPr lang="de-DE" sz="1900" kern="1200" dirty="0"/>
        </a:p>
      </dsp:txBody>
      <dsp:txXfrm rot="-5400000">
        <a:off x="2" y="679907"/>
        <a:ext cx="1354265" cy="580400"/>
      </dsp:txXfrm>
    </dsp:sp>
    <dsp:sp modelId="{4765E029-EF2C-4F78-A3BE-5E5669B1A7BC}">
      <dsp:nvSpPr>
        <dsp:cNvPr id="0" name=""/>
        <dsp:cNvSpPr/>
      </dsp:nvSpPr>
      <dsp:spPr>
        <a:xfrm rot="5400000">
          <a:off x="4163166" y="-2806126"/>
          <a:ext cx="1257532" cy="687533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err="1" smtClean="0"/>
            <a:t>Methodenwahl</a:t>
          </a:r>
          <a:r>
            <a:rPr lang="en-US" sz="1400" kern="1200" dirty="0" smtClean="0"/>
            <a:t>: content-, demographic-, collaborative filtering, model vs. memory based, Data-Mining-</a:t>
          </a:r>
          <a:r>
            <a:rPr lang="en-US" sz="1400" kern="1200" dirty="0" err="1" smtClean="0"/>
            <a:t>Techniken</a:t>
          </a:r>
          <a:endParaRPr lang="de-DE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err="1" smtClean="0"/>
            <a:t>Testdesign</a:t>
          </a:r>
          <a:r>
            <a:rPr lang="en-US" sz="1400" kern="1200" dirty="0" smtClean="0"/>
            <a:t>: </a:t>
          </a:r>
          <a:r>
            <a:rPr lang="en-US" sz="1400" kern="1200" dirty="0" err="1" smtClean="0"/>
            <a:t>bestehende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Datenbanken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z.B</a:t>
          </a:r>
          <a:r>
            <a:rPr lang="en-US" sz="1400" kern="1200" dirty="0" smtClean="0"/>
            <a:t>. von Netflix, </a:t>
          </a:r>
          <a:r>
            <a:rPr lang="en-US" sz="1400" kern="1200" dirty="0" err="1" smtClean="0"/>
            <a:t>lastfm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oder</a:t>
          </a:r>
          <a:r>
            <a:rPr lang="en-US" sz="1400" kern="1200" dirty="0" smtClean="0"/>
            <a:t> A/B-Test?</a:t>
          </a:r>
          <a:endParaRPr lang="de-DE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err="1" smtClean="0"/>
            <a:t>Evaluationsmetriken</a:t>
          </a:r>
          <a:r>
            <a:rPr lang="en-US" sz="1400" kern="1200" dirty="0" smtClean="0"/>
            <a:t>: </a:t>
          </a:r>
          <a:r>
            <a:rPr lang="en-US" sz="1400" kern="1200" dirty="0" err="1" smtClean="0"/>
            <a:t>Genauigkeit</a:t>
          </a:r>
          <a:r>
            <a:rPr lang="en-US" sz="1400" kern="1200" dirty="0" smtClean="0"/>
            <a:t> vs. </a:t>
          </a:r>
          <a:r>
            <a:rPr lang="en-US" sz="1400" kern="1200" dirty="0" err="1" smtClean="0"/>
            <a:t>Diversität</a:t>
          </a:r>
          <a:r>
            <a:rPr lang="en-US" sz="1400" kern="1200" dirty="0" smtClean="0"/>
            <a:t>, </a:t>
          </a:r>
          <a:r>
            <a:rPr lang="en-US" sz="1400" kern="1200" dirty="0" err="1" smtClean="0"/>
            <a:t>implizites</a:t>
          </a:r>
          <a:r>
            <a:rPr lang="en-US" sz="1400" kern="1200" dirty="0" smtClean="0"/>
            <a:t> Feedback</a:t>
          </a:r>
          <a:endParaRPr lang="de-DE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err="1" smtClean="0"/>
            <a:t>Kombination</a:t>
          </a:r>
          <a:r>
            <a:rPr lang="en-US" sz="1400" kern="1200" dirty="0" smtClean="0"/>
            <a:t> von </a:t>
          </a:r>
          <a:r>
            <a:rPr lang="en-US" sz="1400" kern="1200" dirty="0" err="1" smtClean="0"/>
            <a:t>Algorithmen</a:t>
          </a:r>
          <a:r>
            <a:rPr lang="en-US" sz="1400" kern="1200" dirty="0" smtClean="0"/>
            <a:t>, Page-</a:t>
          </a:r>
          <a:r>
            <a:rPr lang="en-US" sz="1400" kern="1200" dirty="0" err="1" smtClean="0"/>
            <a:t>Generierung</a:t>
          </a:r>
          <a:endParaRPr lang="de-DE" sz="1400" kern="1200" dirty="0"/>
        </a:p>
      </dsp:txBody>
      <dsp:txXfrm rot="-5400000">
        <a:off x="1354265" y="64163"/>
        <a:ext cx="6813946" cy="1134756"/>
      </dsp:txXfrm>
    </dsp:sp>
    <dsp:sp modelId="{93A953BD-CB85-4792-9ECA-AB46DE2E2AA0}">
      <dsp:nvSpPr>
        <dsp:cNvPr id="0" name=""/>
        <dsp:cNvSpPr/>
      </dsp:nvSpPr>
      <dsp:spPr>
        <a:xfrm rot="5400000">
          <a:off x="-290199" y="2036698"/>
          <a:ext cx="1934665" cy="1354265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Evaluation</a:t>
          </a:r>
          <a:endParaRPr lang="de-DE" sz="1900" kern="1200" dirty="0"/>
        </a:p>
      </dsp:txBody>
      <dsp:txXfrm rot="-5400000">
        <a:off x="2" y="2423631"/>
        <a:ext cx="1354265" cy="580400"/>
      </dsp:txXfrm>
    </dsp:sp>
    <dsp:sp modelId="{B2D1A780-CEE5-40A8-80AC-FA23190C26ED}">
      <dsp:nvSpPr>
        <dsp:cNvPr id="0" name=""/>
        <dsp:cNvSpPr/>
      </dsp:nvSpPr>
      <dsp:spPr>
        <a:xfrm rot="5400000">
          <a:off x="4163166" y="-1062402"/>
          <a:ext cx="1257532" cy="687533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Interpretation der Tests </a:t>
          </a:r>
          <a:r>
            <a:rPr lang="en-US" sz="1400" kern="1200" dirty="0" err="1" smtClean="0"/>
            <a:t>bzw</a:t>
          </a:r>
          <a:r>
            <a:rPr lang="en-US" sz="1400" kern="1200" dirty="0" smtClean="0"/>
            <a:t>. des </a:t>
          </a:r>
          <a:r>
            <a:rPr lang="en-US" sz="1400" kern="1200" dirty="0" err="1" smtClean="0"/>
            <a:t>impliziten</a:t>
          </a:r>
          <a:r>
            <a:rPr lang="en-US" sz="1400" kern="1200" dirty="0" smtClean="0"/>
            <a:t> Feedbacks</a:t>
          </a:r>
          <a:endParaRPr lang="de-DE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err="1" smtClean="0"/>
            <a:t>s</a:t>
          </a:r>
          <a:r>
            <a:rPr lang="en-US" sz="1400" kern="1200" dirty="0" err="1" smtClean="0"/>
            <a:t>tatistische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Relevanz</a:t>
          </a:r>
          <a:r>
            <a:rPr lang="en-US" sz="1400" kern="1200" dirty="0" smtClean="0"/>
            <a:t> (</a:t>
          </a:r>
          <a:r>
            <a:rPr lang="en-US" sz="1400" kern="1200" dirty="0" err="1" smtClean="0"/>
            <a:t>Störfaktoren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hoch</a:t>
          </a:r>
          <a:r>
            <a:rPr lang="en-US" sz="1400" kern="1200" dirty="0" smtClean="0"/>
            <a:t>)</a:t>
          </a:r>
          <a:endParaRPr lang="de-DE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Positive feedback loop, </a:t>
          </a:r>
          <a:r>
            <a:rPr lang="en-US" sz="1400" kern="1200" dirty="0" err="1" smtClean="0"/>
            <a:t>Ablehnung</a:t>
          </a:r>
          <a:r>
            <a:rPr lang="en-US" sz="1400" kern="1200" dirty="0" smtClean="0"/>
            <a:t> von </a:t>
          </a:r>
          <a:r>
            <a:rPr lang="en-US" sz="1400" kern="1200" dirty="0" err="1" smtClean="0"/>
            <a:t>Neuem</a:t>
          </a:r>
          <a:endParaRPr lang="de-DE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de-DE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de-DE" sz="1400" kern="1200" dirty="0"/>
        </a:p>
      </dsp:txBody>
      <dsp:txXfrm rot="-5400000">
        <a:off x="1354265" y="1807887"/>
        <a:ext cx="6813946" cy="1134756"/>
      </dsp:txXfrm>
    </dsp:sp>
    <dsp:sp modelId="{D2CA54F2-DD1B-4B4E-B750-D553E85B0540}">
      <dsp:nvSpPr>
        <dsp:cNvPr id="0" name=""/>
        <dsp:cNvSpPr/>
      </dsp:nvSpPr>
      <dsp:spPr>
        <a:xfrm rot="5400000">
          <a:off x="-290199" y="3780423"/>
          <a:ext cx="1934665" cy="1354265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Deployment</a:t>
          </a:r>
          <a:endParaRPr lang="de-DE" sz="1900" kern="1200" dirty="0"/>
        </a:p>
      </dsp:txBody>
      <dsp:txXfrm rot="-5400000">
        <a:off x="2" y="4167356"/>
        <a:ext cx="1354265" cy="580400"/>
      </dsp:txXfrm>
    </dsp:sp>
    <dsp:sp modelId="{D1F6CD34-97CA-4589-B394-782089F4850B}">
      <dsp:nvSpPr>
        <dsp:cNvPr id="0" name=""/>
        <dsp:cNvSpPr/>
      </dsp:nvSpPr>
      <dsp:spPr>
        <a:xfrm rot="5400000">
          <a:off x="4163166" y="681322"/>
          <a:ext cx="1257532" cy="687533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err="1" smtClean="0"/>
            <a:t>Idealerweise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läuft</a:t>
          </a:r>
          <a:r>
            <a:rPr lang="en-US" sz="1400" kern="1200" dirty="0" smtClean="0"/>
            <a:t> Evaluation der </a:t>
          </a:r>
          <a:r>
            <a:rPr lang="en-US" sz="1400" kern="1200" dirty="0" err="1" smtClean="0"/>
            <a:t>Nützlichkeit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weiterhin</a:t>
          </a:r>
          <a:r>
            <a:rPr lang="en-US" sz="1400" kern="1200" dirty="0" smtClean="0"/>
            <a:t>: </a:t>
          </a:r>
          <a:r>
            <a:rPr lang="en-US" sz="1400" kern="1200" dirty="0" err="1" smtClean="0"/>
            <a:t>Präferenzen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ändern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sich</a:t>
          </a:r>
          <a:endParaRPr lang="de-DE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de-DE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de-DE" sz="1400" kern="1200" dirty="0"/>
        </a:p>
      </dsp:txBody>
      <dsp:txXfrm rot="-5400000">
        <a:off x="1354265" y="3551611"/>
        <a:ext cx="6813946" cy="11347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PlusandMinus">
  <dgm:title val=""/>
  <dgm:desc val=""/>
  <dgm:catLst>
    <dgm:cat type="relationship" pri="36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clrData>
  <dgm:layoutNode name="Name0">
    <dgm:varLst>
      <dgm:chMax val="2"/>
      <dgm:chPref val="2"/>
      <dgm:dir/>
      <dgm:animOne/>
      <dgm:resizeHandles val="exact"/>
    </dgm:varLst>
    <dgm:alg type="composite">
      <dgm:param type="ar" val="1.8238"/>
    </dgm:alg>
    <dgm:shape xmlns:r="http://schemas.openxmlformats.org/officeDocument/2006/relationships" r:blip="">
      <dgm:adjLst/>
    </dgm:shape>
    <dgm:choose name="Name1">
      <dgm:if name="Name2" func="var" arg="dir" op="equ" val="norm">
        <dgm:constrLst>
          <dgm:constr type="primFontSz" for="des" ptType="node" op="equ" val="65"/>
          <dgm:constr type="l" for="ch" forName="Background" refType="w" fact="0.09"/>
          <dgm:constr type="t" for="ch" forName="Background" refType="h" fact="0.1641"/>
          <dgm:constr type="w" for="ch" forName="Background" refType="w" fact="0.87"/>
          <dgm:constr type="h" for="ch" forName="Background" refType="h" fact="0.82"/>
          <dgm:constr type="l" for="ch" forName="ParentText1" refType="w" fact="0.116"/>
          <dgm:constr type="t" for="ch" forName="ParentText1" refType="h" fact="0.26"/>
          <dgm:constr type="w" for="ch" forName="ParentText1" refType="w" fact="0.404"/>
          <dgm:constr type="h" for="ch" forName="ParentText1" refType="h" fact="0.7015"/>
          <dgm:constr type="l" for="ch" forName="ParentText2" refType="w" fact="0.529"/>
          <dgm:constr type="t" for="ch" forName="ParentText2" refType="h" fact="0.26"/>
          <dgm:constr type="w" for="ch" forName="ParentText2" refType="w" fact="0.404"/>
          <dgm:constr type="h" for="ch" forName="ParentText2" refType="h" fact="0.7015"/>
          <dgm:constr type="l" for="ch" forName="Plus" refType="w" fact="0"/>
          <dgm:constr type="t" for="ch" forName="Plus" refType="h" fact="0"/>
          <dgm:constr type="w" for="ch" forName="Plus" refType="w" fact="0.17"/>
          <dgm:constr type="h" for="ch" forName="Plus" refType="w" refFor="ch" refForName="Plus"/>
          <dgm:constr type="l" for="ch" forName="Minus" refType="w" fact="0.84"/>
          <dgm:constr type="t" for="ch" forName="Minus" refType="h" fact="0.1115"/>
          <dgm:constr type="w" for="ch" forName="Minus" refType="w" fact="0.16"/>
          <dgm:constr type="h" for="ch" forName="Minus" refType="h" fact="0.1"/>
          <dgm:constr type="l" for="ch" forName="Divider" refType="w" fact="0.525"/>
          <dgm:constr type="t" for="ch" forName="Divider" refType="h" fact="0.2615"/>
          <dgm:constr type="w" for="ch" forName="Divider" refType="w" fact="0.0001"/>
          <dgm:constr type="h" for="ch" forName="Divider" refType="h" fact="0.67"/>
        </dgm:constrLst>
      </dgm:if>
      <dgm:else name="Name3">
        <dgm:constrLst>
          <dgm:constr type="primFontSz" for="des" ptType="node" op="equ" val="65"/>
          <dgm:constr type="r" for="ch" forName="Background" refType="w" fact="-0.09"/>
          <dgm:constr type="t" for="ch" forName="Background" refType="h" fact="0.1641"/>
          <dgm:constr type="w" for="ch" forName="Background" refType="w" fact="0.87"/>
          <dgm:constr type="h" for="ch" forName="Background" refType="h" fact="0.82"/>
          <dgm:constr type="r" for="ch" forName="ParentText1" refType="w" fact="-0.116"/>
          <dgm:constr type="t" for="ch" forName="ParentText1" refType="h" fact="0.26"/>
          <dgm:constr type="w" for="ch" forName="ParentText1" refType="w" fact="0.404"/>
          <dgm:constr type="h" for="ch" forName="ParentText1" refType="h" fact="0.7015"/>
          <dgm:constr type="r" for="ch" forName="ParentText2" refType="w" fact="-0.529"/>
          <dgm:constr type="t" for="ch" forName="ParentText2" refType="h" fact="0.26"/>
          <dgm:constr type="w" for="ch" forName="ParentText2" refType="w" fact="0.404"/>
          <dgm:constr type="h" for="ch" forName="ParentText2" refType="h" fact="0.7015"/>
          <dgm:constr type="r" for="ch" forName="Plus" refType="w" fact="0"/>
          <dgm:constr type="t" for="ch" forName="Plus" refType="h" fact="0"/>
          <dgm:constr type="w" for="ch" forName="Plus" refType="w" fact="0.17"/>
          <dgm:constr type="h" for="ch" forName="Plus" refType="w" refFor="ch" refForName="Plus"/>
          <dgm:constr type="r" for="ch" forName="Minus" refType="w" fact="-0.84"/>
          <dgm:constr type="t" for="ch" forName="Minus" refType="h" fact="0.1115"/>
          <dgm:constr type="w" for="ch" forName="Minus" refType="w" fact="0.16"/>
          <dgm:constr type="h" for="ch" forName="Minus" refType="h" fact="0.1"/>
          <dgm:constr type="r" for="ch" forName="Divider" refType="w" fact="-0.525"/>
          <dgm:constr type="t" for="ch" forName="Divider" refType="h" fact="0.2615"/>
          <dgm:constr type="w" for="ch" forName="Divider" refType="w" fact="0.0001"/>
          <dgm:constr type="h" for="ch" forName="Divider" refType="h" fact="0.67"/>
        </dgm:constrLst>
      </dgm:else>
    </dgm:choose>
    <dgm:layoutNode name="Background" styleLbl="bgImgPlace1">
      <dgm:alg type="sp"/>
      <dgm:shape xmlns:r="http://schemas.openxmlformats.org/officeDocument/2006/relationships" type="rect" r:blip="">
        <dgm:adjLst/>
      </dgm:shape>
      <dgm:presOf/>
    </dgm:layoutNode>
    <dgm:layoutNode name="ParentText1" styleLbl="revTx">
      <dgm:varLst>
        <dgm:chMax val="0"/>
        <dgm:chPref val="0"/>
        <dgm:bulletEnabled val="1"/>
      </dgm:varLst>
      <dgm:alg type="tx">
        <dgm:param type="parTxLTRAlign" val="l"/>
        <dgm:param type="txAnchorVert" val="t"/>
      </dgm:alg>
      <dgm:shape xmlns:r="http://schemas.openxmlformats.org/officeDocument/2006/relationships" type="rect" r:blip="">
        <dgm:adjLst/>
      </dgm:shape>
      <dgm:presOf axis="ch desOrSelf" ptType="node node" st="1 1" cnt="1 0"/>
      <dgm:constrLst>
        <dgm:constr type="lMarg" refType="primFontSz" fact="0.15"/>
        <dgm:constr type="rMarg" refType="primFontSz" fact="0.15"/>
        <dgm:constr type="tMarg" refType="primFontSz" fact="0.15"/>
        <dgm:constr type="bMarg" refType="primFontSz" fact="0.15"/>
      </dgm:constrLst>
      <dgm:ruleLst>
        <dgm:rule type="primFontSz" val="5" fact="NaN" max="NaN"/>
      </dgm:ruleLst>
    </dgm:layoutNode>
    <dgm:layoutNode name="ParentText2" styleLbl="revTx">
      <dgm:varLst>
        <dgm:chMax val="0"/>
        <dgm:chPref val="0"/>
        <dgm:bulletEnabled val="1"/>
      </dgm:varLst>
      <dgm:alg type="tx">
        <dgm:param type="parTxLTRAlign" val="l"/>
        <dgm:param type="txAnchorVert" val="t"/>
      </dgm:alg>
      <dgm:shape xmlns:r="http://schemas.openxmlformats.org/officeDocument/2006/relationships" type="rect" r:blip="">
        <dgm:adjLst/>
      </dgm:shape>
      <dgm:presOf axis="ch desOrSelf" ptType="node node" st="2 1" cnt="1 0"/>
      <dgm:constrLst>
        <dgm:constr type="lMarg" refType="primFontSz" fact="0.15"/>
        <dgm:constr type="rMarg" refType="primFontSz" fact="0.15"/>
        <dgm:constr type="tMarg" refType="primFontSz" fact="0.15"/>
        <dgm:constr type="bMarg" refType="primFontSz" fact="0.15"/>
      </dgm:constrLst>
      <dgm:ruleLst>
        <dgm:rule type="primFontSz" val="5" fact="NaN" max="NaN"/>
      </dgm:ruleLst>
    </dgm:layoutNode>
    <dgm:layoutNode name="Plus" styleLbl="alignNode1">
      <dgm:alg type="sp"/>
      <dgm:shape xmlns:r="http://schemas.openxmlformats.org/officeDocument/2006/relationships" type="plus" r:blip="">
        <dgm:adjLst>
          <dgm:adj idx="1" val="0.3281"/>
        </dgm:adjLst>
      </dgm:shape>
      <dgm:presOf/>
    </dgm:layoutNode>
    <dgm:layoutNode name="Minus" styleLbl="alignNode1">
      <dgm:alg type="sp"/>
      <dgm:shape xmlns:r="http://schemas.openxmlformats.org/officeDocument/2006/relationships" type="rect" r:blip="">
        <dgm:adjLst/>
      </dgm:shape>
      <dgm:presOf/>
    </dgm:layoutNode>
    <dgm:layoutNode name="Divider" styleLbl="parChTrans1D1">
      <dgm:alg type="sp"/>
      <dgm:shape xmlns:r="http://schemas.openxmlformats.org/officeDocument/2006/relationships" type="line" r:blip="">
        <dgm:adjLst/>
      </dgm:shape>
      <dgm:presOf/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533422-EA17-F948-BF63-CBC5318A2B77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77DEBE-DB84-1445-A195-EA89E0287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935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77DEBE-DB84-1445-A195-EA89E0287CF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5532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 smtClean="0"/>
              <a:t>Allgemeine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Methode</a:t>
            </a:r>
            <a:r>
              <a:rPr lang="en-US" baseline="0" dirty="0" smtClean="0"/>
              <a:t>. Latent Factor Models: </a:t>
            </a:r>
            <a:r>
              <a:rPr lang="en-US" baseline="0" dirty="0" err="1" smtClean="0"/>
              <a:t>Versuch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zugrunde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liegende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Faktoren</a:t>
            </a:r>
            <a:r>
              <a:rPr lang="en-US" baseline="0" dirty="0" smtClean="0"/>
              <a:t> hinter den </a:t>
            </a:r>
            <a:r>
              <a:rPr lang="en-US" baseline="0" dirty="0" err="1" smtClean="0"/>
              <a:t>Bewertungen</a:t>
            </a:r>
            <a:r>
              <a:rPr lang="en-US" baseline="0" dirty="0" smtClean="0"/>
              <a:t> / </a:t>
            </a:r>
            <a:r>
              <a:rPr lang="en-US" baseline="0" dirty="0" err="1" smtClean="0"/>
              <a:t>Vorlieben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finden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z.B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abstrahiert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Filmen</a:t>
            </a:r>
            <a:r>
              <a:rPr lang="en-US" baseline="0" dirty="0" smtClean="0"/>
              <a:t> Genres </a:t>
            </a:r>
            <a:r>
              <a:rPr lang="en-US" baseline="0" dirty="0" err="1" smtClean="0"/>
              <a:t>wie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Romantik</a:t>
            </a:r>
            <a:r>
              <a:rPr lang="en-US" baseline="0" dirty="0" smtClean="0"/>
              <a:t> / Action, </a:t>
            </a:r>
            <a:r>
              <a:rPr lang="en-US" baseline="0" dirty="0" err="1" smtClean="0"/>
              <a:t>oder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auch</a:t>
            </a:r>
            <a:r>
              <a:rPr lang="en-US" baseline="0" dirty="0" smtClean="0"/>
              <a:t> “</a:t>
            </a:r>
            <a:r>
              <a:rPr lang="en-US" baseline="0" dirty="0" err="1" smtClean="0"/>
              <a:t>Charaktertiefe</a:t>
            </a:r>
            <a:r>
              <a:rPr lang="en-US" baseline="0" dirty="0" smtClean="0"/>
              <a:t>”, </a:t>
            </a:r>
            <a:r>
              <a:rPr lang="en-US" baseline="0" dirty="0" err="1" smtClean="0"/>
              <a:t>jeder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Faktor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misst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sehr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Nutzer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Filme</a:t>
            </a:r>
            <a:r>
              <a:rPr lang="en-US" baseline="0" dirty="0" smtClean="0"/>
              <a:t> mag, die </a:t>
            </a:r>
            <a:r>
              <a:rPr lang="en-US" baseline="0" dirty="0" err="1" smtClean="0"/>
              <a:t>bei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diesem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Faktor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bewertet</a:t>
            </a:r>
            <a:r>
              <a:rPr lang="en-US" baseline="0" dirty="0" smtClean="0"/>
              <a:t> warden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 smtClean="0"/>
              <a:t>Ebenfalls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möglich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für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jeden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Nutzer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eineN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Vektor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aufzuspannen</a:t>
            </a:r>
            <a:r>
              <a:rPr lang="en-US" baseline="0" dirty="0" smtClean="0"/>
              <a:t> und </a:t>
            </a:r>
            <a:r>
              <a:rPr lang="en-US" baseline="0" dirty="0" err="1" smtClean="0"/>
              <a:t>dort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Bewertungen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abzulegen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viele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leere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Werte</a:t>
            </a:r>
            <a:r>
              <a:rPr lang="en-US" baseline="0" dirty="0" smtClean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 smtClean="0"/>
              <a:t>Ermöglicht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aber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auch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implizites</a:t>
            </a:r>
            <a:r>
              <a:rPr lang="en-US" baseline="0" dirty="0" smtClean="0"/>
              <a:t> Feedback </a:t>
            </a:r>
            <a:r>
              <a:rPr lang="en-US" baseline="0" dirty="0" err="1" smtClean="0"/>
              <a:t>zu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kodieren</a:t>
            </a:r>
            <a:r>
              <a:rPr lang="en-US" baseline="0" dirty="0" smtClean="0"/>
              <a:t>; </a:t>
            </a:r>
            <a:r>
              <a:rPr lang="en-US" baseline="0" dirty="0" err="1" smtClean="0"/>
              <a:t>zu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interpretieren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als</a:t>
            </a:r>
            <a:r>
              <a:rPr lang="en-US" baseline="0" dirty="0" smtClean="0"/>
              <a:t> “</a:t>
            </a:r>
            <a:r>
              <a:rPr lang="en-US" baseline="0" dirty="0" err="1" smtClean="0"/>
              <a:t>Verhalten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bzw</a:t>
            </a:r>
            <a:r>
              <a:rPr lang="en-US" baseline="0" dirty="0" smtClean="0"/>
              <a:t>. Event </a:t>
            </a:r>
            <a:r>
              <a:rPr lang="en-US" baseline="0" dirty="0" err="1" smtClean="0"/>
              <a:t>vorhanden</a:t>
            </a:r>
            <a:r>
              <a:rPr lang="en-US" baseline="0" dirty="0" smtClean="0"/>
              <a:t> / </a:t>
            </a:r>
            <a:r>
              <a:rPr lang="en-US" baseline="0" dirty="0" err="1" smtClean="0"/>
              <a:t>nicht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vorhanden</a:t>
            </a:r>
            <a:r>
              <a:rPr lang="en-US" baseline="0" dirty="0" smtClean="0"/>
              <a:t>”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err="1" smtClean="0"/>
              <a:t>Spezielle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Methode</a:t>
            </a:r>
            <a:r>
              <a:rPr lang="en-US" baseline="0" dirty="0" smtClean="0"/>
              <a:t>: Matrix factorization: </a:t>
            </a:r>
            <a:r>
              <a:rPr lang="en-US" dirty="0" err="1" smtClean="0"/>
              <a:t>Beschreibt</a:t>
            </a:r>
            <a:r>
              <a:rPr lang="en-US" dirty="0" smtClean="0"/>
              <a:t> </a:t>
            </a:r>
            <a:r>
              <a:rPr lang="en-US" dirty="0" err="1" smtClean="0"/>
              <a:t>sowohl</a:t>
            </a:r>
            <a:r>
              <a:rPr lang="en-US" dirty="0" smtClean="0"/>
              <a:t> Items </a:t>
            </a:r>
            <a:r>
              <a:rPr lang="en-US" dirty="0" err="1" smtClean="0"/>
              <a:t>als</a:t>
            </a:r>
            <a:r>
              <a:rPr lang="en-US" dirty="0" smtClean="0"/>
              <a:t> </a:t>
            </a:r>
            <a:r>
              <a:rPr lang="en-US" dirty="0" err="1" smtClean="0"/>
              <a:t>auch</a:t>
            </a:r>
            <a:r>
              <a:rPr lang="en-US" dirty="0" smtClean="0"/>
              <a:t> </a:t>
            </a:r>
            <a:r>
              <a:rPr lang="en-US" dirty="0" err="1" smtClean="0"/>
              <a:t>Nutzer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Vektoren</a:t>
            </a:r>
            <a:r>
              <a:rPr lang="en-US" dirty="0" smtClean="0"/>
              <a:t> von </a:t>
            </a:r>
            <a:r>
              <a:rPr lang="en-US" dirty="0" err="1" smtClean="0"/>
              <a:t>Faktoren</a:t>
            </a:r>
            <a:r>
              <a:rPr lang="en-US" dirty="0" smtClean="0"/>
              <a:t>, die auf Basis von </a:t>
            </a:r>
            <a:r>
              <a:rPr lang="en-US" dirty="0" err="1" smtClean="0"/>
              <a:t>Bewertungen</a:t>
            </a:r>
            <a:r>
              <a:rPr lang="en-US" dirty="0" smtClean="0"/>
              <a:t> </a:t>
            </a:r>
            <a:r>
              <a:rPr lang="en-US" dirty="0" err="1" smtClean="0"/>
              <a:t>gewonnen</a:t>
            </a:r>
            <a:r>
              <a:rPr lang="en-US" dirty="0" smtClean="0"/>
              <a:t> warden; </a:t>
            </a:r>
            <a:r>
              <a:rPr lang="en-US" dirty="0" err="1" smtClean="0"/>
              <a:t>starke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Übereinstimmung</a:t>
            </a:r>
            <a:r>
              <a:rPr lang="en-US" baseline="0" dirty="0" smtClean="0"/>
              <a:t> von item und </a:t>
            </a:r>
            <a:r>
              <a:rPr lang="en-US" baseline="0" dirty="0" err="1" smtClean="0"/>
              <a:t>Nutzer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Faktoren</a:t>
            </a:r>
            <a:r>
              <a:rPr lang="en-US" baseline="0" dirty="0" smtClean="0"/>
              <a:t>  =&gt; Recommendation</a:t>
            </a:r>
            <a:endParaRPr lang="de-DE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Lambda: </a:t>
            </a:r>
            <a:r>
              <a:rPr lang="en-US" dirty="0" err="1" smtClean="0"/>
              <a:t>Weder</a:t>
            </a:r>
            <a:r>
              <a:rPr lang="en-US" dirty="0" smtClean="0"/>
              <a:t> over-fitting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noch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sehr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generaliseren</a:t>
            </a: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 smtClean="0"/>
              <a:t>Minimierung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zum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Beispiel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Gradientenabstiegsverfahren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d.h</a:t>
            </a:r>
            <a:r>
              <a:rPr lang="en-US" baseline="0" dirty="0" smtClean="0"/>
              <a:t>. der </a:t>
            </a:r>
            <a:r>
              <a:rPr lang="en-US" baseline="0" dirty="0" err="1" smtClean="0"/>
              <a:t>Fehler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wird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berechnet</a:t>
            </a:r>
            <a:r>
              <a:rPr lang="en-US" baseline="0" dirty="0" smtClean="0"/>
              <a:t> und </a:t>
            </a:r>
            <a:r>
              <a:rPr lang="en-US" baseline="0" dirty="0" err="1" smtClean="0"/>
              <a:t>anhand</a:t>
            </a:r>
            <a:r>
              <a:rPr lang="en-US" baseline="0" dirty="0" smtClean="0"/>
              <a:t> des </a:t>
            </a:r>
            <a:r>
              <a:rPr lang="en-US" baseline="0" dirty="0" err="1" smtClean="0"/>
              <a:t>Fehlers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wird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Vektor</a:t>
            </a:r>
            <a:r>
              <a:rPr lang="en-US" baseline="0" dirty="0" smtClean="0"/>
              <a:t> in </a:t>
            </a:r>
            <a:r>
              <a:rPr lang="en-US" baseline="0" dirty="0" err="1" smtClean="0"/>
              <a:t>entgegen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gesetzter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Richtung</a:t>
            </a:r>
            <a:r>
              <a:rPr lang="en-US" baseline="0" dirty="0" smtClean="0"/>
              <a:t> des </a:t>
            </a:r>
            <a:r>
              <a:rPr lang="en-US" baseline="0" dirty="0" err="1" smtClean="0"/>
              <a:t>Gradienten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bestimmt</a:t>
            </a: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 smtClean="0"/>
              <a:t>Alternativ</a:t>
            </a:r>
            <a:r>
              <a:rPr lang="en-US" baseline="0" dirty="0" smtClean="0"/>
              <a:t>: Alternating Least Squares: </a:t>
            </a:r>
            <a:r>
              <a:rPr lang="en-US" baseline="0" dirty="0" err="1" smtClean="0"/>
              <a:t>Fixiere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zunächst</a:t>
            </a:r>
            <a:r>
              <a:rPr lang="en-US" baseline="0" dirty="0" smtClean="0"/>
              <a:t> qi </a:t>
            </a:r>
            <a:r>
              <a:rPr lang="en-US" baseline="0" dirty="0" err="1" smtClean="0"/>
              <a:t>mit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imaginären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Werten</a:t>
            </a:r>
            <a:r>
              <a:rPr lang="en-US" baseline="0" dirty="0" smtClean="0"/>
              <a:t> und </a:t>
            </a:r>
            <a:r>
              <a:rPr lang="en-US" baseline="0" dirty="0" err="1" smtClean="0"/>
              <a:t>berechne</a:t>
            </a:r>
            <a:r>
              <a:rPr lang="en-US" baseline="0" dirty="0" smtClean="0"/>
              <a:t> so </a:t>
            </a:r>
            <a:r>
              <a:rPr lang="en-US" baseline="0" dirty="0" err="1" smtClean="0"/>
              <a:t>pu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dann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anders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herum</a:t>
            </a:r>
            <a:r>
              <a:rPr lang="en-US" baseline="0" dirty="0" smtClean="0"/>
              <a:t>; da </a:t>
            </a:r>
            <a:r>
              <a:rPr lang="en-US" baseline="0" dirty="0" err="1" smtClean="0"/>
              <a:t>Berechnungen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unabhängig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Parallelisierung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möglich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77DEBE-DB84-1445-A195-EA89E0287CF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6804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K-nearest neighbors: Collaborative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Filterung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fällt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darunter</a:t>
            </a:r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Clustering: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Gruppiere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ähnliche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User und /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oder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Items und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empfehle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möglichst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ähnliche</a:t>
            </a:r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Entscheidungsbäume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Wenn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ein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Nutzer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18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Jahre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sieht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/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am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liebsten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Road Movies?</a:t>
            </a: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Neuronale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Netze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Finde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Features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anhand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der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Datenbasis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und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trainiere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ein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neuronales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Netz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mithilfe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eines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neuronalen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Netzes</a:t>
            </a:r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Link analysis: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Netzwerkanalyse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z.B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in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Freundschaftsbeziehungen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oder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semantischen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Netzwerken</a:t>
            </a:r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Regression: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statistische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Anlayseverfahren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um die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Beziehung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zwischen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abhängigen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und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unabhängigen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Variablen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zu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finden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konkret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bei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Filmen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finde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Genres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oder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“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Themen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”, die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ein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Nutzer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mag</a:t>
            </a: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Heuristiken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jemand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der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einen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Film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halb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gesehnen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hat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wird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diesen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vermutlich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bald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fortsetzen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wollen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-&gt;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sortiere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die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nicht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zu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gesehener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Filme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nach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Zeitstempeln</a:t>
            </a:r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Recommender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Geschäftsmodell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Netflix hat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sich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gegen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Konkurrenzdienste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unter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Anderem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durch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ein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besseres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Recommender System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durchgesetzt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Der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Mehrwehrt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für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Anwender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das Recommender system,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gleiches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gilt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z.B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für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Spotify</a:t>
            </a: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E-commerce: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Umsatzsteigerung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durch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Vorschlagen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von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Produktergänzungen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wenn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Recommender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Begründung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nennt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erleichtert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dies die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Kaufentscheidung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und das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Gefühl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des “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Verlustes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 der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Alternativen</a:t>
            </a:r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Verbesserung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des Service: amazon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möchte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das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richtige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Produkt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vorschlagen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welches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gekauft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wird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eher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nebensätzlich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guter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Service /“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Beratungs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”-Ersatz (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z.B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auch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bei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Recommender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für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Urlaub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Reisebüro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Nichen-Produkte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Bei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Produkten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geringer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Käuferanzahl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können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die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Kosten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für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die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Vermarktung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hoch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sein =&gt;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unrentabel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durch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Recommender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entfällt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das Marketing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aber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und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trifft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direkt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die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richtigen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Konsumenten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(Netflix-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Produktionen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Marktanalyse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durch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vorhandene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Daten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ggf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erleichtert</a:t>
            </a:r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Usability-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Verbesserung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Darstellung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/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Wahrnehmung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von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vielen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tausend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Produkten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belastet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und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zeitaufwändig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für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Nutzer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wenn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sich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nicht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einer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Menustruktur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zurecht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finden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müssen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sondern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direkt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das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für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relevante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sehen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dies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eine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Verbessung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der Usability</a:t>
            </a:r>
          </a:p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 smtClean="0"/>
              <a:t>Besseres</a:t>
            </a:r>
            <a:r>
              <a:rPr lang="en-US" dirty="0" smtClean="0"/>
              <a:t> </a:t>
            </a:r>
            <a:r>
              <a:rPr lang="en-US" dirty="0" err="1" smtClean="0"/>
              <a:t>Verständnis</a:t>
            </a:r>
            <a:r>
              <a:rPr lang="en-US" dirty="0" smtClean="0"/>
              <a:t> des </a:t>
            </a:r>
            <a:r>
              <a:rPr lang="en-US" dirty="0" err="1" smtClean="0"/>
              <a:t>Anweders</a:t>
            </a:r>
            <a:r>
              <a:rPr lang="en-US" dirty="0" smtClean="0"/>
              <a:t> / </a:t>
            </a:r>
            <a:r>
              <a:rPr lang="en-US" dirty="0" err="1" smtClean="0"/>
              <a:t>Käufers</a:t>
            </a:r>
            <a:r>
              <a:rPr lang="en-US" dirty="0" smtClean="0"/>
              <a:t>: </a:t>
            </a:r>
            <a:r>
              <a:rPr lang="en-US" dirty="0" err="1" smtClean="0"/>
              <a:t>Beispiel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Tourismussektor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Nutzern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bestimmte</a:t>
            </a:r>
            <a:r>
              <a:rPr lang="en-US" baseline="0" dirty="0" smtClean="0"/>
              <a:t> Region </a:t>
            </a:r>
            <a:r>
              <a:rPr lang="en-US" baseline="0" dirty="0" err="1" smtClean="0"/>
              <a:t>zeigen</a:t>
            </a:r>
            <a:r>
              <a:rPr lang="en-US" baseline="0" dirty="0" smtClean="0"/>
              <a:t> und </a:t>
            </a:r>
            <a:r>
              <a:rPr lang="en-US" baseline="0" dirty="0" err="1" smtClean="0"/>
              <a:t>evaluieren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bestimmte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Zielgruppe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reagiert</a:t>
            </a:r>
            <a:r>
              <a:rPr lang="en-US" baseline="0" dirty="0" smtClean="0"/>
              <a:t> hat</a:t>
            </a:r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Nutzerbindung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man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möchte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dass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Nutzer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sich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beim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eigenen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Dienst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besser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“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aufgehoben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 und “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verstanden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fühlen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anderswo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außerdem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würde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man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beim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Wechsel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seine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Bewertungen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und “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Arbeit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verlieren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die man in das System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gesteckt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hat, um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so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anzupassen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dass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bestmöglich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funktioniert</a:t>
            </a:r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77DEBE-DB84-1445-A195-EA89E0287CF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0671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77DEBE-DB84-1445-A195-EA89E0287CF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9173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 smtClean="0"/>
              <a:t>Allgemeine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Methode</a:t>
            </a:r>
            <a:r>
              <a:rPr lang="en-US" baseline="0" dirty="0" smtClean="0"/>
              <a:t>. Latent Factor Models: </a:t>
            </a:r>
            <a:r>
              <a:rPr lang="en-US" baseline="0" dirty="0" err="1" smtClean="0"/>
              <a:t>Versuch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zugrunde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liegende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Faktoren</a:t>
            </a:r>
            <a:r>
              <a:rPr lang="en-US" baseline="0" dirty="0" smtClean="0"/>
              <a:t> hinter den </a:t>
            </a:r>
            <a:r>
              <a:rPr lang="en-US" baseline="0" dirty="0" err="1" smtClean="0"/>
              <a:t>Bewertungen</a:t>
            </a:r>
            <a:r>
              <a:rPr lang="en-US" baseline="0" dirty="0" smtClean="0"/>
              <a:t> / </a:t>
            </a:r>
            <a:r>
              <a:rPr lang="en-US" baseline="0" dirty="0" err="1" smtClean="0"/>
              <a:t>Vorlieben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finden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z.B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abstrahiert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Filmen</a:t>
            </a:r>
            <a:r>
              <a:rPr lang="en-US" baseline="0" dirty="0" smtClean="0"/>
              <a:t> Genres </a:t>
            </a:r>
            <a:r>
              <a:rPr lang="en-US" baseline="0" dirty="0" err="1" smtClean="0"/>
              <a:t>wie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Romantik</a:t>
            </a:r>
            <a:r>
              <a:rPr lang="en-US" baseline="0" dirty="0" smtClean="0"/>
              <a:t> / Action, </a:t>
            </a:r>
            <a:r>
              <a:rPr lang="en-US" baseline="0" dirty="0" err="1" smtClean="0"/>
              <a:t>oder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auch</a:t>
            </a:r>
            <a:r>
              <a:rPr lang="en-US" baseline="0" dirty="0" smtClean="0"/>
              <a:t> “</a:t>
            </a:r>
            <a:r>
              <a:rPr lang="en-US" baseline="0" dirty="0" err="1" smtClean="0"/>
              <a:t>Charaktertiefe</a:t>
            </a:r>
            <a:r>
              <a:rPr lang="en-US" baseline="0" dirty="0" smtClean="0"/>
              <a:t>”, </a:t>
            </a:r>
            <a:r>
              <a:rPr lang="en-US" baseline="0" dirty="0" err="1" smtClean="0"/>
              <a:t>jeder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Faktor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misst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sehr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Nutzer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Filme</a:t>
            </a:r>
            <a:r>
              <a:rPr lang="en-US" baseline="0" dirty="0" smtClean="0"/>
              <a:t> mag, die </a:t>
            </a:r>
            <a:r>
              <a:rPr lang="en-US" baseline="0" dirty="0" err="1" smtClean="0"/>
              <a:t>bei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diesem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Faktor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bewertet</a:t>
            </a:r>
            <a:r>
              <a:rPr lang="en-US" baseline="0" dirty="0" smtClean="0"/>
              <a:t> warden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 smtClean="0"/>
              <a:t>Ebenfalls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möglich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für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jeden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Nutzer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eineN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Vektor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aufzuspannen</a:t>
            </a:r>
            <a:r>
              <a:rPr lang="en-US" baseline="0" dirty="0" smtClean="0"/>
              <a:t> und </a:t>
            </a:r>
            <a:r>
              <a:rPr lang="en-US" baseline="0" dirty="0" err="1" smtClean="0"/>
              <a:t>dort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Bewertungen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abzulegen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viele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leere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Werte</a:t>
            </a:r>
            <a:r>
              <a:rPr lang="en-US" baseline="0" dirty="0" smtClean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 smtClean="0"/>
              <a:t>Ermöglicht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aber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auch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implizites</a:t>
            </a:r>
            <a:r>
              <a:rPr lang="en-US" baseline="0" dirty="0" smtClean="0"/>
              <a:t> Feedback </a:t>
            </a:r>
            <a:r>
              <a:rPr lang="en-US" baseline="0" dirty="0" err="1" smtClean="0"/>
              <a:t>zu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kodieren</a:t>
            </a:r>
            <a:r>
              <a:rPr lang="en-US" baseline="0" dirty="0" smtClean="0"/>
              <a:t>; </a:t>
            </a:r>
            <a:r>
              <a:rPr lang="en-US" baseline="0" dirty="0" err="1" smtClean="0"/>
              <a:t>zu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interpretieren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als</a:t>
            </a:r>
            <a:r>
              <a:rPr lang="en-US" baseline="0" dirty="0" smtClean="0"/>
              <a:t> “</a:t>
            </a:r>
            <a:r>
              <a:rPr lang="en-US" baseline="0" dirty="0" err="1" smtClean="0"/>
              <a:t>Verhalten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bzw</a:t>
            </a:r>
            <a:r>
              <a:rPr lang="en-US" baseline="0" dirty="0" smtClean="0"/>
              <a:t>. Event </a:t>
            </a:r>
            <a:r>
              <a:rPr lang="en-US" baseline="0" dirty="0" err="1" smtClean="0"/>
              <a:t>vorhanden</a:t>
            </a:r>
            <a:r>
              <a:rPr lang="en-US" baseline="0" dirty="0" smtClean="0"/>
              <a:t> / </a:t>
            </a:r>
            <a:r>
              <a:rPr lang="en-US" baseline="0" dirty="0" err="1" smtClean="0"/>
              <a:t>nicht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vorhanden</a:t>
            </a:r>
            <a:r>
              <a:rPr lang="en-US" baseline="0" dirty="0" smtClean="0"/>
              <a:t>”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err="1" smtClean="0"/>
              <a:t>Spezielle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Methode</a:t>
            </a:r>
            <a:r>
              <a:rPr lang="en-US" baseline="0" dirty="0" smtClean="0"/>
              <a:t>: Matrix factorization: </a:t>
            </a:r>
            <a:r>
              <a:rPr lang="en-US" dirty="0" err="1" smtClean="0"/>
              <a:t>Beschreibt</a:t>
            </a:r>
            <a:r>
              <a:rPr lang="en-US" dirty="0" smtClean="0"/>
              <a:t> </a:t>
            </a:r>
            <a:r>
              <a:rPr lang="en-US" dirty="0" err="1" smtClean="0"/>
              <a:t>sowohl</a:t>
            </a:r>
            <a:r>
              <a:rPr lang="en-US" dirty="0" smtClean="0"/>
              <a:t> Items </a:t>
            </a:r>
            <a:r>
              <a:rPr lang="en-US" dirty="0" err="1" smtClean="0"/>
              <a:t>als</a:t>
            </a:r>
            <a:r>
              <a:rPr lang="en-US" dirty="0" smtClean="0"/>
              <a:t> </a:t>
            </a:r>
            <a:r>
              <a:rPr lang="en-US" dirty="0" err="1" smtClean="0"/>
              <a:t>auch</a:t>
            </a:r>
            <a:r>
              <a:rPr lang="en-US" dirty="0" smtClean="0"/>
              <a:t> </a:t>
            </a:r>
            <a:r>
              <a:rPr lang="en-US" dirty="0" err="1" smtClean="0"/>
              <a:t>Nutzer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Vektoren</a:t>
            </a:r>
            <a:r>
              <a:rPr lang="en-US" dirty="0" smtClean="0"/>
              <a:t> von </a:t>
            </a:r>
            <a:r>
              <a:rPr lang="en-US" dirty="0" err="1" smtClean="0"/>
              <a:t>Faktoren</a:t>
            </a:r>
            <a:r>
              <a:rPr lang="en-US" dirty="0" smtClean="0"/>
              <a:t>, die auf Basis von </a:t>
            </a:r>
            <a:r>
              <a:rPr lang="en-US" dirty="0" err="1" smtClean="0"/>
              <a:t>Bewertungen</a:t>
            </a:r>
            <a:r>
              <a:rPr lang="en-US" dirty="0" smtClean="0"/>
              <a:t> </a:t>
            </a:r>
            <a:r>
              <a:rPr lang="en-US" dirty="0" err="1" smtClean="0"/>
              <a:t>gewonnen</a:t>
            </a:r>
            <a:r>
              <a:rPr lang="en-US" dirty="0" smtClean="0"/>
              <a:t> warden; </a:t>
            </a:r>
            <a:r>
              <a:rPr lang="en-US" dirty="0" err="1" smtClean="0"/>
              <a:t>starke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Übereinstimmung</a:t>
            </a:r>
            <a:r>
              <a:rPr lang="en-US" baseline="0" dirty="0" smtClean="0"/>
              <a:t> von item und </a:t>
            </a:r>
            <a:r>
              <a:rPr lang="en-US" baseline="0" dirty="0" err="1" smtClean="0"/>
              <a:t>Nutzer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Faktoren</a:t>
            </a:r>
            <a:r>
              <a:rPr lang="en-US" baseline="0" dirty="0" smtClean="0"/>
              <a:t>  =&gt; Recommendation</a:t>
            </a:r>
            <a:endParaRPr lang="de-DE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77DEBE-DB84-1445-A195-EA89E0287CF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8142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 Data Sparsity: </a:t>
            </a: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Anzahl der zu empfehlenden Dinge hoch, aber die Überschneidungen zwischen zwei Nutzern ist oft eher gering; selbst wenn es viele Bewertungen gibt, sind sie meist ungleichmäßig verteilt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 smtClean="0"/>
              <a:t>Kaltstart</a:t>
            </a:r>
            <a:r>
              <a:rPr lang="en-US" dirty="0" smtClean="0"/>
              <a:t>: Was </a:t>
            </a:r>
            <a:r>
              <a:rPr lang="en-US" dirty="0" err="1" smtClean="0"/>
              <a:t>passiert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neuen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Nutzern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bzw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Beim</a:t>
            </a:r>
            <a:r>
              <a:rPr lang="en-US" baseline="0" dirty="0" smtClean="0"/>
              <a:t> Start </a:t>
            </a:r>
            <a:r>
              <a:rPr lang="en-US" baseline="0" dirty="0" err="1" smtClean="0"/>
              <a:t>eines</a:t>
            </a:r>
            <a:r>
              <a:rPr lang="en-US" baseline="0" dirty="0" smtClean="0"/>
              <a:t> Systems </a:t>
            </a:r>
            <a:r>
              <a:rPr lang="en-US" baseline="0" dirty="0" err="1" smtClean="0"/>
              <a:t>wenn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noch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keine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Daten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für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Nutzer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vorhanden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sind</a:t>
            </a:r>
            <a:r>
              <a:rPr lang="en-US" baseline="0" dirty="0" smtClean="0"/>
              <a:t> um </a:t>
            </a:r>
            <a:r>
              <a:rPr lang="en-US" baseline="0" dirty="0" err="1" smtClean="0"/>
              <a:t>sinnvolle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Empfehlungen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abzugeben</a:t>
            </a:r>
            <a:r>
              <a:rPr lang="en-US" baseline="0" dirty="0" smtClean="0"/>
              <a:t>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 smtClean="0"/>
              <a:t>Angriffe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eine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Empfehlung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bedeutet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ggf</a:t>
            </a:r>
            <a:r>
              <a:rPr lang="en-US" baseline="0" dirty="0" smtClean="0"/>
              <a:t>. Den </a:t>
            </a:r>
            <a:r>
              <a:rPr lang="en-US" baseline="0" dirty="0" err="1" smtClean="0"/>
              <a:t>Erfolg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eines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Produktes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sodass</a:t>
            </a:r>
            <a:r>
              <a:rPr lang="en-US" baseline="0" dirty="0" smtClean="0"/>
              <a:t> die </a:t>
            </a:r>
            <a:r>
              <a:rPr lang="en-US" baseline="0" dirty="0" err="1" smtClean="0"/>
              <a:t>Produzenten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signifikantes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Interesse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daran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haben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ein</a:t>
            </a:r>
            <a:r>
              <a:rPr lang="en-US" baseline="0" dirty="0" smtClean="0"/>
              <a:t> Recommender System </a:t>
            </a:r>
            <a:r>
              <a:rPr lang="en-US" baseline="0" dirty="0" err="1" smtClean="0"/>
              <a:t>zu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beeinflussen</a:t>
            </a: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 smtClean="0"/>
              <a:t>Skalierbarkeit</a:t>
            </a:r>
            <a:r>
              <a:rPr lang="en-US" dirty="0" smtClean="0"/>
              <a:t>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Millionen</a:t>
            </a:r>
            <a:r>
              <a:rPr lang="en-US" baseline="0" dirty="0" smtClean="0"/>
              <a:t> von </a:t>
            </a:r>
            <a:r>
              <a:rPr lang="en-US" baseline="0" dirty="0" err="1" smtClean="0"/>
              <a:t>Nutzern</a:t>
            </a:r>
            <a:r>
              <a:rPr lang="en-US" baseline="0" dirty="0" smtClean="0"/>
              <a:t> und / </a:t>
            </a:r>
            <a:r>
              <a:rPr lang="en-US" baseline="0" dirty="0" err="1" smtClean="0"/>
              <a:t>oder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Produkten</a:t>
            </a:r>
            <a:r>
              <a:rPr lang="en-US" baseline="0" dirty="0" smtClean="0"/>
              <a:t> / Items muss die </a:t>
            </a:r>
            <a:r>
              <a:rPr lang="en-US" baseline="0" dirty="0" err="1" smtClean="0"/>
              <a:t>Komplexität</a:t>
            </a:r>
            <a:r>
              <a:rPr lang="en-US" baseline="0" dirty="0" smtClean="0"/>
              <a:t> der </a:t>
            </a:r>
            <a:r>
              <a:rPr lang="en-US" baseline="0" dirty="0" err="1" smtClean="0"/>
              <a:t>eingesetzten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Algorithmen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berücksichtigt</a:t>
            </a:r>
            <a:r>
              <a:rPr lang="en-US" baseline="0" dirty="0" smtClean="0"/>
              <a:t> warden; </a:t>
            </a:r>
            <a:r>
              <a:rPr lang="en-US" baseline="0" dirty="0" err="1" smtClean="0"/>
              <a:t>Parallelisierung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bzw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Inkrementelle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Algorithmen</a:t>
            </a:r>
            <a:endParaRPr lang="en-US" baseline="0" dirty="0" smtClean="0"/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User Interface / User </a:t>
            </a:r>
            <a:r>
              <a:rPr lang="en-US" dirty="0" err="1" smtClean="0"/>
              <a:t>Akzeptanz</a:t>
            </a:r>
            <a:r>
              <a:rPr lang="de-DE" dirty="0" smtClean="0"/>
              <a:t>:</a:t>
            </a:r>
            <a:r>
              <a:rPr lang="de-DE" baseline="0" dirty="0" smtClean="0"/>
              <a:t> Empfehlungen müssen transparent sein, damit Nutzer sie akzeptieren; System muss navigieren in Produktflut ermöglichen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 smtClean="0"/>
              <a:t>Vielfalt</a:t>
            </a:r>
            <a:r>
              <a:rPr lang="en-US" dirty="0" smtClean="0"/>
              <a:t>:</a:t>
            </a:r>
            <a:r>
              <a:rPr lang="en-US" baseline="0" dirty="0" smtClean="0"/>
              <a:t> am </a:t>
            </a:r>
            <a:r>
              <a:rPr lang="en-US" baseline="0" dirty="0" err="1" smtClean="0"/>
              <a:t>sichersten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ist</a:t>
            </a:r>
            <a:r>
              <a:rPr lang="en-US" baseline="0" dirty="0" smtClean="0"/>
              <a:t> das </a:t>
            </a:r>
            <a:r>
              <a:rPr lang="en-US" baseline="0" dirty="0" err="1" smtClean="0"/>
              <a:t>populärste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empfehlen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aber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dazu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bräuchte</a:t>
            </a:r>
            <a:r>
              <a:rPr lang="en-US" baseline="0" dirty="0" smtClean="0"/>
              <a:t> der </a:t>
            </a:r>
            <a:r>
              <a:rPr lang="en-US" baseline="0" dirty="0" err="1" smtClean="0"/>
              <a:t>Nutzer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kein</a:t>
            </a:r>
            <a:r>
              <a:rPr lang="en-US" baseline="0" dirty="0" smtClean="0"/>
              <a:t> recommender system; accuracy </a:t>
            </a:r>
            <a:r>
              <a:rPr lang="en-US" baseline="0" dirty="0" err="1" smtClean="0"/>
              <a:t>führt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daher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ggf</a:t>
            </a:r>
            <a:r>
              <a:rPr lang="en-US" baseline="0" dirty="0" smtClean="0"/>
              <a:t>. Auf die </a:t>
            </a:r>
            <a:r>
              <a:rPr lang="en-US" baseline="0" dirty="0" err="1" smtClean="0"/>
              <a:t>falsche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Fährte</a:t>
            </a:r>
            <a:r>
              <a:rPr lang="en-US" baseline="0" dirty="0" smtClean="0"/>
              <a:t> und der </a:t>
            </a:r>
            <a:r>
              <a:rPr lang="en-US" baseline="0" dirty="0" err="1" smtClean="0"/>
              <a:t>Nutzer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ist</a:t>
            </a:r>
            <a:r>
              <a:rPr lang="en-US" baseline="0" dirty="0" smtClean="0"/>
              <a:t> am </a:t>
            </a:r>
            <a:r>
              <a:rPr lang="en-US" baseline="0" dirty="0" err="1" smtClean="0"/>
              <a:t>dankbarsten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für</a:t>
            </a:r>
            <a:r>
              <a:rPr lang="en-US" baseline="0" dirty="0" smtClean="0"/>
              <a:t> “</a:t>
            </a:r>
            <a:r>
              <a:rPr lang="en-US" baseline="0" dirty="0" err="1" smtClean="0"/>
              <a:t>Geheimtips</a:t>
            </a:r>
            <a:r>
              <a:rPr lang="en-US" baseline="0" dirty="0" smtClean="0"/>
              <a:t>”; </a:t>
            </a:r>
            <a:r>
              <a:rPr lang="en-US" baseline="0" dirty="0" err="1" smtClean="0"/>
              <a:t>außerdem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Entdecken</a:t>
            </a:r>
            <a:r>
              <a:rPr lang="en-US" baseline="0" dirty="0" smtClean="0"/>
              <a:t> von </a:t>
            </a:r>
            <a:r>
              <a:rPr lang="en-US" baseline="0" dirty="0" err="1" smtClean="0"/>
              <a:t>Neuem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eventuell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gewünscht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statt</a:t>
            </a:r>
            <a:r>
              <a:rPr lang="en-US" baseline="0" dirty="0" smtClean="0"/>
              <a:t> “</a:t>
            </a:r>
            <a:r>
              <a:rPr lang="en-US" baseline="0" dirty="0" err="1" smtClean="0"/>
              <a:t>noch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mehr</a:t>
            </a:r>
            <a:r>
              <a:rPr lang="en-US" baseline="0" dirty="0" smtClean="0"/>
              <a:t> des </a:t>
            </a:r>
            <a:r>
              <a:rPr lang="en-US" baseline="0" dirty="0" err="1" smtClean="0"/>
              <a:t>Gleichen</a:t>
            </a:r>
            <a:r>
              <a:rPr lang="en-US" baseline="0" dirty="0" smtClean="0"/>
              <a:t>”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 smtClean="0"/>
              <a:t>Zeit</a:t>
            </a:r>
            <a:r>
              <a:rPr lang="en-US" dirty="0" smtClean="0"/>
              <a:t>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manche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Vorlieben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konstant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andere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stimmungsabhängig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wieder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andere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ändern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schnell</a:t>
            </a:r>
            <a:endParaRPr lang="en-US" baseline="0" dirty="0" smtClean="0"/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smtClean="0"/>
              <a:t>Evaluation: </a:t>
            </a:r>
            <a:r>
              <a:rPr lang="en-US" baseline="0" dirty="0" err="1" smtClean="0"/>
              <a:t>Wie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evaluiert</a:t>
            </a:r>
            <a:r>
              <a:rPr lang="en-US" baseline="0" dirty="0" smtClean="0"/>
              <a:t> man </a:t>
            </a:r>
            <a:r>
              <a:rPr lang="en-US" baseline="0" dirty="0" err="1" smtClean="0"/>
              <a:t>Änderungen</a:t>
            </a:r>
            <a:r>
              <a:rPr lang="en-US" baseline="0" dirty="0" smtClean="0"/>
              <a:t> am </a:t>
            </a:r>
            <a:r>
              <a:rPr lang="en-US" baseline="0" dirty="0" err="1" smtClean="0"/>
              <a:t>laufenden</a:t>
            </a:r>
            <a:r>
              <a:rPr lang="en-US" baseline="0" dirty="0" smtClean="0"/>
              <a:t> System? </a:t>
            </a:r>
            <a:r>
              <a:rPr lang="en-US" baseline="0" dirty="0" err="1" smtClean="0"/>
              <a:t>Wurde</a:t>
            </a:r>
            <a:r>
              <a:rPr lang="en-US" baseline="0" dirty="0" smtClean="0"/>
              <a:t> das Abo </a:t>
            </a:r>
            <a:r>
              <a:rPr lang="en-US" baseline="0" dirty="0" err="1" smtClean="0"/>
              <a:t>gekündigt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weil</a:t>
            </a:r>
            <a:r>
              <a:rPr lang="en-US" baseline="0" dirty="0" smtClean="0"/>
              <a:t> das Geld </a:t>
            </a:r>
            <a:r>
              <a:rPr lang="en-US" baseline="0" dirty="0" err="1" smtClean="0"/>
              <a:t>knapp</a:t>
            </a:r>
            <a:r>
              <a:rPr lang="en-US" baseline="0" dirty="0" smtClean="0"/>
              <a:t> war </a:t>
            </a:r>
            <a:r>
              <a:rPr lang="en-US" baseline="0" dirty="0" err="1" smtClean="0"/>
              <a:t>oder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weil</a:t>
            </a:r>
            <a:r>
              <a:rPr lang="en-US" baseline="0" dirty="0" smtClean="0"/>
              <a:t> der </a:t>
            </a:r>
            <a:r>
              <a:rPr lang="en-US" baseline="0" dirty="0" err="1" smtClean="0"/>
              <a:t>Dienst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nicht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gefiel</a:t>
            </a:r>
            <a:r>
              <a:rPr lang="en-US" baseline="0" dirty="0" smtClean="0"/>
              <a:t>?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smtClean="0"/>
              <a:t>Bias: </a:t>
            </a:r>
            <a:r>
              <a:rPr lang="en-US" baseline="0" dirty="0" err="1" smtClean="0"/>
              <a:t>Manche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Nutzer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vergeben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nur</a:t>
            </a:r>
            <a:r>
              <a:rPr lang="en-US" baseline="0" dirty="0" smtClean="0"/>
              <a:t> 5-Sterne </a:t>
            </a:r>
            <a:r>
              <a:rPr lang="en-US" baseline="0" dirty="0" err="1" smtClean="0"/>
              <a:t>oder</a:t>
            </a:r>
            <a:r>
              <a:rPr lang="en-US" baseline="0" dirty="0" smtClean="0"/>
              <a:t> gar </a:t>
            </a:r>
            <a:r>
              <a:rPr lang="en-US" baseline="0" dirty="0" err="1" smtClean="0"/>
              <a:t>keine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Bewertungen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manche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nur</a:t>
            </a:r>
            <a:r>
              <a:rPr lang="en-US" baseline="0" dirty="0" smtClean="0"/>
              <a:t> 1-Stern-Bewertungen, </a:t>
            </a:r>
            <a:r>
              <a:rPr lang="en-US" baseline="0" dirty="0" err="1" smtClean="0"/>
              <a:t>andere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vergeben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keine</a:t>
            </a:r>
            <a:r>
              <a:rPr lang="en-US" baseline="0" dirty="0" smtClean="0"/>
              <a:t> Extreme. Auf der </a:t>
            </a:r>
            <a:r>
              <a:rPr lang="en-US" baseline="0" dirty="0" err="1" smtClean="0"/>
              <a:t>gleichen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Skala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bedeuten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daher</a:t>
            </a:r>
            <a:r>
              <a:rPr lang="en-US" baseline="0" dirty="0" smtClean="0"/>
              <a:t> die </a:t>
            </a:r>
            <a:r>
              <a:rPr lang="en-US" baseline="0" dirty="0" err="1" smtClean="0"/>
              <a:t>Bewertungen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nicht</a:t>
            </a:r>
            <a:r>
              <a:rPr lang="en-US" baseline="0" dirty="0" smtClean="0"/>
              <a:t> das </a:t>
            </a:r>
            <a:r>
              <a:rPr lang="en-US" baseline="0" dirty="0" err="1" smtClean="0"/>
              <a:t>selbe</a:t>
            </a:r>
            <a:endParaRPr lang="en-US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77DEBE-DB84-1445-A195-EA89E0287CF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9594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Ziel</a:t>
            </a:r>
            <a:r>
              <a:rPr lang="en-US" dirty="0" smtClean="0"/>
              <a:t> ?</a:t>
            </a:r>
            <a:r>
              <a:rPr lang="en-US" baseline="0" dirty="0" smtClean="0"/>
              <a:t> </a:t>
            </a:r>
            <a:r>
              <a:rPr lang="en-US" dirty="0" smtClean="0"/>
              <a:t>Recommender </a:t>
            </a:r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err="1" smtClean="0"/>
              <a:t>Geschäftsmodell</a:t>
            </a:r>
            <a:r>
              <a:rPr lang="en-US" dirty="0" smtClean="0"/>
              <a:t> (Spotify, Netflix), “long tail” e-commerce, </a:t>
            </a:r>
            <a:r>
              <a:rPr lang="en-US" dirty="0" err="1" smtClean="0"/>
              <a:t>Erhöhte</a:t>
            </a:r>
            <a:r>
              <a:rPr lang="en-US" dirty="0" smtClean="0"/>
              <a:t> </a:t>
            </a:r>
            <a:r>
              <a:rPr lang="en-US" dirty="0" err="1" smtClean="0"/>
              <a:t>Treue</a:t>
            </a:r>
            <a:r>
              <a:rPr lang="en-US" dirty="0" smtClean="0"/>
              <a:t>, </a:t>
            </a:r>
            <a:r>
              <a:rPr lang="en-US" dirty="0" err="1" smtClean="0"/>
              <a:t>Werbeeffekt</a:t>
            </a:r>
            <a:r>
              <a:rPr lang="en-US" dirty="0" smtClean="0"/>
              <a:t>, </a:t>
            </a:r>
            <a:r>
              <a:rPr lang="en-US" dirty="0" err="1" smtClean="0"/>
              <a:t>Erhöhte</a:t>
            </a:r>
            <a:r>
              <a:rPr lang="en-US" dirty="0" smtClean="0"/>
              <a:t> </a:t>
            </a:r>
            <a:r>
              <a:rPr lang="en-US" dirty="0" err="1" smtClean="0"/>
              <a:t>Systemeffizienz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77DEBE-DB84-1445-A195-EA89E0287CF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1793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Ziel</a:t>
            </a:r>
            <a:r>
              <a:rPr lang="en-US" dirty="0" smtClean="0"/>
              <a:t> ?</a:t>
            </a:r>
            <a:r>
              <a:rPr lang="en-US" baseline="0" dirty="0" smtClean="0"/>
              <a:t> </a:t>
            </a:r>
            <a:r>
              <a:rPr lang="en-US" dirty="0" smtClean="0"/>
              <a:t>Recommender </a:t>
            </a:r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err="1" smtClean="0"/>
              <a:t>Geschäftsmodell</a:t>
            </a:r>
            <a:r>
              <a:rPr lang="en-US" dirty="0" smtClean="0"/>
              <a:t> (Spotify, Netflix), “long tail” e-commerce, </a:t>
            </a:r>
            <a:r>
              <a:rPr lang="en-US" dirty="0" err="1" smtClean="0"/>
              <a:t>Erhöhte</a:t>
            </a:r>
            <a:r>
              <a:rPr lang="en-US" dirty="0" smtClean="0"/>
              <a:t> </a:t>
            </a:r>
            <a:r>
              <a:rPr lang="en-US" dirty="0" err="1" smtClean="0"/>
              <a:t>Treue</a:t>
            </a:r>
            <a:r>
              <a:rPr lang="en-US" dirty="0" smtClean="0"/>
              <a:t>, </a:t>
            </a:r>
            <a:r>
              <a:rPr lang="en-US" dirty="0" err="1" smtClean="0"/>
              <a:t>Werbeeffekt</a:t>
            </a:r>
            <a:r>
              <a:rPr lang="en-US" dirty="0" smtClean="0"/>
              <a:t>, </a:t>
            </a:r>
            <a:r>
              <a:rPr lang="en-US" dirty="0" err="1" smtClean="0"/>
              <a:t>Erhöhte</a:t>
            </a:r>
            <a:r>
              <a:rPr lang="en-US" dirty="0" smtClean="0"/>
              <a:t> </a:t>
            </a:r>
            <a:r>
              <a:rPr lang="en-US" dirty="0" err="1" smtClean="0"/>
              <a:t>Systemeffizienz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77DEBE-DB84-1445-A195-EA89E0287CF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3493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err="1" smtClean="0"/>
              <a:t>Derzeit</a:t>
            </a:r>
            <a:r>
              <a:rPr lang="en-US" dirty="0" smtClean="0"/>
              <a:t> </a:t>
            </a:r>
            <a:r>
              <a:rPr lang="en-US" dirty="0" err="1" smtClean="0"/>
              <a:t>beliebt</a:t>
            </a:r>
            <a:r>
              <a:rPr lang="en-US" dirty="0" smtClean="0"/>
              <a:t>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wiederholende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Ereignisse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Kurzzeit-Effekt</a:t>
            </a:r>
            <a:r>
              <a:rPr lang="en-US" baseline="0" dirty="0" smtClean="0"/>
              <a:t> : </a:t>
            </a:r>
            <a:r>
              <a:rPr lang="en-US" baseline="0" dirty="0" err="1" smtClean="0"/>
              <a:t>z.B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Valentins</a:t>
            </a:r>
            <a:r>
              <a:rPr lang="en-US" baseline="0" dirty="0" smtClean="0"/>
              <a:t>-Tag in </a:t>
            </a:r>
            <a:r>
              <a:rPr lang="en-US" baseline="0" dirty="0" err="1" smtClean="0"/>
              <a:t>Nordamerika</a:t>
            </a:r>
            <a:r>
              <a:rPr lang="en-US" baseline="0" dirty="0" smtClean="0"/>
              <a:t> -&gt; </a:t>
            </a:r>
            <a:r>
              <a:rPr lang="en-US" baseline="0" dirty="0" err="1" smtClean="0"/>
              <a:t>romantische</a:t>
            </a:r>
            <a:r>
              <a:rPr lang="en-US" baseline="0" dirty="0" smtClean="0"/>
              <a:t> Videos </a:t>
            </a:r>
            <a:r>
              <a:rPr lang="en-US" baseline="0" dirty="0" err="1" smtClean="0"/>
              <a:t>oder</a:t>
            </a:r>
            <a:r>
              <a:rPr lang="en-US" baseline="0" dirty="0" smtClean="0"/>
              <a:t> 2. </a:t>
            </a:r>
            <a:r>
              <a:rPr lang="en-US" baseline="0" dirty="0" err="1" smtClean="0"/>
              <a:t>einzigartige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kurzzeit-Effekte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wie</a:t>
            </a:r>
            <a:r>
              <a:rPr lang="en-US" baseline="0" dirty="0" smtClean="0"/>
              <a:t> Hurricanes, die </a:t>
            </a:r>
            <a:r>
              <a:rPr lang="en-US" baseline="0" dirty="0" err="1" smtClean="0"/>
              <a:t>zu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einem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Interesse</a:t>
            </a:r>
            <a:r>
              <a:rPr lang="en-US" baseline="0" dirty="0" smtClean="0"/>
              <a:t> an </a:t>
            </a:r>
            <a:r>
              <a:rPr lang="en-US" baseline="0" dirty="0" err="1" smtClean="0"/>
              <a:t>Dokumentationen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über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Hurrikane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führen</a:t>
            </a:r>
            <a:r>
              <a:rPr lang="de-DE" baseline="0" dirty="0" smtClean="0"/>
              <a:t> (hier ist der Hurrikan Trump?)</a:t>
            </a:r>
          </a:p>
          <a:p>
            <a:pPr marL="228600" indent="-228600">
              <a:buAutoNum type="arabicPeriod"/>
            </a:pPr>
            <a:r>
              <a:rPr lang="en-US" baseline="0" dirty="0" err="1" smtClean="0"/>
              <a:t>Nochmal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ansehen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Wie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lange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</a:t>
            </a:r>
            <a:r>
              <a:rPr lang="en-US" baseline="0" dirty="0" smtClean="0"/>
              <a:t> her, </a:t>
            </a:r>
            <a:r>
              <a:rPr lang="en-US" baseline="0" dirty="0" err="1" smtClean="0"/>
              <a:t>dass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geschaut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wurde</a:t>
            </a:r>
            <a:r>
              <a:rPr lang="en-US" baseline="0" dirty="0" smtClean="0"/>
              <a:t> und an </a:t>
            </a:r>
            <a:r>
              <a:rPr lang="en-US" baseline="0" dirty="0" err="1" smtClean="0"/>
              <a:t>welcher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Stelle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wurde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gestoppt</a:t>
            </a:r>
            <a:r>
              <a:rPr lang="en-US" baseline="0" dirty="0" smtClean="0"/>
              <a:t>?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Weil </a:t>
            </a:r>
            <a:r>
              <a:rPr lang="en-US" baseline="0" dirty="0" err="1" smtClean="0"/>
              <a:t>Sie</a:t>
            </a:r>
            <a:r>
              <a:rPr lang="en-US" baseline="0" dirty="0" smtClean="0"/>
              <a:t> “XY” </a:t>
            </a:r>
            <a:r>
              <a:rPr lang="en-US" baseline="0" dirty="0" err="1" smtClean="0"/>
              <a:t>gesehen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haben</a:t>
            </a:r>
            <a:r>
              <a:rPr lang="en-US" baseline="0" dirty="0" smtClean="0"/>
              <a:t>: Video-Video Similarity algorithm, </a:t>
            </a:r>
            <a:r>
              <a:rPr lang="en-US" baseline="0" dirty="0" err="1" smtClean="0"/>
              <a:t>nicht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personalisiert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wohl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aber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Welche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Streifen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angezeigt</a:t>
            </a:r>
            <a:r>
              <a:rPr lang="en-US" baseline="0" dirty="0" smtClean="0"/>
              <a:t> warden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Top-N: </a:t>
            </a:r>
            <a:r>
              <a:rPr lang="en-US" baseline="0" dirty="0" err="1" smtClean="0"/>
              <a:t>Mischung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populären</a:t>
            </a:r>
            <a:r>
              <a:rPr lang="en-US" baseline="0" dirty="0" smtClean="0"/>
              <a:t> und </a:t>
            </a:r>
            <a:r>
              <a:rPr lang="en-US" baseline="0" dirty="0" err="1" smtClean="0"/>
              <a:t>personalisierten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Ergebnissen</a:t>
            </a:r>
            <a:r>
              <a:rPr lang="en-US" baseline="0" dirty="0" smtClean="0"/>
              <a:t> am </a:t>
            </a:r>
            <a:r>
              <a:rPr lang="en-US" baseline="0" dirty="0" err="1" smtClean="0"/>
              <a:t>erfolgreichsten</a:t>
            </a: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smtClean="0"/>
              <a:t>Genre-</a:t>
            </a:r>
            <a:r>
              <a:rPr lang="en-US" baseline="0" dirty="0" err="1" smtClean="0"/>
              <a:t>basierte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Zeilen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basieren</a:t>
            </a:r>
            <a:r>
              <a:rPr lang="en-US" baseline="0" dirty="0" smtClean="0"/>
              <a:t> auf der </a:t>
            </a:r>
            <a:r>
              <a:rPr lang="en-US" baseline="0" dirty="0" err="1" smtClean="0"/>
              <a:t>personalisierten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Sortierung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sind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aber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Teilmenge</a:t>
            </a:r>
            <a:r>
              <a:rPr lang="en-US" baseline="0" dirty="0" smtClean="0"/>
              <a:t> auf Basis des Genres</a:t>
            </a:r>
          </a:p>
          <a:p>
            <a:pPr marL="228600" indent="-228600">
              <a:buAutoNum type="arabicPeriod"/>
            </a:pP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 smtClean="0"/>
              <a:t>Jeder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Nutzer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sieht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andere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Filme</a:t>
            </a:r>
            <a:r>
              <a:rPr lang="en-US" baseline="0" dirty="0" smtClean="0"/>
              <a:t> und </a:t>
            </a:r>
            <a:r>
              <a:rPr lang="en-US" baseline="0" dirty="0" err="1" smtClean="0"/>
              <a:t>Serien</a:t>
            </a:r>
            <a:r>
              <a:rPr lang="en-US" baseline="0" dirty="0" smtClean="0"/>
              <a:t>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 smtClean="0"/>
              <a:t>Auch</a:t>
            </a:r>
            <a:r>
              <a:rPr lang="en-US" baseline="0" dirty="0" smtClean="0"/>
              <a:t> der Seiten-</a:t>
            </a:r>
            <a:r>
              <a:rPr lang="en-US" baseline="0" dirty="0" err="1" smtClean="0"/>
              <a:t>Aufbau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Algorithmus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inzwischen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adapativ</a:t>
            </a:r>
            <a:r>
              <a:rPr lang="en-US" baseline="0" dirty="0" smtClean="0"/>
              <a:t> (war mal template-</a:t>
            </a:r>
            <a:r>
              <a:rPr lang="en-US" baseline="0" dirty="0" err="1" smtClean="0"/>
              <a:t>basiert</a:t>
            </a:r>
            <a:r>
              <a:rPr lang="en-US" baseline="0" dirty="0" smtClean="0"/>
              <a:t>)</a:t>
            </a:r>
          </a:p>
          <a:p>
            <a:pPr marL="228600" indent="-228600">
              <a:buAutoNum type="arabicPeriod"/>
            </a:pPr>
            <a:endParaRPr lang="en-US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77DEBE-DB84-1445-A195-EA89E0287CF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8305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Content-</a:t>
            </a:r>
            <a:r>
              <a:rPr lang="de-DE" noProof="0" dirty="0" smtClean="0"/>
              <a:t>basiertes</a:t>
            </a:r>
            <a:r>
              <a:rPr lang="en-US" baseline="0" dirty="0" smtClean="0"/>
              <a:t> Filtern empfiehlt auf Basis der </a:t>
            </a:r>
            <a:r>
              <a:rPr lang="de-DE" baseline="0" noProof="0" dirty="0" smtClean="0"/>
              <a:t>Entscheidungen</a:t>
            </a:r>
            <a:r>
              <a:rPr lang="en-US" baseline="0" dirty="0" smtClean="0"/>
              <a:t> in der </a:t>
            </a:r>
            <a:r>
              <a:rPr lang="de-DE" baseline="0" noProof="0" dirty="0" smtClean="0"/>
              <a:t>Vergangenheit</a:t>
            </a:r>
            <a:r>
              <a:rPr lang="en-US" baseline="0" dirty="0" smtClean="0"/>
              <a:t> (</a:t>
            </a:r>
            <a:r>
              <a:rPr lang="de-DE" baseline="0" noProof="0" dirty="0" smtClean="0"/>
              <a:t>Nutzer</a:t>
            </a:r>
            <a:r>
              <a:rPr lang="en-US" baseline="0" dirty="0" smtClean="0"/>
              <a:t> hat </a:t>
            </a:r>
            <a:r>
              <a:rPr lang="en-US" baseline="0" dirty="0" err="1" smtClean="0"/>
              <a:t>bereits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ein</a:t>
            </a:r>
            <a:r>
              <a:rPr lang="en-US" baseline="0" dirty="0" smtClean="0"/>
              <a:t> Mal </a:t>
            </a:r>
            <a:r>
              <a:rPr lang="en-US" baseline="0" dirty="0" err="1" smtClean="0"/>
              <a:t>einen</a:t>
            </a:r>
            <a:r>
              <a:rPr lang="en-US" baseline="0" dirty="0" smtClean="0"/>
              <a:t> Science Fiction Film </a:t>
            </a:r>
            <a:r>
              <a:rPr lang="en-US" baseline="0" dirty="0" err="1" smtClean="0"/>
              <a:t>gekauft</a:t>
            </a:r>
            <a:r>
              <a:rPr lang="en-US" baseline="0" dirty="0" smtClean="0"/>
              <a:t> -&gt; </a:t>
            </a:r>
            <a:r>
              <a:rPr lang="en-US" baseline="0" dirty="0" err="1" smtClean="0"/>
              <a:t>empfehlen</a:t>
            </a:r>
            <a:r>
              <a:rPr lang="en-US" baseline="0" dirty="0" smtClean="0"/>
              <a:t>), </a:t>
            </a:r>
            <a:r>
              <a:rPr lang="en-US" baseline="0" dirty="0" err="1" smtClean="0"/>
              <a:t>außerdem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können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Ähnlichkeiten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zwischen</a:t>
            </a:r>
            <a:r>
              <a:rPr lang="en-US" baseline="0" dirty="0" smtClean="0"/>
              <a:t> Items </a:t>
            </a:r>
            <a:r>
              <a:rPr lang="en-US" baseline="0" dirty="0" err="1" smtClean="0"/>
              <a:t>berechnet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werden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z.B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ähnliche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Künstler</a:t>
            </a:r>
            <a:r>
              <a:rPr lang="en-US" baseline="0" dirty="0" smtClean="0"/>
              <a:t> / Songs am </a:t>
            </a:r>
            <a:r>
              <a:rPr lang="en-US" baseline="0" dirty="0" err="1" smtClean="0"/>
              <a:t>Beispiel</a:t>
            </a:r>
            <a:r>
              <a:rPr lang="en-US" baseline="0" dirty="0" smtClean="0"/>
              <a:t> von Spotify), </a:t>
            </a:r>
            <a:r>
              <a:rPr lang="en-US" baseline="0" dirty="0" err="1" smtClean="0"/>
              <a:t>sodass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ähnliche</a:t>
            </a:r>
            <a:r>
              <a:rPr lang="en-US" baseline="0" dirty="0" smtClean="0"/>
              <a:t> Dinge </a:t>
            </a:r>
            <a:r>
              <a:rPr lang="en-US" baseline="0" dirty="0" err="1" smtClean="0"/>
              <a:t>zu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denen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empfohlen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werden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können</a:t>
            </a:r>
            <a:r>
              <a:rPr lang="en-US" baseline="0" dirty="0" smtClean="0"/>
              <a:t>, die der </a:t>
            </a:r>
            <a:r>
              <a:rPr lang="en-US" baseline="0" dirty="0" err="1" smtClean="0"/>
              <a:t>Nuzter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gekauft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gesehen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angeklickt</a:t>
            </a:r>
            <a:r>
              <a:rPr lang="en-US" baseline="0" dirty="0" smtClean="0"/>
              <a:t> hat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 smtClean="0"/>
              <a:t>Demographisches</a:t>
            </a:r>
            <a:r>
              <a:rPr lang="en-US" baseline="0" dirty="0" smtClean="0"/>
              <a:t> Filtern empfiehlt </a:t>
            </a:r>
            <a:r>
              <a:rPr lang="en-US" baseline="0" dirty="0" err="1" smtClean="0"/>
              <a:t>ähnlichen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Nutzergruppen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ähnliche</a:t>
            </a:r>
            <a:r>
              <a:rPr lang="en-US" baseline="0" dirty="0" smtClean="0"/>
              <a:t> Dinge </a:t>
            </a:r>
            <a:r>
              <a:rPr lang="en-US" baseline="0" dirty="0" err="1" smtClean="0"/>
              <a:t>basierend</a:t>
            </a:r>
            <a:r>
              <a:rPr lang="en-US" baseline="0" dirty="0" smtClean="0"/>
              <a:t> auf </a:t>
            </a:r>
            <a:r>
              <a:rPr lang="en-US" baseline="0" dirty="0" err="1" smtClean="0"/>
              <a:t>Geschlecht</a:t>
            </a:r>
            <a:r>
              <a:rPr lang="en-US" baseline="0" dirty="0" smtClean="0"/>
              <a:t>, Alter, Land etc.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 smtClean="0"/>
              <a:t>Kollaboratives</a:t>
            </a:r>
            <a:r>
              <a:rPr lang="en-US" baseline="0" dirty="0" smtClean="0"/>
              <a:t> Filtern </a:t>
            </a:r>
            <a:r>
              <a:rPr lang="en-US" baseline="0" dirty="0" err="1" smtClean="0"/>
              <a:t>ermöglicht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Nutzern</a:t>
            </a:r>
            <a:r>
              <a:rPr lang="en-US" baseline="0" dirty="0" smtClean="0"/>
              <a:t> das </a:t>
            </a:r>
            <a:r>
              <a:rPr lang="en-US" baseline="0" dirty="0" err="1" smtClean="0"/>
              <a:t>Bewerten</a:t>
            </a:r>
            <a:r>
              <a:rPr lang="en-US" baseline="0" dirty="0" smtClean="0"/>
              <a:t> der Items, </a:t>
            </a:r>
            <a:r>
              <a:rPr lang="en-US" baseline="0" dirty="0" err="1" smtClean="0"/>
              <a:t>sodass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genügend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Daten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vorliegen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benutzer-spezifische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Empfehlungen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berechnet</a:t>
            </a:r>
            <a:r>
              <a:rPr lang="en-US" baseline="0" dirty="0" smtClean="0"/>
              <a:t> </a:t>
            </a:r>
            <a:r>
              <a:rPr lang="de-DE" baseline="0" noProof="0" dirty="0" smtClean="0"/>
              <a:t>werden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können</a:t>
            </a:r>
            <a:endParaRPr lang="en-US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err="1" smtClean="0"/>
              <a:t>Beispielsweise</a:t>
            </a:r>
            <a:r>
              <a:rPr lang="en-US" baseline="0" dirty="0" smtClean="0"/>
              <a:t> auf Basis </a:t>
            </a:r>
            <a:r>
              <a:rPr lang="en-US" baseline="0" dirty="0" err="1" smtClean="0"/>
              <a:t>eines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Ähnlichkeitsmaßes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zwischen</a:t>
            </a:r>
            <a:r>
              <a:rPr lang="en-US" baseline="0" dirty="0" smtClean="0"/>
              <a:t> den </a:t>
            </a:r>
            <a:r>
              <a:rPr lang="en-US" baseline="0" dirty="0" err="1" smtClean="0"/>
              <a:t>Nutzern</a:t>
            </a:r>
            <a:r>
              <a:rPr lang="en-US" baseline="0" dirty="0" smtClean="0"/>
              <a:t> und </a:t>
            </a:r>
            <a:r>
              <a:rPr lang="en-US" baseline="0" dirty="0" err="1" smtClean="0"/>
              <a:t>dem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Einsatz</a:t>
            </a:r>
            <a:r>
              <a:rPr lang="en-US" baseline="0" dirty="0" smtClean="0"/>
              <a:t> von k-nearest neighbors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Hybrid filtering: </a:t>
            </a:r>
            <a:r>
              <a:rPr lang="en-US" baseline="0" dirty="0" err="1" smtClean="0"/>
              <a:t>Kombination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mehrer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Ansätze</a:t>
            </a:r>
            <a:endParaRPr lang="en-US" baseline="0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Memory-based methods: </a:t>
            </a:r>
            <a:r>
              <a:rPr lang="en-US" baseline="0" dirty="0" err="1" smtClean="0"/>
              <a:t>Basieren</a:t>
            </a:r>
            <a:r>
              <a:rPr lang="en-US" baseline="0" dirty="0" smtClean="0"/>
              <a:t> auf </a:t>
            </a:r>
            <a:r>
              <a:rPr lang="en-US" baseline="0" dirty="0" err="1" smtClean="0"/>
              <a:t>Nutzerbewertungen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sonstigen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zuvor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generierten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Daten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nutzen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für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gewöhnlich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Ähnlichkeitsmaße</a:t>
            </a:r>
            <a:r>
              <a:rPr lang="en-US" baseline="0" dirty="0" smtClean="0"/>
              <a:t> um </a:t>
            </a:r>
            <a:r>
              <a:rPr lang="en-US" baseline="0" dirty="0" err="1" smtClean="0"/>
              <a:t>Distanzen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zwischen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Nutzern</a:t>
            </a:r>
            <a:r>
              <a:rPr lang="en-US" baseline="0" dirty="0" smtClean="0"/>
              <a:t> und / </a:t>
            </a:r>
            <a:r>
              <a:rPr lang="en-US" baseline="0" dirty="0" err="1" smtClean="0"/>
              <a:t>oder</a:t>
            </a:r>
            <a:r>
              <a:rPr lang="en-US" baseline="0" dirty="0" smtClean="0"/>
              <a:t> Items </a:t>
            </a:r>
            <a:r>
              <a:rPr lang="en-US" baseline="0" dirty="0" err="1" smtClean="0"/>
              <a:t>zu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berechnen</a:t>
            </a:r>
            <a:endParaRPr lang="en-US" baseline="0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 smtClean="0"/>
              <a:t>Model-based methods: </a:t>
            </a:r>
            <a:r>
              <a:rPr lang="en-US" dirty="0" err="1" smtClean="0"/>
              <a:t>Nutzen</a:t>
            </a:r>
            <a:r>
              <a:rPr lang="en-US" dirty="0" smtClean="0"/>
              <a:t> </a:t>
            </a:r>
            <a:r>
              <a:rPr lang="en-US" dirty="0" err="1" smtClean="0"/>
              <a:t>vorhanden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Informationen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Bewertungen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Käufe</a:t>
            </a:r>
            <a:r>
              <a:rPr lang="en-US" baseline="0" dirty="0" smtClean="0"/>
              <a:t>, Klicks), um </a:t>
            </a:r>
            <a:r>
              <a:rPr lang="en-US" baseline="0" dirty="0" err="1" smtClean="0"/>
              <a:t>Modelle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trainieren</a:t>
            </a:r>
            <a:r>
              <a:rPr lang="en-US" baseline="0" dirty="0" smtClean="0"/>
              <a:t>, die </a:t>
            </a:r>
            <a:r>
              <a:rPr lang="en-US" baseline="0" dirty="0" err="1" smtClean="0"/>
              <a:t>dann</a:t>
            </a:r>
            <a:r>
              <a:rPr lang="en-US" baseline="0" dirty="0" smtClean="0"/>
              <a:t> die </a:t>
            </a:r>
            <a:r>
              <a:rPr lang="en-US" baseline="0" dirty="0" err="1" smtClean="0"/>
              <a:t>Empfehlungen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erzeugen</a:t>
            </a:r>
            <a:endParaRPr lang="en-US" baseline="0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Evaluation </a:t>
            </a:r>
            <a:r>
              <a:rPr lang="en-US" baseline="0" dirty="0" err="1" smtClean="0"/>
              <a:t>kann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bekannten</a:t>
            </a:r>
            <a:r>
              <a:rPr lang="en-US" baseline="0" dirty="0" smtClean="0"/>
              <a:t> Test-</a:t>
            </a:r>
            <a:r>
              <a:rPr lang="en-US" baseline="0" dirty="0" err="1" smtClean="0"/>
              <a:t>Datensätzen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mittels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bspw</a:t>
            </a:r>
            <a:r>
              <a:rPr lang="en-US" baseline="0" dirty="0" smtClean="0"/>
              <a:t>. Root mean squared error </a:t>
            </a:r>
            <a:r>
              <a:rPr lang="en-US" baseline="0" dirty="0" err="1" smtClean="0"/>
              <a:t>erfolgen</a:t>
            </a:r>
            <a:r>
              <a:rPr lang="en-US" baseline="0" dirty="0" smtClean="0"/>
              <a:t>; Evaluation von </a:t>
            </a:r>
            <a:r>
              <a:rPr lang="en-US" baseline="0" dirty="0" err="1" smtClean="0"/>
              <a:t>Verbesserungen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eines</a:t>
            </a:r>
            <a:r>
              <a:rPr lang="en-US" baseline="0" dirty="0" smtClean="0"/>
              <a:t> Systems </a:t>
            </a:r>
            <a:r>
              <a:rPr lang="en-US" baseline="0" dirty="0" err="1" smtClean="0"/>
              <a:t>aber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deutlich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schwerer</a:t>
            </a:r>
            <a:r>
              <a:rPr lang="en-US" baseline="0" dirty="0" smtClean="0"/>
              <a:t>, da </a:t>
            </a:r>
            <a:r>
              <a:rPr lang="en-US" baseline="0" dirty="0" err="1" smtClean="0"/>
              <a:t>hier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nur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implizite</a:t>
            </a:r>
            <a:r>
              <a:rPr lang="en-US" baseline="0" dirty="0" smtClean="0"/>
              <a:t> Evaluation </a:t>
            </a:r>
            <a:r>
              <a:rPr lang="en-US" baseline="0" dirty="0" err="1" smtClean="0"/>
              <a:t>möglich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z.B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über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Erhöhung</a:t>
            </a:r>
            <a:r>
              <a:rPr lang="en-US" baseline="0" dirty="0" smtClean="0"/>
              <a:t> der </a:t>
            </a:r>
            <a:r>
              <a:rPr lang="en-US" baseline="0" dirty="0" err="1" smtClean="0"/>
              <a:t>gesehenen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Stunden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bei</a:t>
            </a:r>
            <a:r>
              <a:rPr lang="en-US" baseline="0" dirty="0" smtClean="0"/>
              <a:t> Streaming </a:t>
            </a:r>
            <a:r>
              <a:rPr lang="en-US" baseline="0" dirty="0" err="1" smtClean="0"/>
              <a:t>Dienst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bzw</a:t>
            </a:r>
            <a:r>
              <a:rPr lang="en-US" baseline="0" dirty="0" smtClean="0"/>
              <a:t>. Negatives Feedback </a:t>
            </a:r>
            <a:r>
              <a:rPr lang="en-US" baseline="0" dirty="0" err="1" smtClean="0"/>
              <a:t>durch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Beendigung</a:t>
            </a:r>
            <a:r>
              <a:rPr lang="en-US" baseline="0" dirty="0" smtClean="0"/>
              <a:t> des </a:t>
            </a:r>
            <a:r>
              <a:rPr lang="en-US" baseline="0" dirty="0" err="1" smtClean="0"/>
              <a:t>Vertrages</a:t>
            </a:r>
            <a:r>
              <a:rPr lang="en-US" baseline="0" dirty="0" smtClean="0"/>
              <a:t>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77DEBE-DB84-1445-A195-EA89E0287CF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769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10"/>
          <p:cNvSpPr>
            <a:spLocks noGrp="1"/>
          </p:cNvSpPr>
          <p:nvPr>
            <p:ph type="pic" sz="quarter" idx="14"/>
          </p:nvPr>
        </p:nvSpPr>
        <p:spPr>
          <a:xfrm>
            <a:off x="0" y="-1448"/>
            <a:ext cx="9144000" cy="4511536"/>
          </a:xfrm>
        </p:spPr>
        <p:txBody>
          <a:bodyPr>
            <a:noAutofit/>
          </a:bodyPr>
          <a:lstStyle>
            <a:lvl1pPr>
              <a:buNone/>
              <a:defRPr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4517302"/>
            <a:ext cx="8229600" cy="976628"/>
          </a:xfrm>
        </p:spPr>
        <p:txBody>
          <a:bodyPr anchor="ctr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4090"/>
              </a:buClr>
              <a:buSzTx/>
              <a:buFont typeface="Wingdings" charset="2"/>
              <a:buNone/>
              <a:tabLst/>
              <a:defRPr sz="2800" b="0" baseline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04090"/>
              </a:buClr>
              <a:buSzTx/>
              <a:buFont typeface="Wingdings" charset="2"/>
              <a:buNone/>
              <a:tabLst/>
              <a:defRPr/>
            </a:pPr>
            <a:r>
              <a:rPr lang="de-DE" dirty="0">
                <a:solidFill>
                  <a:srgbClr val="B21E1D"/>
                </a:solidFill>
              </a:rPr>
              <a:t>Überschrift</a:t>
            </a:r>
            <a:endParaRPr lang="de-DE" dirty="0"/>
          </a:p>
        </p:txBody>
      </p:sp>
      <p:sp>
        <p:nvSpPr>
          <p:cNvPr id="9" name="Textplatzhalt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5456710"/>
            <a:ext cx="8229600" cy="761586"/>
          </a:xfrm>
        </p:spPr>
        <p:txBody>
          <a:bodyPr>
            <a:noAutofit/>
          </a:bodyPr>
          <a:lstStyle>
            <a:lvl1pPr>
              <a:buNone/>
              <a:defRPr sz="20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de-DE" dirty="0"/>
              <a:t>Untertitel</a:t>
            </a:r>
          </a:p>
          <a:p>
            <a:pPr lvl="0"/>
            <a:r>
              <a:rPr lang="de-DE" dirty="0"/>
              <a:t>Autor</a:t>
            </a:r>
          </a:p>
        </p:txBody>
      </p:sp>
      <p:pic>
        <p:nvPicPr>
          <p:cNvPr id="5" name="Bild 4" descr="UDElogo_4c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6053" y="6247699"/>
            <a:ext cx="2447947" cy="610301"/>
          </a:xfrm>
          <a:prstGeom prst="rect">
            <a:avLst/>
          </a:prstGeom>
        </p:spPr>
      </p:pic>
      <p:pic>
        <p:nvPicPr>
          <p:cNvPr id="6" name="Bild 5" descr="UDElogo_4c.eps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696053" y="6247699"/>
            <a:ext cx="2447947" cy="6103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049338"/>
            <a:ext cx="4040188" cy="757237"/>
          </a:xfrm>
        </p:spPr>
        <p:txBody>
          <a:bodyPr anchor="ctr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1806575"/>
            <a:ext cx="4040188" cy="431323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1850" y="1049338"/>
            <a:ext cx="4041775" cy="757237"/>
          </a:xfrm>
        </p:spPr>
        <p:txBody>
          <a:bodyPr anchor="ctr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1806575"/>
            <a:ext cx="4041775" cy="431323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8A96-99AD-184B-A8E8-77C65609B727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10" name="Gerade Verbindung 9"/>
          <p:cNvCxnSpPr/>
          <p:nvPr userDrawn="1"/>
        </p:nvCxnSpPr>
        <p:spPr>
          <a:xfrm>
            <a:off x="3095976" y="6458825"/>
            <a:ext cx="5576533" cy="0"/>
          </a:xfrm>
          <a:prstGeom prst="line">
            <a:avLst/>
          </a:prstGeom>
          <a:ln w="44450" cap="rnd">
            <a:solidFill>
              <a:srgbClr val="CD0A1F"/>
            </a:solidFill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8A96-99AD-184B-A8E8-77C65609B72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457200" y="117474"/>
            <a:ext cx="8229600" cy="828675"/>
          </a:xfrm>
        </p:spPr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6" name="Textplatzhalter 2"/>
          <p:cNvSpPr>
            <a:spLocks noGrp="1"/>
          </p:cNvSpPr>
          <p:nvPr>
            <p:ph type="body" idx="1"/>
          </p:nvPr>
        </p:nvSpPr>
        <p:spPr>
          <a:xfrm>
            <a:off x="457200" y="1049338"/>
            <a:ext cx="8229600" cy="596049"/>
          </a:xfrm>
        </p:spPr>
        <p:txBody>
          <a:bodyPr anchor="ctr">
            <a:noAutofit/>
          </a:bodyPr>
          <a:lstStyle>
            <a:lvl1pPr marL="0" indent="0">
              <a:buNone/>
              <a:defRPr sz="2400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7" name="Inhaltsplatzhalter 2"/>
          <p:cNvSpPr>
            <a:spLocks noGrp="1"/>
          </p:cNvSpPr>
          <p:nvPr>
            <p:ph idx="13"/>
          </p:nvPr>
        </p:nvSpPr>
        <p:spPr>
          <a:xfrm>
            <a:off x="457200" y="1732651"/>
            <a:ext cx="8229600" cy="4393512"/>
          </a:xfrm>
        </p:spPr>
        <p:txBody>
          <a:bodyPr/>
          <a:lstStyle>
            <a:lvl1pPr>
              <a:defRPr sz="2000"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3095976" y="6458825"/>
            <a:ext cx="5576533" cy="0"/>
          </a:xfrm>
          <a:prstGeom prst="line">
            <a:avLst/>
          </a:prstGeom>
          <a:ln w="44450" cap="rnd">
            <a:solidFill>
              <a:srgbClr val="CD0A1F"/>
            </a:solidFill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17475"/>
            <a:ext cx="3008313" cy="1162050"/>
          </a:xfrm>
        </p:spPr>
        <p:txBody>
          <a:bodyPr anchor="t"/>
          <a:lstStyle>
            <a:lvl1pPr algn="l">
              <a:defRPr sz="2600" b="1"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117475"/>
            <a:ext cx="5111750" cy="600233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01704"/>
            <a:ext cx="3008313" cy="471810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8A96-99AD-184B-A8E8-77C65609B727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3095976" y="6458825"/>
            <a:ext cx="5576533" cy="0"/>
          </a:xfrm>
          <a:prstGeom prst="line">
            <a:avLst/>
          </a:prstGeom>
          <a:ln w="44450" cap="rnd">
            <a:solidFill>
              <a:srgbClr val="CD0A1F"/>
            </a:solidFill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749306"/>
          </a:xfrm>
        </p:spPr>
        <p:txBody>
          <a:bodyPr anchor="ctr"/>
          <a:lstStyle>
            <a:lvl1pPr algn="l">
              <a:defRPr sz="2400" b="1"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549906"/>
            <a:ext cx="5486400" cy="62229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8A96-99AD-184B-A8E8-77C65609B727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3095976" y="6458825"/>
            <a:ext cx="5576533" cy="0"/>
          </a:xfrm>
          <a:prstGeom prst="line">
            <a:avLst/>
          </a:prstGeom>
          <a:ln w="44450" cap="rnd">
            <a:solidFill>
              <a:srgbClr val="CD0A1F"/>
            </a:solidFill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57200" y="124121"/>
            <a:ext cx="8229600" cy="812622"/>
          </a:xfrm>
        </p:spPr>
        <p:txBody>
          <a:bodyPr/>
          <a:lstStyle/>
          <a:p>
            <a:r>
              <a:rPr lang="de-DE" dirty="0"/>
              <a:t>Inhaltsverzeichnis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8A96-99AD-184B-A8E8-77C65609B72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457200" y="1049338"/>
            <a:ext cx="7510874" cy="5070476"/>
          </a:xfrm>
        </p:spPr>
        <p:txBody>
          <a:bodyPr anchor="t">
            <a:normAutofit/>
          </a:bodyPr>
          <a:lstStyle>
            <a:lvl1pPr marL="187200" indent="-277200">
              <a:buFont typeface="+mj-lt"/>
              <a:buAutoNum type="arabicPeriod"/>
              <a:defRPr sz="1800" cap="none"/>
            </a:lvl1pPr>
            <a:lvl2pPr marL="374400" indent="-277200">
              <a:buFont typeface="+mj-lt"/>
              <a:buAutoNum type="romanUcPeriod"/>
              <a:defRPr sz="1800" cap="none"/>
            </a:lvl2pPr>
            <a:lvl3pPr marL="561600" indent="-277200">
              <a:buFont typeface="+mj-lt"/>
              <a:buAutoNum type="romanLcPeriod"/>
              <a:defRPr sz="1800" cap="none"/>
            </a:lvl3pPr>
            <a:lvl4pPr>
              <a:buNone/>
              <a:defRPr/>
            </a:lvl4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7968074" y="1049336"/>
            <a:ext cx="718726" cy="5070477"/>
          </a:xfrm>
        </p:spPr>
        <p:txBody>
          <a:bodyPr anchor="t">
            <a:normAutofit/>
          </a:bodyPr>
          <a:lstStyle>
            <a:lvl1pPr algn="r">
              <a:buNone/>
              <a:defRPr sz="1800" cap="none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de-DE" dirty="0"/>
              <a:t>Nr.</a:t>
            </a:r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3095976" y="6458825"/>
            <a:ext cx="5576533" cy="0"/>
          </a:xfrm>
          <a:prstGeom prst="line">
            <a:avLst/>
          </a:prstGeom>
          <a:ln w="44450" cap="rnd">
            <a:solidFill>
              <a:srgbClr val="CD0A1F"/>
            </a:solidFill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57200" y="124121"/>
            <a:ext cx="8229600" cy="822029"/>
          </a:xfrm>
        </p:spPr>
        <p:txBody>
          <a:bodyPr/>
          <a:lstStyle/>
          <a:p>
            <a:r>
              <a:rPr lang="de-DE" dirty="0"/>
              <a:t>Quellenverzeichnis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8A96-99AD-184B-A8E8-77C65609B72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457200" y="1049338"/>
            <a:ext cx="8229600" cy="5070476"/>
          </a:xfrm>
        </p:spPr>
        <p:txBody>
          <a:bodyPr>
            <a:normAutofit/>
          </a:bodyPr>
          <a:lstStyle>
            <a:lvl1pPr marL="187200" indent="-187200">
              <a:buFont typeface="+mj-lt"/>
              <a:buNone/>
              <a:defRPr sz="1400" cap="none"/>
            </a:lvl1pPr>
            <a:lvl2pPr marL="374400" indent="-187200">
              <a:buFont typeface="+mj-lt"/>
              <a:buNone/>
              <a:defRPr sz="1800" cap="none"/>
            </a:lvl2pPr>
            <a:lvl3pPr marL="561600" indent="-187200">
              <a:buFont typeface="+mj-lt"/>
              <a:buNone/>
              <a:defRPr sz="1800" cap="none"/>
            </a:lvl3pPr>
            <a:lvl4pPr>
              <a:buNone/>
              <a:defRPr/>
            </a:lvl4pPr>
          </a:lstStyle>
          <a:p>
            <a:pPr lvl="0"/>
            <a:r>
              <a:rPr lang="de-DE" dirty="0"/>
              <a:t>Mastertextformat bearbeiten</a:t>
            </a:r>
          </a:p>
        </p:txBody>
      </p:sp>
      <p:cxnSp>
        <p:nvCxnSpPr>
          <p:cNvPr id="7" name="Gerade Verbindung 6"/>
          <p:cNvCxnSpPr/>
          <p:nvPr userDrawn="1"/>
        </p:nvCxnSpPr>
        <p:spPr>
          <a:xfrm>
            <a:off x="3095976" y="6458825"/>
            <a:ext cx="5576533" cy="0"/>
          </a:xfrm>
          <a:prstGeom prst="line">
            <a:avLst/>
          </a:prstGeom>
          <a:ln w="44450" cap="rnd">
            <a:solidFill>
              <a:srgbClr val="CD0A1F"/>
            </a:solidFill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04800" y="1066800"/>
            <a:ext cx="4125913" cy="5334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rgbClr val="304090"/>
                </a:solidFill>
                <a:latin typeface="Verdana"/>
                <a:cs typeface="Verdan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06388" y="1676401"/>
            <a:ext cx="4121150" cy="4190999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99000" y="1066800"/>
            <a:ext cx="4140200" cy="5334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rgbClr val="304090"/>
                </a:solidFill>
                <a:latin typeface="Verdana"/>
                <a:cs typeface="Verdan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700588" y="1676401"/>
            <a:ext cx="4140200" cy="4190999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fld id="{E54BC217-06AB-2B48-878B-321F55B6E89A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1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5867400"/>
            <a:ext cx="8531225" cy="228600"/>
          </a:xfrm>
        </p:spPr>
        <p:txBody>
          <a:bodyPr/>
          <a:lstStyle>
            <a:lvl1pPr>
              <a:buNone/>
              <a:defRPr sz="1200"/>
            </a:lvl1pPr>
          </a:lstStyle>
          <a:p>
            <a:pPr lvl="0"/>
            <a:r>
              <a:rPr lang="de-DE" dirty="0"/>
              <a:t>(Verweis: )</a:t>
            </a:r>
            <a:endParaRPr lang="en-US" dirty="0"/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14"/>
          </p:nvPr>
        </p:nvSpPr>
        <p:spPr>
          <a:xfrm>
            <a:off x="3582937" y="6422010"/>
            <a:ext cx="4396303" cy="2835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Verdana"/>
                <a:cs typeface="Verdana"/>
              </a:defRPr>
            </a:lvl1pPr>
          </a:lstStyle>
          <a:p>
            <a:pPr algn="ctr"/>
            <a:r>
              <a:rPr lang="en-US"/>
              <a:t>Abnahme QG1 – M. Hesenius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324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4517302"/>
            <a:ext cx="8229600" cy="976628"/>
          </a:xfrm>
        </p:spPr>
        <p:txBody>
          <a:bodyPr anchor="ctr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4090"/>
              </a:buClr>
              <a:buSzTx/>
              <a:buFont typeface="Wingdings" charset="2"/>
              <a:buNone/>
              <a:tabLst/>
              <a:defRPr sz="2800" b="0" baseline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04090"/>
              </a:buClr>
              <a:buSzTx/>
              <a:buFont typeface="Wingdings" charset="2"/>
              <a:buNone/>
              <a:tabLst/>
              <a:defRPr/>
            </a:pPr>
            <a:r>
              <a:rPr lang="de-DE" dirty="0">
                <a:solidFill>
                  <a:srgbClr val="B21E1D"/>
                </a:solidFill>
              </a:rPr>
              <a:t>Überschrift</a:t>
            </a:r>
            <a:endParaRPr lang="de-DE" dirty="0"/>
          </a:p>
        </p:txBody>
      </p:sp>
      <p:sp>
        <p:nvSpPr>
          <p:cNvPr id="9" name="Textplatzhalt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5456710"/>
            <a:ext cx="8229600" cy="761586"/>
          </a:xfrm>
        </p:spPr>
        <p:txBody>
          <a:bodyPr>
            <a:noAutofit/>
          </a:bodyPr>
          <a:lstStyle>
            <a:lvl1pPr>
              <a:buNone/>
              <a:defRPr sz="20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de-DE" dirty="0"/>
              <a:t>Untertitel</a:t>
            </a:r>
          </a:p>
          <a:p>
            <a:pPr lvl="0"/>
            <a:r>
              <a:rPr lang="de-DE" dirty="0"/>
              <a:t>Autor</a:t>
            </a:r>
          </a:p>
        </p:txBody>
      </p:sp>
      <p:pic>
        <p:nvPicPr>
          <p:cNvPr id="5" name="Bild 4" descr="UDElogo_4c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6053" y="6247699"/>
            <a:ext cx="2447947" cy="610301"/>
          </a:xfrm>
          <a:prstGeom prst="rect">
            <a:avLst/>
          </a:prstGeom>
        </p:spPr>
      </p:pic>
      <p:pic>
        <p:nvPicPr>
          <p:cNvPr id="6" name="Bild 5" descr="UDElogo_4c.eps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696053" y="6247699"/>
            <a:ext cx="2447947" cy="610301"/>
          </a:xfrm>
          <a:prstGeom prst="rect">
            <a:avLst/>
          </a:prstGeom>
        </p:spPr>
      </p:pic>
      <p:pic>
        <p:nvPicPr>
          <p:cNvPr id="10" name="Picture 2" descr="beamer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4510088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8A96-99AD-184B-A8E8-77C65609B727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7" name="Gerade Verbindung 6"/>
          <p:cNvCxnSpPr/>
          <p:nvPr userDrawn="1"/>
        </p:nvCxnSpPr>
        <p:spPr>
          <a:xfrm>
            <a:off x="3095976" y="6458825"/>
            <a:ext cx="5576533" cy="0"/>
          </a:xfrm>
          <a:prstGeom prst="line">
            <a:avLst/>
          </a:prstGeom>
          <a:ln w="44450" cap="rnd">
            <a:solidFill>
              <a:srgbClr val="CD0A1F"/>
            </a:solidFill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8A96-99AD-184B-A8E8-77C65609B72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457200" y="129074"/>
            <a:ext cx="8229600" cy="817075"/>
          </a:xfrm>
        </p:spPr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6" name="Textplatzhalter 2"/>
          <p:cNvSpPr>
            <a:spLocks noGrp="1"/>
          </p:cNvSpPr>
          <p:nvPr>
            <p:ph type="body" idx="1"/>
          </p:nvPr>
        </p:nvSpPr>
        <p:spPr>
          <a:xfrm>
            <a:off x="457200" y="1049338"/>
            <a:ext cx="8229600" cy="596049"/>
          </a:xfrm>
        </p:spPr>
        <p:txBody>
          <a:bodyPr anchor="ctr">
            <a:noAutofit/>
          </a:bodyPr>
          <a:lstStyle>
            <a:lvl1pPr marL="0" indent="0" algn="l">
              <a:buNone/>
              <a:defRPr sz="2400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7" name="Textfeld 6"/>
          <p:cNvSpPr txBox="1"/>
          <p:nvPr userDrawn="1"/>
        </p:nvSpPr>
        <p:spPr>
          <a:xfrm>
            <a:off x="457200" y="2220142"/>
            <a:ext cx="8229600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de-DE" dirty="0"/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3095976" y="6458825"/>
            <a:ext cx="5576533" cy="0"/>
          </a:xfrm>
          <a:prstGeom prst="line">
            <a:avLst/>
          </a:prstGeom>
          <a:ln w="44450" cap="rnd">
            <a:solidFill>
              <a:srgbClr val="CD0A1F"/>
            </a:solidFill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Master-Untertitelformat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8A96-99AD-184B-A8E8-77C65609B727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7" name="Gerade Verbindung 6"/>
          <p:cNvCxnSpPr/>
          <p:nvPr userDrawn="1"/>
        </p:nvCxnSpPr>
        <p:spPr>
          <a:xfrm>
            <a:off x="3095976" y="6458825"/>
            <a:ext cx="5576533" cy="0"/>
          </a:xfrm>
          <a:prstGeom prst="line">
            <a:avLst/>
          </a:prstGeom>
          <a:ln w="44450" cap="rnd">
            <a:solidFill>
              <a:srgbClr val="CD0A1F"/>
            </a:solidFill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8A96-99AD-184B-A8E8-77C65609B727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3095976" y="6458825"/>
            <a:ext cx="5576533" cy="0"/>
          </a:xfrm>
          <a:prstGeom prst="line">
            <a:avLst/>
          </a:prstGeom>
          <a:ln w="44450" cap="rnd">
            <a:solidFill>
              <a:srgbClr val="CD0A1F"/>
            </a:solidFill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57200" y="119417"/>
            <a:ext cx="8229600" cy="383821"/>
          </a:xfrm>
        </p:spPr>
        <p:txBody>
          <a:bodyPr/>
          <a:lstStyle/>
          <a:p>
            <a:r>
              <a:rPr lang="de-DE" dirty="0"/>
              <a:t>Einzeilige Überschrift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698500"/>
            <a:ext cx="8229600" cy="5427663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8A96-99AD-184B-A8E8-77C65609B727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7" name="Gerade Verbindung 6"/>
          <p:cNvCxnSpPr/>
          <p:nvPr userDrawn="1"/>
        </p:nvCxnSpPr>
        <p:spPr>
          <a:xfrm>
            <a:off x="3095976" y="6458825"/>
            <a:ext cx="5576533" cy="0"/>
          </a:xfrm>
          <a:prstGeom prst="line">
            <a:avLst/>
          </a:prstGeom>
          <a:ln w="44450" cap="rnd">
            <a:solidFill>
              <a:srgbClr val="CD0A1F"/>
            </a:solidFill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Zweizeilige Überschrift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8A96-99AD-184B-A8E8-77C65609B727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7" name="Gerade Verbindung 6"/>
          <p:cNvCxnSpPr/>
          <p:nvPr userDrawn="1"/>
        </p:nvCxnSpPr>
        <p:spPr>
          <a:xfrm>
            <a:off x="3095976" y="6458825"/>
            <a:ext cx="5576533" cy="0"/>
          </a:xfrm>
          <a:prstGeom prst="line">
            <a:avLst/>
          </a:prstGeom>
          <a:ln w="44450" cap="rnd">
            <a:solidFill>
              <a:srgbClr val="CD0A1F"/>
            </a:solidFill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049339"/>
            <a:ext cx="4038600" cy="507047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049339"/>
            <a:ext cx="4038600" cy="507047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8A96-99AD-184B-A8E8-77C65609B727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3095976" y="6458825"/>
            <a:ext cx="5576533" cy="0"/>
          </a:xfrm>
          <a:prstGeom prst="line">
            <a:avLst/>
          </a:prstGeom>
          <a:ln w="44450" cap="rnd">
            <a:solidFill>
              <a:srgbClr val="CD0A1F"/>
            </a:solidFill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119417"/>
            <a:ext cx="8229600" cy="826733"/>
          </a:xfrm>
          <a:prstGeom prst="rect">
            <a:avLst/>
          </a:prstGeom>
        </p:spPr>
        <p:txBody>
          <a:bodyPr vert="horz" lIns="0" tIns="45720" rIns="0" bIns="45720" rtlCol="0" anchor="t">
            <a:noAutofit/>
          </a:bodyPr>
          <a:lstStyle/>
          <a:p>
            <a:r>
              <a:rPr lang="de-DE" dirty="0"/>
              <a:t>Mastertitelformat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049338"/>
            <a:ext cx="8229600" cy="507682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dirty="0"/>
              <a:t>Mastertextformat bearbeiten 20pt</a:t>
            </a:r>
          </a:p>
          <a:p>
            <a:pPr lvl="1"/>
            <a:r>
              <a:rPr lang="de-DE" dirty="0"/>
              <a:t>Zweite Ebene und weitere Ebenen 18pt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 14pt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444417"/>
            <a:ext cx="4712170" cy="2770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de-DE"/>
              <a:t>Fußnote 10pt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968074" y="6444417"/>
            <a:ext cx="718726" cy="2770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fld id="{16878A96-99AD-184B-A8E8-77C65609B727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7" name="Bild 6" descr="Logo_paluno_CMYK.eps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57200" y="6348974"/>
            <a:ext cx="2449429" cy="389681"/>
          </a:xfrm>
          <a:prstGeom prst="rect">
            <a:avLst/>
          </a:prstGeom>
        </p:spPr>
      </p:pic>
      <p:sp>
        <p:nvSpPr>
          <p:cNvPr id="8" name="Textplatzhalter 8"/>
          <p:cNvSpPr txBox="1">
            <a:spLocks/>
          </p:cNvSpPr>
          <p:nvPr/>
        </p:nvSpPr>
        <p:spPr bwMode="gray">
          <a:xfrm rot="16200000">
            <a:off x="8548467" y="5536242"/>
            <a:ext cx="945018" cy="2460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buNone/>
              <a:defRPr sz="1200"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pPr marL="0" marR="0" lvl="0" indent="-28800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304090"/>
              </a:buClr>
              <a:buSzPct val="100000"/>
              <a:buFont typeface="Arial"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© 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Verdana"/>
              </a:rPr>
              <a:t>paluno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91" r:id="rId2"/>
    <p:sldLayoutId id="2147483677" r:id="rId3"/>
    <p:sldLayoutId id="2147483678" r:id="rId4"/>
    <p:sldLayoutId id="2147483679" r:id="rId5"/>
    <p:sldLayoutId id="2147483682" r:id="rId6"/>
    <p:sldLayoutId id="214748369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  <p:sldLayoutId id="2147483690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>
          <a:solidFill>
            <a:schemeClr val="accent5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5"/>
        </a:buClr>
        <a:buFont typeface="Wingdings" charset="2"/>
        <a:buChar char="§"/>
        <a:defRPr sz="20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5"/>
        </a:buClr>
        <a:buFont typeface="Wingdings" charset="2"/>
        <a:buChar char="§"/>
        <a:defRPr sz="1800" kern="1200" baseline="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5"/>
        </a:buClr>
        <a:buFont typeface="Wingdings" charset="2"/>
        <a:buChar char="§"/>
        <a:defRPr sz="18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accent5"/>
        </a:buClr>
        <a:buFont typeface="Wingdings" charset="2"/>
        <a:buChar char="§"/>
        <a:defRPr sz="18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5"/>
        </a:buClr>
        <a:buFont typeface="Wingdings" charset="2"/>
        <a:buChar char="§"/>
        <a:defRPr sz="14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10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de-DE" sz="2400" dirty="0" err="1" smtClean="0">
                <a:solidFill>
                  <a:schemeClr val="tx2"/>
                </a:solidFill>
              </a:rPr>
              <a:t>Recommender</a:t>
            </a:r>
            <a:r>
              <a:rPr lang="de-DE" sz="2400" dirty="0" smtClean="0">
                <a:solidFill>
                  <a:schemeClr val="tx2"/>
                </a:solidFill>
              </a:rPr>
              <a:t> </a:t>
            </a:r>
            <a:r>
              <a:rPr lang="de-DE" sz="2400" dirty="0" smtClean="0">
                <a:solidFill>
                  <a:schemeClr val="tx2"/>
                </a:solidFill>
              </a:rPr>
              <a:t>Systeme</a:t>
            </a:r>
            <a:endParaRPr lang="de-DE" sz="2400" dirty="0">
              <a:solidFill>
                <a:schemeClr val="tx2"/>
              </a:solidFill>
            </a:endParaRP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Jacqueline Büttner</a:t>
            </a:r>
            <a:endParaRPr lang="de-DE" dirty="0"/>
          </a:p>
        </p:txBody>
      </p:sp>
      <p:pic>
        <p:nvPicPr>
          <p:cNvPr id="1026" name="Picture 2" descr="Ãhnliches Fot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188809"/>
            <a:ext cx="3810000" cy="3171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4148"/>
    </mc:Choice>
    <mc:Fallback>
      <p:transition spd="slow" advTm="14148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Latent Factor Models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4572000" y="1851691"/>
            <a:ext cx="4038600" cy="2956722"/>
          </a:xfrm>
          <a:prstGeom prst="rect">
            <a:avLst/>
          </a:prstGeom>
        </p:spPr>
      </p:pic>
      <p:sp>
        <p:nvSpPr>
          <p:cNvPr id="3" name="Inhaltsplatzhalter 2"/>
          <p:cNvSpPr>
            <a:spLocks noGrp="1"/>
          </p:cNvSpPr>
          <p:nvPr>
            <p:ph sz="half" idx="2"/>
          </p:nvPr>
        </p:nvSpPr>
        <p:spPr>
          <a:xfrm>
            <a:off x="457200" y="1049338"/>
            <a:ext cx="4038600" cy="5070474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7365604" y="6243363"/>
            <a:ext cx="1321196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de-DE" sz="900" b="0" i="1" u="none" strike="noStrike" cap="none" normalizeH="0" baseline="0" dirty="0" smtClean="0">
                <a:ln>
                  <a:noFill/>
                </a:ln>
                <a:solidFill>
                  <a:srgbClr val="4454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kumimoji="0" lang="en-US" altLang="de-DE" sz="900" b="0" i="1" u="none" strike="noStrike" cap="none" normalizeH="0" baseline="0" dirty="0" err="1" smtClean="0">
                <a:ln>
                  <a:noFill/>
                </a:ln>
                <a:solidFill>
                  <a:srgbClr val="4454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Koren</a:t>
            </a:r>
            <a:r>
              <a:rPr kumimoji="0" lang="en-US" altLang="de-DE" sz="900" b="0" i="1" u="none" strike="noStrike" cap="none" normalizeH="0" baseline="0" dirty="0" smtClean="0">
                <a:ln>
                  <a:noFill/>
                </a:ln>
                <a:solidFill>
                  <a:srgbClr val="4454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et al. 2009, S. 32)</a:t>
            </a:r>
            <a:endParaRPr kumimoji="0" lang="en-US" alt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32063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1359"/>
    </mc:Choice>
    <mc:Fallback>
      <p:transition spd="slow" advTm="71359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Weitere</a:t>
            </a:r>
            <a:r>
              <a:rPr lang="en-US" dirty="0" smtClean="0"/>
              <a:t> </a:t>
            </a:r>
            <a:r>
              <a:rPr lang="en-US" dirty="0" err="1" smtClean="0"/>
              <a:t>Ansätze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Content-based: </a:t>
            </a:r>
            <a:r>
              <a:rPr lang="en-US" dirty="0" err="1" smtClean="0"/>
              <a:t>empfehle</a:t>
            </a:r>
            <a:r>
              <a:rPr lang="en-US" dirty="0" smtClean="0"/>
              <a:t> </a:t>
            </a:r>
            <a:r>
              <a:rPr lang="en-US" dirty="0" err="1" smtClean="0"/>
              <a:t>einem</a:t>
            </a:r>
            <a:r>
              <a:rPr lang="en-US" dirty="0" smtClean="0"/>
              <a:t> </a:t>
            </a:r>
            <a:r>
              <a:rPr lang="en-US" dirty="0" err="1" smtClean="0"/>
              <a:t>Nutzer</a:t>
            </a:r>
            <a:r>
              <a:rPr lang="en-US" dirty="0" smtClean="0"/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01697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9C5F1-7061-D341-809E-F671F9DCC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Typische Probleme im Bereich RS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33ACC-7966-2F4A-A5F9-568F79447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Data Sparsity</a:t>
            </a:r>
          </a:p>
          <a:p>
            <a:pPr lvl="1"/>
            <a:r>
              <a:rPr lang="en-US" dirty="0" err="1" smtClean="0"/>
              <a:t>Anzahl</a:t>
            </a:r>
            <a:r>
              <a:rPr lang="en-US" dirty="0" smtClean="0"/>
              <a:t> Items und </a:t>
            </a:r>
            <a:r>
              <a:rPr lang="en-US" dirty="0" err="1" smtClean="0"/>
              <a:t>Nutzer</a:t>
            </a:r>
            <a:r>
              <a:rPr lang="en-US" dirty="0" smtClean="0"/>
              <a:t> </a:t>
            </a:r>
            <a:r>
              <a:rPr lang="en-US" dirty="0" err="1" smtClean="0"/>
              <a:t>meist</a:t>
            </a:r>
            <a:r>
              <a:rPr lang="en-US" dirty="0" smtClean="0"/>
              <a:t> </a:t>
            </a:r>
            <a:r>
              <a:rPr lang="en-US" dirty="0" err="1" smtClean="0"/>
              <a:t>hoch</a:t>
            </a:r>
            <a:r>
              <a:rPr lang="en-US" dirty="0" smtClean="0"/>
              <a:t>, </a:t>
            </a:r>
            <a:r>
              <a:rPr lang="en-US" dirty="0" err="1" smtClean="0"/>
              <a:t>jedoch</a:t>
            </a:r>
            <a:r>
              <a:rPr lang="en-US" dirty="0" smtClean="0"/>
              <a:t> </a:t>
            </a:r>
            <a:r>
              <a:rPr lang="en-US" dirty="0" err="1" smtClean="0"/>
              <a:t>wenig</a:t>
            </a:r>
            <a:r>
              <a:rPr lang="en-US" dirty="0" smtClean="0"/>
              <a:t> </a:t>
            </a:r>
            <a:r>
              <a:rPr lang="en-US" dirty="0" err="1" smtClean="0"/>
              <a:t>Überschneidungen</a:t>
            </a:r>
            <a:endParaRPr lang="en-US" dirty="0"/>
          </a:p>
          <a:p>
            <a:pPr lvl="1"/>
            <a:r>
              <a:rPr lang="en-US" dirty="0" err="1" smtClean="0"/>
              <a:t>Bewertungen</a:t>
            </a:r>
            <a:r>
              <a:rPr lang="en-US" dirty="0" smtClean="0"/>
              <a:t> </a:t>
            </a:r>
            <a:r>
              <a:rPr lang="en-US" dirty="0" err="1" smtClean="0"/>
              <a:t>ungleichmäßig</a:t>
            </a:r>
            <a:r>
              <a:rPr lang="en-US" dirty="0" smtClean="0"/>
              <a:t> </a:t>
            </a:r>
            <a:r>
              <a:rPr lang="en-US" dirty="0" err="1" smtClean="0"/>
              <a:t>verteilt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Kaltstart</a:t>
            </a:r>
            <a:endParaRPr lang="en-US" dirty="0" smtClean="0"/>
          </a:p>
          <a:p>
            <a:pPr lvl="1"/>
            <a:r>
              <a:rPr lang="en-US" dirty="0" smtClean="0"/>
              <a:t>Start des Systems, </a:t>
            </a:r>
            <a:r>
              <a:rPr lang="en-US" dirty="0" err="1" smtClean="0"/>
              <a:t>Umgang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neuen</a:t>
            </a:r>
            <a:r>
              <a:rPr lang="en-US" dirty="0" smtClean="0"/>
              <a:t> </a:t>
            </a:r>
            <a:r>
              <a:rPr lang="en-US" dirty="0" err="1" smtClean="0"/>
              <a:t>Usern</a:t>
            </a:r>
            <a:endParaRPr lang="en-US" dirty="0" smtClean="0"/>
          </a:p>
          <a:p>
            <a:r>
              <a:rPr lang="en-US" dirty="0" err="1" smtClean="0"/>
              <a:t>Skalierbarkeit</a:t>
            </a:r>
            <a:endParaRPr lang="en-US" dirty="0"/>
          </a:p>
          <a:p>
            <a:pPr lvl="1"/>
            <a:r>
              <a:rPr lang="en-US" dirty="0" err="1" smtClean="0"/>
              <a:t>Parallelisierung</a:t>
            </a:r>
            <a:r>
              <a:rPr lang="en-US" dirty="0" smtClean="0"/>
              <a:t>, </a:t>
            </a:r>
            <a:r>
              <a:rPr lang="en-US" dirty="0" err="1" smtClean="0"/>
              <a:t>inkrementelle</a:t>
            </a:r>
            <a:r>
              <a:rPr lang="en-US" dirty="0" smtClean="0"/>
              <a:t> </a:t>
            </a:r>
            <a:r>
              <a:rPr lang="en-US" dirty="0" err="1" smtClean="0"/>
              <a:t>Algorithmen</a:t>
            </a:r>
            <a:endParaRPr lang="en-US" dirty="0" smtClean="0"/>
          </a:p>
          <a:p>
            <a:r>
              <a:rPr lang="en-US" dirty="0" err="1" smtClean="0"/>
              <a:t>Angriffe</a:t>
            </a:r>
            <a:r>
              <a:rPr lang="en-US" dirty="0" smtClean="0"/>
              <a:t>: </a:t>
            </a:r>
            <a:r>
              <a:rPr lang="en-US" dirty="0" err="1" smtClean="0"/>
              <a:t>Hersteller</a:t>
            </a:r>
            <a:r>
              <a:rPr lang="en-US" dirty="0" smtClean="0"/>
              <a:t> hat </a:t>
            </a:r>
            <a:r>
              <a:rPr lang="en-US" dirty="0" err="1" smtClean="0"/>
              <a:t>hohes</a:t>
            </a:r>
            <a:r>
              <a:rPr lang="en-US" dirty="0" smtClean="0"/>
              <a:t> </a:t>
            </a:r>
            <a:r>
              <a:rPr lang="en-US" dirty="0" err="1" smtClean="0"/>
              <a:t>Interesse</a:t>
            </a:r>
            <a:r>
              <a:rPr lang="en-US" dirty="0" smtClean="0"/>
              <a:t> an Manipulation des RS</a:t>
            </a:r>
          </a:p>
          <a:p>
            <a:r>
              <a:rPr lang="en-US" dirty="0" smtClean="0"/>
              <a:t>User Interface / User </a:t>
            </a:r>
            <a:r>
              <a:rPr lang="en-US" dirty="0" err="1" smtClean="0"/>
              <a:t>Akzeptanz</a:t>
            </a:r>
            <a:endParaRPr lang="en-US" dirty="0" smtClean="0"/>
          </a:p>
          <a:p>
            <a:pPr lvl="1"/>
            <a:r>
              <a:rPr lang="en-US" dirty="0" err="1" smtClean="0"/>
              <a:t>Transparenz</a:t>
            </a:r>
            <a:r>
              <a:rPr lang="en-US" dirty="0" smtClean="0"/>
              <a:t> der </a:t>
            </a:r>
            <a:r>
              <a:rPr lang="en-US" dirty="0" err="1" smtClean="0"/>
              <a:t>Empfehlung</a:t>
            </a:r>
            <a:endParaRPr lang="en-US" dirty="0"/>
          </a:p>
          <a:p>
            <a:pPr lvl="1"/>
            <a:r>
              <a:rPr lang="en-US" dirty="0" smtClean="0"/>
              <a:t>Navigation in </a:t>
            </a:r>
            <a:r>
              <a:rPr lang="en-US" dirty="0" err="1" smtClean="0"/>
              <a:t>großen</a:t>
            </a:r>
            <a:r>
              <a:rPr lang="en-US" dirty="0" smtClean="0"/>
              <a:t> </a:t>
            </a:r>
            <a:r>
              <a:rPr lang="en-US" dirty="0" err="1" smtClean="0"/>
              <a:t>Datenmengen</a:t>
            </a:r>
            <a:endParaRPr lang="en-US" dirty="0" smtClean="0"/>
          </a:p>
          <a:p>
            <a:r>
              <a:rPr lang="en-US" dirty="0" err="1" smtClean="0"/>
              <a:t>Vielfalt</a:t>
            </a:r>
            <a:r>
              <a:rPr lang="en-US" dirty="0" smtClean="0"/>
              <a:t> und </a:t>
            </a:r>
            <a:r>
              <a:rPr lang="en-US" dirty="0" err="1" smtClean="0"/>
              <a:t>Neuheit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Ggf</a:t>
            </a:r>
            <a:r>
              <a:rPr lang="en-US" dirty="0" smtClean="0"/>
              <a:t>. </a:t>
            </a:r>
            <a:r>
              <a:rPr lang="en-US" dirty="0" err="1" smtClean="0"/>
              <a:t>Kontrovers</a:t>
            </a:r>
            <a:r>
              <a:rPr lang="en-US" dirty="0" smtClean="0"/>
              <a:t>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Genauigkeit</a:t>
            </a:r>
            <a:endParaRPr lang="en-US" dirty="0" smtClean="0"/>
          </a:p>
          <a:p>
            <a:r>
              <a:rPr lang="en-US" dirty="0" err="1" smtClean="0"/>
              <a:t>Zeit</a:t>
            </a:r>
            <a:r>
              <a:rPr lang="en-US" dirty="0" smtClean="0"/>
              <a:t>: </a:t>
            </a:r>
            <a:r>
              <a:rPr lang="en-US" dirty="0" err="1" smtClean="0"/>
              <a:t>Vorlieben</a:t>
            </a:r>
            <a:r>
              <a:rPr lang="en-US" dirty="0" smtClean="0"/>
              <a:t> </a:t>
            </a:r>
            <a:r>
              <a:rPr lang="en-US" dirty="0" err="1" smtClean="0"/>
              <a:t>ändern</a:t>
            </a:r>
            <a:r>
              <a:rPr lang="en-US" dirty="0" smtClean="0"/>
              <a:t> </a:t>
            </a:r>
            <a:r>
              <a:rPr lang="en-US" dirty="0" err="1" smtClean="0"/>
              <a:t>sich</a:t>
            </a:r>
            <a:endParaRPr lang="en-US" dirty="0" smtClean="0"/>
          </a:p>
          <a:p>
            <a:r>
              <a:rPr lang="en-US" dirty="0" smtClean="0"/>
              <a:t>Evaluation</a:t>
            </a:r>
          </a:p>
          <a:p>
            <a:r>
              <a:rPr lang="en-US" dirty="0" smtClean="0"/>
              <a:t>Bias: </a:t>
            </a:r>
            <a:r>
              <a:rPr lang="en-US" dirty="0" err="1" smtClean="0"/>
              <a:t>Skalen</a:t>
            </a:r>
            <a:r>
              <a:rPr lang="en-US" dirty="0" smtClean="0"/>
              <a:t> der </a:t>
            </a:r>
            <a:r>
              <a:rPr lang="en-US" dirty="0" err="1" smtClean="0"/>
              <a:t>Bewertungen</a:t>
            </a:r>
            <a:r>
              <a:rPr lang="en-US" dirty="0" smtClean="0"/>
              <a:t> von </a:t>
            </a:r>
            <a:r>
              <a:rPr lang="en-US" dirty="0" err="1" smtClean="0"/>
              <a:t>Nutzern</a:t>
            </a:r>
            <a:r>
              <a:rPr lang="en-US" dirty="0" smtClean="0"/>
              <a:t> </a:t>
            </a:r>
            <a:r>
              <a:rPr lang="en-US" dirty="0" err="1" smtClean="0"/>
              <a:t>nicht</a:t>
            </a:r>
            <a:r>
              <a:rPr lang="en-US" dirty="0" smtClean="0"/>
              <a:t> </a:t>
            </a:r>
            <a:r>
              <a:rPr lang="en-US" dirty="0" err="1" smtClean="0"/>
              <a:t>vergleichbar</a:t>
            </a:r>
            <a:endParaRPr lang="en-US" dirty="0" smtClean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7365604" y="6243363"/>
            <a:ext cx="915635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de-DE" sz="900" b="0" i="1" u="none" strike="noStrike" cap="none" normalizeH="0" baseline="0" dirty="0" smtClean="0">
                <a:ln>
                  <a:noFill/>
                </a:ln>
                <a:solidFill>
                  <a:srgbClr val="4454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kumimoji="0" lang="en-US" altLang="de-DE" sz="900" b="0" i="1" u="none" strike="noStrike" cap="none" normalizeH="0" baseline="0" dirty="0" err="1" smtClean="0">
                <a:ln>
                  <a:noFill/>
                </a:ln>
                <a:solidFill>
                  <a:srgbClr val="4454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Lü</a:t>
            </a:r>
            <a:r>
              <a:rPr kumimoji="0" lang="en-US" altLang="de-DE" sz="900" b="0" i="1" u="none" strike="noStrike" cap="none" normalizeH="0" baseline="0" dirty="0" smtClean="0">
                <a:ln>
                  <a:noFill/>
                </a:ln>
                <a:solidFill>
                  <a:srgbClr val="4454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et al.,</a:t>
            </a:r>
            <a:r>
              <a:rPr kumimoji="0" lang="en-US" altLang="de-DE" sz="900" b="0" i="1" u="none" strike="noStrike" cap="none" normalizeH="0" dirty="0" smtClean="0">
                <a:ln>
                  <a:noFill/>
                </a:ln>
                <a:solidFill>
                  <a:srgbClr val="4454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S.6ff.</a:t>
            </a:r>
            <a:r>
              <a:rPr kumimoji="0" lang="en-US" altLang="de-DE" sz="900" b="0" i="1" u="none" strike="noStrike" cap="none" normalizeH="0" baseline="0" dirty="0" smtClean="0">
                <a:ln>
                  <a:noFill/>
                </a:ln>
                <a:solidFill>
                  <a:srgbClr val="4454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kumimoji="0" lang="en-US" alt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32260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20090"/>
    </mc:Choice>
    <mc:Fallback>
      <p:transition spd="slow" advTm="32009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5DEC7-004F-2D42-AA0E-E882A5F38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CRISP – </a:t>
            </a:r>
            <a:r>
              <a:rPr lang="en-US" dirty="0" err="1" smtClean="0"/>
              <a:t>Phasen</a:t>
            </a:r>
            <a:r>
              <a:rPr lang="en-US" dirty="0" smtClean="0"/>
              <a:t>/ </a:t>
            </a:r>
            <a:r>
              <a:rPr lang="en-US" dirty="0" err="1" smtClean="0"/>
              <a:t>Aufgaben</a:t>
            </a:r>
            <a:r>
              <a:rPr lang="en-US" dirty="0" smtClean="0"/>
              <a:t> Recommender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5726593"/>
              </p:ext>
            </p:extLst>
          </p:nvPr>
        </p:nvGraphicFramePr>
        <p:xfrm>
          <a:off x="457200" y="698500"/>
          <a:ext cx="8229600" cy="54276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075894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70856"/>
    </mc:Choice>
    <mc:Fallback>
      <p:transition spd="slow" advTm="170856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5DEC7-004F-2D42-AA0E-E882A5F38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CRISP – </a:t>
            </a:r>
            <a:r>
              <a:rPr lang="en-US" dirty="0" err="1" smtClean="0"/>
              <a:t>Phasen</a:t>
            </a:r>
            <a:r>
              <a:rPr lang="en-US" dirty="0" smtClean="0"/>
              <a:t>/ </a:t>
            </a:r>
            <a:r>
              <a:rPr lang="en-US" dirty="0" err="1" smtClean="0"/>
              <a:t>Aufgaben</a:t>
            </a:r>
            <a:r>
              <a:rPr lang="en-US" dirty="0" smtClean="0"/>
              <a:t> Recommender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5582981"/>
              </p:ext>
            </p:extLst>
          </p:nvPr>
        </p:nvGraphicFramePr>
        <p:xfrm>
          <a:off x="457200" y="698500"/>
          <a:ext cx="8229600" cy="54276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95695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97172"/>
    </mc:Choice>
    <mc:Fallback>
      <p:transition spd="slow" advTm="197172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Fragen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205037" y="2201779"/>
            <a:ext cx="733926" cy="1768642"/>
          </a:xfrm>
          <a:prstGeom prst="rect">
            <a:avLst/>
          </a:prstGeom>
          <a:noFill/>
        </p:spPr>
        <p:txBody>
          <a:bodyPr wrap="none" lIns="0" rIns="0" rtlCol="0">
            <a:noAutofit/>
          </a:bodyPr>
          <a:lstStyle/>
          <a:p>
            <a:pPr>
              <a:buClr>
                <a:schemeClr val="tx2"/>
              </a:buClr>
            </a:pPr>
            <a:r>
              <a:rPr lang="en-US" sz="96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0828637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992"/>
    </mc:Choice>
    <mc:Fallback>
      <p:transition spd="slow" advTm="1992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32078" y="349479"/>
            <a:ext cx="8309987" cy="4185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de-DE" sz="2800" b="0" i="0" u="none" strike="noStrike" cap="none" normalizeH="0" baseline="0" dirty="0" err="1" smtClean="0">
                <a:ln>
                  <a:noFill/>
                </a:ln>
                <a:solidFill>
                  <a:srgbClr val="2E74B5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Literaturverzeichnis</a:t>
            </a:r>
            <a:endParaRPr kumimoji="0" lang="en-US" altLang="de-DE" sz="2800" b="0" i="0" u="none" strike="noStrike" cap="none" normalizeH="0" baseline="0" dirty="0" smtClean="0">
              <a:ln>
                <a:noFill/>
              </a:ln>
              <a:solidFill>
                <a:srgbClr val="2E74B5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de-DE" sz="1400" dirty="0">
              <a:solidFill>
                <a:srgbClr val="2E74B5"/>
              </a:solidFill>
              <a:latin typeface="Calibri Light" panose="020F0302020204030204" pitchFamily="34" charset="0"/>
              <a:cs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400" dirty="0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Bobadilla, Jesús; Ortega, Fernando; Hernando, Antonio; Gutiérrez, Abraham (2013): </a:t>
            </a:r>
            <a:r>
              <a:rPr lang="de-DE" sz="1400" dirty="0" err="1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Recommender</a:t>
            </a:r>
            <a:r>
              <a:rPr lang="de-DE" sz="1400" dirty="0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1400" dirty="0" err="1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systems</a:t>
            </a:r>
            <a:r>
              <a:rPr lang="de-DE" sz="1400" dirty="0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1400" dirty="0" err="1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survey</a:t>
            </a:r>
            <a:r>
              <a:rPr lang="de-DE" sz="1400" dirty="0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400" dirty="0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In: Knowledge-based systems 46, S. 109–132.</a:t>
            </a:r>
            <a:endParaRPr lang="de-DE" sz="1400" dirty="0">
              <a:solidFill>
                <a:srgbClr val="44546A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de-DE" sz="1400" dirty="0" err="1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US" altLang="de-DE" sz="1400" dirty="0" err="1" bmk="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euk</a:t>
            </a:r>
            <a:r>
              <a:rPr lang="en-US" altLang="de-DE" sz="1400" dirty="0" bmk="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de-DE" sz="1400" dirty="0" err="1" bmk="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Hee</a:t>
            </a:r>
            <a:r>
              <a:rPr lang="en-US" altLang="de-DE" sz="1400" dirty="0" bmk="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Park; </a:t>
            </a:r>
            <a:r>
              <a:rPr lang="en-US" altLang="de-DE" sz="1400" dirty="0" err="1" bmk="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Hyea</a:t>
            </a:r>
            <a:r>
              <a:rPr lang="en-US" altLang="de-DE" sz="1400" dirty="0" bmk="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de-DE" sz="1400" dirty="0" err="1" bmk="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Kyeong</a:t>
            </a:r>
            <a:r>
              <a:rPr lang="en-US" altLang="de-DE" sz="1400" dirty="0" bmk="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Kim; Il Young Choi; Jae </a:t>
            </a:r>
            <a:r>
              <a:rPr lang="en-US" altLang="de-DE" sz="1400" dirty="0" err="1" bmk="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Kyeong</a:t>
            </a:r>
            <a:r>
              <a:rPr lang="en-US" altLang="de-DE" sz="1400" dirty="0" bmk="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Kim (2012): A literature review and classification of recommender systems research. In: </a:t>
            </a:r>
            <a:r>
              <a:rPr lang="en-US" altLang="de-DE" sz="1400" dirty="0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Expert Systems with Applications 39 (11), S. 10059–10072. DOI: 10.1016/j.eswa.2012.02.038.</a:t>
            </a:r>
          </a:p>
          <a:p>
            <a:pPr marR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dirty="0">
              <a:solidFill>
                <a:srgbClr val="44546A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err="1" smtClean="0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Koren</a:t>
            </a:r>
            <a:r>
              <a:rPr lang="en-US" sz="1400" dirty="0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Yehuda; Bell, Robert; </a:t>
            </a:r>
            <a:r>
              <a:rPr lang="en-US" sz="1400" dirty="0" err="1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Volinsky</a:t>
            </a:r>
            <a:r>
              <a:rPr lang="en-US" sz="1400" dirty="0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Chris (2009): Matrix factorization techniques for recommender systems. </a:t>
            </a:r>
            <a:r>
              <a:rPr lang="de-DE" sz="1400" dirty="0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In: Computer 42 (8</a:t>
            </a:r>
            <a:r>
              <a:rPr lang="de-DE" sz="1400" dirty="0" smtClean="0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</a:p>
          <a:p>
            <a:pPr marR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dirty="0">
              <a:solidFill>
                <a:srgbClr val="44546A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gl-ES" altLang="de-DE" sz="1400" dirty="0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gl-ES" altLang="de-DE" sz="1400" dirty="0" bmk="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ü, Linyuan; Medo, Matúš; Yeung, Chi Ho; Zhang, Yi-Cheng; Zhang, Zi-Ke; Zhou, Tao (2012): Recommender systems. In: </a:t>
            </a:r>
            <a:r>
              <a:rPr lang="gl-ES" altLang="de-DE" sz="1400" i="1" dirty="0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Physics Reports </a:t>
            </a:r>
            <a:r>
              <a:rPr lang="gl-ES" altLang="de-DE" sz="1400" dirty="0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519 (1), S. 1–49.</a:t>
            </a:r>
            <a:endParaRPr lang="gl-ES" altLang="de-DE" sz="1400" dirty="0">
              <a:latin typeface="Arial" panose="020B0604020202020204" pitchFamily="34" charset="0"/>
            </a:endParaRPr>
          </a:p>
          <a:p>
            <a:pPr marR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sz="1400" dirty="0" smtClean="0">
              <a:solidFill>
                <a:srgbClr val="44546A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dirty="0">
              <a:solidFill>
                <a:srgbClr val="44546A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sz="1400" dirty="0">
              <a:solidFill>
                <a:srgbClr val="44546A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de-DE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09695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37"/>
    </mc:Choice>
    <mc:Fallback>
      <p:transition spd="slow" advTm="1537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77E8D-4EC0-F64F-8BB7-64D992BED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CRISP-DM: Hierarchie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A07B76B-8A36-554E-9F9A-A5EABEE408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482169"/>
            <a:ext cx="8229600" cy="3860325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CEE72AF-91AD-AF4A-8148-D7ED47FC1999}"/>
              </a:ext>
            </a:extLst>
          </p:cNvPr>
          <p:cNvSpPr txBox="1"/>
          <p:nvPr/>
        </p:nvSpPr>
        <p:spPr>
          <a:xfrm rot="920610">
            <a:off x="4732637" y="3023245"/>
            <a:ext cx="284205" cy="457842"/>
          </a:xfrm>
          <a:prstGeom prst="rect">
            <a:avLst/>
          </a:prstGeom>
          <a:noFill/>
        </p:spPr>
        <p:txBody>
          <a:bodyPr wrap="none" lIns="0" rIns="0" rtlCol="0">
            <a:noAutofit/>
          </a:bodyPr>
          <a:lstStyle/>
          <a:p>
            <a:pPr>
              <a:buClr>
                <a:schemeClr val="tx2"/>
              </a:buClr>
            </a:pPr>
            <a:r>
              <a:rPr lang="de-DE" sz="4400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40A291-08F1-944B-86E5-A72F2EA1E971}"/>
              </a:ext>
            </a:extLst>
          </p:cNvPr>
          <p:cNvSpPr txBox="1"/>
          <p:nvPr/>
        </p:nvSpPr>
        <p:spPr>
          <a:xfrm rot="21053404">
            <a:off x="2600196" y="3458611"/>
            <a:ext cx="304540" cy="403112"/>
          </a:xfrm>
          <a:prstGeom prst="rect">
            <a:avLst/>
          </a:prstGeom>
          <a:noFill/>
        </p:spPr>
        <p:txBody>
          <a:bodyPr wrap="none" lIns="0" rIns="0" rtlCol="0">
            <a:noAutofit/>
          </a:bodyPr>
          <a:lstStyle/>
          <a:p>
            <a:pPr>
              <a:buClr>
                <a:schemeClr val="tx2"/>
              </a:buClr>
            </a:pPr>
            <a:r>
              <a:rPr lang="de-DE" sz="2400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40AEA3-CA6D-9745-959E-159F0567017B}"/>
              </a:ext>
            </a:extLst>
          </p:cNvPr>
          <p:cNvSpPr txBox="1"/>
          <p:nvPr/>
        </p:nvSpPr>
        <p:spPr>
          <a:xfrm>
            <a:off x="5338119" y="4275437"/>
            <a:ext cx="234778" cy="469556"/>
          </a:xfrm>
          <a:prstGeom prst="rect">
            <a:avLst/>
          </a:prstGeom>
          <a:noFill/>
        </p:spPr>
        <p:txBody>
          <a:bodyPr wrap="none" lIns="0" rIns="0" rtlCol="0">
            <a:noAutofit/>
          </a:bodyPr>
          <a:lstStyle/>
          <a:p>
            <a:pPr>
              <a:buClr>
                <a:schemeClr val="tx2"/>
              </a:buClr>
            </a:pPr>
            <a:r>
              <a:rPr lang="de-DE" sz="3600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FE566E9-B3AE-B847-B1E0-4F265B3F2B3D}"/>
              </a:ext>
            </a:extLst>
          </p:cNvPr>
          <p:cNvSpPr txBox="1">
            <a:spLocks/>
          </p:cNvSpPr>
          <p:nvPr/>
        </p:nvSpPr>
        <p:spPr>
          <a:xfrm>
            <a:off x="457200" y="698500"/>
            <a:ext cx="8229600" cy="542766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charset="2"/>
              <a:buChar char="§"/>
              <a:defRPr sz="1800" kern="1200" baseline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Welche Aktivitäten sind für die </a:t>
            </a:r>
            <a:r>
              <a:rPr lang="de-DE" dirty="0" err="1" smtClean="0"/>
              <a:t>Recommender</a:t>
            </a:r>
            <a:r>
              <a:rPr lang="de-DE" dirty="0" smtClean="0"/>
              <a:t> Systeme wichtig</a:t>
            </a:r>
            <a:r>
              <a:rPr lang="de-DE" dirty="0"/>
              <a:t>?</a:t>
            </a:r>
          </a:p>
          <a:p>
            <a:r>
              <a:rPr lang="de-DE" dirty="0"/>
              <a:t>Wie sieht die Umsetzung dieser Aktivitäten aus?</a:t>
            </a:r>
          </a:p>
        </p:txBody>
      </p:sp>
    </p:spTree>
    <p:extLst>
      <p:ext uri="{BB962C8B-B14F-4D97-AF65-F5344CB8AC3E}">
        <p14:creationId xmlns:p14="http://schemas.microsoft.com/office/powerpoint/2010/main" val="23390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7446"/>
    </mc:Choice>
    <mc:Fallback>
      <p:transition spd="slow" advTm="17446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5DEC7-004F-2D42-AA0E-E882A5F38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CRISP-DM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17BF456-B56A-E244-9A58-AFCFB58C40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725" y="893053"/>
            <a:ext cx="8568549" cy="4988763"/>
          </a:xfrm>
        </p:spPr>
      </p:pic>
    </p:spTree>
    <p:extLst>
      <p:ext uri="{BB962C8B-B14F-4D97-AF65-F5344CB8AC3E}">
        <p14:creationId xmlns:p14="http://schemas.microsoft.com/office/powerpoint/2010/main" val="8727267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999"/>
    </mc:Choice>
    <mc:Fallback>
      <p:transition spd="slow" advTm="20999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Hybrider</a:t>
            </a:r>
            <a:r>
              <a:rPr lang="en-US" dirty="0" smtClean="0"/>
              <a:t> Ansatz </a:t>
            </a:r>
            <a:r>
              <a:rPr lang="en-US" dirty="0" smtClean="0"/>
              <a:t>am </a:t>
            </a:r>
            <a:r>
              <a:rPr lang="en-US" dirty="0" err="1" smtClean="0"/>
              <a:t>Beispiel</a:t>
            </a:r>
            <a:r>
              <a:rPr lang="en-US" dirty="0" smtClean="0"/>
              <a:t> Netflix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Kombination</a:t>
            </a:r>
            <a:r>
              <a:rPr lang="en-US" dirty="0" smtClean="0"/>
              <a:t> </a:t>
            </a:r>
            <a:r>
              <a:rPr lang="en-US" dirty="0" err="1"/>
              <a:t>mehrer</a:t>
            </a:r>
            <a:r>
              <a:rPr lang="en-US" dirty="0"/>
              <a:t> </a:t>
            </a:r>
            <a:r>
              <a:rPr lang="en-US" dirty="0" err="1"/>
              <a:t>Algorithmen</a:t>
            </a:r>
            <a:endParaRPr lang="en-US" dirty="0"/>
          </a:p>
          <a:p>
            <a:r>
              <a:rPr lang="en-US" dirty="0" err="1" smtClean="0"/>
              <a:t>nochmal</a:t>
            </a:r>
            <a:r>
              <a:rPr lang="en-US" dirty="0" smtClean="0"/>
              <a:t> </a:t>
            </a:r>
            <a:r>
              <a:rPr lang="en-US" dirty="0" err="1" smtClean="0"/>
              <a:t>ansehen</a:t>
            </a:r>
            <a:endParaRPr lang="en-US" dirty="0" smtClean="0"/>
          </a:p>
          <a:p>
            <a:r>
              <a:rPr lang="en-US" dirty="0" err="1" smtClean="0"/>
              <a:t>Personalisierte</a:t>
            </a:r>
            <a:r>
              <a:rPr lang="en-US" dirty="0" smtClean="0"/>
              <a:t> </a:t>
            </a:r>
            <a:r>
              <a:rPr lang="en-US" dirty="0" smtClean="0"/>
              <a:t>Top-N-Videos</a:t>
            </a:r>
          </a:p>
          <a:p>
            <a:r>
              <a:rPr lang="en-US" dirty="0" smtClean="0"/>
              <a:t>Genre-</a:t>
            </a:r>
            <a:r>
              <a:rPr lang="en-US" dirty="0" err="1" smtClean="0"/>
              <a:t>basiert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80" y="883874"/>
            <a:ext cx="8962039" cy="1451497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80" y="2335371"/>
            <a:ext cx="8971597" cy="1386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3799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7460"/>
    </mc:Choice>
    <mc:Fallback>
      <p:transition spd="slow" advTm="20746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Recommender </a:t>
            </a:r>
            <a:r>
              <a:rPr lang="en-US" dirty="0" err="1"/>
              <a:t>Systeme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049339"/>
            <a:ext cx="4566976" cy="456769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Die </a:t>
            </a:r>
            <a:r>
              <a:rPr lang="en-US" dirty="0" err="1" smtClean="0"/>
              <a:t>Aufgabe</a:t>
            </a:r>
            <a:r>
              <a:rPr lang="en-US" dirty="0" smtClean="0"/>
              <a:t> </a:t>
            </a:r>
            <a:r>
              <a:rPr lang="en-US" dirty="0" err="1" smtClean="0"/>
              <a:t>eines</a:t>
            </a:r>
            <a:r>
              <a:rPr lang="en-US" dirty="0" smtClean="0"/>
              <a:t> Recommender Systems </a:t>
            </a:r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, </a:t>
            </a:r>
            <a:r>
              <a:rPr lang="en-US" dirty="0" err="1" smtClean="0"/>
              <a:t>Daten</a:t>
            </a:r>
            <a:r>
              <a:rPr lang="en-US" dirty="0" smtClean="0"/>
              <a:t> </a:t>
            </a:r>
            <a:r>
              <a:rPr lang="en-US" dirty="0" err="1" smtClean="0"/>
              <a:t>über</a:t>
            </a:r>
            <a:r>
              <a:rPr lang="en-US" dirty="0" smtClean="0"/>
              <a:t> </a:t>
            </a:r>
            <a:r>
              <a:rPr lang="en-US" dirty="0" err="1" smtClean="0"/>
              <a:t>Nutzer</a:t>
            </a:r>
            <a:r>
              <a:rPr lang="en-US" dirty="0" smtClean="0"/>
              <a:t> und </a:t>
            </a:r>
            <a:r>
              <a:rPr lang="en-US" dirty="0" err="1" smtClean="0"/>
              <a:t>ihre</a:t>
            </a:r>
            <a:r>
              <a:rPr lang="en-US" dirty="0" smtClean="0"/>
              <a:t> </a:t>
            </a:r>
            <a:r>
              <a:rPr lang="en-US" dirty="0" err="1" smtClean="0"/>
              <a:t>Vorlieben</a:t>
            </a:r>
            <a:r>
              <a:rPr lang="en-US" dirty="0" smtClean="0"/>
              <a:t> in </a:t>
            </a:r>
            <a:r>
              <a:rPr lang="en-US" dirty="0" err="1" smtClean="0"/>
              <a:t>Vorhersagen</a:t>
            </a:r>
            <a:r>
              <a:rPr lang="en-US" dirty="0" smtClean="0"/>
              <a:t> der </a:t>
            </a:r>
            <a:r>
              <a:rPr lang="en-US" dirty="0" err="1" smtClean="0"/>
              <a:t>zukünfigen</a:t>
            </a:r>
            <a:r>
              <a:rPr lang="en-US" dirty="0" smtClean="0"/>
              <a:t> </a:t>
            </a:r>
            <a:r>
              <a:rPr lang="en-US" dirty="0" err="1" smtClean="0"/>
              <a:t>Vorlieben</a:t>
            </a:r>
            <a:r>
              <a:rPr lang="en-US" dirty="0" smtClean="0"/>
              <a:t> und </a:t>
            </a:r>
            <a:r>
              <a:rPr lang="en-US" dirty="0" err="1" smtClean="0"/>
              <a:t>Interessen</a:t>
            </a:r>
            <a:r>
              <a:rPr lang="en-US" dirty="0" smtClean="0"/>
              <a:t> </a:t>
            </a:r>
            <a:r>
              <a:rPr lang="en-US" dirty="0" err="1" smtClean="0"/>
              <a:t>eines</a:t>
            </a:r>
            <a:r>
              <a:rPr lang="en-US" dirty="0" smtClean="0"/>
              <a:t> </a:t>
            </a:r>
            <a:r>
              <a:rPr lang="en-US" dirty="0" err="1" smtClean="0"/>
              <a:t>Nutzers</a:t>
            </a:r>
            <a:r>
              <a:rPr lang="en-US" dirty="0" smtClean="0"/>
              <a:t> </a:t>
            </a:r>
            <a:r>
              <a:rPr lang="en-US" dirty="0" err="1" smtClean="0"/>
              <a:t>umzuwandeln</a:t>
            </a:r>
            <a:r>
              <a:rPr lang="en-US" dirty="0" smtClean="0"/>
              <a:t>. </a:t>
            </a:r>
          </a:p>
          <a:p>
            <a:pPr marL="0" indent="0">
              <a:buNone/>
            </a:pPr>
            <a:r>
              <a:rPr lang="en-US" sz="1000" dirty="0" smtClean="0"/>
              <a:t>           (</a:t>
            </a:r>
            <a:r>
              <a:rPr lang="en-US" sz="1000" dirty="0" err="1"/>
              <a:t>Lü</a:t>
            </a:r>
            <a:r>
              <a:rPr lang="en-US" sz="1000" dirty="0"/>
              <a:t> et al. 2012, S. 2</a:t>
            </a:r>
            <a:r>
              <a:rPr lang="en-US" sz="1000" dirty="0" smtClean="0"/>
              <a:t>)</a:t>
            </a:r>
          </a:p>
          <a:p>
            <a:pPr marL="0" indent="0">
              <a:buNone/>
            </a:pPr>
            <a:endParaRPr lang="en-US" sz="1000" dirty="0" smtClean="0"/>
          </a:p>
          <a:p>
            <a:r>
              <a:rPr lang="en-US" dirty="0" err="1" smtClean="0"/>
              <a:t>Im</a:t>
            </a:r>
            <a:r>
              <a:rPr lang="en-US" dirty="0" smtClean="0"/>
              <a:t> </a:t>
            </a:r>
            <a:r>
              <a:rPr lang="en-US" dirty="0" err="1" smtClean="0"/>
              <a:t>Allgemeinen</a:t>
            </a:r>
            <a:r>
              <a:rPr lang="en-US" dirty="0" smtClean="0"/>
              <a:t> </a:t>
            </a:r>
            <a:r>
              <a:rPr lang="en-US" dirty="0" err="1" smtClean="0"/>
              <a:t>helfen</a:t>
            </a:r>
            <a:r>
              <a:rPr lang="en-US" dirty="0" smtClean="0"/>
              <a:t> Recommender </a:t>
            </a:r>
            <a:r>
              <a:rPr lang="en-US" dirty="0" err="1" smtClean="0"/>
              <a:t>Systeme</a:t>
            </a:r>
            <a:r>
              <a:rPr lang="en-US" dirty="0" smtClean="0"/>
              <a:t> </a:t>
            </a:r>
            <a:r>
              <a:rPr lang="en-US" dirty="0" err="1" smtClean="0"/>
              <a:t>Nutzern</a:t>
            </a:r>
            <a:r>
              <a:rPr lang="en-US" dirty="0" smtClean="0"/>
              <a:t>, </a:t>
            </a:r>
            <a:r>
              <a:rPr lang="en-US" dirty="0" err="1" smtClean="0"/>
              <a:t>Inhalte</a:t>
            </a:r>
            <a:r>
              <a:rPr lang="en-US" dirty="0" smtClean="0"/>
              <a:t>, </a:t>
            </a:r>
            <a:r>
              <a:rPr lang="en-US" dirty="0" err="1" smtClean="0"/>
              <a:t>Produkte</a:t>
            </a:r>
            <a:r>
              <a:rPr lang="en-US" dirty="0" smtClean="0"/>
              <a:t> </a:t>
            </a:r>
            <a:r>
              <a:rPr lang="en-US" dirty="0" err="1" smtClean="0"/>
              <a:t>oder</a:t>
            </a:r>
            <a:r>
              <a:rPr lang="en-US" dirty="0" smtClean="0"/>
              <a:t> </a:t>
            </a:r>
            <a:r>
              <a:rPr lang="en-US" dirty="0" err="1" smtClean="0"/>
              <a:t>Dienstleistungen</a:t>
            </a:r>
            <a:r>
              <a:rPr lang="en-US" dirty="0" smtClean="0"/>
              <a:t>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finden</a:t>
            </a:r>
            <a:r>
              <a:rPr lang="en-US" dirty="0" smtClean="0"/>
              <a:t>, </a:t>
            </a:r>
            <a:r>
              <a:rPr lang="en-US" dirty="0" err="1" smtClean="0"/>
              <a:t>indem</a:t>
            </a:r>
            <a:r>
              <a:rPr lang="en-US" dirty="0" smtClean="0"/>
              <a:t> </a:t>
            </a:r>
            <a:r>
              <a:rPr lang="en-US" dirty="0" err="1" smtClean="0"/>
              <a:t>sie</a:t>
            </a:r>
            <a:r>
              <a:rPr lang="en-US" dirty="0" smtClean="0"/>
              <a:t> </a:t>
            </a:r>
            <a:r>
              <a:rPr lang="en-US" dirty="0" err="1" smtClean="0"/>
              <a:t>Vorschläge</a:t>
            </a:r>
            <a:r>
              <a:rPr lang="en-US" dirty="0" smtClean="0"/>
              <a:t> und </a:t>
            </a:r>
            <a:r>
              <a:rPr lang="en-US" dirty="0" err="1" smtClean="0"/>
              <a:t>Bewertungen</a:t>
            </a:r>
            <a:r>
              <a:rPr lang="en-US" dirty="0" smtClean="0"/>
              <a:t> </a:t>
            </a:r>
            <a:r>
              <a:rPr lang="en-US" dirty="0" err="1" smtClean="0"/>
              <a:t>anderer</a:t>
            </a:r>
            <a:r>
              <a:rPr lang="en-US" dirty="0" smtClean="0"/>
              <a:t> </a:t>
            </a:r>
            <a:r>
              <a:rPr lang="en-US" dirty="0" err="1" smtClean="0"/>
              <a:t>Nutzer</a:t>
            </a:r>
            <a:r>
              <a:rPr lang="en-US" dirty="0" smtClean="0"/>
              <a:t> </a:t>
            </a:r>
            <a:r>
              <a:rPr lang="en-US" dirty="0" err="1" smtClean="0"/>
              <a:t>aggregieren</a:t>
            </a:r>
            <a:r>
              <a:rPr lang="en-US" dirty="0" smtClean="0"/>
              <a:t>. </a:t>
            </a:r>
            <a:r>
              <a:rPr lang="en-US" sz="1000" dirty="0" smtClean="0"/>
              <a:t>(</a:t>
            </a:r>
            <a:r>
              <a:rPr lang="en-US" sz="1000" dirty="0" err="1"/>
              <a:t>Deuk</a:t>
            </a:r>
            <a:r>
              <a:rPr lang="en-US" sz="1000" dirty="0"/>
              <a:t> </a:t>
            </a:r>
            <a:r>
              <a:rPr lang="en-US" sz="1000" dirty="0" err="1"/>
              <a:t>Hee</a:t>
            </a:r>
            <a:r>
              <a:rPr lang="en-US" sz="1000" dirty="0"/>
              <a:t> Park et al. 2012, S. 10059</a:t>
            </a:r>
            <a:r>
              <a:rPr lang="en-US" sz="1000" dirty="0" smtClean="0"/>
              <a:t>)</a:t>
            </a:r>
          </a:p>
          <a:p>
            <a:pPr marL="0" indent="0">
              <a:buNone/>
            </a:pPr>
            <a:endParaRPr lang="de-DE" sz="1000" dirty="0"/>
          </a:p>
          <a:p>
            <a:r>
              <a:rPr lang="en-US" dirty="0" smtClean="0"/>
              <a:t>Recommender </a:t>
            </a:r>
            <a:r>
              <a:rPr lang="en-US" dirty="0" err="1" smtClean="0"/>
              <a:t>Systeme</a:t>
            </a:r>
            <a:r>
              <a:rPr lang="en-US" dirty="0" smtClean="0"/>
              <a:t> </a:t>
            </a:r>
            <a:r>
              <a:rPr lang="en-US" dirty="0" err="1" smtClean="0"/>
              <a:t>nutzen</a:t>
            </a:r>
            <a:r>
              <a:rPr lang="en-US" dirty="0" smtClean="0"/>
              <a:t> </a:t>
            </a:r>
            <a:r>
              <a:rPr lang="en-US" dirty="0" err="1" smtClean="0"/>
              <a:t>verschiedene</a:t>
            </a:r>
            <a:r>
              <a:rPr lang="en-US" dirty="0" smtClean="0"/>
              <a:t> </a:t>
            </a:r>
            <a:r>
              <a:rPr lang="en-US" dirty="0" err="1" smtClean="0"/>
              <a:t>Quellen</a:t>
            </a:r>
            <a:r>
              <a:rPr lang="en-US" dirty="0" smtClean="0"/>
              <a:t> von </a:t>
            </a:r>
            <a:r>
              <a:rPr lang="en-US" dirty="0" err="1" smtClean="0"/>
              <a:t>Informationen</a:t>
            </a:r>
            <a:r>
              <a:rPr lang="en-US" dirty="0" smtClean="0"/>
              <a:t> um </a:t>
            </a:r>
            <a:r>
              <a:rPr lang="en-US" dirty="0" err="1" smtClean="0"/>
              <a:t>Nutzern</a:t>
            </a:r>
            <a:r>
              <a:rPr lang="en-US" dirty="0" smtClean="0"/>
              <a:t> </a:t>
            </a:r>
            <a:r>
              <a:rPr lang="en-US" dirty="0" err="1" smtClean="0"/>
              <a:t>Empfehlungen</a:t>
            </a:r>
            <a:r>
              <a:rPr lang="en-US" dirty="0" smtClean="0"/>
              <a:t> </a:t>
            </a:r>
            <a:r>
              <a:rPr lang="en-US" dirty="0" err="1" smtClean="0"/>
              <a:t>geben</a:t>
            </a:r>
            <a:r>
              <a:rPr lang="en-US" dirty="0" smtClean="0"/>
              <a:t>. </a:t>
            </a:r>
            <a:r>
              <a:rPr lang="en-US" dirty="0" err="1" smtClean="0"/>
              <a:t>Sie</a:t>
            </a:r>
            <a:r>
              <a:rPr lang="en-US" dirty="0" smtClean="0"/>
              <a:t> </a:t>
            </a:r>
            <a:r>
              <a:rPr lang="en-US" dirty="0" err="1" smtClean="0"/>
              <a:t>versuchen</a:t>
            </a:r>
            <a:r>
              <a:rPr lang="en-US" dirty="0" smtClean="0"/>
              <a:t>, </a:t>
            </a:r>
            <a:r>
              <a:rPr lang="en-US" dirty="0" err="1" smtClean="0"/>
              <a:t>Faktoren</a:t>
            </a:r>
            <a:r>
              <a:rPr lang="en-US" dirty="0" smtClean="0"/>
              <a:t> </a:t>
            </a:r>
            <a:r>
              <a:rPr lang="en-US" dirty="0" err="1" smtClean="0"/>
              <a:t>wie</a:t>
            </a:r>
            <a:r>
              <a:rPr lang="en-US" dirty="0" smtClean="0"/>
              <a:t> </a:t>
            </a:r>
            <a:r>
              <a:rPr lang="en-US" dirty="0" err="1" smtClean="0"/>
              <a:t>Genauigkeit</a:t>
            </a:r>
            <a:r>
              <a:rPr lang="en-US" dirty="0" smtClean="0"/>
              <a:t>, </a:t>
            </a:r>
            <a:r>
              <a:rPr lang="en-US" dirty="0" err="1" smtClean="0"/>
              <a:t>Neuheit</a:t>
            </a:r>
            <a:r>
              <a:rPr lang="en-US" dirty="0" smtClean="0"/>
              <a:t>, </a:t>
            </a:r>
            <a:r>
              <a:rPr lang="en-US" dirty="0" err="1" smtClean="0"/>
              <a:t>Verschiedenheit</a:t>
            </a:r>
            <a:r>
              <a:rPr lang="en-US" dirty="0" smtClean="0"/>
              <a:t> (</a:t>
            </a:r>
            <a:r>
              <a:rPr lang="en-US" dirty="0" err="1" smtClean="0"/>
              <a:t>dispersity</a:t>
            </a:r>
            <a:r>
              <a:rPr lang="en-US" dirty="0" smtClean="0"/>
              <a:t>) und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Stabiltät</a:t>
            </a:r>
            <a:r>
              <a:rPr lang="en-US" dirty="0" smtClean="0"/>
              <a:t> der </a:t>
            </a:r>
            <a:r>
              <a:rPr lang="en-US" dirty="0" err="1" smtClean="0"/>
              <a:t>Vorhersagen</a:t>
            </a:r>
            <a:r>
              <a:rPr lang="en-US" dirty="0" smtClean="0"/>
              <a:t> </a:t>
            </a:r>
            <a:r>
              <a:rPr lang="en-US" dirty="0" err="1" smtClean="0"/>
              <a:t>miteinander</a:t>
            </a:r>
            <a:r>
              <a:rPr lang="en-US" dirty="0" smtClean="0"/>
              <a:t> in </a:t>
            </a:r>
            <a:r>
              <a:rPr lang="en-US" dirty="0" err="1" smtClean="0"/>
              <a:t>Einklang</a:t>
            </a:r>
            <a:r>
              <a:rPr lang="en-US" dirty="0" smtClean="0"/>
              <a:t>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bringen</a:t>
            </a:r>
            <a:r>
              <a:rPr lang="en-US" dirty="0" smtClean="0"/>
              <a:t>. </a:t>
            </a:r>
          </a:p>
          <a:p>
            <a:pPr marL="0" indent="0">
              <a:buNone/>
            </a:pPr>
            <a:r>
              <a:rPr lang="en-US" sz="1000" dirty="0" smtClean="0"/>
              <a:t>           (</a:t>
            </a:r>
            <a:r>
              <a:rPr lang="en-US" sz="1000" dirty="0"/>
              <a:t>Bobadilla et al. 2013, S. 109)</a:t>
            </a:r>
            <a:endParaRPr lang="de-DE" sz="1000" dirty="0"/>
          </a:p>
          <a:p>
            <a:endParaRPr lang="de-DE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414" y="1049339"/>
            <a:ext cx="2989385" cy="3728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132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36179"/>
    </mc:Choice>
    <mc:Fallback>
      <p:transition spd="slow" advTm="136179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0931F-7566-3A46-A8ED-FE6D45397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Herangehensweisen</a:t>
            </a:r>
            <a:endParaRPr lang="de-DE" dirty="0"/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7219968" y="6243363"/>
            <a:ext cx="1547218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de-DE" sz="900" b="0" i="1" u="none" strike="noStrike" cap="none" normalizeH="0" baseline="0" dirty="0" smtClean="0">
                <a:ln>
                  <a:noFill/>
                </a:ln>
                <a:solidFill>
                  <a:srgbClr val="4454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(Bobadilla et al. 2013, S. 112)</a:t>
            </a:r>
            <a:endParaRPr kumimoji="0" lang="en-US" alt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3040" y="669880"/>
            <a:ext cx="4255477" cy="5573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3185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28387"/>
    </mc:Choice>
    <mc:Fallback>
      <p:transition spd="slow" advTm="228387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Factorization</a:t>
            </a:r>
            <a:endParaRPr lang="de-DE" dirty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7365604" y="6243363"/>
            <a:ext cx="1321196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de-DE" sz="900" b="0" i="1" u="none" strike="noStrike" cap="none" normalizeH="0" baseline="0" dirty="0" smtClean="0">
                <a:ln>
                  <a:noFill/>
                </a:ln>
                <a:solidFill>
                  <a:srgbClr val="4454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kumimoji="0" lang="en-US" altLang="de-DE" sz="900" b="0" i="1" u="none" strike="noStrike" cap="none" normalizeH="0" baseline="0" dirty="0" err="1" smtClean="0">
                <a:ln>
                  <a:noFill/>
                </a:ln>
                <a:solidFill>
                  <a:srgbClr val="4454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Koren</a:t>
            </a:r>
            <a:r>
              <a:rPr kumimoji="0" lang="en-US" altLang="de-DE" sz="900" b="0" i="1" u="none" strike="noStrike" cap="none" normalizeH="0" baseline="0" dirty="0" smtClean="0">
                <a:ln>
                  <a:noFill/>
                </a:ln>
                <a:solidFill>
                  <a:srgbClr val="4454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et al. 2009, S. 32)</a:t>
            </a:r>
            <a:endParaRPr kumimoji="0" lang="en-US" alt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600" dirty="0" smtClean="0"/>
                  <a:t>Nutzer und Items </a:t>
                </a:r>
                <a:r>
                  <a:rPr lang="en-US" sz="1600" dirty="0" err="1" smtClean="0"/>
                  <a:t>werden</a:t>
                </a:r>
                <a:r>
                  <a:rPr lang="en-US" sz="1600" dirty="0" smtClean="0"/>
                  <a:t> </a:t>
                </a:r>
                <a:r>
                  <a:rPr lang="en-US" sz="1600" dirty="0" err="1" smtClean="0"/>
                  <a:t>zu</a:t>
                </a:r>
                <a:r>
                  <a:rPr lang="en-US" sz="1600" dirty="0" smtClean="0"/>
                  <a:t> </a:t>
                </a:r>
                <a:r>
                  <a:rPr lang="en-US" sz="1600" dirty="0" err="1" smtClean="0"/>
                  <a:t>einem</a:t>
                </a:r>
                <a:r>
                  <a:rPr lang="en-US" sz="1600" dirty="0" smtClean="0"/>
                  <a:t> </a:t>
                </a:r>
                <a:r>
                  <a:rPr lang="en-US" sz="1600" dirty="0" err="1" smtClean="0"/>
                  <a:t>Faktorraum</a:t>
                </a:r>
                <a:r>
                  <a:rPr lang="en-US" sz="1600" dirty="0" smtClean="0"/>
                  <a:t> der Dimension f </a:t>
                </a:r>
                <a:r>
                  <a:rPr lang="en-US" sz="1600" dirty="0" err="1" smtClean="0"/>
                  <a:t>gemappt</a:t>
                </a:r>
                <a:r>
                  <a:rPr lang="en-US" sz="1600" dirty="0" smtClean="0"/>
                  <a:t>, </a:t>
                </a:r>
              </a:p>
              <a:p>
                <a:pPr marL="0" indent="0">
                  <a:buNone/>
                </a:pPr>
                <a:r>
                  <a:rPr lang="en-US" sz="1600" dirty="0" err="1" smtClean="0"/>
                  <a:t>sodass</a:t>
                </a:r>
                <a:r>
                  <a:rPr lang="en-US" sz="1600" dirty="0" smtClean="0"/>
                  <a:t> </a:t>
                </a:r>
                <a:r>
                  <a:rPr lang="en-US" sz="1600" dirty="0" err="1" smtClean="0"/>
                  <a:t>jedes</a:t>
                </a:r>
                <a:r>
                  <a:rPr lang="en-US" sz="1600" dirty="0" smtClean="0"/>
                  <a:t> Item </a:t>
                </a:r>
                <a:r>
                  <a:rPr lang="en-US" sz="1600" dirty="0" err="1" smtClean="0"/>
                  <a:t>i</a:t>
                </a:r>
                <a:r>
                  <a:rPr lang="en-US" sz="1600" dirty="0" smtClean="0"/>
                  <a:t> </a:t>
                </a:r>
                <a:r>
                  <a:rPr lang="en-US" sz="1600" dirty="0" err="1" smtClean="0"/>
                  <a:t>mit</a:t>
                </a:r>
                <a:r>
                  <a:rPr lang="en-US" sz="1600" dirty="0" smtClean="0"/>
                  <a:t> </a:t>
                </a:r>
                <a:r>
                  <a:rPr lang="en-US" sz="1600" dirty="0" err="1" smtClean="0"/>
                  <a:t>einem</a:t>
                </a:r>
                <a:r>
                  <a:rPr lang="en-US" sz="1600" dirty="0" smtClean="0"/>
                  <a:t> Vector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sup>
                      </m:sSup>
                    </m:oMath>
                  </m:oMathPara>
                </a14:m>
                <a:endParaRPr lang="en-US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1600" dirty="0" smtClean="0"/>
                  <a:t>und </a:t>
                </a:r>
                <a:r>
                  <a:rPr lang="en-US" sz="1600" dirty="0" err="1" smtClean="0"/>
                  <a:t>jeder</a:t>
                </a:r>
                <a:r>
                  <a:rPr lang="en-US" sz="1600" dirty="0" smtClean="0"/>
                  <a:t> </a:t>
                </a:r>
                <a:r>
                  <a:rPr lang="en-US" sz="1600" dirty="0" err="1" smtClean="0"/>
                  <a:t>Nutzer</a:t>
                </a:r>
                <a:r>
                  <a:rPr lang="en-US" sz="1600" dirty="0" smtClean="0"/>
                  <a:t> u </a:t>
                </a:r>
                <a:r>
                  <a:rPr lang="en-US" sz="1600" dirty="0" err="1" smtClean="0"/>
                  <a:t>mit</a:t>
                </a:r>
                <a:r>
                  <a:rPr lang="en-US" sz="1600" dirty="0" smtClean="0"/>
                  <a:t> </a:t>
                </a:r>
                <a:r>
                  <a:rPr lang="en-US" sz="1600" dirty="0" err="1" smtClean="0"/>
                  <a:t>einem</a:t>
                </a:r>
                <a:r>
                  <a:rPr lang="en-US" sz="1600" dirty="0" smtClean="0"/>
                  <a:t> </a:t>
                </a:r>
                <a:r>
                  <a:rPr lang="en-US" sz="1600" dirty="0" err="1" smtClean="0"/>
                  <a:t>Vektor</a:t>
                </a:r>
                <a:r>
                  <a:rPr lang="en-US" sz="1600" dirty="0" smtClean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sz="1600" dirty="0" err="1"/>
                  <a:t>a</a:t>
                </a:r>
                <a:r>
                  <a:rPr lang="en-US" sz="1600" dirty="0" err="1" smtClean="0"/>
                  <a:t>ssoziiert</a:t>
                </a:r>
                <a:r>
                  <a:rPr lang="en-US" sz="1600" dirty="0" smtClean="0"/>
                  <a:t> </a:t>
                </a:r>
                <a:r>
                  <a:rPr lang="en-US" sz="1600" dirty="0" err="1" smtClean="0"/>
                  <a:t>ist</a:t>
                </a:r>
                <a:r>
                  <a:rPr lang="en-US" sz="16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1600" dirty="0" smtClean="0"/>
                  <a:t>Das </a:t>
                </a:r>
                <a:r>
                  <a:rPr lang="en-US" sz="1600" dirty="0" err="1" smtClean="0"/>
                  <a:t>Kreuzprodukt</a:t>
                </a:r>
                <a:r>
                  <a:rPr lang="en-US" sz="1600" dirty="0" smtClean="0"/>
                  <a:t>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en-US" sz="1600" dirty="0" smtClean="0"/>
                  <a:t>entspricht </a:t>
                </a:r>
                <a:r>
                  <a:rPr lang="en-US" sz="1600" dirty="0" err="1" smtClean="0"/>
                  <a:t>dem</a:t>
                </a:r>
                <a:r>
                  <a:rPr lang="en-US" sz="1600" dirty="0" smtClean="0"/>
                  <a:t> </a:t>
                </a:r>
                <a:r>
                  <a:rPr lang="en-US" sz="1600" dirty="0" err="1" smtClean="0"/>
                  <a:t>Interesse</a:t>
                </a:r>
                <a:r>
                  <a:rPr lang="en-US" sz="1600" dirty="0" smtClean="0"/>
                  <a:t> von </a:t>
                </a:r>
                <a:r>
                  <a:rPr lang="en-US" sz="1600" dirty="0" err="1" smtClean="0"/>
                  <a:t>Nutzer</a:t>
                </a:r>
                <a:r>
                  <a:rPr lang="en-US" sz="1600" dirty="0" smtClean="0"/>
                  <a:t> u an item </a:t>
                </a:r>
                <a:r>
                  <a:rPr lang="en-US" sz="1600" dirty="0" err="1" smtClean="0"/>
                  <a:t>i</a:t>
                </a:r>
                <a:r>
                  <a:rPr lang="en-US" sz="16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1600" dirty="0" err="1" smtClean="0"/>
                  <a:t>Finde</a:t>
                </a:r>
                <a:r>
                  <a:rPr lang="en-US" sz="16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600" dirty="0" smtClean="0"/>
                  <a:t> und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sz="1600" dirty="0" smtClean="0"/>
                  <a:t> </a:t>
                </a:r>
                <a:r>
                  <a:rPr lang="en-US" sz="1600" dirty="0" err="1" smtClean="0"/>
                  <a:t>durch</a:t>
                </a:r>
                <a:r>
                  <a:rPr lang="en-US" sz="1600" dirty="0" smtClean="0"/>
                  <a:t> </a:t>
                </a:r>
                <a:r>
                  <a:rPr lang="en-US" sz="1600" dirty="0" err="1" smtClean="0"/>
                  <a:t>Minimierung</a:t>
                </a:r>
                <a:r>
                  <a:rPr lang="en-US" sz="1600" dirty="0" smtClean="0"/>
                  <a:t> des </a:t>
                </a:r>
                <a:r>
                  <a:rPr lang="en-US" sz="1600" dirty="0" err="1" smtClean="0"/>
                  <a:t>Fehlers</a:t>
                </a:r>
                <a:r>
                  <a:rPr lang="en-US" sz="1600" dirty="0" smtClean="0"/>
                  <a:t> </a:t>
                </a:r>
                <a:r>
                  <a:rPr lang="en-US" sz="1600" dirty="0" err="1" smtClean="0"/>
                  <a:t>für</a:t>
                </a:r>
                <a:r>
                  <a:rPr lang="en-US" sz="1600" dirty="0" smtClean="0"/>
                  <a:t> </a:t>
                </a:r>
                <a:r>
                  <a:rPr lang="en-US" sz="1600" dirty="0" err="1" smtClean="0"/>
                  <a:t>bekannte</a:t>
                </a:r>
                <a:r>
                  <a:rPr lang="en-US" sz="1600" dirty="0" smtClean="0"/>
                  <a:t> </a:t>
                </a:r>
                <a:r>
                  <a:rPr lang="en-US" sz="1600" dirty="0" err="1" smtClean="0"/>
                  <a:t>Bewertungen</a:t>
                </a:r>
                <a:r>
                  <a:rPr lang="en-US" sz="1600" dirty="0" smtClean="0"/>
                  <a:t>:</a:t>
                </a:r>
              </a:p>
              <a:p>
                <a:pPr marL="0" indent="0">
                  <a:buNone/>
                </a:pPr>
                <a:endParaRPr lang="en-US" sz="16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)∈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𝜅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𝑢𝑖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bSup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∥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∥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∥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∥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sz="1600" dirty="0" smtClean="0"/>
              </a:p>
              <a:p>
                <a:pPr marL="0" indent="0">
                  <a:buNone/>
                </a:pPr>
                <a:r>
                  <a:rPr lang="en-US" sz="1600" dirty="0" err="1" smtClean="0"/>
                  <a:t>mit</a:t>
                </a:r>
                <a:r>
                  <a:rPr lang="en-US" sz="1600" dirty="0" smtClean="0"/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</m:t>
                    </m:r>
                  </m:oMath>
                </a14:m>
                <a:r>
                  <a:rPr lang="en-US" sz="1600" dirty="0" smtClean="0"/>
                  <a:t> = </a:t>
                </a:r>
                <a:r>
                  <a:rPr lang="en-US" sz="1600" dirty="0" err="1" smtClean="0"/>
                  <a:t>Menge</a:t>
                </a:r>
                <a:r>
                  <a:rPr lang="en-US" sz="1600" dirty="0" smtClean="0"/>
                  <a:t> der </a:t>
                </a:r>
                <a:r>
                  <a:rPr lang="en-US" sz="1600" dirty="0" err="1" smtClean="0"/>
                  <a:t>Paare</a:t>
                </a:r>
                <a:r>
                  <a:rPr lang="en-US" sz="1600" dirty="0" smtClean="0"/>
                  <a:t> (</a:t>
                </a:r>
                <a:r>
                  <a:rPr lang="en-US" sz="1600" dirty="0" err="1" smtClean="0"/>
                  <a:t>u,i</a:t>
                </a:r>
                <a:r>
                  <a:rPr lang="en-US" sz="1600" dirty="0" smtClean="0"/>
                  <a:t>) (</a:t>
                </a:r>
                <a:r>
                  <a:rPr lang="en-US" sz="1600" dirty="0" err="1" smtClean="0"/>
                  <a:t>Trainingsdatensatz</a:t>
                </a:r>
                <a:r>
                  <a:rPr lang="en-US" sz="1600" dirty="0" smtClean="0"/>
                  <a:t>),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1600" dirty="0" smtClean="0"/>
                  <a:t> = </a:t>
                </a:r>
                <a:r>
                  <a:rPr lang="en-US" sz="1600" dirty="0" err="1" smtClean="0"/>
                  <a:t>Regulierungskonstante</a:t>
                </a:r>
                <a:r>
                  <a:rPr lang="en-US" sz="1600" dirty="0" smtClean="0"/>
                  <a:t>.</a:t>
                </a:r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81" t="-123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87502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38991"/>
    </mc:Choice>
    <mc:Fallback>
      <p:transition spd="slow" advTm="138991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Überblick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743578" y="633047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396721" y="119417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sp>
        <p:nvSpPr>
          <p:cNvPr id="24" name="Rechteck 23"/>
          <p:cNvSpPr/>
          <p:nvPr/>
        </p:nvSpPr>
        <p:spPr>
          <a:xfrm>
            <a:off x="334108" y="6204998"/>
            <a:ext cx="847578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Aft>
                <a:spcPts val="1000"/>
              </a:spcAft>
            </a:pPr>
            <a:r>
              <a:rPr lang="en-US" sz="900" i="1" dirty="0" smtClean="0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900" i="1" dirty="0" err="1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Deuk</a:t>
            </a:r>
            <a:r>
              <a:rPr lang="en-US" sz="900" i="1" dirty="0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900" i="1" dirty="0" err="1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Hee</a:t>
            </a:r>
            <a:r>
              <a:rPr lang="en-US" sz="900" i="1" dirty="0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Park et al. 2012, S. 10061)</a:t>
            </a:r>
            <a:endParaRPr lang="de-DE" sz="900" i="1" dirty="0">
              <a:solidFill>
                <a:srgbClr val="44546A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4" name="Gruppieren 13"/>
          <p:cNvGrpSpPr/>
          <p:nvPr/>
        </p:nvGrpSpPr>
        <p:grpSpPr>
          <a:xfrm>
            <a:off x="457201" y="973845"/>
            <a:ext cx="8352690" cy="4518023"/>
            <a:chOff x="457201" y="973845"/>
            <a:chExt cx="8352690" cy="4518023"/>
          </a:xfrm>
        </p:grpSpPr>
        <p:sp>
          <p:nvSpPr>
            <p:cNvPr id="17" name="Freihandform 16"/>
            <p:cNvSpPr/>
            <p:nvPr/>
          </p:nvSpPr>
          <p:spPr>
            <a:xfrm>
              <a:off x="458456" y="1434645"/>
              <a:ext cx="2151394" cy="4057223"/>
            </a:xfrm>
            <a:custGeom>
              <a:avLst/>
              <a:gdLst>
                <a:gd name="connsiteX0" fmla="*/ 0 w 2490180"/>
                <a:gd name="connsiteY0" fmla="*/ 0 h 4057223"/>
                <a:gd name="connsiteX1" fmla="*/ 2490180 w 2490180"/>
                <a:gd name="connsiteY1" fmla="*/ 0 h 4057223"/>
                <a:gd name="connsiteX2" fmla="*/ 2490180 w 2490180"/>
                <a:gd name="connsiteY2" fmla="*/ 4057223 h 4057223"/>
                <a:gd name="connsiteX3" fmla="*/ 0 w 2490180"/>
                <a:gd name="connsiteY3" fmla="*/ 4057223 h 4057223"/>
                <a:gd name="connsiteX4" fmla="*/ 0 w 2490180"/>
                <a:gd name="connsiteY4" fmla="*/ 0 h 4057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90180" h="4057223">
                  <a:moveTo>
                    <a:pt x="0" y="0"/>
                  </a:moveTo>
                  <a:lnTo>
                    <a:pt x="2490180" y="0"/>
                  </a:lnTo>
                  <a:lnTo>
                    <a:pt x="2490180" y="4057223"/>
                  </a:lnTo>
                  <a:lnTo>
                    <a:pt x="0" y="405722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0010" tIns="80010" rIns="106680" bIns="120015" numCol="1" spcCol="1270" anchor="t" anchorCtr="0">
              <a:noAutofit/>
            </a:bodyPr>
            <a:lstStyle/>
            <a:p>
              <a:pPr marL="114300" lvl="1" indent="-114300" algn="l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kern="1200" dirty="0" err="1" smtClean="0"/>
                <a:t>Bücher</a:t>
              </a:r>
              <a:endParaRPr lang="de-DE" kern="1200" dirty="0"/>
            </a:p>
            <a:p>
              <a:pPr marL="114300" lvl="1" indent="-114300" algn="l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kern="1200" dirty="0" smtClean="0"/>
                <a:t>Paper</a:t>
              </a:r>
              <a:endParaRPr lang="de-DE" kern="1200" dirty="0"/>
            </a:p>
            <a:p>
              <a:pPr marL="114300" lvl="1" indent="-114300" algn="l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kern="1200" dirty="0" err="1" smtClean="0"/>
                <a:t>Bilder</a:t>
              </a:r>
              <a:endParaRPr lang="de-DE" kern="1200" dirty="0"/>
            </a:p>
            <a:p>
              <a:pPr marL="114300" lvl="1" indent="-114300" algn="l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kern="1200" dirty="0" err="1" smtClean="0"/>
                <a:t>Filme</a:t>
              </a:r>
              <a:endParaRPr lang="de-DE" kern="1200" dirty="0"/>
            </a:p>
            <a:p>
              <a:pPr marL="114300" lvl="1" indent="-114300" algn="l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kern="1200" dirty="0" err="1" smtClean="0"/>
                <a:t>Musik</a:t>
              </a:r>
              <a:endParaRPr lang="de-DE" kern="1200" dirty="0"/>
            </a:p>
            <a:p>
              <a:pPr marL="114300" lvl="1" indent="-114300" algn="l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kern="1200" dirty="0" err="1" smtClean="0"/>
                <a:t>Produkte</a:t>
              </a:r>
              <a:endParaRPr lang="de-DE" kern="1200" dirty="0"/>
            </a:p>
            <a:p>
              <a:pPr marL="114300" lvl="1" indent="-114300" algn="l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kern="1200" dirty="0" err="1" smtClean="0"/>
                <a:t>Fernseh-programm</a:t>
              </a:r>
              <a:endParaRPr lang="de-DE" kern="1200" dirty="0"/>
            </a:p>
            <a:p>
              <a:pPr marL="114300" lvl="1" indent="-114300" algn="l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kern="1200" dirty="0" err="1" smtClean="0"/>
                <a:t>Reisen</a:t>
              </a:r>
              <a:endParaRPr lang="de-DE" kern="1200" dirty="0"/>
            </a:p>
            <a:p>
              <a:pPr marL="114300" lvl="1" indent="-114300" algn="l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kern="1200" dirty="0" err="1" smtClean="0"/>
                <a:t>Lerninhalte</a:t>
              </a:r>
              <a:endParaRPr lang="de-DE" kern="1200" dirty="0"/>
            </a:p>
            <a:p>
              <a:pPr marL="114300" lvl="1" indent="-114300" algn="l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kern="1200" dirty="0" err="1" smtClean="0"/>
                <a:t>Nachrichten</a:t>
              </a:r>
              <a:endParaRPr lang="de-DE" kern="1200" dirty="0"/>
            </a:p>
            <a:p>
              <a:pPr marL="114300" lvl="1" indent="-114300" algn="l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kern="1200" dirty="0" smtClean="0"/>
                <a:t>…</a:t>
              </a:r>
              <a:endParaRPr lang="de-DE" kern="1200" dirty="0"/>
            </a:p>
          </p:txBody>
        </p:sp>
        <p:sp>
          <p:nvSpPr>
            <p:cNvPr id="20" name="Freihandform 19"/>
            <p:cNvSpPr/>
            <p:nvPr/>
          </p:nvSpPr>
          <p:spPr>
            <a:xfrm>
              <a:off x="2768289" y="1434280"/>
              <a:ext cx="2325059" cy="4057223"/>
            </a:xfrm>
            <a:custGeom>
              <a:avLst/>
              <a:gdLst>
                <a:gd name="connsiteX0" fmla="*/ 0 w 2304675"/>
                <a:gd name="connsiteY0" fmla="*/ 0 h 4057223"/>
                <a:gd name="connsiteX1" fmla="*/ 2304675 w 2304675"/>
                <a:gd name="connsiteY1" fmla="*/ 0 h 4057223"/>
                <a:gd name="connsiteX2" fmla="*/ 2304675 w 2304675"/>
                <a:gd name="connsiteY2" fmla="*/ 4057223 h 4057223"/>
                <a:gd name="connsiteX3" fmla="*/ 0 w 2304675"/>
                <a:gd name="connsiteY3" fmla="*/ 4057223 h 4057223"/>
                <a:gd name="connsiteX4" fmla="*/ 0 w 2304675"/>
                <a:gd name="connsiteY4" fmla="*/ 0 h 4057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4675" h="4057223">
                  <a:moveTo>
                    <a:pt x="0" y="0"/>
                  </a:moveTo>
                  <a:lnTo>
                    <a:pt x="2304675" y="0"/>
                  </a:lnTo>
                  <a:lnTo>
                    <a:pt x="2304675" y="4057223"/>
                  </a:lnTo>
                  <a:lnTo>
                    <a:pt x="0" y="405722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0010" tIns="80010" rIns="106680" bIns="120015" numCol="1" spcCol="1270" anchor="t" anchorCtr="0">
              <a:noAutofit/>
            </a:bodyPr>
            <a:lstStyle/>
            <a:p>
              <a:pPr marL="114300" lvl="1" indent="-114300" algn="l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kern="1200" dirty="0" smtClean="0"/>
                <a:t>K nearest neighbors</a:t>
              </a:r>
              <a:endParaRPr lang="de-DE" kern="1200" dirty="0"/>
            </a:p>
            <a:p>
              <a:pPr marL="114300" lvl="1" indent="-114300" algn="l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kern="1200" dirty="0" smtClean="0"/>
                <a:t>Clustering</a:t>
              </a:r>
              <a:endParaRPr lang="de-DE" kern="1200" dirty="0"/>
            </a:p>
            <a:p>
              <a:pPr marL="114300" lvl="1" indent="-114300" algn="l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kern="1200" dirty="0" err="1" smtClean="0"/>
                <a:t>Entscheidungs-bäume</a:t>
              </a:r>
              <a:endParaRPr lang="de-DE" kern="1200" dirty="0"/>
            </a:p>
            <a:p>
              <a:pPr marL="114300" lvl="1" indent="-114300" algn="l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kern="1200" dirty="0" err="1" smtClean="0"/>
                <a:t>Neuronale</a:t>
              </a:r>
              <a:r>
                <a:rPr lang="en-US" kern="1200" dirty="0" smtClean="0"/>
                <a:t> </a:t>
              </a:r>
              <a:r>
                <a:rPr lang="en-US" kern="1200" dirty="0" err="1" smtClean="0"/>
                <a:t>Netze</a:t>
              </a:r>
              <a:endParaRPr lang="de-DE" kern="1200" dirty="0"/>
            </a:p>
            <a:p>
              <a:pPr marL="114300" lvl="1" indent="-114300" algn="l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kern="1200" dirty="0" smtClean="0"/>
                <a:t>Link analysis</a:t>
              </a:r>
              <a:endParaRPr lang="de-DE" kern="1200" dirty="0"/>
            </a:p>
            <a:p>
              <a:pPr marL="114300" lvl="1" indent="-114300" algn="l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kern="1200" dirty="0" smtClean="0"/>
                <a:t>Regression</a:t>
              </a:r>
              <a:endParaRPr lang="de-DE" kern="1200" dirty="0"/>
            </a:p>
            <a:p>
              <a:pPr marL="114300" lvl="1" indent="-114300" algn="l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kern="1200" dirty="0" err="1" smtClean="0"/>
                <a:t>Heuristiken</a:t>
              </a:r>
              <a:endParaRPr lang="de-DE" kern="1200" dirty="0"/>
            </a:p>
          </p:txBody>
        </p:sp>
        <p:sp>
          <p:nvSpPr>
            <p:cNvPr id="23" name="Freihandform 22"/>
            <p:cNvSpPr/>
            <p:nvPr/>
          </p:nvSpPr>
          <p:spPr>
            <a:xfrm>
              <a:off x="5251786" y="1434645"/>
              <a:ext cx="3558105" cy="4057223"/>
            </a:xfrm>
            <a:custGeom>
              <a:avLst/>
              <a:gdLst>
                <a:gd name="connsiteX0" fmla="*/ 0 w 2361613"/>
                <a:gd name="connsiteY0" fmla="*/ 0 h 4057223"/>
                <a:gd name="connsiteX1" fmla="*/ 2361613 w 2361613"/>
                <a:gd name="connsiteY1" fmla="*/ 0 h 4057223"/>
                <a:gd name="connsiteX2" fmla="*/ 2361613 w 2361613"/>
                <a:gd name="connsiteY2" fmla="*/ 4057223 h 4057223"/>
                <a:gd name="connsiteX3" fmla="*/ 0 w 2361613"/>
                <a:gd name="connsiteY3" fmla="*/ 4057223 h 4057223"/>
                <a:gd name="connsiteX4" fmla="*/ 0 w 2361613"/>
                <a:gd name="connsiteY4" fmla="*/ 0 h 4057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61613" h="4057223">
                  <a:moveTo>
                    <a:pt x="0" y="0"/>
                  </a:moveTo>
                  <a:lnTo>
                    <a:pt x="2361613" y="0"/>
                  </a:lnTo>
                  <a:lnTo>
                    <a:pt x="2361613" y="4057223"/>
                  </a:lnTo>
                  <a:lnTo>
                    <a:pt x="0" y="405722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0010" tIns="80010" rIns="106680" bIns="120015" numCol="1" spcCol="1270" anchor="t" anchorCtr="0">
              <a:noAutofit/>
            </a:bodyPr>
            <a:lstStyle/>
            <a:p>
              <a:pPr marL="114300" lvl="1" indent="-114300" algn="l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kern="1200" dirty="0" smtClean="0"/>
                <a:t>Recommender </a:t>
              </a:r>
              <a:r>
                <a:rPr lang="en-US" kern="1200" dirty="0" err="1" smtClean="0"/>
                <a:t>ist</a:t>
              </a:r>
              <a:r>
                <a:rPr lang="en-US" kern="1200" dirty="0" smtClean="0"/>
                <a:t> </a:t>
              </a:r>
              <a:r>
                <a:rPr lang="en-US" kern="1200" dirty="0" err="1" smtClean="0"/>
                <a:t>Geschäftsmodell</a:t>
              </a:r>
              <a:r>
                <a:rPr lang="en-US" kern="1200" dirty="0" smtClean="0"/>
                <a:t> (Spotify, </a:t>
              </a:r>
              <a:r>
                <a:rPr lang="en-US" kern="1200" dirty="0" err="1" smtClean="0"/>
                <a:t>netflix</a:t>
              </a:r>
              <a:r>
                <a:rPr lang="en-US" kern="1200" dirty="0" smtClean="0"/>
                <a:t>)</a:t>
              </a:r>
              <a:endParaRPr lang="de-DE" kern="1200" dirty="0"/>
            </a:p>
            <a:p>
              <a:pPr marL="114300" lvl="1" indent="-114300" algn="l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kern="1200" dirty="0" err="1" smtClean="0"/>
                <a:t>Verbesserung</a:t>
              </a:r>
              <a:r>
                <a:rPr lang="en-US" kern="1200" dirty="0" smtClean="0"/>
                <a:t> des Service (amazon, </a:t>
              </a:r>
              <a:r>
                <a:rPr lang="en-US" kern="1200" dirty="0" err="1" smtClean="0"/>
                <a:t>expedia</a:t>
              </a:r>
              <a:r>
                <a:rPr lang="en-US" kern="1200" dirty="0" smtClean="0"/>
                <a:t>)</a:t>
              </a:r>
              <a:endParaRPr lang="de-DE" kern="1200" dirty="0"/>
            </a:p>
            <a:p>
              <a:pPr marL="114300" lvl="1" indent="-114300" algn="l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kern="1200" dirty="0" err="1" smtClean="0"/>
                <a:t>Umsatzsteigerung</a:t>
              </a:r>
              <a:endParaRPr lang="de-DE" kern="1200" dirty="0"/>
            </a:p>
            <a:p>
              <a:pPr marL="114300" lvl="1" indent="-114300" algn="l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kern="1200" dirty="0" err="1" smtClean="0"/>
                <a:t>Nichen-Produkte</a:t>
              </a:r>
              <a:endParaRPr lang="de-DE" kern="1200" dirty="0"/>
            </a:p>
            <a:p>
              <a:pPr marL="114300" lvl="1" indent="-114300" algn="l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kern="1200" dirty="0" smtClean="0"/>
                <a:t>Usability-</a:t>
              </a:r>
              <a:r>
                <a:rPr lang="en-US" kern="1200" dirty="0" err="1" smtClean="0"/>
                <a:t>Verbesserung</a:t>
              </a:r>
              <a:endParaRPr lang="de-DE" kern="1200" dirty="0"/>
            </a:p>
            <a:p>
              <a:pPr marL="114300" lvl="1" indent="-114300" algn="l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kern="1200" dirty="0" err="1" smtClean="0"/>
                <a:t>Nutzerbindung</a:t>
              </a:r>
              <a:endParaRPr lang="de-DE" kern="1200" dirty="0"/>
            </a:p>
            <a:p>
              <a:pPr marL="114300" lvl="1" indent="-114300" algn="l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kern="1200" dirty="0" err="1" smtClean="0"/>
                <a:t>Besseres</a:t>
              </a:r>
              <a:r>
                <a:rPr lang="en-US" kern="1200" dirty="0" smtClean="0"/>
                <a:t> </a:t>
              </a:r>
              <a:r>
                <a:rPr lang="en-US" kern="1200" dirty="0" err="1" smtClean="0"/>
                <a:t>Verständnis</a:t>
              </a:r>
              <a:r>
                <a:rPr lang="en-US" kern="1200" dirty="0" smtClean="0"/>
                <a:t> der </a:t>
              </a:r>
              <a:r>
                <a:rPr lang="en-US" kern="1200" dirty="0" err="1" smtClean="0"/>
                <a:t>Bedürfnisse</a:t>
              </a:r>
              <a:r>
                <a:rPr lang="en-US" kern="1200" dirty="0" smtClean="0"/>
                <a:t> des </a:t>
              </a:r>
              <a:r>
                <a:rPr lang="en-US" kern="1200" dirty="0" err="1" smtClean="0"/>
                <a:t>Anweders</a:t>
              </a:r>
              <a:r>
                <a:rPr lang="en-US" kern="1200" dirty="0" smtClean="0"/>
                <a:t> / </a:t>
              </a:r>
              <a:r>
                <a:rPr lang="en-US" kern="1200" dirty="0" err="1" smtClean="0"/>
                <a:t>Käufers</a:t>
              </a:r>
              <a:endParaRPr lang="de-DE" kern="1200" dirty="0"/>
            </a:p>
            <a:p>
              <a:pPr marL="114300" lvl="1" indent="-114300" algn="l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kern="1200" dirty="0" err="1" smtClean="0"/>
                <a:t>Autonomes</a:t>
              </a:r>
              <a:r>
                <a:rPr lang="en-US" kern="1200" dirty="0" smtClean="0"/>
                <a:t> </a:t>
              </a:r>
              <a:r>
                <a:rPr lang="en-US" kern="1200" dirty="0" err="1" smtClean="0"/>
                <a:t>Lernen</a:t>
              </a:r>
              <a:r>
                <a:rPr lang="en-US" kern="1200" dirty="0" smtClean="0"/>
                <a:t> </a:t>
              </a:r>
              <a:r>
                <a:rPr lang="en-US" kern="1200" dirty="0" err="1" smtClean="0"/>
                <a:t>ermöglichen</a:t>
              </a:r>
              <a:endParaRPr lang="de-DE" kern="1200" dirty="0"/>
            </a:p>
          </p:txBody>
        </p:sp>
        <p:sp>
          <p:nvSpPr>
            <p:cNvPr id="22" name="Freihandform 21"/>
            <p:cNvSpPr/>
            <p:nvPr/>
          </p:nvSpPr>
          <p:spPr>
            <a:xfrm>
              <a:off x="5251786" y="973845"/>
              <a:ext cx="3558105" cy="460800"/>
            </a:xfrm>
            <a:custGeom>
              <a:avLst/>
              <a:gdLst>
                <a:gd name="connsiteX0" fmla="*/ 0 w 2361613"/>
                <a:gd name="connsiteY0" fmla="*/ 0 h 460800"/>
                <a:gd name="connsiteX1" fmla="*/ 2361613 w 2361613"/>
                <a:gd name="connsiteY1" fmla="*/ 0 h 460800"/>
                <a:gd name="connsiteX2" fmla="*/ 2361613 w 2361613"/>
                <a:gd name="connsiteY2" fmla="*/ 460800 h 460800"/>
                <a:gd name="connsiteX3" fmla="*/ 0 w 2361613"/>
                <a:gd name="connsiteY3" fmla="*/ 460800 h 460800"/>
                <a:gd name="connsiteX4" fmla="*/ 0 w 2361613"/>
                <a:gd name="connsiteY4" fmla="*/ 0 h 46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61613" h="460800">
                  <a:moveTo>
                    <a:pt x="0" y="0"/>
                  </a:moveTo>
                  <a:lnTo>
                    <a:pt x="2361613" y="0"/>
                  </a:lnTo>
                  <a:lnTo>
                    <a:pt x="2361613" y="460800"/>
                  </a:lnTo>
                  <a:lnTo>
                    <a:pt x="0" y="4608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6680" tIns="60960" rIns="106680" bIns="6096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kern="1200" dirty="0" err="1" smtClean="0"/>
                <a:t>Warum</a:t>
              </a:r>
              <a:r>
                <a:rPr lang="en-US" sz="1500" kern="1200" dirty="0" smtClean="0"/>
                <a:t>?</a:t>
              </a:r>
              <a:endParaRPr lang="de-DE" sz="1500" kern="1200" dirty="0"/>
            </a:p>
          </p:txBody>
        </p:sp>
        <p:sp>
          <p:nvSpPr>
            <p:cNvPr id="18" name="Freihandform 17"/>
            <p:cNvSpPr/>
            <p:nvPr/>
          </p:nvSpPr>
          <p:spPr>
            <a:xfrm>
              <a:off x="2768289" y="973845"/>
              <a:ext cx="2325059" cy="460800"/>
            </a:xfrm>
            <a:custGeom>
              <a:avLst/>
              <a:gdLst>
                <a:gd name="connsiteX0" fmla="*/ 0 w 2361613"/>
                <a:gd name="connsiteY0" fmla="*/ 0 h 460800"/>
                <a:gd name="connsiteX1" fmla="*/ 2361613 w 2361613"/>
                <a:gd name="connsiteY1" fmla="*/ 0 h 460800"/>
                <a:gd name="connsiteX2" fmla="*/ 2361613 w 2361613"/>
                <a:gd name="connsiteY2" fmla="*/ 460800 h 460800"/>
                <a:gd name="connsiteX3" fmla="*/ 0 w 2361613"/>
                <a:gd name="connsiteY3" fmla="*/ 460800 h 460800"/>
                <a:gd name="connsiteX4" fmla="*/ 0 w 2361613"/>
                <a:gd name="connsiteY4" fmla="*/ 0 h 46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61613" h="460800">
                  <a:moveTo>
                    <a:pt x="0" y="0"/>
                  </a:moveTo>
                  <a:lnTo>
                    <a:pt x="2361613" y="0"/>
                  </a:lnTo>
                  <a:lnTo>
                    <a:pt x="2361613" y="460800"/>
                  </a:lnTo>
                  <a:lnTo>
                    <a:pt x="0" y="4608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6680" tIns="60960" rIns="106680" bIns="6096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kern="1200" dirty="0" err="1" smtClean="0"/>
                <a:t>Wie</a:t>
              </a:r>
              <a:r>
                <a:rPr lang="en-US" sz="1500" kern="1200" dirty="0" smtClean="0"/>
                <a:t>?</a:t>
              </a:r>
              <a:endParaRPr lang="de-DE" sz="1500" kern="1200" dirty="0"/>
            </a:p>
          </p:txBody>
        </p:sp>
        <p:sp>
          <p:nvSpPr>
            <p:cNvPr id="15" name="Freihandform 14"/>
            <p:cNvSpPr/>
            <p:nvPr/>
          </p:nvSpPr>
          <p:spPr>
            <a:xfrm>
              <a:off x="457201" y="973845"/>
              <a:ext cx="2152650" cy="460800"/>
            </a:xfrm>
            <a:custGeom>
              <a:avLst/>
              <a:gdLst>
                <a:gd name="connsiteX0" fmla="*/ 0 w 2361613"/>
                <a:gd name="connsiteY0" fmla="*/ 0 h 460800"/>
                <a:gd name="connsiteX1" fmla="*/ 2361613 w 2361613"/>
                <a:gd name="connsiteY1" fmla="*/ 0 h 460800"/>
                <a:gd name="connsiteX2" fmla="*/ 2361613 w 2361613"/>
                <a:gd name="connsiteY2" fmla="*/ 460800 h 460800"/>
                <a:gd name="connsiteX3" fmla="*/ 0 w 2361613"/>
                <a:gd name="connsiteY3" fmla="*/ 460800 h 460800"/>
                <a:gd name="connsiteX4" fmla="*/ 0 w 2361613"/>
                <a:gd name="connsiteY4" fmla="*/ 0 h 46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61613" h="460800">
                  <a:moveTo>
                    <a:pt x="0" y="0"/>
                  </a:moveTo>
                  <a:lnTo>
                    <a:pt x="2361613" y="0"/>
                  </a:lnTo>
                  <a:lnTo>
                    <a:pt x="2361613" y="460800"/>
                  </a:lnTo>
                  <a:lnTo>
                    <a:pt x="0" y="4608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6680" tIns="60960" rIns="106680" bIns="6096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kern="1200" dirty="0" smtClean="0"/>
                <a:t>Was?</a:t>
              </a:r>
              <a:endParaRPr lang="de-DE" sz="15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277924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95912"/>
    </mc:Choice>
    <mc:Fallback>
      <p:transition advTm="95912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Collaborative Filtering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Basis </a:t>
            </a:r>
            <a:r>
              <a:rPr lang="en-US" dirty="0" err="1" smtClean="0"/>
              <a:t>sind</a:t>
            </a:r>
            <a:r>
              <a:rPr lang="en-US" dirty="0" smtClean="0"/>
              <a:t> </a:t>
            </a:r>
            <a:r>
              <a:rPr lang="en-US" dirty="0" err="1" smtClean="0"/>
              <a:t>explizite</a:t>
            </a:r>
            <a:r>
              <a:rPr lang="en-US" dirty="0" smtClean="0"/>
              <a:t> </a:t>
            </a:r>
            <a:r>
              <a:rPr lang="en-US" dirty="0" err="1" smtClean="0"/>
              <a:t>Nutzerbewertungen</a:t>
            </a:r>
            <a:r>
              <a:rPr lang="en-US" dirty="0" smtClean="0"/>
              <a:t> </a:t>
            </a:r>
            <a:r>
              <a:rPr lang="en-US" dirty="0" err="1" smtClean="0"/>
              <a:t>oder</a:t>
            </a:r>
            <a:r>
              <a:rPr lang="en-US" dirty="0" smtClean="0"/>
              <a:t> </a:t>
            </a:r>
            <a:r>
              <a:rPr lang="en-US" dirty="0" err="1" smtClean="0"/>
              <a:t>indirekte</a:t>
            </a:r>
            <a:r>
              <a:rPr lang="en-US" dirty="0" smtClean="0"/>
              <a:t> </a:t>
            </a:r>
            <a:r>
              <a:rPr lang="en-US" dirty="0" err="1" smtClean="0"/>
              <a:t>Bewertungen</a:t>
            </a:r>
            <a:r>
              <a:rPr lang="en-US" dirty="0" smtClean="0"/>
              <a:t> auf Basis von </a:t>
            </a:r>
            <a:r>
              <a:rPr lang="en-US" dirty="0" err="1" smtClean="0"/>
              <a:t>z.B</a:t>
            </a:r>
            <a:r>
              <a:rPr lang="en-US" dirty="0" smtClean="0"/>
              <a:t>. </a:t>
            </a:r>
            <a:r>
              <a:rPr lang="en-US" dirty="0" err="1" smtClean="0"/>
              <a:t>Einkäufen</a:t>
            </a:r>
            <a:r>
              <a:rPr lang="en-US" dirty="0" smtClean="0"/>
              <a:t>, </a:t>
            </a:r>
            <a:r>
              <a:rPr lang="en-US" dirty="0" err="1" smtClean="0"/>
              <a:t>Ansehen</a:t>
            </a:r>
            <a:r>
              <a:rPr lang="en-US" dirty="0" smtClean="0"/>
              <a:t> von </a:t>
            </a:r>
            <a:r>
              <a:rPr lang="en-US" dirty="0" err="1" smtClean="0"/>
              <a:t>Produkten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Zugrunde</a:t>
            </a:r>
            <a:r>
              <a:rPr lang="en-US" dirty="0" smtClean="0"/>
              <a:t> </a:t>
            </a:r>
            <a:r>
              <a:rPr lang="en-US" dirty="0" err="1" smtClean="0"/>
              <a:t>liegende</a:t>
            </a:r>
            <a:r>
              <a:rPr lang="en-US" dirty="0" smtClean="0"/>
              <a:t> </a:t>
            </a:r>
            <a:r>
              <a:rPr lang="en-US" dirty="0" err="1" smtClean="0"/>
              <a:t>Heuristik</a:t>
            </a:r>
            <a:r>
              <a:rPr lang="en-US" dirty="0" smtClean="0"/>
              <a:t>: </a:t>
            </a:r>
            <a:r>
              <a:rPr lang="en-US" dirty="0" err="1" smtClean="0"/>
              <a:t>Mehr</a:t>
            </a:r>
            <a:r>
              <a:rPr lang="en-US" dirty="0" smtClean="0"/>
              <a:t> des </a:t>
            </a:r>
            <a:r>
              <a:rPr lang="en-US" dirty="0" err="1" smtClean="0"/>
              <a:t>Gleichen</a:t>
            </a:r>
            <a:endParaRPr lang="en-US" dirty="0" smtClean="0"/>
          </a:p>
          <a:p>
            <a:r>
              <a:rPr lang="en-US" dirty="0" smtClean="0"/>
              <a:t>User based: </a:t>
            </a:r>
            <a:r>
              <a:rPr lang="en-US" dirty="0" err="1" smtClean="0"/>
              <a:t>finde</a:t>
            </a:r>
            <a:r>
              <a:rPr lang="en-US" dirty="0" smtClean="0"/>
              <a:t> </a:t>
            </a:r>
            <a:r>
              <a:rPr lang="en-US" dirty="0" err="1" smtClean="0"/>
              <a:t>Ähnlichkeit</a:t>
            </a:r>
            <a:r>
              <a:rPr lang="en-US" dirty="0" smtClean="0"/>
              <a:t> </a:t>
            </a:r>
            <a:r>
              <a:rPr lang="en-US" dirty="0" err="1" smtClean="0"/>
              <a:t>zwischen</a:t>
            </a:r>
            <a:r>
              <a:rPr lang="en-US" dirty="0" smtClean="0"/>
              <a:t> </a:t>
            </a:r>
            <a:r>
              <a:rPr lang="en-US" dirty="0" err="1"/>
              <a:t>N</a:t>
            </a:r>
            <a:r>
              <a:rPr lang="en-US" dirty="0" err="1" smtClean="0"/>
              <a:t>utzern</a:t>
            </a:r>
            <a:endParaRPr lang="en-US" dirty="0" smtClean="0"/>
          </a:p>
          <a:p>
            <a:pPr lvl="1"/>
            <a:r>
              <a:rPr lang="en-US" dirty="0" err="1" smtClean="0"/>
              <a:t>z.B</a:t>
            </a:r>
            <a:r>
              <a:rPr lang="en-US" dirty="0" smtClean="0"/>
              <a:t>. </a:t>
            </a:r>
            <a:r>
              <a:rPr lang="en-US" dirty="0" err="1" smtClean="0"/>
              <a:t>euklidische</a:t>
            </a:r>
            <a:r>
              <a:rPr lang="en-US" dirty="0" smtClean="0"/>
              <a:t> </a:t>
            </a:r>
            <a:r>
              <a:rPr lang="en-US" dirty="0" err="1" smtClean="0"/>
              <a:t>Distanz</a:t>
            </a:r>
            <a:r>
              <a:rPr lang="en-US" dirty="0" smtClean="0"/>
              <a:t> </a:t>
            </a:r>
            <a:r>
              <a:rPr lang="en-US" dirty="0" err="1" smtClean="0"/>
              <a:t>zwischen</a:t>
            </a:r>
            <a:r>
              <a:rPr lang="en-US" dirty="0" smtClean="0"/>
              <a:t> </a:t>
            </a:r>
            <a:r>
              <a:rPr lang="en-US" dirty="0" err="1" smtClean="0"/>
              <a:t>bereits</a:t>
            </a:r>
            <a:r>
              <a:rPr lang="en-US" dirty="0" smtClean="0"/>
              <a:t> </a:t>
            </a:r>
            <a:r>
              <a:rPr lang="en-US" dirty="0" err="1" smtClean="0"/>
              <a:t>abgegebenen</a:t>
            </a:r>
            <a:r>
              <a:rPr lang="en-US" dirty="0" smtClean="0"/>
              <a:t> </a:t>
            </a:r>
            <a:r>
              <a:rPr lang="en-US" dirty="0" err="1" smtClean="0"/>
              <a:t>Nutzerbewertungen</a:t>
            </a:r>
            <a:r>
              <a:rPr lang="en-US" dirty="0" smtClean="0"/>
              <a:t>, auf Basis </a:t>
            </a:r>
            <a:r>
              <a:rPr lang="en-US" dirty="0" err="1" smtClean="0"/>
              <a:t>ähnlicher</a:t>
            </a:r>
            <a:r>
              <a:rPr lang="en-US" dirty="0" smtClean="0"/>
              <a:t> Hobbies </a:t>
            </a:r>
          </a:p>
          <a:p>
            <a:pPr lvl="1"/>
            <a:r>
              <a:rPr lang="en-US" dirty="0" err="1" smtClean="0"/>
              <a:t>Netzwerkanalyse</a:t>
            </a:r>
            <a:r>
              <a:rPr lang="en-US" dirty="0" smtClean="0"/>
              <a:t> in </a:t>
            </a:r>
            <a:r>
              <a:rPr lang="en-US" dirty="0" err="1" smtClean="0"/>
              <a:t>sozialen</a:t>
            </a:r>
            <a:r>
              <a:rPr lang="en-US" dirty="0" smtClean="0"/>
              <a:t> </a:t>
            </a:r>
            <a:r>
              <a:rPr lang="en-US" dirty="0" err="1" smtClean="0"/>
              <a:t>Medien</a:t>
            </a:r>
            <a:endParaRPr lang="en-US" dirty="0" smtClean="0"/>
          </a:p>
          <a:p>
            <a:pPr lvl="1"/>
            <a:r>
              <a:rPr lang="en-US" dirty="0" err="1" smtClean="0"/>
              <a:t>Mittels</a:t>
            </a:r>
            <a:r>
              <a:rPr lang="en-US" dirty="0" smtClean="0"/>
              <a:t> Clustering </a:t>
            </a:r>
            <a:r>
              <a:rPr lang="en-US" dirty="0" err="1" smtClean="0"/>
              <a:t>durch</a:t>
            </a:r>
            <a:r>
              <a:rPr lang="en-US" dirty="0" smtClean="0"/>
              <a:t> k-nearest neighbors auf Basis von </a:t>
            </a:r>
            <a:r>
              <a:rPr lang="en-US" dirty="0" err="1" smtClean="0"/>
              <a:t>Verhaltensbeschreibungen</a:t>
            </a:r>
            <a:r>
              <a:rPr lang="en-US" dirty="0" smtClean="0"/>
              <a:t> (</a:t>
            </a:r>
            <a:r>
              <a:rPr lang="en-US" dirty="0" err="1" smtClean="0"/>
              <a:t>bereits</a:t>
            </a:r>
            <a:r>
              <a:rPr lang="en-US" dirty="0" smtClean="0"/>
              <a:t> </a:t>
            </a:r>
            <a:r>
              <a:rPr lang="en-US" dirty="0" err="1" smtClean="0"/>
              <a:t>besuchte</a:t>
            </a:r>
            <a:r>
              <a:rPr lang="en-US" dirty="0" smtClean="0"/>
              <a:t> </a:t>
            </a:r>
            <a:r>
              <a:rPr lang="en-US" dirty="0" err="1" smtClean="0"/>
              <a:t>andere</a:t>
            </a:r>
            <a:r>
              <a:rPr lang="en-US" dirty="0" smtClean="0"/>
              <a:t> </a:t>
            </a:r>
            <a:r>
              <a:rPr lang="en-US" dirty="0" err="1" smtClean="0"/>
              <a:t>Webseiten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Schlage</a:t>
            </a:r>
            <a:r>
              <a:rPr lang="en-US" dirty="0" smtClean="0"/>
              <a:t> </a:t>
            </a:r>
            <a:r>
              <a:rPr lang="en-US" dirty="0" err="1" smtClean="0"/>
              <a:t>dem</a:t>
            </a:r>
            <a:r>
              <a:rPr lang="en-US" dirty="0" smtClean="0"/>
              <a:t> </a:t>
            </a:r>
            <a:r>
              <a:rPr lang="en-US" dirty="0" err="1" smtClean="0"/>
              <a:t>Nutzer</a:t>
            </a:r>
            <a:r>
              <a:rPr lang="en-US" dirty="0" smtClean="0"/>
              <a:t> </a:t>
            </a:r>
            <a:r>
              <a:rPr lang="en-US" dirty="0" err="1" smtClean="0"/>
              <a:t>vor</a:t>
            </a:r>
            <a:r>
              <a:rPr lang="en-US" dirty="0" smtClean="0"/>
              <a:t>, was seine / </a:t>
            </a:r>
            <a:r>
              <a:rPr lang="en-US" dirty="0" err="1" smtClean="0"/>
              <a:t>ihre</a:t>
            </a:r>
            <a:r>
              <a:rPr lang="en-US" dirty="0" smtClean="0"/>
              <a:t> </a:t>
            </a:r>
            <a:r>
              <a:rPr lang="en-US" dirty="0" err="1" smtClean="0"/>
              <a:t>Nachbarn</a:t>
            </a:r>
            <a:r>
              <a:rPr lang="en-US" dirty="0" smtClean="0"/>
              <a:t> </a:t>
            </a:r>
            <a:r>
              <a:rPr lang="en-US" dirty="0" err="1" smtClean="0"/>
              <a:t>mögen</a:t>
            </a:r>
            <a:endParaRPr lang="en-US" dirty="0" smtClean="0"/>
          </a:p>
          <a:p>
            <a:r>
              <a:rPr lang="en-US" dirty="0" smtClean="0"/>
              <a:t>Item based: </a:t>
            </a:r>
            <a:r>
              <a:rPr lang="en-US" dirty="0" err="1" smtClean="0"/>
              <a:t>finde</a:t>
            </a:r>
            <a:r>
              <a:rPr lang="en-US" dirty="0" smtClean="0"/>
              <a:t> </a:t>
            </a:r>
            <a:r>
              <a:rPr lang="en-US" dirty="0" err="1" smtClean="0"/>
              <a:t>Ähnlichkeiten</a:t>
            </a:r>
            <a:r>
              <a:rPr lang="en-US" dirty="0" smtClean="0"/>
              <a:t> </a:t>
            </a:r>
            <a:r>
              <a:rPr lang="en-US" dirty="0" err="1" smtClean="0"/>
              <a:t>zwischen</a:t>
            </a:r>
            <a:r>
              <a:rPr lang="en-US" dirty="0" smtClean="0"/>
              <a:t> Items</a:t>
            </a:r>
          </a:p>
          <a:p>
            <a:pPr lvl="1"/>
            <a:r>
              <a:rPr lang="en-US" dirty="0" smtClean="0"/>
              <a:t>auf Basis der </a:t>
            </a:r>
            <a:r>
              <a:rPr lang="en-US" dirty="0" err="1" smtClean="0"/>
              <a:t>Bewertungen</a:t>
            </a:r>
            <a:r>
              <a:rPr lang="en-US" dirty="0" smtClean="0"/>
              <a:t> </a:t>
            </a:r>
            <a:r>
              <a:rPr lang="en-US" dirty="0" err="1" smtClean="0"/>
              <a:t>über</a:t>
            </a:r>
            <a:r>
              <a:rPr lang="en-US" dirty="0" smtClean="0"/>
              <a:t> </a:t>
            </a:r>
            <a:r>
              <a:rPr lang="en-US" dirty="0" err="1" smtClean="0"/>
              <a:t>alle</a:t>
            </a:r>
            <a:r>
              <a:rPr lang="en-US" dirty="0" smtClean="0"/>
              <a:t> </a:t>
            </a:r>
            <a:r>
              <a:rPr lang="en-US" dirty="0" err="1" smtClean="0"/>
              <a:t>Nutzer</a:t>
            </a:r>
            <a:endParaRPr lang="en-US" dirty="0" smtClean="0"/>
          </a:p>
          <a:p>
            <a:pPr lvl="1"/>
            <a:r>
              <a:rPr lang="en-US" dirty="0" err="1" smtClean="0"/>
              <a:t>Wenn</a:t>
            </a:r>
            <a:r>
              <a:rPr lang="en-US" dirty="0" smtClean="0"/>
              <a:t> die </a:t>
            </a:r>
            <a:r>
              <a:rPr lang="en-US" dirty="0" err="1" smtClean="0"/>
              <a:t>selben</a:t>
            </a:r>
            <a:r>
              <a:rPr lang="en-US" dirty="0" smtClean="0"/>
              <a:t> </a:t>
            </a:r>
            <a:r>
              <a:rPr lang="en-US" dirty="0" err="1" smtClean="0"/>
              <a:t>Nutzer</a:t>
            </a:r>
            <a:r>
              <a:rPr lang="en-US" dirty="0" smtClean="0"/>
              <a:t> </a:t>
            </a:r>
            <a:r>
              <a:rPr lang="en-US" dirty="0" err="1" smtClean="0"/>
              <a:t>verschiedene</a:t>
            </a:r>
            <a:r>
              <a:rPr lang="en-US" dirty="0" smtClean="0"/>
              <a:t> </a:t>
            </a:r>
            <a:r>
              <a:rPr lang="en-US" dirty="0" err="1" smtClean="0"/>
              <a:t>Filme</a:t>
            </a:r>
            <a:r>
              <a:rPr lang="en-US" dirty="0" smtClean="0"/>
              <a:t> </a:t>
            </a:r>
            <a:r>
              <a:rPr lang="en-US" dirty="0" err="1" smtClean="0"/>
              <a:t>ähnlich</a:t>
            </a:r>
            <a:r>
              <a:rPr lang="en-US" dirty="0" smtClean="0"/>
              <a:t> </a:t>
            </a:r>
            <a:r>
              <a:rPr lang="en-US" dirty="0" err="1" smtClean="0"/>
              <a:t>bewertet</a:t>
            </a:r>
            <a:r>
              <a:rPr lang="en-US" dirty="0" smtClean="0"/>
              <a:t> </a:t>
            </a:r>
            <a:r>
              <a:rPr lang="en-US" dirty="0" err="1" smtClean="0"/>
              <a:t>haben</a:t>
            </a:r>
            <a:r>
              <a:rPr lang="en-US" dirty="0" smtClean="0"/>
              <a:t>, </a:t>
            </a:r>
            <a:r>
              <a:rPr lang="en-US" dirty="0" err="1" smtClean="0"/>
              <a:t>dann</a:t>
            </a:r>
            <a:r>
              <a:rPr lang="en-US" dirty="0"/>
              <a:t> </a:t>
            </a:r>
            <a:r>
              <a:rPr lang="en-US" dirty="0" err="1" smtClean="0"/>
              <a:t>sind</a:t>
            </a:r>
            <a:r>
              <a:rPr lang="en-US" dirty="0" smtClean="0"/>
              <a:t> </a:t>
            </a:r>
            <a:r>
              <a:rPr lang="en-US" dirty="0" err="1" smtClean="0"/>
              <a:t>sie</a:t>
            </a:r>
            <a:r>
              <a:rPr lang="en-US" dirty="0" smtClean="0"/>
              <a:t> </a:t>
            </a:r>
            <a:r>
              <a:rPr lang="en-US" dirty="0" err="1" smtClean="0"/>
              <a:t>vermutlich</a:t>
            </a:r>
            <a:r>
              <a:rPr lang="en-US" dirty="0" smtClean="0"/>
              <a:t> </a:t>
            </a:r>
            <a:r>
              <a:rPr lang="en-US" dirty="0" err="1" smtClean="0"/>
              <a:t>ähnlich</a:t>
            </a:r>
            <a:endParaRPr lang="en-US" dirty="0" smtClean="0"/>
          </a:p>
          <a:p>
            <a:pPr lvl="1"/>
            <a:r>
              <a:rPr lang="en-US" dirty="0" err="1" smtClean="0"/>
              <a:t>Verwende</a:t>
            </a:r>
            <a:r>
              <a:rPr lang="en-US" dirty="0" smtClean="0"/>
              <a:t> </a:t>
            </a:r>
            <a:r>
              <a:rPr lang="en-US" dirty="0" err="1" smtClean="0"/>
              <a:t>bereits</a:t>
            </a:r>
            <a:r>
              <a:rPr lang="en-US" dirty="0" smtClean="0"/>
              <a:t> </a:t>
            </a:r>
            <a:r>
              <a:rPr lang="en-US" dirty="0" err="1" smtClean="0"/>
              <a:t>vorhandene</a:t>
            </a:r>
            <a:r>
              <a:rPr lang="en-US" dirty="0" smtClean="0"/>
              <a:t> </a:t>
            </a:r>
            <a:r>
              <a:rPr lang="en-US" dirty="0" err="1" smtClean="0"/>
              <a:t>Bewertung</a:t>
            </a:r>
            <a:r>
              <a:rPr lang="en-US" dirty="0" smtClean="0"/>
              <a:t> </a:t>
            </a:r>
            <a:r>
              <a:rPr lang="en-US" dirty="0" err="1" smtClean="0"/>
              <a:t>eines</a:t>
            </a:r>
            <a:r>
              <a:rPr lang="en-US" dirty="0" smtClean="0"/>
              <a:t> </a:t>
            </a:r>
            <a:r>
              <a:rPr lang="en-US" dirty="0" err="1" smtClean="0"/>
              <a:t>anderen</a:t>
            </a:r>
            <a:r>
              <a:rPr lang="en-US" dirty="0" smtClean="0"/>
              <a:t> </a:t>
            </a:r>
            <a:r>
              <a:rPr lang="en-US" dirty="0" err="1" smtClean="0"/>
              <a:t>Nutzers</a:t>
            </a:r>
            <a:r>
              <a:rPr lang="en-US" dirty="0" smtClean="0"/>
              <a:t> </a:t>
            </a:r>
            <a:r>
              <a:rPr lang="en-US" dirty="0" err="1" smtClean="0"/>
              <a:t>für</a:t>
            </a:r>
            <a:r>
              <a:rPr lang="en-US" dirty="0" smtClean="0"/>
              <a:t> den </a:t>
            </a:r>
            <a:r>
              <a:rPr lang="en-US" dirty="0" err="1" smtClean="0"/>
              <a:t>ähnlichen</a:t>
            </a:r>
            <a:r>
              <a:rPr lang="en-US" dirty="0" smtClean="0"/>
              <a:t> </a:t>
            </a:r>
            <a:r>
              <a:rPr lang="en-US" dirty="0" err="1" smtClean="0"/>
              <a:t>unbekannten</a:t>
            </a:r>
            <a:r>
              <a:rPr lang="en-US" dirty="0" smtClean="0"/>
              <a:t> Film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12447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based Collaborative Filtering</a:t>
            </a:r>
            <a:endParaRPr lang="de-DE" dirty="0"/>
          </a:p>
        </p:txBody>
      </p:sp>
      <p:graphicFrame>
        <p:nvGraphicFramePr>
          <p:cNvPr id="10" name="Tabel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9234815"/>
              </p:ext>
            </p:extLst>
          </p:nvPr>
        </p:nvGraphicFramePr>
        <p:xfrm>
          <a:off x="457200" y="773722"/>
          <a:ext cx="5009103" cy="546630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49086">
                  <a:extLst>
                    <a:ext uri="{9D8B030D-6E8A-4147-A177-3AD203B41FA5}">
                      <a16:colId xmlns:a16="http://schemas.microsoft.com/office/drawing/2014/main" val="3671169814"/>
                    </a:ext>
                  </a:extLst>
                </a:gridCol>
                <a:gridCol w="556879">
                  <a:extLst>
                    <a:ext uri="{9D8B030D-6E8A-4147-A177-3AD203B41FA5}">
                      <a16:colId xmlns:a16="http://schemas.microsoft.com/office/drawing/2014/main" val="2097955529"/>
                    </a:ext>
                  </a:extLst>
                </a:gridCol>
                <a:gridCol w="568536">
                  <a:extLst>
                    <a:ext uri="{9D8B030D-6E8A-4147-A177-3AD203B41FA5}">
                      <a16:colId xmlns:a16="http://schemas.microsoft.com/office/drawing/2014/main" val="2732018922"/>
                    </a:ext>
                  </a:extLst>
                </a:gridCol>
                <a:gridCol w="530050">
                  <a:extLst>
                    <a:ext uri="{9D8B030D-6E8A-4147-A177-3AD203B41FA5}">
                      <a16:colId xmlns:a16="http://schemas.microsoft.com/office/drawing/2014/main" val="497293107"/>
                    </a:ext>
                  </a:extLst>
                </a:gridCol>
                <a:gridCol w="626138">
                  <a:extLst>
                    <a:ext uri="{9D8B030D-6E8A-4147-A177-3AD203B41FA5}">
                      <a16:colId xmlns:a16="http://schemas.microsoft.com/office/drawing/2014/main" val="1843541253"/>
                    </a:ext>
                  </a:extLst>
                </a:gridCol>
                <a:gridCol w="626138">
                  <a:extLst>
                    <a:ext uri="{9D8B030D-6E8A-4147-A177-3AD203B41FA5}">
                      <a16:colId xmlns:a16="http://schemas.microsoft.com/office/drawing/2014/main" val="2211584553"/>
                    </a:ext>
                  </a:extLst>
                </a:gridCol>
                <a:gridCol w="626138">
                  <a:extLst>
                    <a:ext uri="{9D8B030D-6E8A-4147-A177-3AD203B41FA5}">
                      <a16:colId xmlns:a16="http://schemas.microsoft.com/office/drawing/2014/main" val="2187108981"/>
                    </a:ext>
                  </a:extLst>
                </a:gridCol>
                <a:gridCol w="626138">
                  <a:extLst>
                    <a:ext uri="{9D8B030D-6E8A-4147-A177-3AD203B41FA5}">
                      <a16:colId xmlns:a16="http://schemas.microsoft.com/office/drawing/2014/main" val="307108682"/>
                    </a:ext>
                  </a:extLst>
                </a:gridCol>
              </a:tblGrid>
              <a:tr h="683288">
                <a:tc>
                  <a:txBody>
                    <a:bodyPr/>
                    <a:lstStyle/>
                    <a:p>
                      <a:r>
                        <a:rPr lang="en-US" dirty="0" smtClean="0"/>
                        <a:t>Users/Items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5733398"/>
                  </a:ext>
                </a:extLst>
              </a:tr>
              <a:tr h="683288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585830"/>
                  </a:ext>
                </a:extLst>
              </a:tr>
              <a:tr h="683288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8819225"/>
                  </a:ext>
                </a:extLst>
              </a:tr>
              <a:tr h="683288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9327640"/>
                  </a:ext>
                </a:extLst>
              </a:tr>
              <a:tr h="683288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92D050"/>
                          </a:solidFill>
                        </a:rPr>
                        <a:t>4</a:t>
                      </a:r>
                      <a:endParaRPr lang="de-DE" dirty="0">
                        <a:solidFill>
                          <a:srgbClr val="92D050"/>
                        </a:solidFill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265902"/>
                  </a:ext>
                </a:extLst>
              </a:tr>
              <a:tr h="683288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104196"/>
                  </a:ext>
                </a:extLst>
              </a:tr>
              <a:tr h="683288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8666609"/>
                  </a:ext>
                </a:extLst>
              </a:tr>
              <a:tr h="683288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632914"/>
                  </a:ext>
                </a:extLst>
              </a:tr>
            </a:tbl>
          </a:graphicData>
        </a:graphic>
      </p:graphicFrame>
      <p:sp>
        <p:nvSpPr>
          <p:cNvPr id="11" name="Textfeld 10"/>
          <p:cNvSpPr txBox="1"/>
          <p:nvPr/>
        </p:nvSpPr>
        <p:spPr>
          <a:xfrm>
            <a:off x="5627077" y="1527349"/>
            <a:ext cx="2572378" cy="482321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>
              <a:buClr>
                <a:schemeClr val="tx2"/>
              </a:buClr>
            </a:pPr>
            <a:r>
              <a:rPr lang="en-US" dirty="0" smtClean="0"/>
              <a:t>Sim(4,1) = -</a:t>
            </a:r>
            <a:endParaRPr lang="de-DE" dirty="0" err="1" smtClean="0"/>
          </a:p>
        </p:txBody>
      </p:sp>
      <p:sp>
        <p:nvSpPr>
          <p:cNvPr id="12" name="Textfeld 11"/>
          <p:cNvSpPr txBox="1"/>
          <p:nvPr/>
        </p:nvSpPr>
        <p:spPr>
          <a:xfrm>
            <a:off x="5627077" y="2227384"/>
            <a:ext cx="2572378" cy="482321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>
              <a:buClr>
                <a:schemeClr val="tx2"/>
              </a:buClr>
            </a:pPr>
            <a:r>
              <a:rPr lang="en-US" dirty="0" smtClean="0"/>
              <a:t>Sim(4,2) = 0.93</a:t>
            </a:r>
            <a:endParaRPr lang="de-DE" dirty="0" err="1" smtClean="0"/>
          </a:p>
        </p:txBody>
      </p:sp>
      <p:sp>
        <p:nvSpPr>
          <p:cNvPr id="13" name="Textfeld 12"/>
          <p:cNvSpPr txBox="1"/>
          <p:nvPr/>
        </p:nvSpPr>
        <p:spPr>
          <a:xfrm>
            <a:off x="5627077" y="2927419"/>
            <a:ext cx="2572378" cy="482321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>
              <a:buClr>
                <a:schemeClr val="tx2"/>
              </a:buClr>
            </a:pPr>
            <a:r>
              <a:rPr lang="en-US" dirty="0" smtClean="0"/>
              <a:t>Sim(4,3) = 0.47</a:t>
            </a:r>
            <a:endParaRPr lang="de-DE" dirty="0" err="1" smtClean="0"/>
          </a:p>
        </p:txBody>
      </p:sp>
      <p:sp>
        <p:nvSpPr>
          <p:cNvPr id="14" name="Textfeld 13"/>
          <p:cNvSpPr txBox="1"/>
          <p:nvPr/>
        </p:nvSpPr>
        <p:spPr>
          <a:xfrm>
            <a:off x="5627077" y="4260500"/>
            <a:ext cx="2572378" cy="482321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>
              <a:buClr>
                <a:schemeClr val="tx2"/>
              </a:buClr>
            </a:pPr>
            <a:r>
              <a:rPr lang="en-US" dirty="0" smtClean="0"/>
              <a:t>Sim(4,5) = 1.00</a:t>
            </a:r>
            <a:endParaRPr lang="de-DE" dirty="0" err="1" smtClean="0"/>
          </a:p>
        </p:txBody>
      </p:sp>
      <p:sp>
        <p:nvSpPr>
          <p:cNvPr id="15" name="Textfeld 14"/>
          <p:cNvSpPr txBox="1"/>
          <p:nvPr/>
        </p:nvSpPr>
        <p:spPr>
          <a:xfrm>
            <a:off x="5627077" y="4940436"/>
            <a:ext cx="2572378" cy="482321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>
              <a:buClr>
                <a:schemeClr val="tx2"/>
              </a:buClr>
            </a:pPr>
            <a:r>
              <a:rPr lang="en-US" dirty="0" smtClean="0"/>
              <a:t>Sim(4,6) = 0,40</a:t>
            </a:r>
            <a:endParaRPr lang="de-DE" dirty="0" err="1" smtClean="0"/>
          </a:p>
        </p:txBody>
      </p:sp>
      <p:sp>
        <p:nvSpPr>
          <p:cNvPr id="16" name="Textfeld 15"/>
          <p:cNvSpPr txBox="1"/>
          <p:nvPr/>
        </p:nvSpPr>
        <p:spPr>
          <a:xfrm>
            <a:off x="5627077" y="5620372"/>
            <a:ext cx="2572378" cy="482321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>
              <a:buClr>
                <a:schemeClr val="tx2"/>
              </a:buClr>
            </a:pPr>
            <a:r>
              <a:rPr lang="en-US" dirty="0" smtClean="0"/>
              <a:t>Sim(4,6) = 0,87</a:t>
            </a:r>
            <a:endParaRPr lang="de-DE" dirty="0" err="1" smtClean="0"/>
          </a:p>
        </p:txBody>
      </p:sp>
      <p:cxnSp>
        <p:nvCxnSpPr>
          <p:cNvPr id="18" name="Gerader Verbinder 17"/>
          <p:cNvCxnSpPr/>
          <p:nvPr/>
        </p:nvCxnSpPr>
        <p:spPr>
          <a:xfrm>
            <a:off x="261257" y="1768509"/>
            <a:ext cx="684292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/>
          <p:cNvCxnSpPr/>
          <p:nvPr/>
        </p:nvCxnSpPr>
        <p:spPr>
          <a:xfrm>
            <a:off x="261257" y="3096566"/>
            <a:ext cx="684292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/>
          <p:cNvCxnSpPr/>
          <p:nvPr/>
        </p:nvCxnSpPr>
        <p:spPr>
          <a:xfrm>
            <a:off x="261257" y="5122980"/>
            <a:ext cx="684292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3246940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8445"/>
    </mc:Choice>
    <mc:Fallback>
      <p:transition spd="slow" advTm="8844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based Collaborative Filtering</a:t>
            </a:r>
            <a:endParaRPr lang="de-DE" dirty="0"/>
          </a:p>
        </p:txBody>
      </p:sp>
      <p:graphicFrame>
        <p:nvGraphicFramePr>
          <p:cNvPr id="10" name="Tabel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0634492"/>
              </p:ext>
            </p:extLst>
          </p:nvPr>
        </p:nvGraphicFramePr>
        <p:xfrm>
          <a:off x="2054888" y="1597687"/>
          <a:ext cx="5009103" cy="34164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49086">
                  <a:extLst>
                    <a:ext uri="{9D8B030D-6E8A-4147-A177-3AD203B41FA5}">
                      <a16:colId xmlns:a16="http://schemas.microsoft.com/office/drawing/2014/main" val="3671169814"/>
                    </a:ext>
                  </a:extLst>
                </a:gridCol>
                <a:gridCol w="556879">
                  <a:extLst>
                    <a:ext uri="{9D8B030D-6E8A-4147-A177-3AD203B41FA5}">
                      <a16:colId xmlns:a16="http://schemas.microsoft.com/office/drawing/2014/main" val="2097955529"/>
                    </a:ext>
                  </a:extLst>
                </a:gridCol>
                <a:gridCol w="568536">
                  <a:extLst>
                    <a:ext uri="{9D8B030D-6E8A-4147-A177-3AD203B41FA5}">
                      <a16:colId xmlns:a16="http://schemas.microsoft.com/office/drawing/2014/main" val="2732018922"/>
                    </a:ext>
                  </a:extLst>
                </a:gridCol>
                <a:gridCol w="530050">
                  <a:extLst>
                    <a:ext uri="{9D8B030D-6E8A-4147-A177-3AD203B41FA5}">
                      <a16:colId xmlns:a16="http://schemas.microsoft.com/office/drawing/2014/main" val="497293107"/>
                    </a:ext>
                  </a:extLst>
                </a:gridCol>
                <a:gridCol w="626138">
                  <a:extLst>
                    <a:ext uri="{9D8B030D-6E8A-4147-A177-3AD203B41FA5}">
                      <a16:colId xmlns:a16="http://schemas.microsoft.com/office/drawing/2014/main" val="1843541253"/>
                    </a:ext>
                  </a:extLst>
                </a:gridCol>
                <a:gridCol w="626138">
                  <a:extLst>
                    <a:ext uri="{9D8B030D-6E8A-4147-A177-3AD203B41FA5}">
                      <a16:colId xmlns:a16="http://schemas.microsoft.com/office/drawing/2014/main" val="2211584553"/>
                    </a:ext>
                  </a:extLst>
                </a:gridCol>
                <a:gridCol w="626138">
                  <a:extLst>
                    <a:ext uri="{9D8B030D-6E8A-4147-A177-3AD203B41FA5}">
                      <a16:colId xmlns:a16="http://schemas.microsoft.com/office/drawing/2014/main" val="2187108981"/>
                    </a:ext>
                  </a:extLst>
                </a:gridCol>
                <a:gridCol w="626138">
                  <a:extLst>
                    <a:ext uri="{9D8B030D-6E8A-4147-A177-3AD203B41FA5}">
                      <a16:colId xmlns:a16="http://schemas.microsoft.com/office/drawing/2014/main" val="307108682"/>
                    </a:ext>
                  </a:extLst>
                </a:gridCol>
              </a:tblGrid>
              <a:tr h="683288">
                <a:tc>
                  <a:txBody>
                    <a:bodyPr/>
                    <a:lstStyle/>
                    <a:p>
                      <a:r>
                        <a:rPr lang="en-US" dirty="0" smtClean="0"/>
                        <a:t>Users/Items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5733398"/>
                  </a:ext>
                </a:extLst>
              </a:tr>
              <a:tr h="683288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8819225"/>
                  </a:ext>
                </a:extLst>
              </a:tr>
              <a:tr h="683288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92D050"/>
                          </a:solidFill>
                        </a:rPr>
                        <a:t>4</a:t>
                      </a:r>
                      <a:endParaRPr lang="de-DE" dirty="0">
                        <a:solidFill>
                          <a:srgbClr val="92D050"/>
                        </a:solidFill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4,5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265902"/>
                  </a:ext>
                </a:extLst>
              </a:tr>
              <a:tr h="683288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104196"/>
                  </a:ext>
                </a:extLst>
              </a:tr>
              <a:tr h="683288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632914"/>
                  </a:ext>
                </a:extLst>
              </a:tr>
            </a:tbl>
          </a:graphicData>
        </a:graphic>
      </p:graphicFrame>
      <p:cxnSp>
        <p:nvCxnSpPr>
          <p:cNvPr id="4" name="Gerade Verbindung mit Pfeil 3"/>
          <p:cNvCxnSpPr/>
          <p:nvPr/>
        </p:nvCxnSpPr>
        <p:spPr>
          <a:xfrm>
            <a:off x="3104941" y="2692958"/>
            <a:ext cx="10048" cy="3617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" name="Gerade Verbindung mit Pfeil 5"/>
          <p:cNvCxnSpPr/>
          <p:nvPr/>
        </p:nvCxnSpPr>
        <p:spPr>
          <a:xfrm>
            <a:off x="4210259" y="2692957"/>
            <a:ext cx="10049" cy="3617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" name="Gerade Verbindung mit Pfeil 7"/>
          <p:cNvCxnSpPr/>
          <p:nvPr/>
        </p:nvCxnSpPr>
        <p:spPr>
          <a:xfrm flipV="1">
            <a:off x="4310743" y="3305907"/>
            <a:ext cx="0" cy="10952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/>
          <p:nvPr/>
        </p:nvCxnSpPr>
        <p:spPr>
          <a:xfrm flipV="1">
            <a:off x="4893547" y="3305907"/>
            <a:ext cx="0" cy="4923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/>
          <p:nvPr/>
        </p:nvCxnSpPr>
        <p:spPr>
          <a:xfrm flipV="1">
            <a:off x="6802734" y="3305907"/>
            <a:ext cx="0" cy="10952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/>
          <p:nvPr/>
        </p:nvCxnSpPr>
        <p:spPr>
          <a:xfrm>
            <a:off x="6611815" y="2692958"/>
            <a:ext cx="0" cy="3617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70340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4776"/>
    </mc:Choice>
    <mc:Fallback>
      <p:transition spd="slow" advTm="24776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based Collaborative Filtering</a:t>
            </a:r>
            <a:endParaRPr lang="de-DE" dirty="0"/>
          </a:p>
        </p:txBody>
      </p:sp>
      <p:graphicFrame>
        <p:nvGraphicFramePr>
          <p:cNvPr id="10" name="Tabel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6457061"/>
              </p:ext>
            </p:extLst>
          </p:nvPr>
        </p:nvGraphicFramePr>
        <p:xfrm>
          <a:off x="2054888" y="1597687"/>
          <a:ext cx="5009103" cy="34164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49086">
                  <a:extLst>
                    <a:ext uri="{9D8B030D-6E8A-4147-A177-3AD203B41FA5}">
                      <a16:colId xmlns:a16="http://schemas.microsoft.com/office/drawing/2014/main" val="3671169814"/>
                    </a:ext>
                  </a:extLst>
                </a:gridCol>
                <a:gridCol w="556879">
                  <a:extLst>
                    <a:ext uri="{9D8B030D-6E8A-4147-A177-3AD203B41FA5}">
                      <a16:colId xmlns:a16="http://schemas.microsoft.com/office/drawing/2014/main" val="2097955529"/>
                    </a:ext>
                  </a:extLst>
                </a:gridCol>
                <a:gridCol w="568536">
                  <a:extLst>
                    <a:ext uri="{9D8B030D-6E8A-4147-A177-3AD203B41FA5}">
                      <a16:colId xmlns:a16="http://schemas.microsoft.com/office/drawing/2014/main" val="2732018922"/>
                    </a:ext>
                  </a:extLst>
                </a:gridCol>
                <a:gridCol w="530050">
                  <a:extLst>
                    <a:ext uri="{9D8B030D-6E8A-4147-A177-3AD203B41FA5}">
                      <a16:colId xmlns:a16="http://schemas.microsoft.com/office/drawing/2014/main" val="497293107"/>
                    </a:ext>
                  </a:extLst>
                </a:gridCol>
                <a:gridCol w="626138">
                  <a:extLst>
                    <a:ext uri="{9D8B030D-6E8A-4147-A177-3AD203B41FA5}">
                      <a16:colId xmlns:a16="http://schemas.microsoft.com/office/drawing/2014/main" val="1843541253"/>
                    </a:ext>
                  </a:extLst>
                </a:gridCol>
                <a:gridCol w="626138">
                  <a:extLst>
                    <a:ext uri="{9D8B030D-6E8A-4147-A177-3AD203B41FA5}">
                      <a16:colId xmlns:a16="http://schemas.microsoft.com/office/drawing/2014/main" val="2211584553"/>
                    </a:ext>
                  </a:extLst>
                </a:gridCol>
                <a:gridCol w="626138">
                  <a:extLst>
                    <a:ext uri="{9D8B030D-6E8A-4147-A177-3AD203B41FA5}">
                      <a16:colId xmlns:a16="http://schemas.microsoft.com/office/drawing/2014/main" val="2187108981"/>
                    </a:ext>
                  </a:extLst>
                </a:gridCol>
                <a:gridCol w="626138">
                  <a:extLst>
                    <a:ext uri="{9D8B030D-6E8A-4147-A177-3AD203B41FA5}">
                      <a16:colId xmlns:a16="http://schemas.microsoft.com/office/drawing/2014/main" val="307108682"/>
                    </a:ext>
                  </a:extLst>
                </a:gridCol>
              </a:tblGrid>
              <a:tr h="683288">
                <a:tc>
                  <a:txBody>
                    <a:bodyPr/>
                    <a:lstStyle/>
                    <a:p>
                      <a:r>
                        <a:rPr lang="en-US" dirty="0" smtClean="0"/>
                        <a:t>Users/Items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5733398"/>
                  </a:ext>
                </a:extLst>
              </a:tr>
              <a:tr h="683288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8819225"/>
                  </a:ext>
                </a:extLst>
              </a:tr>
              <a:tr h="683288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92D050"/>
                          </a:solidFill>
                        </a:rPr>
                        <a:t>4</a:t>
                      </a:r>
                      <a:endParaRPr lang="de-DE" dirty="0">
                        <a:solidFill>
                          <a:srgbClr val="92D050"/>
                        </a:solidFill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92D050"/>
                          </a:solidFill>
                        </a:rPr>
                        <a:t>5</a:t>
                      </a:r>
                      <a:endParaRPr lang="de-DE" dirty="0">
                        <a:solidFill>
                          <a:srgbClr val="92D050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92D050"/>
                          </a:solidFill>
                        </a:rPr>
                        <a:t>4,5</a:t>
                      </a:r>
                      <a:endParaRPr lang="de-DE" dirty="0">
                        <a:solidFill>
                          <a:srgbClr val="92D050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265902"/>
                  </a:ext>
                </a:extLst>
              </a:tr>
              <a:tr h="683288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104196"/>
                  </a:ext>
                </a:extLst>
              </a:tr>
              <a:tr h="683288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6329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45619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246"/>
    </mc:Choice>
    <mc:Fallback>
      <p:transition spd="slow" advTm="18246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Collaborative Filtering	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817358"/>
              </p:ext>
            </p:extLst>
          </p:nvPr>
        </p:nvGraphicFramePr>
        <p:xfrm>
          <a:off x="457200" y="698500"/>
          <a:ext cx="8229600" cy="54276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44687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based Recommender Systems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527900" y="1084082"/>
            <a:ext cx="8616099" cy="4920792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finde</a:t>
            </a:r>
            <a:r>
              <a:rPr lang="en-US" dirty="0" smtClean="0"/>
              <a:t> </a:t>
            </a:r>
            <a:r>
              <a:rPr lang="en-US" dirty="0" err="1"/>
              <a:t>Ähnlichkeiten</a:t>
            </a:r>
            <a:r>
              <a:rPr lang="en-US" dirty="0"/>
              <a:t> </a:t>
            </a:r>
            <a:r>
              <a:rPr lang="en-US" dirty="0" err="1"/>
              <a:t>zwischen</a:t>
            </a:r>
            <a:r>
              <a:rPr lang="en-US" dirty="0"/>
              <a:t> </a:t>
            </a:r>
            <a:r>
              <a:rPr lang="en-US" dirty="0" smtClean="0"/>
              <a:t>Items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z.B</a:t>
            </a:r>
            <a:r>
              <a:rPr lang="en-US" dirty="0"/>
              <a:t>. </a:t>
            </a:r>
            <a:r>
              <a:rPr lang="en-US" dirty="0" err="1"/>
              <a:t>gleiches</a:t>
            </a:r>
            <a:r>
              <a:rPr lang="en-US" dirty="0"/>
              <a:t> Genre/ </a:t>
            </a:r>
            <a:r>
              <a:rPr lang="en-US" dirty="0" err="1"/>
              <a:t>Regisseur</a:t>
            </a:r>
            <a:r>
              <a:rPr lang="en-US" dirty="0"/>
              <a:t> / </a:t>
            </a:r>
            <a:r>
              <a:rPr lang="en-US" dirty="0" err="1" smtClean="0"/>
              <a:t>Autor</a:t>
            </a:r>
            <a:r>
              <a:rPr lang="en-US" dirty="0" smtClean="0"/>
              <a:t> </a:t>
            </a:r>
            <a:r>
              <a:rPr lang="en-US" dirty="0" err="1"/>
              <a:t>bei</a:t>
            </a:r>
            <a:r>
              <a:rPr lang="en-US" dirty="0"/>
              <a:t> </a:t>
            </a:r>
            <a:r>
              <a:rPr lang="en-US" dirty="0" err="1"/>
              <a:t>Filmen</a:t>
            </a:r>
            <a:r>
              <a:rPr lang="en-US" dirty="0"/>
              <a:t> / </a:t>
            </a:r>
            <a:r>
              <a:rPr lang="en-US" dirty="0" err="1" smtClean="0"/>
              <a:t>Büchern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Auf </a:t>
            </a:r>
            <a:r>
              <a:rPr lang="en-US" dirty="0"/>
              <a:t>Basis von </a:t>
            </a:r>
            <a:r>
              <a:rPr lang="en-US" dirty="0" err="1"/>
              <a:t>Produktkatalogen</a:t>
            </a:r>
            <a:r>
              <a:rPr lang="en-US" dirty="0"/>
              <a:t> / </a:t>
            </a:r>
            <a:r>
              <a:rPr lang="en-US" dirty="0" err="1"/>
              <a:t>semantischen</a:t>
            </a:r>
            <a:r>
              <a:rPr lang="en-US" dirty="0"/>
              <a:t> </a:t>
            </a:r>
            <a:r>
              <a:rPr lang="en-US" dirty="0" err="1" smtClean="0"/>
              <a:t>Netzwerken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schlage</a:t>
            </a:r>
            <a:r>
              <a:rPr lang="en-US" dirty="0" smtClean="0"/>
              <a:t> </a:t>
            </a:r>
            <a:r>
              <a:rPr lang="en-US" dirty="0" err="1"/>
              <a:t>dem</a:t>
            </a:r>
            <a:r>
              <a:rPr lang="en-US" dirty="0"/>
              <a:t> </a:t>
            </a:r>
            <a:r>
              <a:rPr lang="en-US" dirty="0" err="1"/>
              <a:t>Nutzer</a:t>
            </a:r>
            <a:r>
              <a:rPr lang="en-US" dirty="0"/>
              <a:t> Items </a:t>
            </a:r>
            <a:r>
              <a:rPr lang="en-US" dirty="0" err="1"/>
              <a:t>vor</a:t>
            </a:r>
            <a:r>
              <a:rPr lang="en-US" dirty="0"/>
              <a:t>, die </a:t>
            </a:r>
            <a:r>
              <a:rPr lang="en-US" dirty="0" err="1"/>
              <a:t>denjenigen</a:t>
            </a:r>
            <a:r>
              <a:rPr lang="en-US" dirty="0"/>
              <a:t> </a:t>
            </a:r>
            <a:r>
              <a:rPr lang="en-US" dirty="0" err="1"/>
              <a:t>ähnlich</a:t>
            </a:r>
            <a:r>
              <a:rPr lang="en-US" dirty="0"/>
              <a:t> </a:t>
            </a:r>
            <a:r>
              <a:rPr lang="en-US" dirty="0" err="1"/>
              <a:t>sind</a:t>
            </a:r>
            <a:r>
              <a:rPr lang="en-US" dirty="0"/>
              <a:t>, die </a:t>
            </a:r>
            <a:r>
              <a:rPr lang="en-US" dirty="0" err="1"/>
              <a:t>er</a:t>
            </a:r>
            <a:r>
              <a:rPr lang="en-US" dirty="0"/>
              <a:t> / </a:t>
            </a:r>
            <a:r>
              <a:rPr lang="en-US" dirty="0" err="1"/>
              <a:t>sie</a:t>
            </a:r>
            <a:r>
              <a:rPr lang="en-US" dirty="0"/>
              <a:t> </a:t>
            </a:r>
            <a:r>
              <a:rPr lang="en-US" dirty="0" err="1"/>
              <a:t>bereits</a:t>
            </a:r>
            <a:r>
              <a:rPr lang="en-US" dirty="0"/>
              <a:t> </a:t>
            </a:r>
            <a:r>
              <a:rPr lang="en-US" dirty="0" err="1"/>
              <a:t>positiv</a:t>
            </a:r>
            <a:r>
              <a:rPr lang="en-US" dirty="0"/>
              <a:t> </a:t>
            </a:r>
            <a:r>
              <a:rPr lang="en-US" dirty="0" err="1"/>
              <a:t>bewertet</a:t>
            </a:r>
            <a:r>
              <a:rPr lang="en-US" dirty="0"/>
              <a:t> </a:t>
            </a:r>
            <a:r>
              <a:rPr lang="en-US" dirty="0" smtClean="0"/>
              <a:t>hat </a:t>
            </a:r>
            <a:r>
              <a:rPr lang="en-US" dirty="0"/>
              <a:t>(</a:t>
            </a:r>
            <a:r>
              <a:rPr lang="en-US" dirty="0" err="1"/>
              <a:t>Leute</a:t>
            </a:r>
            <a:r>
              <a:rPr lang="en-US" dirty="0"/>
              <a:t>, die </a:t>
            </a:r>
            <a:r>
              <a:rPr lang="en-US" dirty="0" err="1" smtClean="0"/>
              <a:t>Milch</a:t>
            </a:r>
            <a:r>
              <a:rPr lang="en-US" dirty="0" smtClean="0"/>
              <a:t> </a:t>
            </a:r>
            <a:r>
              <a:rPr lang="en-US" dirty="0" err="1"/>
              <a:t>kauften</a:t>
            </a:r>
            <a:r>
              <a:rPr lang="en-US" dirty="0"/>
              <a:t>, </a:t>
            </a:r>
            <a:r>
              <a:rPr lang="en-US" dirty="0" err="1"/>
              <a:t>kauften</a:t>
            </a:r>
            <a:r>
              <a:rPr lang="en-US" dirty="0"/>
              <a:t> </a:t>
            </a:r>
            <a:r>
              <a:rPr lang="en-US" dirty="0" err="1" smtClean="0"/>
              <a:t>auch</a:t>
            </a:r>
            <a:r>
              <a:rPr lang="en-US" dirty="0" smtClean="0"/>
              <a:t> </a:t>
            </a:r>
            <a:r>
              <a:rPr lang="en-US" dirty="0" err="1" smtClean="0"/>
              <a:t>Eier</a:t>
            </a:r>
            <a:r>
              <a:rPr lang="en-US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Benötigt</a:t>
            </a:r>
            <a:r>
              <a:rPr lang="en-US" dirty="0" smtClean="0"/>
              <a:t> </a:t>
            </a:r>
            <a:r>
              <a:rPr lang="en-US" dirty="0" err="1" smtClean="0"/>
              <a:t>lediglich</a:t>
            </a:r>
            <a:r>
              <a:rPr lang="en-US" dirty="0" smtClean="0"/>
              <a:t> Start-</a:t>
            </a:r>
            <a:r>
              <a:rPr lang="en-US" dirty="0" err="1" smtClean="0"/>
              <a:t>Bewertungen</a:t>
            </a:r>
            <a:r>
              <a:rPr lang="en-US" dirty="0" smtClean="0"/>
              <a:t> des </a:t>
            </a:r>
            <a:r>
              <a:rPr lang="en-US" dirty="0" err="1" smtClean="0"/>
              <a:t>Nutzers</a:t>
            </a:r>
            <a:r>
              <a:rPr lang="en-US" dirty="0" smtClean="0"/>
              <a:t>, </a:t>
            </a:r>
            <a:r>
              <a:rPr lang="en-US" dirty="0" err="1" smtClean="0"/>
              <a:t>aber</a:t>
            </a:r>
            <a:r>
              <a:rPr lang="en-US" dirty="0" smtClean="0"/>
              <a:t> </a:t>
            </a:r>
            <a:r>
              <a:rPr lang="en-US" dirty="0" err="1" smtClean="0"/>
              <a:t>Ähnlichkeitsmaß</a:t>
            </a:r>
            <a:r>
              <a:rPr lang="en-US" dirty="0" smtClean="0"/>
              <a:t> je </a:t>
            </a:r>
            <a:r>
              <a:rPr lang="en-US" dirty="0" err="1" smtClean="0"/>
              <a:t>nach</a:t>
            </a:r>
            <a:r>
              <a:rPr lang="en-US" dirty="0" smtClean="0"/>
              <a:t> </a:t>
            </a:r>
            <a:r>
              <a:rPr lang="en-US" dirty="0" err="1" smtClean="0"/>
              <a:t>Anwendungsgebiet</a:t>
            </a:r>
            <a:r>
              <a:rPr lang="en-US" dirty="0" smtClean="0"/>
              <a:t> </a:t>
            </a:r>
            <a:r>
              <a:rPr lang="en-US" dirty="0" err="1" smtClean="0"/>
              <a:t>ggf</a:t>
            </a:r>
            <a:r>
              <a:rPr lang="en-US" dirty="0" smtClean="0"/>
              <a:t>. </a:t>
            </a:r>
            <a:r>
              <a:rPr lang="en-US" dirty="0" err="1"/>
              <a:t>n</a:t>
            </a:r>
            <a:r>
              <a:rPr lang="en-US" dirty="0" err="1" smtClean="0"/>
              <a:t>icht</a:t>
            </a:r>
            <a:r>
              <a:rPr lang="en-US" dirty="0" smtClean="0"/>
              <a:t> trivial</a:t>
            </a:r>
            <a:endParaRPr lang="en-US" dirty="0"/>
          </a:p>
          <a:p>
            <a:endParaRPr lang="de-DE" dirty="0" err="1" smtClean="0"/>
          </a:p>
        </p:txBody>
      </p:sp>
      <p:graphicFrame>
        <p:nvGraphicFramePr>
          <p:cNvPr id="23" name="Tabel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2479494"/>
              </p:ext>
            </p:extLst>
          </p:nvPr>
        </p:nvGraphicFramePr>
        <p:xfrm>
          <a:off x="672888" y="3295649"/>
          <a:ext cx="3826086" cy="273315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49086">
                  <a:extLst>
                    <a:ext uri="{9D8B030D-6E8A-4147-A177-3AD203B41FA5}">
                      <a16:colId xmlns:a16="http://schemas.microsoft.com/office/drawing/2014/main" val="3671169814"/>
                    </a:ext>
                  </a:extLst>
                </a:gridCol>
                <a:gridCol w="568536">
                  <a:extLst>
                    <a:ext uri="{9D8B030D-6E8A-4147-A177-3AD203B41FA5}">
                      <a16:colId xmlns:a16="http://schemas.microsoft.com/office/drawing/2014/main" val="2732018922"/>
                    </a:ext>
                  </a:extLst>
                </a:gridCol>
                <a:gridCol w="530050">
                  <a:extLst>
                    <a:ext uri="{9D8B030D-6E8A-4147-A177-3AD203B41FA5}">
                      <a16:colId xmlns:a16="http://schemas.microsoft.com/office/drawing/2014/main" val="497293107"/>
                    </a:ext>
                  </a:extLst>
                </a:gridCol>
                <a:gridCol w="626138">
                  <a:extLst>
                    <a:ext uri="{9D8B030D-6E8A-4147-A177-3AD203B41FA5}">
                      <a16:colId xmlns:a16="http://schemas.microsoft.com/office/drawing/2014/main" val="1843541253"/>
                    </a:ext>
                  </a:extLst>
                </a:gridCol>
                <a:gridCol w="626138">
                  <a:extLst>
                    <a:ext uri="{9D8B030D-6E8A-4147-A177-3AD203B41FA5}">
                      <a16:colId xmlns:a16="http://schemas.microsoft.com/office/drawing/2014/main" val="2211584553"/>
                    </a:ext>
                  </a:extLst>
                </a:gridCol>
                <a:gridCol w="626138">
                  <a:extLst>
                    <a:ext uri="{9D8B030D-6E8A-4147-A177-3AD203B41FA5}">
                      <a16:colId xmlns:a16="http://schemas.microsoft.com/office/drawing/2014/main" val="2187108981"/>
                    </a:ext>
                  </a:extLst>
                </a:gridCol>
              </a:tblGrid>
              <a:tr h="683288">
                <a:tc>
                  <a:txBody>
                    <a:bodyPr/>
                    <a:lstStyle/>
                    <a:p>
                      <a:r>
                        <a:rPr lang="en-US" dirty="0" smtClean="0"/>
                        <a:t>Item</a:t>
                      </a:r>
                    </a:p>
                    <a:p>
                      <a:r>
                        <a:rPr lang="en-US" dirty="0" smtClean="0"/>
                        <a:t>/Item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92D050"/>
                          </a:solidFill>
                        </a:rPr>
                        <a:t>2</a:t>
                      </a:r>
                    </a:p>
                    <a:p>
                      <a:r>
                        <a:rPr lang="en-US" dirty="0" smtClean="0">
                          <a:solidFill>
                            <a:srgbClr val="92D050"/>
                          </a:solidFill>
                        </a:rPr>
                        <a:t>(3)</a:t>
                      </a:r>
                      <a:endParaRPr lang="de-DE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92D050"/>
                          </a:solidFill>
                        </a:rPr>
                        <a:t>5</a:t>
                      </a:r>
                    </a:p>
                    <a:p>
                      <a:r>
                        <a:rPr lang="en-US" dirty="0" smtClean="0">
                          <a:solidFill>
                            <a:srgbClr val="92D050"/>
                          </a:solidFill>
                        </a:rPr>
                        <a:t>(5)</a:t>
                      </a:r>
                      <a:endParaRPr lang="de-DE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92D050"/>
                          </a:solidFill>
                        </a:rPr>
                        <a:t>6</a:t>
                      </a:r>
                    </a:p>
                    <a:p>
                      <a:r>
                        <a:rPr lang="en-US" dirty="0" smtClean="0">
                          <a:solidFill>
                            <a:srgbClr val="92D050"/>
                          </a:solidFill>
                        </a:rPr>
                        <a:t>(4)</a:t>
                      </a:r>
                      <a:endParaRPr lang="de-DE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5733398"/>
                  </a:ext>
                </a:extLst>
              </a:tr>
              <a:tr h="683288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0,7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0,9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0,0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585830"/>
                  </a:ext>
                </a:extLst>
              </a:tr>
              <a:tr h="683288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0,6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0,7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0,8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9327640"/>
                  </a:ext>
                </a:extLst>
              </a:tr>
              <a:tr h="683288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0,0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0,6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0,3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0,4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265902"/>
                  </a:ext>
                </a:extLst>
              </a:tr>
            </a:tbl>
          </a:graphicData>
        </a:graphic>
      </p:graphicFrame>
      <p:sp>
        <p:nvSpPr>
          <p:cNvPr id="24" name="Textfeld 23"/>
          <p:cNvSpPr txBox="1"/>
          <p:nvPr/>
        </p:nvSpPr>
        <p:spPr>
          <a:xfrm>
            <a:off x="4606818" y="3988987"/>
            <a:ext cx="1858945" cy="582804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>
              <a:buClr>
                <a:schemeClr val="tx2"/>
              </a:buClr>
            </a:pPr>
            <a:r>
              <a:rPr lang="en-US" dirty="0" smtClean="0"/>
              <a:t>(0,2 * 3 + 0,9 * 5) </a:t>
            </a:r>
          </a:p>
          <a:p>
            <a:pPr>
              <a:buClr>
                <a:schemeClr val="tx2"/>
              </a:buClr>
            </a:pPr>
            <a:r>
              <a:rPr lang="en-US" dirty="0" smtClean="0"/>
              <a:t>/ (0,2 + 0,9) =</a:t>
            </a:r>
            <a:endParaRPr lang="de-DE" dirty="0" err="1" smtClean="0"/>
          </a:p>
        </p:txBody>
      </p:sp>
      <p:sp>
        <p:nvSpPr>
          <p:cNvPr id="25" name="Textfeld 24"/>
          <p:cNvSpPr txBox="1"/>
          <p:nvPr/>
        </p:nvSpPr>
        <p:spPr>
          <a:xfrm>
            <a:off x="4606818" y="4661330"/>
            <a:ext cx="3366198" cy="502417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>
              <a:buClr>
                <a:schemeClr val="tx2"/>
              </a:buClr>
            </a:pPr>
            <a:r>
              <a:rPr lang="en-US" dirty="0" smtClean="0"/>
              <a:t>(0,7 * 5 + 0,8 * 4) </a:t>
            </a:r>
          </a:p>
          <a:p>
            <a:pPr>
              <a:buClr>
                <a:schemeClr val="tx2"/>
              </a:buClr>
            </a:pPr>
            <a:r>
              <a:rPr lang="en-US" dirty="0" smtClean="0"/>
              <a:t>/ (0,7 + 0,8) =</a:t>
            </a:r>
            <a:endParaRPr lang="de-DE" dirty="0" err="1" smtClean="0"/>
          </a:p>
        </p:txBody>
      </p:sp>
      <p:sp>
        <p:nvSpPr>
          <p:cNvPr id="26" name="Rechteck 25"/>
          <p:cNvSpPr/>
          <p:nvPr/>
        </p:nvSpPr>
        <p:spPr>
          <a:xfrm>
            <a:off x="7575874" y="4095723"/>
            <a:ext cx="633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chemeClr val="tx2"/>
              </a:buClr>
            </a:pPr>
            <a:r>
              <a:rPr lang="en-US" dirty="0"/>
              <a:t>4,63</a:t>
            </a:r>
            <a:endParaRPr lang="de-DE" dirty="0" err="1"/>
          </a:p>
        </p:txBody>
      </p:sp>
      <p:sp>
        <p:nvSpPr>
          <p:cNvPr id="27" name="Rechteck 26"/>
          <p:cNvSpPr/>
          <p:nvPr/>
        </p:nvSpPr>
        <p:spPr>
          <a:xfrm>
            <a:off x="7575875" y="4727872"/>
            <a:ext cx="633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chemeClr val="tx2"/>
              </a:buClr>
            </a:pPr>
            <a:r>
              <a:rPr lang="en-US" dirty="0"/>
              <a:t>4,47</a:t>
            </a:r>
            <a:endParaRPr lang="de-DE" dirty="0" err="1"/>
          </a:p>
        </p:txBody>
      </p:sp>
      <p:sp>
        <p:nvSpPr>
          <p:cNvPr id="28" name="Textfeld 27"/>
          <p:cNvSpPr txBox="1"/>
          <p:nvPr/>
        </p:nvSpPr>
        <p:spPr>
          <a:xfrm>
            <a:off x="4606818" y="5350751"/>
            <a:ext cx="3366198" cy="502417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>
              <a:buClr>
                <a:schemeClr val="tx2"/>
              </a:buClr>
            </a:pPr>
            <a:r>
              <a:rPr lang="en-US" dirty="0" smtClean="0"/>
              <a:t>(0,3 * 5 + 0,4 * 6) </a:t>
            </a:r>
          </a:p>
          <a:p>
            <a:pPr>
              <a:buClr>
                <a:schemeClr val="tx2"/>
              </a:buClr>
            </a:pPr>
            <a:r>
              <a:rPr lang="en-US" dirty="0" smtClean="0"/>
              <a:t>/ (0,3 + 0,4) =</a:t>
            </a:r>
            <a:endParaRPr lang="de-DE" dirty="0" err="1" smtClean="0"/>
          </a:p>
        </p:txBody>
      </p:sp>
      <p:sp>
        <p:nvSpPr>
          <p:cNvPr id="29" name="Rechteck 28"/>
          <p:cNvSpPr/>
          <p:nvPr/>
        </p:nvSpPr>
        <p:spPr>
          <a:xfrm>
            <a:off x="7575875" y="5360021"/>
            <a:ext cx="633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chemeClr val="tx2"/>
              </a:buClr>
            </a:pPr>
            <a:r>
              <a:rPr lang="en-US" dirty="0" smtClean="0"/>
              <a:t>5,57</a:t>
            </a:r>
            <a:endParaRPr lang="de-DE" dirty="0" err="1"/>
          </a:p>
        </p:txBody>
      </p:sp>
    </p:spTree>
    <p:extLst>
      <p:ext uri="{BB962C8B-B14F-4D97-AF65-F5344CB8AC3E}">
        <p14:creationId xmlns:p14="http://schemas.microsoft.com/office/powerpoint/2010/main" val="2508951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1376"/>
    </mc:Choice>
    <mc:Fallback>
      <p:transition spd="slow" advTm="51376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9.9"/>
</p:tagLst>
</file>

<file path=ppt/theme/theme1.xml><?xml version="1.0" encoding="utf-8"?>
<a:theme xmlns:a="http://schemas.openxmlformats.org/drawingml/2006/main" name="palunoFolienmaster">
  <a:themeElements>
    <a:clrScheme name="paluno_Farbenmaster">
      <a:dk1>
        <a:sysClr val="windowText" lastClr="000000"/>
      </a:dk1>
      <a:lt1>
        <a:sysClr val="window" lastClr="FFFFFF"/>
      </a:lt1>
      <a:dk2>
        <a:srgbClr val="0C3873"/>
      </a:dk2>
      <a:lt2>
        <a:srgbClr val="9EA8B1"/>
      </a:lt2>
      <a:accent1>
        <a:srgbClr val="CD0A1F"/>
      </a:accent1>
      <a:accent2>
        <a:srgbClr val="4A4B4C"/>
      </a:accent2>
      <a:accent3>
        <a:srgbClr val="64990E"/>
      </a:accent3>
      <a:accent4>
        <a:srgbClr val="8D1133"/>
      </a:accent4>
      <a:accent5>
        <a:srgbClr val="0C3873"/>
      </a:accent5>
      <a:accent6>
        <a:srgbClr val="EAA300"/>
      </a:accent6>
      <a:hlink>
        <a:srgbClr val="0000FF"/>
      </a:hlink>
      <a:folHlink>
        <a:srgbClr val="800080"/>
      </a:folHlink>
    </a:clrScheme>
    <a:fontScheme name="Office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rtlCol="0" anchor="ctr" anchorCtr="1">
        <a:normAutofit/>
      </a:bodyPr>
      <a:lstStyle>
        <a:defPPr algn="ctr">
          <a:defRPr dirty="0" err="1" smtClean="0"/>
        </a:defPPr>
      </a:lstStyle>
      <a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rIns="0" rtlCol="0">
        <a:noAutofit/>
      </a:bodyPr>
      <a:lstStyle>
        <a:defPPr>
          <a:buClr>
            <a:schemeClr val="tx2"/>
          </a:buClr>
          <a:defRPr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2474</Words>
  <Application>Microsoft Office PowerPoint</Application>
  <PresentationFormat>Bildschirmpräsentation (4:3)</PresentationFormat>
  <Paragraphs>379</Paragraphs>
  <Slides>21</Slides>
  <Notes>10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Times New Roman</vt:lpstr>
      <vt:lpstr>Verdana</vt:lpstr>
      <vt:lpstr>Wingdings</vt:lpstr>
      <vt:lpstr>palunoFolienmaster</vt:lpstr>
      <vt:lpstr>PowerPoint-Präsentation</vt:lpstr>
      <vt:lpstr>Recommender Systeme</vt:lpstr>
      <vt:lpstr>Überblick</vt:lpstr>
      <vt:lpstr>Collaborative Filtering</vt:lpstr>
      <vt:lpstr>User based Collaborative Filtering</vt:lpstr>
      <vt:lpstr>User based Collaborative Filtering</vt:lpstr>
      <vt:lpstr>User based Collaborative Filtering</vt:lpstr>
      <vt:lpstr>Collaborative Filtering </vt:lpstr>
      <vt:lpstr>Content based Recommender Systems</vt:lpstr>
      <vt:lpstr>Latent Factor Models</vt:lpstr>
      <vt:lpstr>Weitere Ansätze</vt:lpstr>
      <vt:lpstr>Typische Probleme im Bereich RS</vt:lpstr>
      <vt:lpstr>CRISP – Phasen/ Aufgaben Recommender</vt:lpstr>
      <vt:lpstr>CRISP – Phasen/ Aufgaben Recommender</vt:lpstr>
      <vt:lpstr>Fragen</vt:lpstr>
      <vt:lpstr>PowerPoint-Präsentation</vt:lpstr>
      <vt:lpstr>CRISP-DM: Hierarchie</vt:lpstr>
      <vt:lpstr>CRISP-DM</vt:lpstr>
      <vt:lpstr>Hybrider Ansatz am Beispiel Netflix</vt:lpstr>
      <vt:lpstr>Herangehensweisen</vt:lpstr>
      <vt:lpstr>Matrix Factorization</vt:lpstr>
    </vt:vector>
  </TitlesOfParts>
  <Company>paluno - The Ruhr Institute for Software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Stefanie Griebe</dc:creator>
  <cp:lastModifiedBy>Jacqueline Büttner</cp:lastModifiedBy>
  <cp:revision>1427</cp:revision>
  <cp:lastPrinted>2017-11-20T08:42:43Z</cp:lastPrinted>
  <dcterms:created xsi:type="dcterms:W3CDTF">2011-12-06T09:49:55Z</dcterms:created>
  <dcterms:modified xsi:type="dcterms:W3CDTF">2018-04-05T15:25:58Z</dcterms:modified>
</cp:coreProperties>
</file>