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673" r:id="rId1"/>
  </p:sldMasterIdLst>
  <p:notesMasterIdLst>
    <p:notesMasterId r:id="rId29"/>
  </p:notesMasterIdLst>
  <p:sldIdLst>
    <p:sldId id="256" r:id="rId2"/>
    <p:sldId id="361" r:id="rId3"/>
    <p:sldId id="304" r:id="rId4"/>
    <p:sldId id="376" r:id="rId5"/>
    <p:sldId id="372" r:id="rId6"/>
    <p:sldId id="362" r:id="rId7"/>
    <p:sldId id="363" r:id="rId8"/>
    <p:sldId id="364" r:id="rId9"/>
    <p:sldId id="380" r:id="rId10"/>
    <p:sldId id="381" r:id="rId11"/>
    <p:sldId id="384" r:id="rId12"/>
    <p:sldId id="390" r:id="rId13"/>
    <p:sldId id="382" r:id="rId14"/>
    <p:sldId id="379" r:id="rId15"/>
    <p:sldId id="385" r:id="rId16"/>
    <p:sldId id="386" r:id="rId17"/>
    <p:sldId id="387" r:id="rId18"/>
    <p:sldId id="383" r:id="rId19"/>
    <p:sldId id="389" r:id="rId20"/>
    <p:sldId id="392" r:id="rId21"/>
    <p:sldId id="393" r:id="rId22"/>
    <p:sldId id="394" r:id="rId23"/>
    <p:sldId id="395" r:id="rId24"/>
    <p:sldId id="396" r:id="rId25"/>
    <p:sldId id="397" r:id="rId26"/>
    <p:sldId id="311" r:id="rId27"/>
    <p:sldId id="356" r:id="rId2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74">
          <p15:clr>
            <a:srgbClr val="A4A3A4"/>
          </p15:clr>
        </p15:guide>
        <p15:guide id="4" orient="horz" pos="596">
          <p15:clr>
            <a:srgbClr val="A4A3A4"/>
          </p15:clr>
        </p15:guide>
        <p15:guide id="5" orient="horz" pos="661">
          <p15:clr>
            <a:srgbClr val="A4A3A4"/>
          </p15:clr>
        </p15:guide>
        <p15:guide id="6" orient="horz" pos="4068">
          <p15:clr>
            <a:srgbClr val="A4A3A4"/>
          </p15:clr>
        </p15:guide>
        <p15:guide id="7" pos="284">
          <p15:clr>
            <a:srgbClr val="A4A3A4"/>
          </p15:clr>
        </p15:guide>
        <p15:guide id="8" pos="5470">
          <p15:clr>
            <a:srgbClr val="A4A3A4"/>
          </p15:clr>
        </p15:guide>
        <p15:guide id="9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Büttner" initials="JB" lastIdx="3" clrIdx="0">
    <p:extLst>
      <p:ext uri="{19B8F6BF-5375-455C-9EA6-DF929625EA0E}">
        <p15:presenceInfo xmlns:p15="http://schemas.microsoft.com/office/powerpoint/2012/main" userId="feee3de6e02f8b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0E1"/>
    <a:srgbClr val="C7E9FF"/>
    <a:srgbClr val="B0C9EC"/>
    <a:srgbClr val="304090"/>
    <a:srgbClr val="CD0A1F"/>
    <a:srgbClr val="D9242B"/>
    <a:srgbClr val="B21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8399" autoAdjust="0"/>
  </p:normalViewPr>
  <p:slideViewPr>
    <p:cSldViewPr snapToGrid="0" snapToObjects="1">
      <p:cViewPr varScale="1">
        <p:scale>
          <a:sx n="102" d="100"/>
          <a:sy n="102" d="100"/>
        </p:scale>
        <p:origin x="900" y="102"/>
      </p:cViewPr>
      <p:guideLst>
        <p:guide orient="horz" pos="317"/>
        <p:guide orient="horz" pos="3855"/>
        <p:guide orient="horz" pos="74"/>
        <p:guide orient="horz" pos="596"/>
        <p:guide orient="horz" pos="661"/>
        <p:guide orient="horz" pos="4068"/>
        <p:guide pos="284"/>
        <p:guide pos="5470"/>
        <p:guide pos="2879"/>
      </p:guideLst>
    </p:cSldViewPr>
  </p:slideViewPr>
  <p:outlineViewPr>
    <p:cViewPr>
      <p:scale>
        <a:sx n="33" d="100"/>
        <a:sy n="33" d="100"/>
      </p:scale>
      <p:origin x="0" y="4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9T11:04:59.293" idx="3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9T11:04:59.293" idx="3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7370B7-3616-4269-9D04-50E0EB06DC3A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848C67E0-DADF-4774-8FBE-023A901CDAA6}">
      <dgm:prSet phldrT="[Text]"/>
      <dgm:spPr/>
      <dgm:t>
        <a:bodyPr/>
        <a:lstStyle/>
        <a:p>
          <a:r>
            <a:rPr lang="en-US" dirty="0" smtClean="0"/>
            <a:t>collaborative</a:t>
          </a:r>
          <a:endParaRPr lang="de-DE" dirty="0"/>
        </a:p>
      </dgm:t>
    </dgm:pt>
    <dgm:pt modelId="{58F24D0B-BC57-427F-A5CA-B89D8B4BC828}" type="parTrans" cxnId="{0B7F6FA2-BA98-4D8E-BA8D-EE3A90F18198}">
      <dgm:prSet/>
      <dgm:spPr/>
      <dgm:t>
        <a:bodyPr/>
        <a:lstStyle/>
        <a:p>
          <a:endParaRPr lang="de-DE"/>
        </a:p>
      </dgm:t>
    </dgm:pt>
    <dgm:pt modelId="{4FCCA445-232B-4111-AF49-D1F7EC322CAF}" type="sibTrans" cxnId="{0B7F6FA2-BA98-4D8E-BA8D-EE3A90F18198}">
      <dgm:prSet/>
      <dgm:spPr/>
      <dgm:t>
        <a:bodyPr/>
        <a:lstStyle/>
        <a:p>
          <a:endParaRPr lang="de-DE"/>
        </a:p>
      </dgm:t>
    </dgm:pt>
    <dgm:pt modelId="{3144E58A-7823-448F-8ECE-DC52B06E93A9}">
      <dgm:prSet phldrT="[Text]"/>
      <dgm:spPr/>
      <dgm:t>
        <a:bodyPr/>
        <a:lstStyle/>
        <a:p>
          <a:r>
            <a:rPr lang="en-US" dirty="0" smtClean="0"/>
            <a:t>content</a:t>
          </a:r>
          <a:endParaRPr lang="de-DE" dirty="0"/>
        </a:p>
      </dgm:t>
    </dgm:pt>
    <dgm:pt modelId="{114F71A7-BB4C-4131-8CAD-E4B9E4A2CE7A}" type="parTrans" cxnId="{E306E8D0-2E5C-453B-B9F7-DCD165EC424E}">
      <dgm:prSet/>
      <dgm:spPr/>
      <dgm:t>
        <a:bodyPr/>
        <a:lstStyle/>
        <a:p>
          <a:endParaRPr lang="de-DE"/>
        </a:p>
      </dgm:t>
    </dgm:pt>
    <dgm:pt modelId="{34FE9514-6A88-4640-AA62-695E309FA212}" type="sibTrans" cxnId="{E306E8D0-2E5C-453B-B9F7-DCD165EC424E}">
      <dgm:prSet/>
      <dgm:spPr/>
      <dgm:t>
        <a:bodyPr/>
        <a:lstStyle/>
        <a:p>
          <a:endParaRPr lang="de-DE"/>
        </a:p>
      </dgm:t>
    </dgm:pt>
    <dgm:pt modelId="{2CCADA83-502E-4AAB-8558-0DACC4BA2F4C}">
      <dgm:prSet phldrT="[Text]"/>
      <dgm:spPr/>
      <dgm:t>
        <a:bodyPr/>
        <a:lstStyle/>
        <a:p>
          <a:r>
            <a:rPr lang="en-US" dirty="0" smtClean="0"/>
            <a:t>demographic</a:t>
          </a:r>
          <a:endParaRPr lang="de-DE" dirty="0"/>
        </a:p>
      </dgm:t>
    </dgm:pt>
    <dgm:pt modelId="{E8E86131-21ED-4C3B-B928-EBE50AF3FA94}" type="parTrans" cxnId="{E2EAEEAC-9309-44C3-95F0-729605B55E8F}">
      <dgm:prSet/>
      <dgm:spPr/>
      <dgm:t>
        <a:bodyPr/>
        <a:lstStyle/>
        <a:p>
          <a:endParaRPr lang="de-DE"/>
        </a:p>
      </dgm:t>
    </dgm:pt>
    <dgm:pt modelId="{AC8849F4-D3EA-4135-9782-BE41CE1DB84D}" type="sibTrans" cxnId="{E2EAEEAC-9309-44C3-95F0-729605B55E8F}">
      <dgm:prSet/>
      <dgm:spPr/>
      <dgm:t>
        <a:bodyPr/>
        <a:lstStyle/>
        <a:p>
          <a:endParaRPr lang="de-DE"/>
        </a:p>
      </dgm:t>
    </dgm:pt>
    <dgm:pt modelId="{BCAE9AEB-E62E-4483-AB53-F6A43215B89B}">
      <dgm:prSet phldrT="[Text]"/>
      <dgm:spPr/>
      <dgm:t>
        <a:bodyPr/>
        <a:lstStyle/>
        <a:p>
          <a:r>
            <a:rPr lang="en-US" dirty="0" smtClean="0"/>
            <a:t>knowledge</a:t>
          </a:r>
          <a:endParaRPr lang="de-DE" dirty="0"/>
        </a:p>
      </dgm:t>
    </dgm:pt>
    <dgm:pt modelId="{64D81C1A-C2B1-4C19-9B26-56FEFD986E80}" type="parTrans" cxnId="{34A53371-2C87-4D18-9D85-14B5CE47FEA7}">
      <dgm:prSet/>
      <dgm:spPr/>
      <dgm:t>
        <a:bodyPr/>
        <a:lstStyle/>
        <a:p>
          <a:endParaRPr lang="de-DE"/>
        </a:p>
      </dgm:t>
    </dgm:pt>
    <dgm:pt modelId="{4D6B7AB9-EE6D-4E1D-BC26-21AE945B3853}" type="sibTrans" cxnId="{34A53371-2C87-4D18-9D85-14B5CE47FEA7}">
      <dgm:prSet/>
      <dgm:spPr/>
      <dgm:t>
        <a:bodyPr/>
        <a:lstStyle/>
        <a:p>
          <a:endParaRPr lang="de-DE"/>
        </a:p>
      </dgm:t>
    </dgm:pt>
    <dgm:pt modelId="{4BEA736C-0C2D-4AAA-9098-BDB7CC6B49E5}" type="pres">
      <dgm:prSet presAssocID="{B37370B7-3616-4269-9D04-50E0EB06DC3A}" presName="Name0" presStyleCnt="0">
        <dgm:presLayoutVars>
          <dgm:dir/>
          <dgm:resizeHandles val="exact"/>
        </dgm:presLayoutVars>
      </dgm:prSet>
      <dgm:spPr/>
    </dgm:pt>
    <dgm:pt modelId="{F8FA4C27-6F5E-4306-A695-CA9A1F71EF57}" type="pres">
      <dgm:prSet presAssocID="{B37370B7-3616-4269-9D04-50E0EB06DC3A}" presName="arrow" presStyleLbl="bgShp" presStyleIdx="0" presStyleCnt="1"/>
      <dgm:spPr/>
    </dgm:pt>
    <dgm:pt modelId="{7E706A0E-4CCE-485A-9270-70F453EE8D02}" type="pres">
      <dgm:prSet presAssocID="{B37370B7-3616-4269-9D04-50E0EB06DC3A}" presName="points" presStyleCnt="0"/>
      <dgm:spPr/>
    </dgm:pt>
    <dgm:pt modelId="{7411678C-2688-4924-9D51-4602423A0F82}" type="pres">
      <dgm:prSet presAssocID="{848C67E0-DADF-4774-8FBE-023A901CDAA6}" presName="compositeA" presStyleCnt="0"/>
      <dgm:spPr/>
    </dgm:pt>
    <dgm:pt modelId="{AE5BABCC-A68A-41A8-854C-D9C2C0E50005}" type="pres">
      <dgm:prSet presAssocID="{848C67E0-DADF-4774-8FBE-023A901CDAA6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03FD99-C858-4494-BD5E-DB529121C08A}" type="pres">
      <dgm:prSet presAssocID="{848C67E0-DADF-4774-8FBE-023A901CDAA6}" presName="circleA" presStyleLbl="node1" presStyleIdx="0" presStyleCnt="4"/>
      <dgm:spPr/>
    </dgm:pt>
    <dgm:pt modelId="{6652D84D-8066-44EC-864E-93836705024B}" type="pres">
      <dgm:prSet presAssocID="{848C67E0-DADF-4774-8FBE-023A901CDAA6}" presName="spaceA" presStyleCnt="0"/>
      <dgm:spPr/>
    </dgm:pt>
    <dgm:pt modelId="{EBE66567-F002-4C0B-87B3-3396802A45DF}" type="pres">
      <dgm:prSet presAssocID="{4FCCA445-232B-4111-AF49-D1F7EC322CAF}" presName="space" presStyleCnt="0"/>
      <dgm:spPr/>
    </dgm:pt>
    <dgm:pt modelId="{CA79AA74-BC5F-48CE-926D-E7AD2E562E1B}" type="pres">
      <dgm:prSet presAssocID="{3144E58A-7823-448F-8ECE-DC52B06E93A9}" presName="compositeB" presStyleCnt="0"/>
      <dgm:spPr/>
    </dgm:pt>
    <dgm:pt modelId="{C4AD9F71-5351-4889-B630-FBE6BCE23C15}" type="pres">
      <dgm:prSet presAssocID="{3144E58A-7823-448F-8ECE-DC52B06E93A9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2FDF5A-2707-4EF1-B352-9C1D19A27363}" type="pres">
      <dgm:prSet presAssocID="{3144E58A-7823-448F-8ECE-DC52B06E93A9}" presName="circleB" presStyleLbl="node1" presStyleIdx="1" presStyleCnt="4"/>
      <dgm:spPr/>
    </dgm:pt>
    <dgm:pt modelId="{0C52740F-5098-4E4E-804E-A5F1CAA46D57}" type="pres">
      <dgm:prSet presAssocID="{3144E58A-7823-448F-8ECE-DC52B06E93A9}" presName="spaceB" presStyleCnt="0"/>
      <dgm:spPr/>
    </dgm:pt>
    <dgm:pt modelId="{3E6527AC-B930-4ED8-A2EF-F5FD33517509}" type="pres">
      <dgm:prSet presAssocID="{34FE9514-6A88-4640-AA62-695E309FA212}" presName="space" presStyleCnt="0"/>
      <dgm:spPr/>
    </dgm:pt>
    <dgm:pt modelId="{FCEADC58-ED21-433A-8317-69A7C837C3B6}" type="pres">
      <dgm:prSet presAssocID="{2CCADA83-502E-4AAB-8558-0DACC4BA2F4C}" presName="compositeA" presStyleCnt="0"/>
      <dgm:spPr/>
    </dgm:pt>
    <dgm:pt modelId="{4C734283-6CDD-413F-A98E-2317C6B5A415}" type="pres">
      <dgm:prSet presAssocID="{2CCADA83-502E-4AAB-8558-0DACC4BA2F4C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4D0238-5D21-4F50-BF83-9FC1DB3E5F2A}" type="pres">
      <dgm:prSet presAssocID="{2CCADA83-502E-4AAB-8558-0DACC4BA2F4C}" presName="circleA" presStyleLbl="node1" presStyleIdx="2" presStyleCnt="4"/>
      <dgm:spPr/>
    </dgm:pt>
    <dgm:pt modelId="{68763745-F4F1-4E7F-B71D-3E2ABA5A2029}" type="pres">
      <dgm:prSet presAssocID="{2CCADA83-502E-4AAB-8558-0DACC4BA2F4C}" presName="spaceA" presStyleCnt="0"/>
      <dgm:spPr/>
    </dgm:pt>
    <dgm:pt modelId="{80DF8A65-8D87-4185-8148-9D13690D0768}" type="pres">
      <dgm:prSet presAssocID="{AC8849F4-D3EA-4135-9782-BE41CE1DB84D}" presName="space" presStyleCnt="0"/>
      <dgm:spPr/>
    </dgm:pt>
    <dgm:pt modelId="{BD24128E-6706-4341-A245-C0EE250BAE3B}" type="pres">
      <dgm:prSet presAssocID="{BCAE9AEB-E62E-4483-AB53-F6A43215B89B}" presName="compositeB" presStyleCnt="0"/>
      <dgm:spPr/>
    </dgm:pt>
    <dgm:pt modelId="{AF782782-987D-4988-91A8-18FF8D1021E7}" type="pres">
      <dgm:prSet presAssocID="{BCAE9AEB-E62E-4483-AB53-F6A43215B89B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4119DD-2E63-4125-AE76-D88115C15D89}" type="pres">
      <dgm:prSet presAssocID="{BCAE9AEB-E62E-4483-AB53-F6A43215B89B}" presName="circleB" presStyleLbl="node1" presStyleIdx="3" presStyleCnt="4"/>
      <dgm:spPr/>
    </dgm:pt>
    <dgm:pt modelId="{90236650-F50D-4C3D-A1CC-883602FCB2BB}" type="pres">
      <dgm:prSet presAssocID="{BCAE9AEB-E62E-4483-AB53-F6A43215B89B}" presName="spaceB" presStyleCnt="0"/>
      <dgm:spPr/>
    </dgm:pt>
  </dgm:ptLst>
  <dgm:cxnLst>
    <dgm:cxn modelId="{12E34569-CF2C-4F13-9D47-E3F7428DA888}" type="presOf" srcId="{3144E58A-7823-448F-8ECE-DC52B06E93A9}" destId="{C4AD9F71-5351-4889-B630-FBE6BCE23C15}" srcOrd="0" destOrd="0" presId="urn:microsoft.com/office/officeart/2005/8/layout/hProcess11"/>
    <dgm:cxn modelId="{E89BFAC7-9494-424C-A0B7-84F49003FE98}" type="presOf" srcId="{B37370B7-3616-4269-9D04-50E0EB06DC3A}" destId="{4BEA736C-0C2D-4AAA-9098-BDB7CC6B49E5}" srcOrd="0" destOrd="0" presId="urn:microsoft.com/office/officeart/2005/8/layout/hProcess11"/>
    <dgm:cxn modelId="{40164AEF-5F21-42EB-BDC2-A1E25C4AD291}" type="presOf" srcId="{848C67E0-DADF-4774-8FBE-023A901CDAA6}" destId="{AE5BABCC-A68A-41A8-854C-D9C2C0E50005}" srcOrd="0" destOrd="0" presId="urn:microsoft.com/office/officeart/2005/8/layout/hProcess11"/>
    <dgm:cxn modelId="{0B7F6FA2-BA98-4D8E-BA8D-EE3A90F18198}" srcId="{B37370B7-3616-4269-9D04-50E0EB06DC3A}" destId="{848C67E0-DADF-4774-8FBE-023A901CDAA6}" srcOrd="0" destOrd="0" parTransId="{58F24D0B-BC57-427F-A5CA-B89D8B4BC828}" sibTransId="{4FCCA445-232B-4111-AF49-D1F7EC322CAF}"/>
    <dgm:cxn modelId="{E306E8D0-2E5C-453B-B9F7-DCD165EC424E}" srcId="{B37370B7-3616-4269-9D04-50E0EB06DC3A}" destId="{3144E58A-7823-448F-8ECE-DC52B06E93A9}" srcOrd="1" destOrd="0" parTransId="{114F71A7-BB4C-4131-8CAD-E4B9E4A2CE7A}" sibTransId="{34FE9514-6A88-4640-AA62-695E309FA212}"/>
    <dgm:cxn modelId="{E2EAEEAC-9309-44C3-95F0-729605B55E8F}" srcId="{B37370B7-3616-4269-9D04-50E0EB06DC3A}" destId="{2CCADA83-502E-4AAB-8558-0DACC4BA2F4C}" srcOrd="2" destOrd="0" parTransId="{E8E86131-21ED-4C3B-B928-EBE50AF3FA94}" sibTransId="{AC8849F4-D3EA-4135-9782-BE41CE1DB84D}"/>
    <dgm:cxn modelId="{637AAC23-52D8-4419-AC54-F94A86E60A3E}" type="presOf" srcId="{2CCADA83-502E-4AAB-8558-0DACC4BA2F4C}" destId="{4C734283-6CDD-413F-A98E-2317C6B5A415}" srcOrd="0" destOrd="0" presId="urn:microsoft.com/office/officeart/2005/8/layout/hProcess11"/>
    <dgm:cxn modelId="{7E4D4AC3-6D3F-4CEA-83FA-BC6FA64B2CAA}" type="presOf" srcId="{BCAE9AEB-E62E-4483-AB53-F6A43215B89B}" destId="{AF782782-987D-4988-91A8-18FF8D1021E7}" srcOrd="0" destOrd="0" presId="urn:microsoft.com/office/officeart/2005/8/layout/hProcess11"/>
    <dgm:cxn modelId="{34A53371-2C87-4D18-9D85-14B5CE47FEA7}" srcId="{B37370B7-3616-4269-9D04-50E0EB06DC3A}" destId="{BCAE9AEB-E62E-4483-AB53-F6A43215B89B}" srcOrd="3" destOrd="0" parTransId="{64D81C1A-C2B1-4C19-9B26-56FEFD986E80}" sibTransId="{4D6B7AB9-EE6D-4E1D-BC26-21AE945B3853}"/>
    <dgm:cxn modelId="{FC7B2580-EF5E-4B77-883F-3D4FD282E17B}" type="presParOf" srcId="{4BEA736C-0C2D-4AAA-9098-BDB7CC6B49E5}" destId="{F8FA4C27-6F5E-4306-A695-CA9A1F71EF57}" srcOrd="0" destOrd="0" presId="urn:microsoft.com/office/officeart/2005/8/layout/hProcess11"/>
    <dgm:cxn modelId="{88976AA5-8415-440E-8090-E5C278A0F4C9}" type="presParOf" srcId="{4BEA736C-0C2D-4AAA-9098-BDB7CC6B49E5}" destId="{7E706A0E-4CCE-485A-9270-70F453EE8D02}" srcOrd="1" destOrd="0" presId="urn:microsoft.com/office/officeart/2005/8/layout/hProcess11"/>
    <dgm:cxn modelId="{7EE532B3-05AD-4069-AFDE-1858F0396944}" type="presParOf" srcId="{7E706A0E-4CCE-485A-9270-70F453EE8D02}" destId="{7411678C-2688-4924-9D51-4602423A0F82}" srcOrd="0" destOrd="0" presId="urn:microsoft.com/office/officeart/2005/8/layout/hProcess11"/>
    <dgm:cxn modelId="{F35266B7-3656-4B97-A08C-5A5F4D026CC0}" type="presParOf" srcId="{7411678C-2688-4924-9D51-4602423A0F82}" destId="{AE5BABCC-A68A-41A8-854C-D9C2C0E50005}" srcOrd="0" destOrd="0" presId="urn:microsoft.com/office/officeart/2005/8/layout/hProcess11"/>
    <dgm:cxn modelId="{00E345AC-418A-4FDF-BFF0-7C77A50BC590}" type="presParOf" srcId="{7411678C-2688-4924-9D51-4602423A0F82}" destId="{BF03FD99-C858-4494-BD5E-DB529121C08A}" srcOrd="1" destOrd="0" presId="urn:microsoft.com/office/officeart/2005/8/layout/hProcess11"/>
    <dgm:cxn modelId="{815DA6C1-8F20-47B4-9739-1A75FCF337D5}" type="presParOf" srcId="{7411678C-2688-4924-9D51-4602423A0F82}" destId="{6652D84D-8066-44EC-864E-93836705024B}" srcOrd="2" destOrd="0" presId="urn:microsoft.com/office/officeart/2005/8/layout/hProcess11"/>
    <dgm:cxn modelId="{C92D9642-336F-414D-AA41-2866A4E56A3E}" type="presParOf" srcId="{7E706A0E-4CCE-485A-9270-70F453EE8D02}" destId="{EBE66567-F002-4C0B-87B3-3396802A45DF}" srcOrd="1" destOrd="0" presId="urn:microsoft.com/office/officeart/2005/8/layout/hProcess11"/>
    <dgm:cxn modelId="{255D9691-C712-420F-A454-401DD289DA2A}" type="presParOf" srcId="{7E706A0E-4CCE-485A-9270-70F453EE8D02}" destId="{CA79AA74-BC5F-48CE-926D-E7AD2E562E1B}" srcOrd="2" destOrd="0" presId="urn:microsoft.com/office/officeart/2005/8/layout/hProcess11"/>
    <dgm:cxn modelId="{9DB51648-CC98-4D83-846C-2C0C73757439}" type="presParOf" srcId="{CA79AA74-BC5F-48CE-926D-E7AD2E562E1B}" destId="{C4AD9F71-5351-4889-B630-FBE6BCE23C15}" srcOrd="0" destOrd="0" presId="urn:microsoft.com/office/officeart/2005/8/layout/hProcess11"/>
    <dgm:cxn modelId="{F997F518-5824-4807-84C4-26350BFA911C}" type="presParOf" srcId="{CA79AA74-BC5F-48CE-926D-E7AD2E562E1B}" destId="{F42FDF5A-2707-4EF1-B352-9C1D19A27363}" srcOrd="1" destOrd="0" presId="urn:microsoft.com/office/officeart/2005/8/layout/hProcess11"/>
    <dgm:cxn modelId="{41B144AA-3542-48D8-A661-79DE8F4EE219}" type="presParOf" srcId="{CA79AA74-BC5F-48CE-926D-E7AD2E562E1B}" destId="{0C52740F-5098-4E4E-804E-A5F1CAA46D57}" srcOrd="2" destOrd="0" presId="urn:microsoft.com/office/officeart/2005/8/layout/hProcess11"/>
    <dgm:cxn modelId="{38003B33-1B2F-4DF1-BE8A-1774C28D5DE3}" type="presParOf" srcId="{7E706A0E-4CCE-485A-9270-70F453EE8D02}" destId="{3E6527AC-B930-4ED8-A2EF-F5FD33517509}" srcOrd="3" destOrd="0" presId="urn:microsoft.com/office/officeart/2005/8/layout/hProcess11"/>
    <dgm:cxn modelId="{AF3038A6-A7B6-4DCD-AA9C-92862F46EA84}" type="presParOf" srcId="{7E706A0E-4CCE-485A-9270-70F453EE8D02}" destId="{FCEADC58-ED21-433A-8317-69A7C837C3B6}" srcOrd="4" destOrd="0" presId="urn:microsoft.com/office/officeart/2005/8/layout/hProcess11"/>
    <dgm:cxn modelId="{A9A5ADE2-4F3C-44DE-BA72-951CBCA7DC3B}" type="presParOf" srcId="{FCEADC58-ED21-433A-8317-69A7C837C3B6}" destId="{4C734283-6CDD-413F-A98E-2317C6B5A415}" srcOrd="0" destOrd="0" presId="urn:microsoft.com/office/officeart/2005/8/layout/hProcess11"/>
    <dgm:cxn modelId="{79EBCB14-7FC5-4096-8323-61C2D673F6A9}" type="presParOf" srcId="{FCEADC58-ED21-433A-8317-69A7C837C3B6}" destId="{5E4D0238-5D21-4F50-BF83-9FC1DB3E5F2A}" srcOrd="1" destOrd="0" presId="urn:microsoft.com/office/officeart/2005/8/layout/hProcess11"/>
    <dgm:cxn modelId="{00670234-84C0-4B5D-9992-B8F5155C4C32}" type="presParOf" srcId="{FCEADC58-ED21-433A-8317-69A7C837C3B6}" destId="{68763745-F4F1-4E7F-B71D-3E2ABA5A2029}" srcOrd="2" destOrd="0" presId="urn:microsoft.com/office/officeart/2005/8/layout/hProcess11"/>
    <dgm:cxn modelId="{B513637C-008E-4DC4-BBF3-C2BDBF551A02}" type="presParOf" srcId="{7E706A0E-4CCE-485A-9270-70F453EE8D02}" destId="{80DF8A65-8D87-4185-8148-9D13690D0768}" srcOrd="5" destOrd="0" presId="urn:microsoft.com/office/officeart/2005/8/layout/hProcess11"/>
    <dgm:cxn modelId="{28D16838-18CD-460B-9530-EA082B1C90D6}" type="presParOf" srcId="{7E706A0E-4CCE-485A-9270-70F453EE8D02}" destId="{BD24128E-6706-4341-A245-C0EE250BAE3B}" srcOrd="6" destOrd="0" presId="urn:microsoft.com/office/officeart/2005/8/layout/hProcess11"/>
    <dgm:cxn modelId="{1BE6FCC5-C71D-441B-AEA7-BC7190D79796}" type="presParOf" srcId="{BD24128E-6706-4341-A245-C0EE250BAE3B}" destId="{AF782782-987D-4988-91A8-18FF8D1021E7}" srcOrd="0" destOrd="0" presId="urn:microsoft.com/office/officeart/2005/8/layout/hProcess11"/>
    <dgm:cxn modelId="{990CEFEB-C99A-4C8F-9C1E-6D6E53FDB5F5}" type="presParOf" srcId="{BD24128E-6706-4341-A245-C0EE250BAE3B}" destId="{BB4119DD-2E63-4125-AE76-D88115C15D89}" srcOrd="1" destOrd="0" presId="urn:microsoft.com/office/officeart/2005/8/layout/hProcess11"/>
    <dgm:cxn modelId="{42C693CE-8E0C-4E0C-AED6-538222CDFAC0}" type="presParOf" srcId="{BD24128E-6706-4341-A245-C0EE250BAE3B}" destId="{90236650-F50D-4C3D-A1CC-883602FCB2B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7370B7-3616-4269-9D04-50E0EB06DC3A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848C67E0-DADF-4774-8FBE-023A901CDAA6}">
      <dgm:prSet phldrT="[Text]"/>
      <dgm:spPr/>
      <dgm:t>
        <a:bodyPr/>
        <a:lstStyle/>
        <a:p>
          <a:r>
            <a:rPr lang="en-US" dirty="0" smtClean="0"/>
            <a:t>collaborative</a:t>
          </a:r>
          <a:endParaRPr lang="de-DE" dirty="0"/>
        </a:p>
      </dgm:t>
    </dgm:pt>
    <dgm:pt modelId="{58F24D0B-BC57-427F-A5CA-B89D8B4BC828}" type="parTrans" cxnId="{0B7F6FA2-BA98-4D8E-BA8D-EE3A90F18198}">
      <dgm:prSet/>
      <dgm:spPr/>
      <dgm:t>
        <a:bodyPr/>
        <a:lstStyle/>
        <a:p>
          <a:endParaRPr lang="de-DE"/>
        </a:p>
      </dgm:t>
    </dgm:pt>
    <dgm:pt modelId="{4FCCA445-232B-4111-AF49-D1F7EC322CAF}" type="sibTrans" cxnId="{0B7F6FA2-BA98-4D8E-BA8D-EE3A90F18198}">
      <dgm:prSet/>
      <dgm:spPr/>
      <dgm:t>
        <a:bodyPr/>
        <a:lstStyle/>
        <a:p>
          <a:endParaRPr lang="de-DE"/>
        </a:p>
      </dgm:t>
    </dgm:pt>
    <dgm:pt modelId="{3144E58A-7823-448F-8ECE-DC52B06E93A9}">
      <dgm:prSet phldrT="[Text]"/>
      <dgm:spPr/>
      <dgm:t>
        <a:bodyPr/>
        <a:lstStyle/>
        <a:p>
          <a:r>
            <a:rPr lang="en-US" dirty="0" smtClean="0"/>
            <a:t>content</a:t>
          </a:r>
          <a:endParaRPr lang="de-DE" dirty="0"/>
        </a:p>
      </dgm:t>
    </dgm:pt>
    <dgm:pt modelId="{114F71A7-BB4C-4131-8CAD-E4B9E4A2CE7A}" type="parTrans" cxnId="{E306E8D0-2E5C-453B-B9F7-DCD165EC424E}">
      <dgm:prSet/>
      <dgm:spPr/>
      <dgm:t>
        <a:bodyPr/>
        <a:lstStyle/>
        <a:p>
          <a:endParaRPr lang="de-DE"/>
        </a:p>
      </dgm:t>
    </dgm:pt>
    <dgm:pt modelId="{34FE9514-6A88-4640-AA62-695E309FA212}" type="sibTrans" cxnId="{E306E8D0-2E5C-453B-B9F7-DCD165EC424E}">
      <dgm:prSet/>
      <dgm:spPr/>
      <dgm:t>
        <a:bodyPr/>
        <a:lstStyle/>
        <a:p>
          <a:endParaRPr lang="de-DE"/>
        </a:p>
      </dgm:t>
    </dgm:pt>
    <dgm:pt modelId="{2CCADA83-502E-4AAB-8558-0DACC4BA2F4C}">
      <dgm:prSet phldrT="[Text]"/>
      <dgm:spPr/>
      <dgm:t>
        <a:bodyPr/>
        <a:lstStyle/>
        <a:p>
          <a:r>
            <a:rPr lang="en-US" dirty="0" smtClean="0"/>
            <a:t>demographic</a:t>
          </a:r>
          <a:endParaRPr lang="de-DE" dirty="0"/>
        </a:p>
      </dgm:t>
    </dgm:pt>
    <dgm:pt modelId="{E8E86131-21ED-4C3B-B928-EBE50AF3FA94}" type="parTrans" cxnId="{E2EAEEAC-9309-44C3-95F0-729605B55E8F}">
      <dgm:prSet/>
      <dgm:spPr/>
      <dgm:t>
        <a:bodyPr/>
        <a:lstStyle/>
        <a:p>
          <a:endParaRPr lang="de-DE"/>
        </a:p>
      </dgm:t>
    </dgm:pt>
    <dgm:pt modelId="{AC8849F4-D3EA-4135-9782-BE41CE1DB84D}" type="sibTrans" cxnId="{E2EAEEAC-9309-44C3-95F0-729605B55E8F}">
      <dgm:prSet/>
      <dgm:spPr/>
      <dgm:t>
        <a:bodyPr/>
        <a:lstStyle/>
        <a:p>
          <a:endParaRPr lang="de-DE"/>
        </a:p>
      </dgm:t>
    </dgm:pt>
    <dgm:pt modelId="{BCAE9AEB-E62E-4483-AB53-F6A43215B89B}">
      <dgm:prSet phldrT="[Text]"/>
      <dgm:spPr/>
      <dgm:t>
        <a:bodyPr/>
        <a:lstStyle/>
        <a:p>
          <a:r>
            <a:rPr lang="en-US" dirty="0" smtClean="0"/>
            <a:t>knowledge</a:t>
          </a:r>
          <a:endParaRPr lang="de-DE" dirty="0"/>
        </a:p>
      </dgm:t>
    </dgm:pt>
    <dgm:pt modelId="{64D81C1A-C2B1-4C19-9B26-56FEFD986E80}" type="parTrans" cxnId="{34A53371-2C87-4D18-9D85-14B5CE47FEA7}">
      <dgm:prSet/>
      <dgm:spPr/>
      <dgm:t>
        <a:bodyPr/>
        <a:lstStyle/>
        <a:p>
          <a:endParaRPr lang="de-DE"/>
        </a:p>
      </dgm:t>
    </dgm:pt>
    <dgm:pt modelId="{4D6B7AB9-EE6D-4E1D-BC26-21AE945B3853}" type="sibTrans" cxnId="{34A53371-2C87-4D18-9D85-14B5CE47FEA7}">
      <dgm:prSet/>
      <dgm:spPr/>
      <dgm:t>
        <a:bodyPr/>
        <a:lstStyle/>
        <a:p>
          <a:endParaRPr lang="de-DE"/>
        </a:p>
      </dgm:t>
    </dgm:pt>
    <dgm:pt modelId="{4BEA736C-0C2D-4AAA-9098-BDB7CC6B49E5}" type="pres">
      <dgm:prSet presAssocID="{B37370B7-3616-4269-9D04-50E0EB06DC3A}" presName="Name0" presStyleCnt="0">
        <dgm:presLayoutVars>
          <dgm:dir/>
          <dgm:resizeHandles val="exact"/>
        </dgm:presLayoutVars>
      </dgm:prSet>
      <dgm:spPr/>
    </dgm:pt>
    <dgm:pt modelId="{F8FA4C27-6F5E-4306-A695-CA9A1F71EF57}" type="pres">
      <dgm:prSet presAssocID="{B37370B7-3616-4269-9D04-50E0EB06DC3A}" presName="arrow" presStyleLbl="bgShp" presStyleIdx="0" presStyleCnt="1"/>
      <dgm:spPr/>
    </dgm:pt>
    <dgm:pt modelId="{7E706A0E-4CCE-485A-9270-70F453EE8D02}" type="pres">
      <dgm:prSet presAssocID="{B37370B7-3616-4269-9D04-50E0EB06DC3A}" presName="points" presStyleCnt="0"/>
      <dgm:spPr/>
    </dgm:pt>
    <dgm:pt modelId="{7411678C-2688-4924-9D51-4602423A0F82}" type="pres">
      <dgm:prSet presAssocID="{848C67E0-DADF-4774-8FBE-023A901CDAA6}" presName="compositeA" presStyleCnt="0"/>
      <dgm:spPr/>
    </dgm:pt>
    <dgm:pt modelId="{AE5BABCC-A68A-41A8-854C-D9C2C0E50005}" type="pres">
      <dgm:prSet presAssocID="{848C67E0-DADF-4774-8FBE-023A901CDAA6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03FD99-C858-4494-BD5E-DB529121C08A}" type="pres">
      <dgm:prSet presAssocID="{848C67E0-DADF-4774-8FBE-023A901CDAA6}" presName="circleA" presStyleLbl="node1" presStyleIdx="0" presStyleCnt="4"/>
      <dgm:spPr/>
    </dgm:pt>
    <dgm:pt modelId="{6652D84D-8066-44EC-864E-93836705024B}" type="pres">
      <dgm:prSet presAssocID="{848C67E0-DADF-4774-8FBE-023A901CDAA6}" presName="spaceA" presStyleCnt="0"/>
      <dgm:spPr/>
    </dgm:pt>
    <dgm:pt modelId="{EBE66567-F002-4C0B-87B3-3396802A45DF}" type="pres">
      <dgm:prSet presAssocID="{4FCCA445-232B-4111-AF49-D1F7EC322CAF}" presName="space" presStyleCnt="0"/>
      <dgm:spPr/>
    </dgm:pt>
    <dgm:pt modelId="{CA79AA74-BC5F-48CE-926D-E7AD2E562E1B}" type="pres">
      <dgm:prSet presAssocID="{3144E58A-7823-448F-8ECE-DC52B06E93A9}" presName="compositeB" presStyleCnt="0"/>
      <dgm:spPr/>
    </dgm:pt>
    <dgm:pt modelId="{C4AD9F71-5351-4889-B630-FBE6BCE23C15}" type="pres">
      <dgm:prSet presAssocID="{3144E58A-7823-448F-8ECE-DC52B06E93A9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2FDF5A-2707-4EF1-B352-9C1D19A27363}" type="pres">
      <dgm:prSet presAssocID="{3144E58A-7823-448F-8ECE-DC52B06E93A9}" presName="circleB" presStyleLbl="node1" presStyleIdx="1" presStyleCnt="4"/>
      <dgm:spPr/>
    </dgm:pt>
    <dgm:pt modelId="{0C52740F-5098-4E4E-804E-A5F1CAA46D57}" type="pres">
      <dgm:prSet presAssocID="{3144E58A-7823-448F-8ECE-DC52B06E93A9}" presName="spaceB" presStyleCnt="0"/>
      <dgm:spPr/>
    </dgm:pt>
    <dgm:pt modelId="{3E6527AC-B930-4ED8-A2EF-F5FD33517509}" type="pres">
      <dgm:prSet presAssocID="{34FE9514-6A88-4640-AA62-695E309FA212}" presName="space" presStyleCnt="0"/>
      <dgm:spPr/>
    </dgm:pt>
    <dgm:pt modelId="{FCEADC58-ED21-433A-8317-69A7C837C3B6}" type="pres">
      <dgm:prSet presAssocID="{2CCADA83-502E-4AAB-8558-0DACC4BA2F4C}" presName="compositeA" presStyleCnt="0"/>
      <dgm:spPr/>
    </dgm:pt>
    <dgm:pt modelId="{4C734283-6CDD-413F-A98E-2317C6B5A415}" type="pres">
      <dgm:prSet presAssocID="{2CCADA83-502E-4AAB-8558-0DACC4BA2F4C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4D0238-5D21-4F50-BF83-9FC1DB3E5F2A}" type="pres">
      <dgm:prSet presAssocID="{2CCADA83-502E-4AAB-8558-0DACC4BA2F4C}" presName="circleA" presStyleLbl="node1" presStyleIdx="2" presStyleCnt="4"/>
      <dgm:spPr/>
    </dgm:pt>
    <dgm:pt modelId="{68763745-F4F1-4E7F-B71D-3E2ABA5A2029}" type="pres">
      <dgm:prSet presAssocID="{2CCADA83-502E-4AAB-8558-0DACC4BA2F4C}" presName="spaceA" presStyleCnt="0"/>
      <dgm:spPr/>
    </dgm:pt>
    <dgm:pt modelId="{80DF8A65-8D87-4185-8148-9D13690D0768}" type="pres">
      <dgm:prSet presAssocID="{AC8849F4-D3EA-4135-9782-BE41CE1DB84D}" presName="space" presStyleCnt="0"/>
      <dgm:spPr/>
    </dgm:pt>
    <dgm:pt modelId="{BD24128E-6706-4341-A245-C0EE250BAE3B}" type="pres">
      <dgm:prSet presAssocID="{BCAE9AEB-E62E-4483-AB53-F6A43215B89B}" presName="compositeB" presStyleCnt="0"/>
      <dgm:spPr/>
    </dgm:pt>
    <dgm:pt modelId="{AF782782-987D-4988-91A8-18FF8D1021E7}" type="pres">
      <dgm:prSet presAssocID="{BCAE9AEB-E62E-4483-AB53-F6A43215B89B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4119DD-2E63-4125-AE76-D88115C15D89}" type="pres">
      <dgm:prSet presAssocID="{BCAE9AEB-E62E-4483-AB53-F6A43215B89B}" presName="circleB" presStyleLbl="node1" presStyleIdx="3" presStyleCnt="4"/>
      <dgm:spPr/>
    </dgm:pt>
    <dgm:pt modelId="{90236650-F50D-4C3D-A1CC-883602FCB2BB}" type="pres">
      <dgm:prSet presAssocID="{BCAE9AEB-E62E-4483-AB53-F6A43215B89B}" presName="spaceB" presStyleCnt="0"/>
      <dgm:spPr/>
    </dgm:pt>
  </dgm:ptLst>
  <dgm:cxnLst>
    <dgm:cxn modelId="{12E34569-CF2C-4F13-9D47-E3F7428DA888}" type="presOf" srcId="{3144E58A-7823-448F-8ECE-DC52B06E93A9}" destId="{C4AD9F71-5351-4889-B630-FBE6BCE23C15}" srcOrd="0" destOrd="0" presId="urn:microsoft.com/office/officeart/2005/8/layout/hProcess11"/>
    <dgm:cxn modelId="{E89BFAC7-9494-424C-A0B7-84F49003FE98}" type="presOf" srcId="{B37370B7-3616-4269-9D04-50E0EB06DC3A}" destId="{4BEA736C-0C2D-4AAA-9098-BDB7CC6B49E5}" srcOrd="0" destOrd="0" presId="urn:microsoft.com/office/officeart/2005/8/layout/hProcess11"/>
    <dgm:cxn modelId="{40164AEF-5F21-42EB-BDC2-A1E25C4AD291}" type="presOf" srcId="{848C67E0-DADF-4774-8FBE-023A901CDAA6}" destId="{AE5BABCC-A68A-41A8-854C-D9C2C0E50005}" srcOrd="0" destOrd="0" presId="urn:microsoft.com/office/officeart/2005/8/layout/hProcess11"/>
    <dgm:cxn modelId="{0B7F6FA2-BA98-4D8E-BA8D-EE3A90F18198}" srcId="{B37370B7-3616-4269-9D04-50E0EB06DC3A}" destId="{848C67E0-DADF-4774-8FBE-023A901CDAA6}" srcOrd="0" destOrd="0" parTransId="{58F24D0B-BC57-427F-A5CA-B89D8B4BC828}" sibTransId="{4FCCA445-232B-4111-AF49-D1F7EC322CAF}"/>
    <dgm:cxn modelId="{E306E8D0-2E5C-453B-B9F7-DCD165EC424E}" srcId="{B37370B7-3616-4269-9D04-50E0EB06DC3A}" destId="{3144E58A-7823-448F-8ECE-DC52B06E93A9}" srcOrd="1" destOrd="0" parTransId="{114F71A7-BB4C-4131-8CAD-E4B9E4A2CE7A}" sibTransId="{34FE9514-6A88-4640-AA62-695E309FA212}"/>
    <dgm:cxn modelId="{E2EAEEAC-9309-44C3-95F0-729605B55E8F}" srcId="{B37370B7-3616-4269-9D04-50E0EB06DC3A}" destId="{2CCADA83-502E-4AAB-8558-0DACC4BA2F4C}" srcOrd="2" destOrd="0" parTransId="{E8E86131-21ED-4C3B-B928-EBE50AF3FA94}" sibTransId="{AC8849F4-D3EA-4135-9782-BE41CE1DB84D}"/>
    <dgm:cxn modelId="{637AAC23-52D8-4419-AC54-F94A86E60A3E}" type="presOf" srcId="{2CCADA83-502E-4AAB-8558-0DACC4BA2F4C}" destId="{4C734283-6CDD-413F-A98E-2317C6B5A415}" srcOrd="0" destOrd="0" presId="urn:microsoft.com/office/officeart/2005/8/layout/hProcess11"/>
    <dgm:cxn modelId="{7E4D4AC3-6D3F-4CEA-83FA-BC6FA64B2CAA}" type="presOf" srcId="{BCAE9AEB-E62E-4483-AB53-F6A43215B89B}" destId="{AF782782-987D-4988-91A8-18FF8D1021E7}" srcOrd="0" destOrd="0" presId="urn:microsoft.com/office/officeart/2005/8/layout/hProcess11"/>
    <dgm:cxn modelId="{34A53371-2C87-4D18-9D85-14B5CE47FEA7}" srcId="{B37370B7-3616-4269-9D04-50E0EB06DC3A}" destId="{BCAE9AEB-E62E-4483-AB53-F6A43215B89B}" srcOrd="3" destOrd="0" parTransId="{64D81C1A-C2B1-4C19-9B26-56FEFD986E80}" sibTransId="{4D6B7AB9-EE6D-4E1D-BC26-21AE945B3853}"/>
    <dgm:cxn modelId="{FC7B2580-EF5E-4B77-883F-3D4FD282E17B}" type="presParOf" srcId="{4BEA736C-0C2D-4AAA-9098-BDB7CC6B49E5}" destId="{F8FA4C27-6F5E-4306-A695-CA9A1F71EF57}" srcOrd="0" destOrd="0" presId="urn:microsoft.com/office/officeart/2005/8/layout/hProcess11"/>
    <dgm:cxn modelId="{88976AA5-8415-440E-8090-E5C278A0F4C9}" type="presParOf" srcId="{4BEA736C-0C2D-4AAA-9098-BDB7CC6B49E5}" destId="{7E706A0E-4CCE-485A-9270-70F453EE8D02}" srcOrd="1" destOrd="0" presId="urn:microsoft.com/office/officeart/2005/8/layout/hProcess11"/>
    <dgm:cxn modelId="{7EE532B3-05AD-4069-AFDE-1858F0396944}" type="presParOf" srcId="{7E706A0E-4CCE-485A-9270-70F453EE8D02}" destId="{7411678C-2688-4924-9D51-4602423A0F82}" srcOrd="0" destOrd="0" presId="urn:microsoft.com/office/officeart/2005/8/layout/hProcess11"/>
    <dgm:cxn modelId="{F35266B7-3656-4B97-A08C-5A5F4D026CC0}" type="presParOf" srcId="{7411678C-2688-4924-9D51-4602423A0F82}" destId="{AE5BABCC-A68A-41A8-854C-D9C2C0E50005}" srcOrd="0" destOrd="0" presId="urn:microsoft.com/office/officeart/2005/8/layout/hProcess11"/>
    <dgm:cxn modelId="{00E345AC-418A-4FDF-BFF0-7C77A50BC590}" type="presParOf" srcId="{7411678C-2688-4924-9D51-4602423A0F82}" destId="{BF03FD99-C858-4494-BD5E-DB529121C08A}" srcOrd="1" destOrd="0" presId="urn:microsoft.com/office/officeart/2005/8/layout/hProcess11"/>
    <dgm:cxn modelId="{815DA6C1-8F20-47B4-9739-1A75FCF337D5}" type="presParOf" srcId="{7411678C-2688-4924-9D51-4602423A0F82}" destId="{6652D84D-8066-44EC-864E-93836705024B}" srcOrd="2" destOrd="0" presId="urn:microsoft.com/office/officeart/2005/8/layout/hProcess11"/>
    <dgm:cxn modelId="{C92D9642-336F-414D-AA41-2866A4E56A3E}" type="presParOf" srcId="{7E706A0E-4CCE-485A-9270-70F453EE8D02}" destId="{EBE66567-F002-4C0B-87B3-3396802A45DF}" srcOrd="1" destOrd="0" presId="urn:microsoft.com/office/officeart/2005/8/layout/hProcess11"/>
    <dgm:cxn modelId="{255D9691-C712-420F-A454-401DD289DA2A}" type="presParOf" srcId="{7E706A0E-4CCE-485A-9270-70F453EE8D02}" destId="{CA79AA74-BC5F-48CE-926D-E7AD2E562E1B}" srcOrd="2" destOrd="0" presId="urn:microsoft.com/office/officeart/2005/8/layout/hProcess11"/>
    <dgm:cxn modelId="{9DB51648-CC98-4D83-846C-2C0C73757439}" type="presParOf" srcId="{CA79AA74-BC5F-48CE-926D-E7AD2E562E1B}" destId="{C4AD9F71-5351-4889-B630-FBE6BCE23C15}" srcOrd="0" destOrd="0" presId="urn:microsoft.com/office/officeart/2005/8/layout/hProcess11"/>
    <dgm:cxn modelId="{F997F518-5824-4807-84C4-26350BFA911C}" type="presParOf" srcId="{CA79AA74-BC5F-48CE-926D-E7AD2E562E1B}" destId="{F42FDF5A-2707-4EF1-B352-9C1D19A27363}" srcOrd="1" destOrd="0" presId="urn:microsoft.com/office/officeart/2005/8/layout/hProcess11"/>
    <dgm:cxn modelId="{41B144AA-3542-48D8-A661-79DE8F4EE219}" type="presParOf" srcId="{CA79AA74-BC5F-48CE-926D-E7AD2E562E1B}" destId="{0C52740F-5098-4E4E-804E-A5F1CAA46D57}" srcOrd="2" destOrd="0" presId="urn:microsoft.com/office/officeart/2005/8/layout/hProcess11"/>
    <dgm:cxn modelId="{38003B33-1B2F-4DF1-BE8A-1774C28D5DE3}" type="presParOf" srcId="{7E706A0E-4CCE-485A-9270-70F453EE8D02}" destId="{3E6527AC-B930-4ED8-A2EF-F5FD33517509}" srcOrd="3" destOrd="0" presId="urn:microsoft.com/office/officeart/2005/8/layout/hProcess11"/>
    <dgm:cxn modelId="{AF3038A6-A7B6-4DCD-AA9C-92862F46EA84}" type="presParOf" srcId="{7E706A0E-4CCE-485A-9270-70F453EE8D02}" destId="{FCEADC58-ED21-433A-8317-69A7C837C3B6}" srcOrd="4" destOrd="0" presId="urn:microsoft.com/office/officeart/2005/8/layout/hProcess11"/>
    <dgm:cxn modelId="{A9A5ADE2-4F3C-44DE-BA72-951CBCA7DC3B}" type="presParOf" srcId="{FCEADC58-ED21-433A-8317-69A7C837C3B6}" destId="{4C734283-6CDD-413F-A98E-2317C6B5A415}" srcOrd="0" destOrd="0" presId="urn:microsoft.com/office/officeart/2005/8/layout/hProcess11"/>
    <dgm:cxn modelId="{79EBCB14-7FC5-4096-8323-61C2D673F6A9}" type="presParOf" srcId="{FCEADC58-ED21-433A-8317-69A7C837C3B6}" destId="{5E4D0238-5D21-4F50-BF83-9FC1DB3E5F2A}" srcOrd="1" destOrd="0" presId="urn:microsoft.com/office/officeart/2005/8/layout/hProcess11"/>
    <dgm:cxn modelId="{00670234-84C0-4B5D-9992-B8F5155C4C32}" type="presParOf" srcId="{FCEADC58-ED21-433A-8317-69A7C837C3B6}" destId="{68763745-F4F1-4E7F-B71D-3E2ABA5A2029}" srcOrd="2" destOrd="0" presId="urn:microsoft.com/office/officeart/2005/8/layout/hProcess11"/>
    <dgm:cxn modelId="{B513637C-008E-4DC4-BBF3-C2BDBF551A02}" type="presParOf" srcId="{7E706A0E-4CCE-485A-9270-70F453EE8D02}" destId="{80DF8A65-8D87-4185-8148-9D13690D0768}" srcOrd="5" destOrd="0" presId="urn:microsoft.com/office/officeart/2005/8/layout/hProcess11"/>
    <dgm:cxn modelId="{28D16838-18CD-460B-9530-EA082B1C90D6}" type="presParOf" srcId="{7E706A0E-4CCE-485A-9270-70F453EE8D02}" destId="{BD24128E-6706-4341-A245-C0EE250BAE3B}" srcOrd="6" destOrd="0" presId="urn:microsoft.com/office/officeart/2005/8/layout/hProcess11"/>
    <dgm:cxn modelId="{1BE6FCC5-C71D-441B-AEA7-BC7190D79796}" type="presParOf" srcId="{BD24128E-6706-4341-A245-C0EE250BAE3B}" destId="{AF782782-987D-4988-91A8-18FF8D1021E7}" srcOrd="0" destOrd="0" presId="urn:microsoft.com/office/officeart/2005/8/layout/hProcess11"/>
    <dgm:cxn modelId="{990CEFEB-C99A-4C8F-9C1E-6D6E53FDB5F5}" type="presParOf" srcId="{BD24128E-6706-4341-A245-C0EE250BAE3B}" destId="{BB4119DD-2E63-4125-AE76-D88115C15D89}" srcOrd="1" destOrd="0" presId="urn:microsoft.com/office/officeart/2005/8/layout/hProcess11"/>
    <dgm:cxn modelId="{42C693CE-8E0C-4E0C-AED6-538222CDFAC0}" type="presParOf" srcId="{BD24128E-6706-4341-A245-C0EE250BAE3B}" destId="{90236650-F50D-4C3D-A1CC-883602FCB2B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D9F5A3-C557-4B98-B0FB-CD04D2EDA7ED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B596C297-6C0E-471B-A1DE-036317769C74}">
      <dgm:prSet phldrT="[Text]"/>
      <dgm:spPr/>
      <dgm:t>
        <a:bodyPr/>
        <a:lstStyle/>
        <a:p>
          <a:r>
            <a:rPr lang="en-US" dirty="0" smtClean="0"/>
            <a:t>Approximation </a:t>
          </a:r>
          <a:r>
            <a:rPr lang="en-US" dirty="0" err="1" smtClean="0"/>
            <a:t>ermöglicht</a:t>
          </a:r>
          <a:r>
            <a:rPr lang="en-US" dirty="0" smtClean="0"/>
            <a:t> </a:t>
          </a:r>
          <a:r>
            <a:rPr lang="en-US" dirty="0" err="1" smtClean="0"/>
            <a:t>effizente</a:t>
          </a:r>
          <a:r>
            <a:rPr lang="en-US" dirty="0" smtClean="0"/>
            <a:t> </a:t>
          </a:r>
          <a:r>
            <a:rPr lang="en-US" dirty="0" err="1" smtClean="0"/>
            <a:t>Berechnungen</a:t>
          </a:r>
          <a:endParaRPr lang="en-US" dirty="0" smtClean="0"/>
        </a:p>
        <a:p>
          <a:endParaRPr lang="en-US" dirty="0" smtClean="0"/>
        </a:p>
        <a:p>
          <a:r>
            <a:rPr lang="en-US" dirty="0" err="1" smtClean="0"/>
            <a:t>Ggf</a:t>
          </a:r>
          <a:r>
            <a:rPr lang="en-US" dirty="0" smtClean="0"/>
            <a:t>. </a:t>
          </a:r>
          <a:r>
            <a:rPr lang="en-US" dirty="0" err="1" smtClean="0"/>
            <a:t>Ohne</a:t>
          </a:r>
          <a:r>
            <a:rPr lang="en-US" dirty="0" smtClean="0"/>
            <a:t> </a:t>
          </a:r>
          <a:r>
            <a:rPr lang="en-US" dirty="0" err="1" smtClean="0"/>
            <a:t>explizite</a:t>
          </a:r>
          <a:r>
            <a:rPr lang="en-US" dirty="0" smtClean="0"/>
            <a:t> </a:t>
          </a:r>
          <a:r>
            <a:rPr lang="en-US" dirty="0" err="1" smtClean="0"/>
            <a:t>Nutzerbefragung</a:t>
          </a:r>
          <a:r>
            <a:rPr lang="en-US" dirty="0" smtClean="0"/>
            <a:t> </a:t>
          </a:r>
          <a:r>
            <a:rPr lang="en-US" dirty="0" err="1" smtClean="0"/>
            <a:t>umsetzbar</a:t>
          </a:r>
          <a:endParaRPr lang="de-DE" dirty="0"/>
        </a:p>
      </dgm:t>
    </dgm:pt>
    <dgm:pt modelId="{48655959-A133-4C9D-8BF5-7F80E5E5EDFE}" type="parTrans" cxnId="{BB9F36CB-8C32-4A2B-AFED-C2E45F2F7A94}">
      <dgm:prSet/>
      <dgm:spPr/>
      <dgm:t>
        <a:bodyPr/>
        <a:lstStyle/>
        <a:p>
          <a:endParaRPr lang="de-DE"/>
        </a:p>
      </dgm:t>
    </dgm:pt>
    <dgm:pt modelId="{70D0C665-08BA-4A17-AE5A-FCC8BD9E0752}" type="sibTrans" cxnId="{BB9F36CB-8C32-4A2B-AFED-C2E45F2F7A94}">
      <dgm:prSet/>
      <dgm:spPr/>
      <dgm:t>
        <a:bodyPr/>
        <a:lstStyle/>
        <a:p>
          <a:endParaRPr lang="de-DE"/>
        </a:p>
      </dgm:t>
    </dgm:pt>
    <dgm:pt modelId="{178F0976-36B0-47AF-890C-9D3B1C506064}">
      <dgm:prSet phldrT="[Text]"/>
      <dgm:spPr/>
      <dgm:t>
        <a:bodyPr/>
        <a:lstStyle/>
        <a:p>
          <a:r>
            <a:rPr lang="en-US" dirty="0" err="1" smtClean="0"/>
            <a:t>Trainingsdaten</a:t>
          </a:r>
          <a:r>
            <a:rPr lang="en-US" dirty="0" smtClean="0"/>
            <a:t> </a:t>
          </a:r>
          <a:r>
            <a:rPr lang="en-US" dirty="0" err="1" smtClean="0"/>
            <a:t>nötig</a:t>
          </a:r>
          <a:endParaRPr lang="en-US" dirty="0" smtClean="0"/>
        </a:p>
        <a:p>
          <a:r>
            <a:rPr lang="en-US" dirty="0" err="1" smtClean="0"/>
            <a:t>erfordert</a:t>
          </a:r>
          <a:r>
            <a:rPr lang="en-US" dirty="0" smtClean="0"/>
            <a:t> </a:t>
          </a:r>
          <a:r>
            <a:rPr lang="en-US" dirty="0" err="1" smtClean="0"/>
            <a:t>Domänenwissen</a:t>
          </a:r>
          <a:endParaRPr lang="en-US" dirty="0" smtClean="0"/>
        </a:p>
        <a:p>
          <a:r>
            <a:rPr lang="en-US" dirty="0" err="1" smtClean="0"/>
            <a:t>Diversität</a:t>
          </a:r>
          <a:r>
            <a:rPr lang="en-US" dirty="0" smtClean="0"/>
            <a:t> </a:t>
          </a:r>
          <a:r>
            <a:rPr lang="en-US" dirty="0" err="1" smtClean="0"/>
            <a:t>schwer</a:t>
          </a:r>
          <a:r>
            <a:rPr lang="en-US" dirty="0" smtClean="0"/>
            <a:t> </a:t>
          </a:r>
          <a:r>
            <a:rPr lang="en-US" dirty="0" err="1" smtClean="0"/>
            <a:t>optimierbar</a:t>
          </a:r>
          <a:endParaRPr lang="de-DE" dirty="0"/>
        </a:p>
      </dgm:t>
    </dgm:pt>
    <dgm:pt modelId="{552DECF3-3F10-4637-BF03-20C9A6B34D07}" type="parTrans" cxnId="{5B14F698-4466-4107-A31F-E27A6567C547}">
      <dgm:prSet/>
      <dgm:spPr/>
      <dgm:t>
        <a:bodyPr/>
        <a:lstStyle/>
        <a:p>
          <a:endParaRPr lang="de-DE"/>
        </a:p>
      </dgm:t>
    </dgm:pt>
    <dgm:pt modelId="{1C9CE0C2-20F9-4552-8F8E-D6B6EC2E34F4}" type="sibTrans" cxnId="{5B14F698-4466-4107-A31F-E27A6567C547}">
      <dgm:prSet/>
      <dgm:spPr/>
      <dgm:t>
        <a:bodyPr/>
        <a:lstStyle/>
        <a:p>
          <a:endParaRPr lang="de-DE"/>
        </a:p>
      </dgm:t>
    </dgm:pt>
    <dgm:pt modelId="{9F9204E8-13FD-40C5-BAF6-3917D1BF15AB}" type="pres">
      <dgm:prSet presAssocID="{62D9F5A3-C557-4B98-B0FB-CD04D2EDA7ED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C623813-CC45-4C87-82B8-ECC701F14432}" type="pres">
      <dgm:prSet presAssocID="{62D9F5A3-C557-4B98-B0FB-CD04D2EDA7ED}" presName="Background" presStyleLbl="bgImgPlace1" presStyleIdx="0" presStyleCnt="1"/>
      <dgm:spPr/>
    </dgm:pt>
    <dgm:pt modelId="{03815048-5F7E-4835-9AAC-D278AFC551C2}" type="pres">
      <dgm:prSet presAssocID="{62D9F5A3-C557-4B98-B0FB-CD04D2EDA7ED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B17D62-C366-4FA9-8E77-FFB110456EA7}" type="pres">
      <dgm:prSet presAssocID="{62D9F5A3-C557-4B98-B0FB-CD04D2EDA7ED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E0C3C3-6053-4FC9-9804-08CBD2F8B153}" type="pres">
      <dgm:prSet presAssocID="{62D9F5A3-C557-4B98-B0FB-CD04D2EDA7ED}" presName="Plus" presStyleLbl="alignNode1" presStyleIdx="0" presStyleCnt="2"/>
      <dgm:spPr/>
    </dgm:pt>
    <dgm:pt modelId="{A95F99DC-B21D-4C0E-AB28-2B1DB0FD031E}" type="pres">
      <dgm:prSet presAssocID="{62D9F5A3-C557-4B98-B0FB-CD04D2EDA7ED}" presName="Minus" presStyleLbl="alignNode1" presStyleIdx="1" presStyleCnt="2"/>
      <dgm:spPr/>
    </dgm:pt>
    <dgm:pt modelId="{07043DB8-709D-4AFE-BA31-2487099E0521}" type="pres">
      <dgm:prSet presAssocID="{62D9F5A3-C557-4B98-B0FB-CD04D2EDA7ED}" presName="Divider" presStyleLbl="parChTrans1D1" presStyleIdx="0" presStyleCnt="1"/>
      <dgm:spPr/>
    </dgm:pt>
  </dgm:ptLst>
  <dgm:cxnLst>
    <dgm:cxn modelId="{BB9F36CB-8C32-4A2B-AFED-C2E45F2F7A94}" srcId="{62D9F5A3-C557-4B98-B0FB-CD04D2EDA7ED}" destId="{B596C297-6C0E-471B-A1DE-036317769C74}" srcOrd="0" destOrd="0" parTransId="{48655959-A133-4C9D-8BF5-7F80E5E5EDFE}" sibTransId="{70D0C665-08BA-4A17-AE5A-FCC8BD9E0752}"/>
    <dgm:cxn modelId="{5B14F698-4466-4107-A31F-E27A6567C547}" srcId="{62D9F5A3-C557-4B98-B0FB-CD04D2EDA7ED}" destId="{178F0976-36B0-47AF-890C-9D3B1C506064}" srcOrd="1" destOrd="0" parTransId="{552DECF3-3F10-4637-BF03-20C9A6B34D07}" sibTransId="{1C9CE0C2-20F9-4552-8F8E-D6B6EC2E34F4}"/>
    <dgm:cxn modelId="{146AF7B0-23C7-40ED-958F-5B1C329B0D64}" type="presOf" srcId="{62D9F5A3-C557-4B98-B0FB-CD04D2EDA7ED}" destId="{9F9204E8-13FD-40C5-BAF6-3917D1BF15AB}" srcOrd="0" destOrd="0" presId="urn:microsoft.com/office/officeart/2009/3/layout/PlusandMinus"/>
    <dgm:cxn modelId="{116C3D81-4C19-45DE-9891-4F7A4E6D4C31}" type="presOf" srcId="{B596C297-6C0E-471B-A1DE-036317769C74}" destId="{03815048-5F7E-4835-9AAC-D278AFC551C2}" srcOrd="0" destOrd="0" presId="urn:microsoft.com/office/officeart/2009/3/layout/PlusandMinus"/>
    <dgm:cxn modelId="{F21D5992-2392-4AE8-9929-02185F3C59A2}" type="presOf" srcId="{178F0976-36B0-47AF-890C-9D3B1C506064}" destId="{07B17D62-C366-4FA9-8E77-FFB110456EA7}" srcOrd="0" destOrd="0" presId="urn:microsoft.com/office/officeart/2009/3/layout/PlusandMinus"/>
    <dgm:cxn modelId="{440AC478-4DE4-456A-9519-A7C515C5B4B3}" type="presParOf" srcId="{9F9204E8-13FD-40C5-BAF6-3917D1BF15AB}" destId="{EC623813-CC45-4C87-82B8-ECC701F14432}" srcOrd="0" destOrd="0" presId="urn:microsoft.com/office/officeart/2009/3/layout/PlusandMinus"/>
    <dgm:cxn modelId="{1591B6AE-7159-4D35-BC6C-DE3BF726C9F0}" type="presParOf" srcId="{9F9204E8-13FD-40C5-BAF6-3917D1BF15AB}" destId="{03815048-5F7E-4835-9AAC-D278AFC551C2}" srcOrd="1" destOrd="0" presId="urn:microsoft.com/office/officeart/2009/3/layout/PlusandMinus"/>
    <dgm:cxn modelId="{90B76988-CB3E-43DB-8669-DCF35E02F70B}" type="presParOf" srcId="{9F9204E8-13FD-40C5-BAF6-3917D1BF15AB}" destId="{07B17D62-C366-4FA9-8E77-FFB110456EA7}" srcOrd="2" destOrd="0" presId="urn:microsoft.com/office/officeart/2009/3/layout/PlusandMinus"/>
    <dgm:cxn modelId="{133EC7CB-4211-43C5-81AC-4EA70568566A}" type="presParOf" srcId="{9F9204E8-13FD-40C5-BAF6-3917D1BF15AB}" destId="{B3E0C3C3-6053-4FC9-9804-08CBD2F8B153}" srcOrd="3" destOrd="0" presId="urn:microsoft.com/office/officeart/2009/3/layout/PlusandMinus"/>
    <dgm:cxn modelId="{7CF9C601-EB2F-499D-BB62-E9C7281DBC7F}" type="presParOf" srcId="{9F9204E8-13FD-40C5-BAF6-3917D1BF15AB}" destId="{A95F99DC-B21D-4C0E-AB28-2B1DB0FD031E}" srcOrd="4" destOrd="0" presId="urn:microsoft.com/office/officeart/2009/3/layout/PlusandMinus"/>
    <dgm:cxn modelId="{60441C15-3ED7-4621-980A-5657D471FAC6}" type="presParOf" srcId="{9F9204E8-13FD-40C5-BAF6-3917D1BF15AB}" destId="{07043DB8-709D-4AFE-BA31-2487099E0521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D9F5A3-C557-4B98-B0FB-CD04D2EDA7ED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B596C297-6C0E-471B-A1DE-036317769C74}">
      <dgm:prSet phldrT="[Text]"/>
      <dgm:spPr/>
      <dgm:t>
        <a:bodyPr/>
        <a:lstStyle/>
        <a:p>
          <a:r>
            <a:rPr lang="en-US" dirty="0" err="1" smtClean="0"/>
            <a:t>Kein</a:t>
          </a:r>
          <a:r>
            <a:rPr lang="en-US" dirty="0" smtClean="0"/>
            <a:t> </a:t>
          </a:r>
          <a:r>
            <a:rPr lang="en-US" dirty="0" err="1" smtClean="0"/>
            <a:t>Domänenwissen</a:t>
          </a:r>
          <a:endParaRPr lang="en-US" dirty="0" smtClean="0"/>
        </a:p>
        <a:p>
          <a:endParaRPr lang="en-US" dirty="0" smtClean="0"/>
        </a:p>
        <a:p>
          <a:r>
            <a:rPr lang="en-US" dirty="0" err="1" smtClean="0"/>
            <a:t>Ggf</a:t>
          </a:r>
          <a:r>
            <a:rPr lang="en-US" dirty="0" smtClean="0"/>
            <a:t>. </a:t>
          </a:r>
          <a:r>
            <a:rPr lang="en-US" dirty="0" err="1" smtClean="0"/>
            <a:t>erklärender</a:t>
          </a:r>
          <a:r>
            <a:rPr lang="en-US" dirty="0" smtClean="0"/>
            <a:t> </a:t>
          </a:r>
          <a:r>
            <a:rPr lang="en-US" dirty="0" err="1" smtClean="0"/>
            <a:t>Charakter</a:t>
          </a:r>
          <a:r>
            <a:rPr lang="en-US" dirty="0" smtClean="0"/>
            <a:t> </a:t>
          </a:r>
          <a:r>
            <a:rPr lang="en-US" dirty="0" err="1" smtClean="0"/>
            <a:t>für</a:t>
          </a:r>
          <a:r>
            <a:rPr lang="en-US" dirty="0" smtClean="0"/>
            <a:t> </a:t>
          </a:r>
          <a:r>
            <a:rPr lang="en-US" dirty="0" err="1" smtClean="0"/>
            <a:t>Domäne</a:t>
          </a:r>
          <a:endParaRPr lang="en-US" dirty="0" smtClean="0"/>
        </a:p>
      </dgm:t>
    </dgm:pt>
    <dgm:pt modelId="{48655959-A133-4C9D-8BF5-7F80E5E5EDFE}" type="parTrans" cxnId="{BB9F36CB-8C32-4A2B-AFED-C2E45F2F7A94}">
      <dgm:prSet/>
      <dgm:spPr/>
      <dgm:t>
        <a:bodyPr/>
        <a:lstStyle/>
        <a:p>
          <a:endParaRPr lang="de-DE"/>
        </a:p>
      </dgm:t>
    </dgm:pt>
    <dgm:pt modelId="{70D0C665-08BA-4A17-AE5A-FCC8BD9E0752}" type="sibTrans" cxnId="{BB9F36CB-8C32-4A2B-AFED-C2E45F2F7A94}">
      <dgm:prSet/>
      <dgm:spPr/>
      <dgm:t>
        <a:bodyPr/>
        <a:lstStyle/>
        <a:p>
          <a:endParaRPr lang="de-DE"/>
        </a:p>
      </dgm:t>
    </dgm:pt>
    <dgm:pt modelId="{178F0976-36B0-47AF-890C-9D3B1C506064}">
      <dgm:prSet phldrT="[Text]"/>
      <dgm:spPr/>
      <dgm:t>
        <a:bodyPr/>
        <a:lstStyle/>
        <a:p>
          <a:r>
            <a:rPr lang="en-US" dirty="0" err="1" smtClean="0"/>
            <a:t>Skalierbarkeit</a:t>
          </a:r>
          <a:endParaRPr lang="en-US" dirty="0" smtClean="0"/>
        </a:p>
        <a:p>
          <a:endParaRPr lang="en-US" dirty="0" smtClean="0"/>
        </a:p>
        <a:p>
          <a:r>
            <a:rPr lang="en-US" dirty="0" smtClean="0"/>
            <a:t>data sparsity</a:t>
          </a:r>
        </a:p>
        <a:p>
          <a:endParaRPr lang="en-US" dirty="0" smtClean="0"/>
        </a:p>
        <a:p>
          <a:endParaRPr lang="de-DE" dirty="0"/>
        </a:p>
      </dgm:t>
    </dgm:pt>
    <dgm:pt modelId="{552DECF3-3F10-4637-BF03-20C9A6B34D07}" type="parTrans" cxnId="{5B14F698-4466-4107-A31F-E27A6567C547}">
      <dgm:prSet/>
      <dgm:spPr/>
      <dgm:t>
        <a:bodyPr/>
        <a:lstStyle/>
        <a:p>
          <a:endParaRPr lang="de-DE"/>
        </a:p>
      </dgm:t>
    </dgm:pt>
    <dgm:pt modelId="{1C9CE0C2-20F9-4552-8F8E-D6B6EC2E34F4}" type="sibTrans" cxnId="{5B14F698-4466-4107-A31F-E27A6567C547}">
      <dgm:prSet/>
      <dgm:spPr/>
      <dgm:t>
        <a:bodyPr/>
        <a:lstStyle/>
        <a:p>
          <a:endParaRPr lang="de-DE"/>
        </a:p>
      </dgm:t>
    </dgm:pt>
    <dgm:pt modelId="{9F9204E8-13FD-40C5-BAF6-3917D1BF15AB}" type="pres">
      <dgm:prSet presAssocID="{62D9F5A3-C557-4B98-B0FB-CD04D2EDA7ED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C623813-CC45-4C87-82B8-ECC701F14432}" type="pres">
      <dgm:prSet presAssocID="{62D9F5A3-C557-4B98-B0FB-CD04D2EDA7ED}" presName="Background" presStyleLbl="bgImgPlace1" presStyleIdx="0" presStyleCnt="1"/>
      <dgm:spPr/>
    </dgm:pt>
    <dgm:pt modelId="{03815048-5F7E-4835-9AAC-D278AFC551C2}" type="pres">
      <dgm:prSet presAssocID="{62D9F5A3-C557-4B98-B0FB-CD04D2EDA7ED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B17D62-C366-4FA9-8E77-FFB110456EA7}" type="pres">
      <dgm:prSet presAssocID="{62D9F5A3-C557-4B98-B0FB-CD04D2EDA7ED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E0C3C3-6053-4FC9-9804-08CBD2F8B153}" type="pres">
      <dgm:prSet presAssocID="{62D9F5A3-C557-4B98-B0FB-CD04D2EDA7ED}" presName="Plus" presStyleLbl="alignNode1" presStyleIdx="0" presStyleCnt="2"/>
      <dgm:spPr/>
    </dgm:pt>
    <dgm:pt modelId="{A95F99DC-B21D-4C0E-AB28-2B1DB0FD031E}" type="pres">
      <dgm:prSet presAssocID="{62D9F5A3-C557-4B98-B0FB-CD04D2EDA7ED}" presName="Minus" presStyleLbl="alignNode1" presStyleIdx="1" presStyleCnt="2"/>
      <dgm:spPr/>
    </dgm:pt>
    <dgm:pt modelId="{07043DB8-709D-4AFE-BA31-2487099E0521}" type="pres">
      <dgm:prSet presAssocID="{62D9F5A3-C557-4B98-B0FB-CD04D2EDA7ED}" presName="Divider" presStyleLbl="parChTrans1D1" presStyleIdx="0" presStyleCnt="1"/>
      <dgm:spPr/>
    </dgm:pt>
  </dgm:ptLst>
  <dgm:cxnLst>
    <dgm:cxn modelId="{BB9F36CB-8C32-4A2B-AFED-C2E45F2F7A94}" srcId="{62D9F5A3-C557-4B98-B0FB-CD04D2EDA7ED}" destId="{B596C297-6C0E-471B-A1DE-036317769C74}" srcOrd="0" destOrd="0" parTransId="{48655959-A133-4C9D-8BF5-7F80E5E5EDFE}" sibTransId="{70D0C665-08BA-4A17-AE5A-FCC8BD9E0752}"/>
    <dgm:cxn modelId="{5B14F698-4466-4107-A31F-E27A6567C547}" srcId="{62D9F5A3-C557-4B98-B0FB-CD04D2EDA7ED}" destId="{178F0976-36B0-47AF-890C-9D3B1C506064}" srcOrd="1" destOrd="0" parTransId="{552DECF3-3F10-4637-BF03-20C9A6B34D07}" sibTransId="{1C9CE0C2-20F9-4552-8F8E-D6B6EC2E34F4}"/>
    <dgm:cxn modelId="{146AF7B0-23C7-40ED-958F-5B1C329B0D64}" type="presOf" srcId="{62D9F5A3-C557-4B98-B0FB-CD04D2EDA7ED}" destId="{9F9204E8-13FD-40C5-BAF6-3917D1BF15AB}" srcOrd="0" destOrd="0" presId="urn:microsoft.com/office/officeart/2009/3/layout/PlusandMinus"/>
    <dgm:cxn modelId="{116C3D81-4C19-45DE-9891-4F7A4E6D4C31}" type="presOf" srcId="{B596C297-6C0E-471B-A1DE-036317769C74}" destId="{03815048-5F7E-4835-9AAC-D278AFC551C2}" srcOrd="0" destOrd="0" presId="urn:microsoft.com/office/officeart/2009/3/layout/PlusandMinus"/>
    <dgm:cxn modelId="{F21D5992-2392-4AE8-9929-02185F3C59A2}" type="presOf" srcId="{178F0976-36B0-47AF-890C-9D3B1C506064}" destId="{07B17D62-C366-4FA9-8E77-FFB110456EA7}" srcOrd="0" destOrd="0" presId="urn:microsoft.com/office/officeart/2009/3/layout/PlusandMinus"/>
    <dgm:cxn modelId="{440AC478-4DE4-456A-9519-A7C515C5B4B3}" type="presParOf" srcId="{9F9204E8-13FD-40C5-BAF6-3917D1BF15AB}" destId="{EC623813-CC45-4C87-82B8-ECC701F14432}" srcOrd="0" destOrd="0" presId="urn:microsoft.com/office/officeart/2009/3/layout/PlusandMinus"/>
    <dgm:cxn modelId="{1591B6AE-7159-4D35-BC6C-DE3BF726C9F0}" type="presParOf" srcId="{9F9204E8-13FD-40C5-BAF6-3917D1BF15AB}" destId="{03815048-5F7E-4835-9AAC-D278AFC551C2}" srcOrd="1" destOrd="0" presId="urn:microsoft.com/office/officeart/2009/3/layout/PlusandMinus"/>
    <dgm:cxn modelId="{90B76988-CB3E-43DB-8669-DCF35E02F70B}" type="presParOf" srcId="{9F9204E8-13FD-40C5-BAF6-3917D1BF15AB}" destId="{07B17D62-C366-4FA9-8E77-FFB110456EA7}" srcOrd="2" destOrd="0" presId="urn:microsoft.com/office/officeart/2009/3/layout/PlusandMinus"/>
    <dgm:cxn modelId="{133EC7CB-4211-43C5-81AC-4EA70568566A}" type="presParOf" srcId="{9F9204E8-13FD-40C5-BAF6-3917D1BF15AB}" destId="{B3E0C3C3-6053-4FC9-9804-08CBD2F8B153}" srcOrd="3" destOrd="0" presId="urn:microsoft.com/office/officeart/2009/3/layout/PlusandMinus"/>
    <dgm:cxn modelId="{7CF9C601-EB2F-499D-BB62-E9C7281DBC7F}" type="presParOf" srcId="{9F9204E8-13FD-40C5-BAF6-3917D1BF15AB}" destId="{A95F99DC-B21D-4C0E-AB28-2B1DB0FD031E}" srcOrd="4" destOrd="0" presId="urn:microsoft.com/office/officeart/2009/3/layout/PlusandMinus"/>
    <dgm:cxn modelId="{60441C15-3ED7-4621-980A-5657D471FAC6}" type="presParOf" srcId="{9F9204E8-13FD-40C5-BAF6-3917D1BF15AB}" destId="{07043DB8-709D-4AFE-BA31-2487099E0521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36FF68-1F1E-4C4C-9BF8-92B983D6836B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1AD26FEA-EB4C-440A-8EC5-4212E5948D10}">
      <dgm:prSet phldrT="[Text]"/>
      <dgm:spPr/>
      <dgm:t>
        <a:bodyPr/>
        <a:lstStyle/>
        <a:p>
          <a:r>
            <a:rPr lang="en-US" dirty="0" err="1" smtClean="0"/>
            <a:t>Collaborarive</a:t>
          </a:r>
          <a:endParaRPr lang="de-DE" dirty="0"/>
        </a:p>
      </dgm:t>
    </dgm:pt>
    <dgm:pt modelId="{30532372-7704-4116-84D6-8DE24D9CECC0}" type="parTrans" cxnId="{A5F2D5E2-AF76-47C2-A59E-92E2FD2FED2E}">
      <dgm:prSet/>
      <dgm:spPr/>
      <dgm:t>
        <a:bodyPr/>
        <a:lstStyle/>
        <a:p>
          <a:endParaRPr lang="de-DE"/>
        </a:p>
      </dgm:t>
    </dgm:pt>
    <dgm:pt modelId="{ABCF6DB4-8D83-46CE-BA7D-7B110C40EFC5}" type="sibTrans" cxnId="{A5F2D5E2-AF76-47C2-A59E-92E2FD2FED2E}">
      <dgm:prSet/>
      <dgm:spPr/>
      <dgm:t>
        <a:bodyPr/>
        <a:lstStyle/>
        <a:p>
          <a:endParaRPr lang="de-DE"/>
        </a:p>
      </dgm:t>
    </dgm:pt>
    <dgm:pt modelId="{578CDE77-9011-4B4F-9810-ACC032912A69}">
      <dgm:prSet phldrT="[Text]"/>
      <dgm:spPr/>
      <dgm:t>
        <a:bodyPr/>
        <a:lstStyle/>
        <a:p>
          <a:r>
            <a:rPr lang="en-US" dirty="0" smtClean="0"/>
            <a:t>Semantic knowledge &amp; Latent Semantic Analysis</a:t>
          </a:r>
          <a:endParaRPr lang="de-DE" dirty="0"/>
        </a:p>
      </dgm:t>
    </dgm:pt>
    <dgm:pt modelId="{E0B4E6E5-22D1-4375-995C-85F15E7BC39B}" type="parTrans" cxnId="{A05D0DFC-E7F9-406E-AE33-BB4ABEED4762}">
      <dgm:prSet/>
      <dgm:spPr/>
      <dgm:t>
        <a:bodyPr/>
        <a:lstStyle/>
        <a:p>
          <a:endParaRPr lang="de-DE"/>
        </a:p>
      </dgm:t>
    </dgm:pt>
    <dgm:pt modelId="{D55E94B1-6C02-4E2B-A3C9-D4E7DE6CFEB5}" type="sibTrans" cxnId="{A05D0DFC-E7F9-406E-AE33-BB4ABEED4762}">
      <dgm:prSet/>
      <dgm:spPr/>
      <dgm:t>
        <a:bodyPr/>
        <a:lstStyle/>
        <a:p>
          <a:endParaRPr lang="de-DE"/>
        </a:p>
      </dgm:t>
    </dgm:pt>
    <dgm:pt modelId="{389F2188-03E3-476D-BC1B-F95BF7910206}">
      <dgm:prSet phldrT="[Text]"/>
      <dgm:spPr/>
      <dgm:t>
        <a:bodyPr/>
        <a:lstStyle/>
        <a:p>
          <a:r>
            <a:rPr lang="en-US" dirty="0" smtClean="0"/>
            <a:t>50% Collaborative + 50 % content</a:t>
          </a:r>
          <a:endParaRPr lang="de-DE" dirty="0"/>
        </a:p>
      </dgm:t>
    </dgm:pt>
    <dgm:pt modelId="{B64FE068-EE26-43C5-B2DF-65DE4E1C960D}" type="parTrans" cxnId="{2B33F686-A657-4A13-94B9-66685F2DD6B0}">
      <dgm:prSet/>
      <dgm:spPr/>
      <dgm:t>
        <a:bodyPr/>
        <a:lstStyle/>
        <a:p>
          <a:endParaRPr lang="de-DE"/>
        </a:p>
      </dgm:t>
    </dgm:pt>
    <dgm:pt modelId="{D473FC04-32D2-47FC-BB97-6912259819B0}" type="sibTrans" cxnId="{2B33F686-A657-4A13-94B9-66685F2DD6B0}">
      <dgm:prSet/>
      <dgm:spPr/>
      <dgm:t>
        <a:bodyPr/>
        <a:lstStyle/>
        <a:p>
          <a:endParaRPr lang="de-DE"/>
        </a:p>
      </dgm:t>
    </dgm:pt>
    <dgm:pt modelId="{B0C104E1-70EB-4111-9895-8D5955C8DED9}" type="pres">
      <dgm:prSet presAssocID="{4236FF68-1F1E-4C4C-9BF8-92B983D6836B}" presName="Name0" presStyleCnt="0">
        <dgm:presLayoutVars>
          <dgm:dir/>
          <dgm:resizeHandles val="exact"/>
        </dgm:presLayoutVars>
      </dgm:prSet>
      <dgm:spPr/>
    </dgm:pt>
    <dgm:pt modelId="{A2E8D10A-5EEB-45DA-BE4A-321DA7AE26CA}" type="pres">
      <dgm:prSet presAssocID="{4236FF68-1F1E-4C4C-9BF8-92B983D6836B}" presName="vNodes" presStyleCnt="0"/>
      <dgm:spPr/>
    </dgm:pt>
    <dgm:pt modelId="{A54CFA42-9A78-45B5-8C11-06BC60264018}" type="pres">
      <dgm:prSet presAssocID="{1AD26FEA-EB4C-440A-8EC5-4212E5948D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229638-A5A1-4CCB-873D-4010979CF336}" type="pres">
      <dgm:prSet presAssocID="{ABCF6DB4-8D83-46CE-BA7D-7B110C40EFC5}" presName="spacerT" presStyleCnt="0"/>
      <dgm:spPr/>
    </dgm:pt>
    <dgm:pt modelId="{96440575-ECD3-44BB-8B83-B8414A0D9854}" type="pres">
      <dgm:prSet presAssocID="{ABCF6DB4-8D83-46CE-BA7D-7B110C40EFC5}" presName="sibTrans" presStyleLbl="sibTrans2D1" presStyleIdx="0" presStyleCnt="2"/>
      <dgm:spPr/>
      <dgm:t>
        <a:bodyPr/>
        <a:lstStyle/>
        <a:p>
          <a:endParaRPr lang="de-DE"/>
        </a:p>
      </dgm:t>
    </dgm:pt>
    <dgm:pt modelId="{0B01CE7B-28CB-400F-BBAA-ABCAFA76E5B7}" type="pres">
      <dgm:prSet presAssocID="{ABCF6DB4-8D83-46CE-BA7D-7B110C40EFC5}" presName="spacerB" presStyleCnt="0"/>
      <dgm:spPr/>
    </dgm:pt>
    <dgm:pt modelId="{2383C9BA-77BB-45BD-A4AE-CBB134C3D970}" type="pres">
      <dgm:prSet presAssocID="{578CDE77-9011-4B4F-9810-ACC032912A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A3B43D-FE7C-4DE4-92B6-378344CE4031}" type="pres">
      <dgm:prSet presAssocID="{4236FF68-1F1E-4C4C-9BF8-92B983D6836B}" presName="sibTransLast" presStyleLbl="sibTrans2D1" presStyleIdx="1" presStyleCnt="2"/>
      <dgm:spPr/>
      <dgm:t>
        <a:bodyPr/>
        <a:lstStyle/>
        <a:p>
          <a:endParaRPr lang="de-DE"/>
        </a:p>
      </dgm:t>
    </dgm:pt>
    <dgm:pt modelId="{7D92D506-7EB9-42C0-B15C-EE0D6676164E}" type="pres">
      <dgm:prSet presAssocID="{4236FF68-1F1E-4C4C-9BF8-92B983D6836B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FE177F38-1CED-463B-A988-56CB3BEB4F44}" type="pres">
      <dgm:prSet presAssocID="{4236FF68-1F1E-4C4C-9BF8-92B983D6836B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3A07602-0AB2-43A7-9DA7-C76E824E5063}" type="presOf" srcId="{D55E94B1-6C02-4E2B-A3C9-D4E7DE6CFEB5}" destId="{5AA3B43D-FE7C-4DE4-92B6-378344CE4031}" srcOrd="0" destOrd="0" presId="urn:microsoft.com/office/officeart/2005/8/layout/equation2"/>
    <dgm:cxn modelId="{A05D0DFC-E7F9-406E-AE33-BB4ABEED4762}" srcId="{4236FF68-1F1E-4C4C-9BF8-92B983D6836B}" destId="{578CDE77-9011-4B4F-9810-ACC032912A69}" srcOrd="1" destOrd="0" parTransId="{E0B4E6E5-22D1-4375-995C-85F15E7BC39B}" sibTransId="{D55E94B1-6C02-4E2B-A3C9-D4E7DE6CFEB5}"/>
    <dgm:cxn modelId="{A5F2D5E2-AF76-47C2-A59E-92E2FD2FED2E}" srcId="{4236FF68-1F1E-4C4C-9BF8-92B983D6836B}" destId="{1AD26FEA-EB4C-440A-8EC5-4212E5948D10}" srcOrd="0" destOrd="0" parTransId="{30532372-7704-4116-84D6-8DE24D9CECC0}" sibTransId="{ABCF6DB4-8D83-46CE-BA7D-7B110C40EFC5}"/>
    <dgm:cxn modelId="{BCFD1A80-9512-487B-A9FA-D7FB28857150}" type="presOf" srcId="{4236FF68-1F1E-4C4C-9BF8-92B983D6836B}" destId="{B0C104E1-70EB-4111-9895-8D5955C8DED9}" srcOrd="0" destOrd="0" presId="urn:microsoft.com/office/officeart/2005/8/layout/equation2"/>
    <dgm:cxn modelId="{97D39AAD-FE8D-44C1-9B00-74B23FE83F63}" type="presOf" srcId="{1AD26FEA-EB4C-440A-8EC5-4212E5948D10}" destId="{A54CFA42-9A78-45B5-8C11-06BC60264018}" srcOrd="0" destOrd="0" presId="urn:microsoft.com/office/officeart/2005/8/layout/equation2"/>
    <dgm:cxn modelId="{2B33F686-A657-4A13-94B9-66685F2DD6B0}" srcId="{4236FF68-1F1E-4C4C-9BF8-92B983D6836B}" destId="{389F2188-03E3-476D-BC1B-F95BF7910206}" srcOrd="2" destOrd="0" parTransId="{B64FE068-EE26-43C5-B2DF-65DE4E1C960D}" sibTransId="{D473FC04-32D2-47FC-BB97-6912259819B0}"/>
    <dgm:cxn modelId="{AFE464A0-DE2D-495F-9469-334320992E08}" type="presOf" srcId="{389F2188-03E3-476D-BC1B-F95BF7910206}" destId="{FE177F38-1CED-463B-A988-56CB3BEB4F44}" srcOrd="0" destOrd="0" presId="urn:microsoft.com/office/officeart/2005/8/layout/equation2"/>
    <dgm:cxn modelId="{746C4516-6DC7-43B1-A6DF-3DDDB4254E55}" type="presOf" srcId="{ABCF6DB4-8D83-46CE-BA7D-7B110C40EFC5}" destId="{96440575-ECD3-44BB-8B83-B8414A0D9854}" srcOrd="0" destOrd="0" presId="urn:microsoft.com/office/officeart/2005/8/layout/equation2"/>
    <dgm:cxn modelId="{E5FC77C2-55DF-4703-954C-77AA90806E2C}" type="presOf" srcId="{578CDE77-9011-4B4F-9810-ACC032912A69}" destId="{2383C9BA-77BB-45BD-A4AE-CBB134C3D970}" srcOrd="0" destOrd="0" presId="urn:microsoft.com/office/officeart/2005/8/layout/equation2"/>
    <dgm:cxn modelId="{FFEC9EA4-278A-4924-9926-F56CEE0650BD}" type="presOf" srcId="{D55E94B1-6C02-4E2B-A3C9-D4E7DE6CFEB5}" destId="{7D92D506-7EB9-42C0-B15C-EE0D6676164E}" srcOrd="1" destOrd="0" presId="urn:microsoft.com/office/officeart/2005/8/layout/equation2"/>
    <dgm:cxn modelId="{14054F9C-B336-42A9-8899-213BAB0010F2}" type="presParOf" srcId="{B0C104E1-70EB-4111-9895-8D5955C8DED9}" destId="{A2E8D10A-5EEB-45DA-BE4A-321DA7AE26CA}" srcOrd="0" destOrd="0" presId="urn:microsoft.com/office/officeart/2005/8/layout/equation2"/>
    <dgm:cxn modelId="{42E7DCBF-9CBA-44FB-B4C0-4F9CC765CE84}" type="presParOf" srcId="{A2E8D10A-5EEB-45DA-BE4A-321DA7AE26CA}" destId="{A54CFA42-9A78-45B5-8C11-06BC60264018}" srcOrd="0" destOrd="0" presId="urn:microsoft.com/office/officeart/2005/8/layout/equation2"/>
    <dgm:cxn modelId="{30276656-3138-4F76-9774-72705BFAFB09}" type="presParOf" srcId="{A2E8D10A-5EEB-45DA-BE4A-321DA7AE26CA}" destId="{B4229638-A5A1-4CCB-873D-4010979CF336}" srcOrd="1" destOrd="0" presId="urn:microsoft.com/office/officeart/2005/8/layout/equation2"/>
    <dgm:cxn modelId="{15564A5B-9984-4CA8-BFD1-B9AF2F885DB6}" type="presParOf" srcId="{A2E8D10A-5EEB-45DA-BE4A-321DA7AE26CA}" destId="{96440575-ECD3-44BB-8B83-B8414A0D9854}" srcOrd="2" destOrd="0" presId="urn:microsoft.com/office/officeart/2005/8/layout/equation2"/>
    <dgm:cxn modelId="{E2BC1CCB-8A87-4F2D-B5AA-18DA3DF7815B}" type="presParOf" srcId="{A2E8D10A-5EEB-45DA-BE4A-321DA7AE26CA}" destId="{0B01CE7B-28CB-400F-BBAA-ABCAFA76E5B7}" srcOrd="3" destOrd="0" presId="urn:microsoft.com/office/officeart/2005/8/layout/equation2"/>
    <dgm:cxn modelId="{33324E3E-A0A2-41FB-AE53-11160D5729BC}" type="presParOf" srcId="{A2E8D10A-5EEB-45DA-BE4A-321DA7AE26CA}" destId="{2383C9BA-77BB-45BD-A4AE-CBB134C3D970}" srcOrd="4" destOrd="0" presId="urn:microsoft.com/office/officeart/2005/8/layout/equation2"/>
    <dgm:cxn modelId="{3BA8DDFB-22F4-45C3-90FF-59CEBE8F5FCA}" type="presParOf" srcId="{B0C104E1-70EB-4111-9895-8D5955C8DED9}" destId="{5AA3B43D-FE7C-4DE4-92B6-378344CE4031}" srcOrd="1" destOrd="0" presId="urn:microsoft.com/office/officeart/2005/8/layout/equation2"/>
    <dgm:cxn modelId="{D2E4BC7B-068B-4886-A56B-C3F0C8A85073}" type="presParOf" srcId="{5AA3B43D-FE7C-4DE4-92B6-378344CE4031}" destId="{7D92D506-7EB9-42C0-B15C-EE0D6676164E}" srcOrd="0" destOrd="0" presId="urn:microsoft.com/office/officeart/2005/8/layout/equation2"/>
    <dgm:cxn modelId="{C14CA990-3D52-4141-936E-5DA214AB4AB0}" type="presParOf" srcId="{B0C104E1-70EB-4111-9895-8D5955C8DED9}" destId="{FE177F38-1CED-463B-A988-56CB3BEB4F4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A4C27-6F5E-4306-A695-CA9A1F71EF57}">
      <dsp:nvSpPr>
        <dsp:cNvPr id="0" name=""/>
        <dsp:cNvSpPr/>
      </dsp:nvSpPr>
      <dsp:spPr>
        <a:xfrm>
          <a:off x="0" y="418000"/>
          <a:ext cx="3924693" cy="557333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BABCC-A68A-41A8-854C-D9C2C0E50005}">
      <dsp:nvSpPr>
        <dsp:cNvPr id="0" name=""/>
        <dsp:cNvSpPr/>
      </dsp:nvSpPr>
      <dsp:spPr>
        <a:xfrm>
          <a:off x="1767" y="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collaborative</a:t>
          </a:r>
          <a:endParaRPr lang="de-DE" sz="900" kern="1200" dirty="0"/>
        </a:p>
      </dsp:txBody>
      <dsp:txXfrm>
        <a:off x="1767" y="0"/>
        <a:ext cx="850286" cy="557333"/>
      </dsp:txXfrm>
    </dsp:sp>
    <dsp:sp modelId="{BF03FD99-C858-4494-BD5E-DB529121C08A}">
      <dsp:nvSpPr>
        <dsp:cNvPr id="0" name=""/>
        <dsp:cNvSpPr/>
      </dsp:nvSpPr>
      <dsp:spPr>
        <a:xfrm>
          <a:off x="357244" y="627000"/>
          <a:ext cx="139333" cy="139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D9F71-5351-4889-B630-FBE6BCE23C15}">
      <dsp:nvSpPr>
        <dsp:cNvPr id="0" name=""/>
        <dsp:cNvSpPr/>
      </dsp:nvSpPr>
      <dsp:spPr>
        <a:xfrm>
          <a:off x="894568" y="83600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content</a:t>
          </a:r>
          <a:endParaRPr lang="de-DE" sz="900" kern="1200" dirty="0"/>
        </a:p>
      </dsp:txBody>
      <dsp:txXfrm>
        <a:off x="894568" y="836000"/>
        <a:ext cx="850286" cy="557333"/>
      </dsp:txXfrm>
    </dsp:sp>
    <dsp:sp modelId="{F42FDF5A-2707-4EF1-B352-9C1D19A27363}">
      <dsp:nvSpPr>
        <dsp:cNvPr id="0" name=""/>
        <dsp:cNvSpPr/>
      </dsp:nvSpPr>
      <dsp:spPr>
        <a:xfrm>
          <a:off x="1250044" y="627000"/>
          <a:ext cx="139333" cy="139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34283-6CDD-413F-A98E-2317C6B5A415}">
      <dsp:nvSpPr>
        <dsp:cNvPr id="0" name=""/>
        <dsp:cNvSpPr/>
      </dsp:nvSpPr>
      <dsp:spPr>
        <a:xfrm>
          <a:off x="1787369" y="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demographic</a:t>
          </a:r>
          <a:endParaRPr lang="de-DE" sz="900" kern="1200" dirty="0"/>
        </a:p>
      </dsp:txBody>
      <dsp:txXfrm>
        <a:off x="1787369" y="0"/>
        <a:ext cx="850286" cy="557333"/>
      </dsp:txXfrm>
    </dsp:sp>
    <dsp:sp modelId="{5E4D0238-5D21-4F50-BF83-9FC1DB3E5F2A}">
      <dsp:nvSpPr>
        <dsp:cNvPr id="0" name=""/>
        <dsp:cNvSpPr/>
      </dsp:nvSpPr>
      <dsp:spPr>
        <a:xfrm>
          <a:off x="2142845" y="627000"/>
          <a:ext cx="139333" cy="139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82782-987D-4988-91A8-18FF8D1021E7}">
      <dsp:nvSpPr>
        <dsp:cNvPr id="0" name=""/>
        <dsp:cNvSpPr/>
      </dsp:nvSpPr>
      <dsp:spPr>
        <a:xfrm>
          <a:off x="2680169" y="83600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knowledge</a:t>
          </a:r>
          <a:endParaRPr lang="de-DE" sz="900" kern="1200" dirty="0"/>
        </a:p>
      </dsp:txBody>
      <dsp:txXfrm>
        <a:off x="2680169" y="836000"/>
        <a:ext cx="850286" cy="557333"/>
      </dsp:txXfrm>
    </dsp:sp>
    <dsp:sp modelId="{BB4119DD-2E63-4125-AE76-D88115C15D89}">
      <dsp:nvSpPr>
        <dsp:cNvPr id="0" name=""/>
        <dsp:cNvSpPr/>
      </dsp:nvSpPr>
      <dsp:spPr>
        <a:xfrm>
          <a:off x="3035646" y="627000"/>
          <a:ext cx="139333" cy="139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A4C27-6F5E-4306-A695-CA9A1F71EF57}">
      <dsp:nvSpPr>
        <dsp:cNvPr id="0" name=""/>
        <dsp:cNvSpPr/>
      </dsp:nvSpPr>
      <dsp:spPr>
        <a:xfrm>
          <a:off x="0" y="418000"/>
          <a:ext cx="3924693" cy="557333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BABCC-A68A-41A8-854C-D9C2C0E50005}">
      <dsp:nvSpPr>
        <dsp:cNvPr id="0" name=""/>
        <dsp:cNvSpPr/>
      </dsp:nvSpPr>
      <dsp:spPr>
        <a:xfrm>
          <a:off x="1767" y="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collaborative</a:t>
          </a:r>
          <a:endParaRPr lang="de-DE" sz="900" kern="1200" dirty="0"/>
        </a:p>
      </dsp:txBody>
      <dsp:txXfrm>
        <a:off x="1767" y="0"/>
        <a:ext cx="850286" cy="557333"/>
      </dsp:txXfrm>
    </dsp:sp>
    <dsp:sp modelId="{BF03FD99-C858-4494-BD5E-DB529121C08A}">
      <dsp:nvSpPr>
        <dsp:cNvPr id="0" name=""/>
        <dsp:cNvSpPr/>
      </dsp:nvSpPr>
      <dsp:spPr>
        <a:xfrm>
          <a:off x="357244" y="627000"/>
          <a:ext cx="139333" cy="139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D9F71-5351-4889-B630-FBE6BCE23C15}">
      <dsp:nvSpPr>
        <dsp:cNvPr id="0" name=""/>
        <dsp:cNvSpPr/>
      </dsp:nvSpPr>
      <dsp:spPr>
        <a:xfrm>
          <a:off x="894568" y="83600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content</a:t>
          </a:r>
          <a:endParaRPr lang="de-DE" sz="900" kern="1200" dirty="0"/>
        </a:p>
      </dsp:txBody>
      <dsp:txXfrm>
        <a:off x="894568" y="836000"/>
        <a:ext cx="850286" cy="557333"/>
      </dsp:txXfrm>
    </dsp:sp>
    <dsp:sp modelId="{F42FDF5A-2707-4EF1-B352-9C1D19A27363}">
      <dsp:nvSpPr>
        <dsp:cNvPr id="0" name=""/>
        <dsp:cNvSpPr/>
      </dsp:nvSpPr>
      <dsp:spPr>
        <a:xfrm>
          <a:off x="1250044" y="627000"/>
          <a:ext cx="139333" cy="139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34283-6CDD-413F-A98E-2317C6B5A415}">
      <dsp:nvSpPr>
        <dsp:cNvPr id="0" name=""/>
        <dsp:cNvSpPr/>
      </dsp:nvSpPr>
      <dsp:spPr>
        <a:xfrm>
          <a:off x="1787369" y="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demographic</a:t>
          </a:r>
          <a:endParaRPr lang="de-DE" sz="900" kern="1200" dirty="0"/>
        </a:p>
      </dsp:txBody>
      <dsp:txXfrm>
        <a:off x="1787369" y="0"/>
        <a:ext cx="850286" cy="557333"/>
      </dsp:txXfrm>
    </dsp:sp>
    <dsp:sp modelId="{5E4D0238-5D21-4F50-BF83-9FC1DB3E5F2A}">
      <dsp:nvSpPr>
        <dsp:cNvPr id="0" name=""/>
        <dsp:cNvSpPr/>
      </dsp:nvSpPr>
      <dsp:spPr>
        <a:xfrm>
          <a:off x="2142845" y="627000"/>
          <a:ext cx="139333" cy="139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82782-987D-4988-91A8-18FF8D1021E7}">
      <dsp:nvSpPr>
        <dsp:cNvPr id="0" name=""/>
        <dsp:cNvSpPr/>
      </dsp:nvSpPr>
      <dsp:spPr>
        <a:xfrm>
          <a:off x="2680169" y="83600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knowledge</a:t>
          </a:r>
          <a:endParaRPr lang="de-DE" sz="900" kern="1200" dirty="0"/>
        </a:p>
      </dsp:txBody>
      <dsp:txXfrm>
        <a:off x="2680169" y="836000"/>
        <a:ext cx="850286" cy="557333"/>
      </dsp:txXfrm>
    </dsp:sp>
    <dsp:sp modelId="{BB4119DD-2E63-4125-AE76-D88115C15D89}">
      <dsp:nvSpPr>
        <dsp:cNvPr id="0" name=""/>
        <dsp:cNvSpPr/>
      </dsp:nvSpPr>
      <dsp:spPr>
        <a:xfrm>
          <a:off x="3035646" y="627000"/>
          <a:ext cx="139333" cy="139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23813-CC45-4C87-82B8-ECC701F14432}">
      <dsp:nvSpPr>
        <dsp:cNvPr id="0" name=""/>
        <dsp:cNvSpPr/>
      </dsp:nvSpPr>
      <dsp:spPr>
        <a:xfrm>
          <a:off x="510369" y="319983"/>
          <a:ext cx="2951003" cy="1525060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15048-5F7E-4835-9AAC-D278AFC551C2}">
      <dsp:nvSpPr>
        <dsp:cNvPr id="0" name=""/>
        <dsp:cNvSpPr/>
      </dsp:nvSpPr>
      <dsp:spPr>
        <a:xfrm>
          <a:off x="598560" y="498341"/>
          <a:ext cx="1370351" cy="130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Approximation </a:t>
          </a:r>
          <a:r>
            <a:rPr lang="en-US" sz="1200" kern="1200" dirty="0" err="1" smtClean="0"/>
            <a:t>ermöglicht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effizente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Berechnungen</a:t>
          </a:r>
          <a:endParaRPr lang="en-US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Ggf</a:t>
          </a:r>
          <a:r>
            <a:rPr lang="en-US" sz="1200" kern="1200" dirty="0" smtClean="0"/>
            <a:t>. </a:t>
          </a:r>
          <a:r>
            <a:rPr lang="en-US" sz="1200" kern="1200" dirty="0" err="1" smtClean="0"/>
            <a:t>Ohne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explizite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Nutzerbefragung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umsetzbar</a:t>
          </a:r>
          <a:endParaRPr lang="de-DE" sz="1200" kern="1200" dirty="0"/>
        </a:p>
      </dsp:txBody>
      <dsp:txXfrm>
        <a:off x="598560" y="498341"/>
        <a:ext cx="1370351" cy="1304670"/>
      </dsp:txXfrm>
    </dsp:sp>
    <dsp:sp modelId="{07B17D62-C366-4FA9-8E77-FFB110456EA7}">
      <dsp:nvSpPr>
        <dsp:cNvPr id="0" name=""/>
        <dsp:cNvSpPr/>
      </dsp:nvSpPr>
      <dsp:spPr>
        <a:xfrm>
          <a:off x="1999438" y="498341"/>
          <a:ext cx="1370351" cy="130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Trainingsdaten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nötig</a:t>
          </a:r>
          <a:endParaRPr lang="en-US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erfordert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Domänenwissen</a:t>
          </a:r>
          <a:endParaRPr lang="en-US" sz="1200" kern="1200" dirty="0" smtClean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Diversität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schwer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optimierbar</a:t>
          </a:r>
          <a:endParaRPr lang="de-DE" sz="1200" kern="1200" dirty="0"/>
        </a:p>
      </dsp:txBody>
      <dsp:txXfrm>
        <a:off x="1999438" y="498341"/>
        <a:ext cx="1370351" cy="1304670"/>
      </dsp:txXfrm>
    </dsp:sp>
    <dsp:sp modelId="{B3E0C3C3-6053-4FC9-9804-08CBD2F8B153}">
      <dsp:nvSpPr>
        <dsp:cNvPr id="0" name=""/>
        <dsp:cNvSpPr/>
      </dsp:nvSpPr>
      <dsp:spPr>
        <a:xfrm>
          <a:off x="205093" y="14785"/>
          <a:ext cx="576632" cy="576632"/>
        </a:xfrm>
        <a:prstGeom prst="plus">
          <a:avLst>
            <a:gd name="adj" fmla="val 328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F99DC-B21D-4C0E-AB28-2B1DB0FD031E}">
      <dsp:nvSpPr>
        <dsp:cNvPr id="0" name=""/>
        <dsp:cNvSpPr/>
      </dsp:nvSpPr>
      <dsp:spPr>
        <a:xfrm>
          <a:off x="3054337" y="222156"/>
          <a:ext cx="542713" cy="1859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43DB8-709D-4AFE-BA31-2487099E0521}">
      <dsp:nvSpPr>
        <dsp:cNvPr id="0" name=""/>
        <dsp:cNvSpPr/>
      </dsp:nvSpPr>
      <dsp:spPr>
        <a:xfrm>
          <a:off x="1985870" y="501131"/>
          <a:ext cx="339" cy="1246086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23813-CC45-4C87-82B8-ECC701F14432}">
      <dsp:nvSpPr>
        <dsp:cNvPr id="0" name=""/>
        <dsp:cNvSpPr/>
      </dsp:nvSpPr>
      <dsp:spPr>
        <a:xfrm>
          <a:off x="579295" y="319397"/>
          <a:ext cx="2945600" cy="1522268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15048-5F7E-4835-9AAC-D278AFC551C2}">
      <dsp:nvSpPr>
        <dsp:cNvPr id="0" name=""/>
        <dsp:cNvSpPr/>
      </dsp:nvSpPr>
      <dsp:spPr>
        <a:xfrm>
          <a:off x="667325" y="497429"/>
          <a:ext cx="1367842" cy="1302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Kein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Domänenwissen</a:t>
          </a: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Ggf</a:t>
          </a:r>
          <a:r>
            <a:rPr lang="en-US" sz="1400" kern="1200" dirty="0" smtClean="0"/>
            <a:t>. </a:t>
          </a:r>
          <a:r>
            <a:rPr lang="en-US" sz="1400" kern="1200" dirty="0" err="1" smtClean="0"/>
            <a:t>erklärender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Charakter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für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Domäne</a:t>
          </a:r>
          <a:endParaRPr lang="en-US" sz="1400" kern="1200" dirty="0" smtClean="0"/>
        </a:p>
      </dsp:txBody>
      <dsp:txXfrm>
        <a:off x="667325" y="497429"/>
        <a:ext cx="1367842" cy="1302282"/>
      </dsp:txXfrm>
    </dsp:sp>
    <dsp:sp modelId="{07B17D62-C366-4FA9-8E77-FFB110456EA7}">
      <dsp:nvSpPr>
        <dsp:cNvPr id="0" name=""/>
        <dsp:cNvSpPr/>
      </dsp:nvSpPr>
      <dsp:spPr>
        <a:xfrm>
          <a:off x="2065639" y="497429"/>
          <a:ext cx="1367842" cy="1302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Skalierbarkeit</a:t>
          </a: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sparsity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</dsp:txBody>
      <dsp:txXfrm>
        <a:off x="2065639" y="497429"/>
        <a:ext cx="1367842" cy="1302282"/>
      </dsp:txXfrm>
    </dsp:sp>
    <dsp:sp modelId="{B3E0C3C3-6053-4FC9-9804-08CBD2F8B153}">
      <dsp:nvSpPr>
        <dsp:cNvPr id="0" name=""/>
        <dsp:cNvSpPr/>
      </dsp:nvSpPr>
      <dsp:spPr>
        <a:xfrm>
          <a:off x="274578" y="14758"/>
          <a:ext cx="575577" cy="575577"/>
        </a:xfrm>
        <a:prstGeom prst="plus">
          <a:avLst>
            <a:gd name="adj" fmla="val 328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F99DC-B21D-4C0E-AB28-2B1DB0FD031E}">
      <dsp:nvSpPr>
        <dsp:cNvPr id="0" name=""/>
        <dsp:cNvSpPr/>
      </dsp:nvSpPr>
      <dsp:spPr>
        <a:xfrm>
          <a:off x="3118606" y="221749"/>
          <a:ext cx="541719" cy="1856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43DB8-709D-4AFE-BA31-2487099E0521}">
      <dsp:nvSpPr>
        <dsp:cNvPr id="0" name=""/>
        <dsp:cNvSpPr/>
      </dsp:nvSpPr>
      <dsp:spPr>
        <a:xfrm>
          <a:off x="2052096" y="500213"/>
          <a:ext cx="338" cy="1243804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CFA42-9A78-45B5-8C11-06BC60264018}">
      <dsp:nvSpPr>
        <dsp:cNvPr id="0" name=""/>
        <dsp:cNvSpPr/>
      </dsp:nvSpPr>
      <dsp:spPr>
        <a:xfrm>
          <a:off x="932607" y="245"/>
          <a:ext cx="938239" cy="9382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Collaborarive</a:t>
          </a:r>
          <a:endParaRPr lang="de-DE" sz="800" kern="1200" dirty="0"/>
        </a:p>
      </dsp:txBody>
      <dsp:txXfrm>
        <a:off x="1070009" y="137647"/>
        <a:ext cx="663435" cy="663435"/>
      </dsp:txXfrm>
    </dsp:sp>
    <dsp:sp modelId="{96440575-ECD3-44BB-8B83-B8414A0D9854}">
      <dsp:nvSpPr>
        <dsp:cNvPr id="0" name=""/>
        <dsp:cNvSpPr/>
      </dsp:nvSpPr>
      <dsp:spPr>
        <a:xfrm>
          <a:off x="1129637" y="1014670"/>
          <a:ext cx="544178" cy="54417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1201768" y="1222764"/>
        <a:ext cx="399916" cy="127990"/>
      </dsp:txXfrm>
    </dsp:sp>
    <dsp:sp modelId="{2383C9BA-77BB-45BD-A4AE-CBB134C3D970}">
      <dsp:nvSpPr>
        <dsp:cNvPr id="0" name=""/>
        <dsp:cNvSpPr/>
      </dsp:nvSpPr>
      <dsp:spPr>
        <a:xfrm>
          <a:off x="932607" y="1635033"/>
          <a:ext cx="938239" cy="9382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Semantic knowledge &amp; Latent Semantic Analysis</a:t>
          </a:r>
          <a:endParaRPr lang="de-DE" sz="800" kern="1200" dirty="0"/>
        </a:p>
      </dsp:txBody>
      <dsp:txXfrm>
        <a:off x="1070009" y="1772435"/>
        <a:ext cx="663435" cy="663435"/>
      </dsp:txXfrm>
    </dsp:sp>
    <dsp:sp modelId="{5AA3B43D-FE7C-4DE4-92B6-378344CE4031}">
      <dsp:nvSpPr>
        <dsp:cNvPr id="0" name=""/>
        <dsp:cNvSpPr/>
      </dsp:nvSpPr>
      <dsp:spPr>
        <a:xfrm>
          <a:off x="2011582" y="1112246"/>
          <a:ext cx="298360" cy="3490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2011582" y="1182051"/>
        <a:ext cx="208852" cy="209415"/>
      </dsp:txXfrm>
    </dsp:sp>
    <dsp:sp modelId="{FE177F38-1CED-463B-A988-56CB3BEB4F44}">
      <dsp:nvSpPr>
        <dsp:cNvPr id="0" name=""/>
        <dsp:cNvSpPr/>
      </dsp:nvSpPr>
      <dsp:spPr>
        <a:xfrm>
          <a:off x="2433790" y="348520"/>
          <a:ext cx="1876478" cy="18764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50% Collaborative + 50 % content</a:t>
          </a:r>
          <a:endParaRPr lang="de-DE" sz="1700" kern="1200" dirty="0"/>
        </a:p>
      </dsp:txBody>
      <dsp:txXfrm>
        <a:off x="2708594" y="623324"/>
        <a:ext cx="1326870" cy="1326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3422-EA17-F948-BF63-CBC5318A2B77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7DEBE-DB84-1445-A195-EA89E0287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3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5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K-nearest neighbors: Collaborative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fällt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darunter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Clustering: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Gruppiere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ähnliche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und /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Items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empfehle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möglichst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ähnliche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Entscheidungsbäume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Jahre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liebsten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Road Movies?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Neuronale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Datenbasis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trainiere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neuronales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mithilfe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neuronalen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Netzes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Link analysis: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Netzwerkanalyse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Freundschaftsbeziehungen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semantischen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Netzwerken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Regression: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statistische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Anlayseverfahren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um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Beziehung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zwischen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unabhängigen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konkret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Filmen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Genres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mag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Heuristiken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jemand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gesehnen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vermutlich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bald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fortsetzen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wollen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sortiere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gesehener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Filme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Zeitstempeln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Recommender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Geschäftsmodell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Netflix hat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Konkurrenzdienste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besseres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durchgesetzt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Mehrwehrt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Anwender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Recommender system,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gleiches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gilt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Spotify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E-commerce: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Umsatzsteigerung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Vorschlagen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Produktergänzungen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Begründung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nennt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erleichtert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dies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Kaufentscheidung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das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Gefühl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Verlustes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Alternativen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Verbesserung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Service: amazon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möchte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richtige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vorschlagen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welches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gekauft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eher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nebensätzlich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guter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/“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Beratungs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”-Ersatz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Urlaub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Reisebüro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Nichen-Produkte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geringer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Käuferanzahl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können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Kosten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Vermarktung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sein =&gt;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unrentabel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entfällt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Marketing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trifft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richtigen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Konsumenten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(Netflix-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Produktionen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Marktanalyse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vorhandene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erleichtert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Usability-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Verbesserung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Darstellung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Wahrnehmung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tausend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belastet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zeitaufwändig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Menustruktur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zurecht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müssen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sondern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Verbessung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Usability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Besseres</a:t>
            </a:r>
            <a:r>
              <a:rPr lang="en-US" dirty="0" smtClean="0"/>
              <a:t> </a:t>
            </a:r>
            <a:r>
              <a:rPr lang="en-US" dirty="0" err="1" smtClean="0"/>
              <a:t>Verständnis</a:t>
            </a:r>
            <a:r>
              <a:rPr lang="en-US" dirty="0" smtClean="0"/>
              <a:t> des </a:t>
            </a:r>
            <a:r>
              <a:rPr lang="en-US" dirty="0" err="1" smtClean="0"/>
              <a:t>Anweders</a:t>
            </a:r>
            <a:r>
              <a:rPr lang="en-US" dirty="0" smtClean="0"/>
              <a:t> / </a:t>
            </a:r>
            <a:r>
              <a:rPr lang="en-US" dirty="0" err="1" smtClean="0"/>
              <a:t>Käufers</a:t>
            </a:r>
            <a:r>
              <a:rPr lang="en-US" dirty="0" smtClean="0"/>
              <a:t>: </a:t>
            </a:r>
            <a:r>
              <a:rPr lang="en-US" dirty="0" err="1" smtClean="0"/>
              <a:t>Beispiel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Tourismussektor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Nutzern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bestimmte</a:t>
            </a:r>
            <a:r>
              <a:rPr lang="en-US" baseline="0" dirty="0" smtClean="0"/>
              <a:t> Region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evaluieren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bestimmte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Zielgruppe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reagiert</a:t>
            </a:r>
            <a:r>
              <a:rPr lang="en-US" baseline="0" dirty="0" smtClean="0"/>
              <a:t> hat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Nutzerbindung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möchte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eigenen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Dienst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besser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aufgehoben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und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verstanden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fühlen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anderswo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außerdem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würde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Wechsel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seine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Bewertungen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Arbeit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verlieren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die man in das System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gesteckt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hat, um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anzupassen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bestmöglich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funktioniert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6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 based: </a:t>
            </a:r>
            <a:r>
              <a:rPr lang="en-US" dirty="0" err="1" smtClean="0"/>
              <a:t>finde</a:t>
            </a:r>
            <a:r>
              <a:rPr lang="en-US" dirty="0" smtClean="0"/>
              <a:t> </a:t>
            </a:r>
            <a:r>
              <a:rPr lang="en-US" dirty="0" err="1" smtClean="0"/>
              <a:t>Ähnlichkeiten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Items</a:t>
            </a:r>
          </a:p>
          <a:p>
            <a:pPr lvl="1"/>
            <a:r>
              <a:rPr lang="en-US" dirty="0" smtClean="0"/>
              <a:t>auf Basis der </a:t>
            </a:r>
            <a:r>
              <a:rPr lang="en-US" dirty="0" err="1" smtClean="0"/>
              <a:t>Bewertungen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endParaRPr lang="en-US" dirty="0" smtClean="0"/>
          </a:p>
          <a:p>
            <a:pPr lvl="1"/>
            <a:r>
              <a:rPr lang="en-US" dirty="0" err="1" smtClean="0"/>
              <a:t>Wenn</a:t>
            </a:r>
            <a:r>
              <a:rPr lang="en-US" dirty="0" smtClean="0"/>
              <a:t> die </a:t>
            </a:r>
            <a:r>
              <a:rPr lang="en-US" dirty="0" err="1" smtClean="0"/>
              <a:t>selben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Filme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r>
              <a:rPr lang="en-US" dirty="0" smtClean="0"/>
              <a:t> </a:t>
            </a:r>
            <a:r>
              <a:rPr lang="en-US" dirty="0" err="1" smtClean="0"/>
              <a:t>bewertet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,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vermutlich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endParaRPr lang="en-US" dirty="0" smtClean="0"/>
          </a:p>
          <a:p>
            <a:pPr lvl="1"/>
            <a:r>
              <a:rPr lang="en-US" dirty="0" err="1" smtClean="0"/>
              <a:t>Verwende</a:t>
            </a:r>
            <a:r>
              <a:rPr lang="en-US" dirty="0" smtClean="0"/>
              <a:t>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vorhandene</a:t>
            </a:r>
            <a:r>
              <a:rPr lang="en-US" dirty="0" smtClean="0"/>
              <a:t> </a:t>
            </a:r>
            <a:r>
              <a:rPr lang="en-US" dirty="0" err="1" smtClean="0"/>
              <a:t>Bewertung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Nutzers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ähnlichen</a:t>
            </a:r>
            <a:r>
              <a:rPr lang="en-US" dirty="0" smtClean="0"/>
              <a:t> </a:t>
            </a:r>
            <a:r>
              <a:rPr lang="en-US" dirty="0" err="1" smtClean="0"/>
              <a:t>unbekannten</a:t>
            </a:r>
            <a:r>
              <a:rPr lang="en-US" dirty="0" smtClean="0"/>
              <a:t> Film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1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0" y="-1448"/>
            <a:ext cx="9144000" cy="4511536"/>
          </a:xfrm>
        </p:spPr>
        <p:txBody>
          <a:bodyPr>
            <a:noAutofit/>
          </a:bodyPr>
          <a:lstStyle>
            <a:lvl1pPr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17302"/>
            <a:ext cx="8229600" cy="976628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 sz="2800" b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/>
            </a:pPr>
            <a:r>
              <a:rPr lang="de-DE" dirty="0">
                <a:solidFill>
                  <a:srgbClr val="B21E1D"/>
                </a:solidFill>
              </a:rPr>
              <a:t>Überschrift</a:t>
            </a:r>
            <a:endParaRPr lang="de-DE" dirty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456710"/>
            <a:ext cx="8229600" cy="761586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r>
              <a:rPr lang="de-DE" dirty="0"/>
              <a:t>Autor</a:t>
            </a:r>
          </a:p>
        </p:txBody>
      </p:sp>
      <p:pic>
        <p:nvPicPr>
          <p:cNvPr id="5" name="Bild 4" descr="UDElogo_4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6" name="Bild 5" descr="UDElogo_4c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4040188" cy="757237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06575"/>
            <a:ext cx="4040188" cy="43132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1850" y="1049338"/>
            <a:ext cx="4041775" cy="757237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06575"/>
            <a:ext cx="4041775" cy="43132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17474"/>
            <a:ext cx="8229600" cy="82867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96049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57200" y="1732651"/>
            <a:ext cx="8229600" cy="4393512"/>
          </a:xfrm>
        </p:spPr>
        <p:txBody>
          <a:bodyPr/>
          <a:lstStyle>
            <a:lvl1pPr>
              <a:defRPr sz="2000"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7475"/>
            <a:ext cx="3008313" cy="11620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7475"/>
            <a:ext cx="5111750" cy="6002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01704"/>
            <a:ext cx="3008313" cy="471810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749306"/>
          </a:xfr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549906"/>
            <a:ext cx="5486400" cy="62229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24121"/>
            <a:ext cx="8229600" cy="812622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7200" y="1049338"/>
            <a:ext cx="7510874" cy="5070476"/>
          </a:xfrm>
        </p:spPr>
        <p:txBody>
          <a:bodyPr anchor="t">
            <a:normAutofit/>
          </a:bodyPr>
          <a:lstStyle>
            <a:lvl1pPr marL="187200" indent="-277200">
              <a:buFont typeface="+mj-lt"/>
              <a:buAutoNum type="arabicPeriod"/>
              <a:defRPr sz="1800" cap="none"/>
            </a:lvl1pPr>
            <a:lvl2pPr marL="374400" indent="-277200">
              <a:buFont typeface="+mj-lt"/>
              <a:buAutoNum type="romanUcPeriod"/>
              <a:defRPr sz="1800" cap="none"/>
            </a:lvl2pPr>
            <a:lvl3pPr marL="561600" indent="-277200">
              <a:buFont typeface="+mj-lt"/>
              <a:buAutoNum type="romanLcPeriod"/>
              <a:defRPr sz="1800" cap="none"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968074" y="1049336"/>
            <a:ext cx="718726" cy="5070477"/>
          </a:xfrm>
        </p:spPr>
        <p:txBody>
          <a:bodyPr anchor="t">
            <a:normAutofit/>
          </a:bodyPr>
          <a:lstStyle>
            <a:lvl1pPr algn="r">
              <a:buNone/>
              <a:defRPr sz="1800" cap="none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Nr.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24121"/>
            <a:ext cx="8229600" cy="822029"/>
          </a:xfrm>
        </p:spPr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7200" y="1049338"/>
            <a:ext cx="8229600" cy="5070476"/>
          </a:xfrm>
        </p:spPr>
        <p:txBody>
          <a:bodyPr>
            <a:normAutofit/>
          </a:bodyPr>
          <a:lstStyle>
            <a:lvl1pPr marL="187200" indent="-187200">
              <a:buFont typeface="+mj-lt"/>
              <a:buNone/>
              <a:defRPr sz="1400" cap="none"/>
            </a:lvl1pPr>
            <a:lvl2pPr marL="374400" indent="-187200">
              <a:buFont typeface="+mj-lt"/>
              <a:buNone/>
              <a:defRPr sz="1800" cap="none"/>
            </a:lvl2pPr>
            <a:lvl3pPr marL="561600" indent="-187200">
              <a:buFont typeface="+mj-lt"/>
              <a:buNone/>
              <a:defRPr sz="1800" cap="none"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4125913" cy="5334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rgbClr val="304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06388" y="1676401"/>
            <a:ext cx="4121150" cy="41909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99000" y="1066800"/>
            <a:ext cx="4140200" cy="5334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rgbClr val="304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00588" y="1676401"/>
            <a:ext cx="4140200" cy="41909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E54BC217-06AB-2B48-878B-321F55B6E8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5867400"/>
            <a:ext cx="8531225" cy="2286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dirty="0"/>
              <a:t>(Verweis: )</a:t>
            </a:r>
            <a:endParaRPr lang="en-US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4"/>
          </p:nvPr>
        </p:nvSpPr>
        <p:spPr>
          <a:xfrm>
            <a:off x="3582937" y="6422010"/>
            <a:ext cx="4396303" cy="283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pPr algn="ctr"/>
            <a:r>
              <a:rPr lang="en-US"/>
              <a:t>Abnahme QG1 – M. Hesenius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2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17302"/>
            <a:ext cx="8229600" cy="976628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 sz="2800" b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/>
            </a:pPr>
            <a:r>
              <a:rPr lang="de-DE" dirty="0">
                <a:solidFill>
                  <a:srgbClr val="B21E1D"/>
                </a:solidFill>
              </a:rPr>
              <a:t>Überschrift</a:t>
            </a:r>
            <a:endParaRPr lang="de-DE" dirty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456710"/>
            <a:ext cx="8229600" cy="761586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r>
              <a:rPr lang="de-DE" dirty="0"/>
              <a:t>Autor</a:t>
            </a:r>
          </a:p>
        </p:txBody>
      </p:sp>
      <p:pic>
        <p:nvPicPr>
          <p:cNvPr id="5" name="Bild 4" descr="UDElogo_4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6" name="Bild 5" descr="UDElogo_4c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10" name="Picture 2" descr="beam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510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29074"/>
            <a:ext cx="8229600" cy="81707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96049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457200" y="2220142"/>
            <a:ext cx="82296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19417"/>
            <a:ext cx="8229600" cy="383821"/>
          </a:xfrm>
        </p:spPr>
        <p:txBody>
          <a:bodyPr/>
          <a:lstStyle/>
          <a:p>
            <a:r>
              <a:rPr lang="de-DE" dirty="0"/>
              <a:t>Einzeilige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8500"/>
            <a:ext cx="8229600" cy="5427663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Zweizeilige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49339"/>
            <a:ext cx="4038600" cy="50704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49339"/>
            <a:ext cx="4038600" cy="50704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19417"/>
            <a:ext cx="8229600" cy="82673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de-DE" dirty="0"/>
              <a:t>Mastertitelformat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0768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 20pt</a:t>
            </a:r>
          </a:p>
          <a:p>
            <a:pPr lvl="1"/>
            <a:r>
              <a:rPr lang="de-DE" dirty="0"/>
              <a:t>Zweite Ebene und weitere Ebenen 18pt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14pt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444417"/>
            <a:ext cx="4712170" cy="277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Fußnote 10pt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68074" y="6444417"/>
            <a:ext cx="718726" cy="277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6878A96-99AD-184B-A8E8-77C65609B72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Logo_paluno_CMYK.eps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200" y="6348974"/>
            <a:ext cx="2449429" cy="389681"/>
          </a:xfrm>
          <a:prstGeom prst="rect">
            <a:avLst/>
          </a:prstGeom>
        </p:spPr>
      </p:pic>
      <p:sp>
        <p:nvSpPr>
          <p:cNvPr id="8" name="Textplatzhalter 8"/>
          <p:cNvSpPr txBox="1">
            <a:spLocks/>
          </p:cNvSpPr>
          <p:nvPr/>
        </p:nvSpPr>
        <p:spPr bwMode="gray">
          <a:xfrm rot="16200000">
            <a:off x="8548467" y="5536242"/>
            <a:ext cx="945018" cy="24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-2880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04090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©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Verdana"/>
              </a:rPr>
              <a:t>paluno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1" r:id="rId2"/>
    <p:sldLayoutId id="2147483677" r:id="rId3"/>
    <p:sldLayoutId id="2147483678" r:id="rId4"/>
    <p:sldLayoutId id="2147483679" r:id="rId5"/>
    <p:sldLayoutId id="2147483682" r:id="rId6"/>
    <p:sldLayoutId id="214748369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accent5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 baseline="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Recommender</a:t>
            </a:r>
            <a:r>
              <a:rPr lang="de-DE" sz="2400" dirty="0" smtClean="0">
                <a:solidFill>
                  <a:schemeClr val="tx2"/>
                </a:solidFill>
              </a:rPr>
              <a:t> Systeme</a:t>
            </a:r>
            <a:endParaRPr lang="de-DE" sz="2400" dirty="0">
              <a:solidFill>
                <a:schemeClr val="tx2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Jacqueline Büttner</a:t>
            </a:r>
            <a:endParaRPr lang="de-DE" dirty="0"/>
          </a:p>
        </p:txBody>
      </p:sp>
      <p:pic>
        <p:nvPicPr>
          <p:cNvPr id="1026" name="Picture 2" descr="Ãhnliches F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88809"/>
            <a:ext cx="38100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48"/>
    </mc:Choice>
    <mc:Fallback xmlns="">
      <p:transition spd="slow" advTm="1414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Kaltstart</a:t>
            </a:r>
            <a:endParaRPr lang="en-US" dirty="0"/>
          </a:p>
          <a:p>
            <a:pPr lvl="1"/>
            <a:r>
              <a:rPr lang="en-US" dirty="0"/>
              <a:t>Start des Systems, </a:t>
            </a:r>
            <a:r>
              <a:rPr lang="en-US" dirty="0" err="1"/>
              <a:t>Umgang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</a:t>
            </a:r>
            <a:r>
              <a:rPr lang="en-US" dirty="0" err="1" smtClean="0"/>
              <a:t>Usern</a:t>
            </a:r>
            <a:endParaRPr lang="en-US" dirty="0" smtClean="0"/>
          </a:p>
          <a:p>
            <a:r>
              <a:rPr lang="en-US" dirty="0" err="1"/>
              <a:t>Skalierbarkeit</a:t>
            </a:r>
            <a:endParaRPr lang="en-US" dirty="0"/>
          </a:p>
          <a:p>
            <a:pPr lvl="1"/>
            <a:r>
              <a:rPr lang="en-US" dirty="0" err="1"/>
              <a:t>Parallelisierung</a:t>
            </a:r>
            <a:r>
              <a:rPr lang="en-US" dirty="0"/>
              <a:t>, </a:t>
            </a:r>
            <a:r>
              <a:rPr lang="en-US" dirty="0" err="1"/>
              <a:t>inkrementelle</a:t>
            </a:r>
            <a:r>
              <a:rPr lang="en-US" dirty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r>
              <a:rPr lang="en-US" dirty="0"/>
              <a:t>Data Sparsity</a:t>
            </a:r>
          </a:p>
          <a:p>
            <a:pPr lvl="1"/>
            <a:r>
              <a:rPr lang="en-US" dirty="0" err="1"/>
              <a:t>Anzahl</a:t>
            </a:r>
            <a:r>
              <a:rPr lang="en-US" dirty="0"/>
              <a:t> Items und </a:t>
            </a:r>
            <a:r>
              <a:rPr lang="en-US" dirty="0" err="1"/>
              <a:t>Nutzer</a:t>
            </a:r>
            <a:r>
              <a:rPr lang="en-US" dirty="0"/>
              <a:t> </a:t>
            </a:r>
            <a:r>
              <a:rPr lang="en-US" dirty="0" err="1"/>
              <a:t>meist</a:t>
            </a:r>
            <a:r>
              <a:rPr lang="en-US" dirty="0"/>
              <a:t> </a:t>
            </a:r>
            <a:r>
              <a:rPr lang="en-US" dirty="0" err="1"/>
              <a:t>hoch</a:t>
            </a:r>
            <a:r>
              <a:rPr lang="en-US" dirty="0"/>
              <a:t>, </a:t>
            </a:r>
            <a:r>
              <a:rPr lang="en-US" dirty="0" err="1"/>
              <a:t>jedoch</a:t>
            </a:r>
            <a:r>
              <a:rPr lang="en-US" dirty="0"/>
              <a:t> </a:t>
            </a:r>
            <a:r>
              <a:rPr lang="en-US" dirty="0" err="1"/>
              <a:t>wenig</a:t>
            </a:r>
            <a:r>
              <a:rPr lang="en-US" dirty="0"/>
              <a:t> </a:t>
            </a:r>
            <a:r>
              <a:rPr lang="en-US" dirty="0" err="1"/>
              <a:t>Überschneidungen</a:t>
            </a:r>
            <a:endParaRPr lang="en-US" dirty="0"/>
          </a:p>
          <a:p>
            <a:pPr lvl="1"/>
            <a:r>
              <a:rPr lang="en-US" dirty="0" err="1" smtClean="0"/>
              <a:t>Skalen</a:t>
            </a:r>
            <a:r>
              <a:rPr lang="en-US" dirty="0" smtClean="0"/>
              <a:t> </a:t>
            </a:r>
            <a:r>
              <a:rPr lang="en-US" dirty="0"/>
              <a:t>der </a:t>
            </a:r>
            <a:r>
              <a:rPr lang="en-US" dirty="0" err="1"/>
              <a:t>Bewertungen</a:t>
            </a:r>
            <a:r>
              <a:rPr lang="en-US" dirty="0"/>
              <a:t> von </a:t>
            </a:r>
            <a:r>
              <a:rPr lang="en-US" dirty="0" err="1"/>
              <a:t>Nutzern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vergleichbar</a:t>
            </a:r>
            <a:endParaRPr lang="en-US" dirty="0"/>
          </a:p>
          <a:p>
            <a:pPr lvl="2"/>
            <a:r>
              <a:rPr lang="en-US" dirty="0" err="1"/>
              <a:t>Nutzer</a:t>
            </a:r>
            <a:r>
              <a:rPr lang="en-US" dirty="0"/>
              <a:t> A </a:t>
            </a:r>
            <a:r>
              <a:rPr lang="en-US" dirty="0" err="1"/>
              <a:t>bewertet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5 Sterne,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Filme</a:t>
            </a:r>
            <a:endParaRPr lang="en-US" dirty="0"/>
          </a:p>
          <a:p>
            <a:pPr lvl="2"/>
            <a:r>
              <a:rPr lang="en-US" dirty="0" err="1"/>
              <a:t>Nutzer</a:t>
            </a:r>
            <a:r>
              <a:rPr lang="en-US" dirty="0"/>
              <a:t> B </a:t>
            </a:r>
            <a:r>
              <a:rPr lang="en-US" dirty="0" err="1"/>
              <a:t>bewertet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1 Stern,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Filme</a:t>
            </a:r>
            <a:endParaRPr lang="en-US" dirty="0"/>
          </a:p>
          <a:p>
            <a:pPr lvl="2"/>
            <a:r>
              <a:rPr lang="en-US" dirty="0" err="1"/>
              <a:t>Nutzer</a:t>
            </a:r>
            <a:r>
              <a:rPr lang="en-US" dirty="0"/>
              <a:t> C </a:t>
            </a:r>
            <a:r>
              <a:rPr lang="en-US" dirty="0" err="1"/>
              <a:t>bewertet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Filme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smtClean="0"/>
              <a:t>2-4</a:t>
            </a:r>
            <a:endParaRPr lang="en-US" dirty="0"/>
          </a:p>
          <a:p>
            <a:r>
              <a:rPr lang="en-US" dirty="0" err="1" smtClean="0"/>
              <a:t>Bewertungen</a:t>
            </a:r>
            <a:r>
              <a:rPr lang="en-US" dirty="0" smtClean="0"/>
              <a:t>, </a:t>
            </a:r>
            <a:r>
              <a:rPr lang="en-US" dirty="0" err="1" smtClean="0"/>
              <a:t>Bewegungsdaten</a:t>
            </a:r>
            <a:r>
              <a:rPr lang="en-US" dirty="0" smtClean="0"/>
              <a:t>, </a:t>
            </a:r>
            <a:r>
              <a:rPr lang="en-US" dirty="0" err="1" smtClean="0"/>
              <a:t>Demographische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endParaRPr lang="en-US" dirty="0" smtClean="0"/>
          </a:p>
          <a:p>
            <a:pPr lvl="0"/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man </a:t>
            </a:r>
            <a:r>
              <a:rPr lang="en-US" dirty="0" err="1" smtClean="0"/>
              <a:t>impliztes</a:t>
            </a:r>
            <a:r>
              <a:rPr lang="en-US" dirty="0" smtClean="0"/>
              <a:t> Feedback </a:t>
            </a:r>
            <a:r>
              <a:rPr lang="en-US" dirty="0" err="1" smtClean="0"/>
              <a:t>feststellen</a:t>
            </a:r>
            <a:endParaRPr lang="en-US" dirty="0" smtClean="0"/>
          </a:p>
          <a:p>
            <a:r>
              <a:rPr lang="en-US" dirty="0" err="1" smtClean="0"/>
              <a:t>Zeit</a:t>
            </a:r>
            <a:r>
              <a:rPr lang="en-US" dirty="0"/>
              <a:t>: </a:t>
            </a:r>
            <a:r>
              <a:rPr lang="en-US" dirty="0" err="1"/>
              <a:t>Vorlieben</a:t>
            </a:r>
            <a:r>
              <a:rPr lang="en-US" dirty="0"/>
              <a:t> </a:t>
            </a:r>
            <a:r>
              <a:rPr lang="en-US" dirty="0" err="1"/>
              <a:t>ändern</a:t>
            </a:r>
            <a:r>
              <a:rPr lang="en-US" dirty="0"/>
              <a:t> </a:t>
            </a:r>
            <a:r>
              <a:rPr lang="en-US" dirty="0" err="1"/>
              <a:t>sich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2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Implizites</a:t>
            </a:r>
            <a:r>
              <a:rPr lang="en-US" dirty="0" smtClean="0"/>
              <a:t> Feedback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Selektionen</a:t>
            </a:r>
            <a:r>
              <a:rPr lang="en-US" dirty="0" smtClean="0"/>
              <a:t> / Klicks</a:t>
            </a:r>
          </a:p>
          <a:p>
            <a:r>
              <a:rPr lang="en-US" dirty="0" err="1" smtClean="0"/>
              <a:t>Dauer</a:t>
            </a:r>
            <a:r>
              <a:rPr lang="en-US" dirty="0" smtClean="0"/>
              <a:t> des </a:t>
            </a:r>
            <a:r>
              <a:rPr lang="en-US" dirty="0" err="1" smtClean="0"/>
              <a:t>Verhaltens</a:t>
            </a:r>
            <a:endParaRPr lang="en-US" dirty="0" smtClean="0"/>
          </a:p>
          <a:p>
            <a:r>
              <a:rPr lang="en-US" dirty="0" err="1" smtClean="0"/>
              <a:t>Wiederholung</a:t>
            </a:r>
            <a:endParaRPr lang="en-US" dirty="0" smtClean="0"/>
          </a:p>
          <a:p>
            <a:r>
              <a:rPr lang="en-US" dirty="0" err="1" smtClean="0"/>
              <a:t>Kauf</a:t>
            </a:r>
            <a:endParaRPr lang="en-US" dirty="0"/>
          </a:p>
          <a:p>
            <a:r>
              <a:rPr lang="en-US" dirty="0" err="1" smtClean="0"/>
              <a:t>Referenz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speichern</a:t>
            </a:r>
            <a:r>
              <a:rPr lang="en-US" dirty="0" smtClean="0"/>
              <a:t> / </a:t>
            </a:r>
            <a:r>
              <a:rPr lang="en-US" dirty="0" err="1" smtClean="0"/>
              <a:t>merken</a:t>
            </a:r>
            <a:r>
              <a:rPr lang="en-US" dirty="0" smtClean="0"/>
              <a:t>, </a:t>
            </a:r>
            <a:r>
              <a:rPr lang="en-US" dirty="0" err="1" smtClean="0"/>
              <a:t>Drucken</a:t>
            </a:r>
            <a:r>
              <a:rPr lang="en-US" dirty="0" smtClean="0"/>
              <a:t>, </a:t>
            </a:r>
            <a:r>
              <a:rPr lang="en-US" dirty="0" err="1" smtClean="0"/>
              <a:t>Löschen</a:t>
            </a:r>
            <a:endParaRPr lang="en-US" dirty="0" smtClean="0"/>
          </a:p>
          <a:p>
            <a:r>
              <a:rPr lang="en-US" dirty="0" err="1" smtClean="0"/>
              <a:t>weiterleiten</a:t>
            </a:r>
            <a:r>
              <a:rPr lang="en-US" dirty="0" smtClean="0"/>
              <a:t>, </a:t>
            </a:r>
            <a:r>
              <a:rPr lang="en-US" dirty="0" err="1" smtClean="0"/>
              <a:t>antworten</a:t>
            </a:r>
            <a:r>
              <a:rPr lang="en-US" dirty="0" smtClean="0"/>
              <a:t>, </a:t>
            </a:r>
            <a:r>
              <a:rPr lang="en-US" dirty="0" err="1"/>
              <a:t>v</a:t>
            </a:r>
            <a:r>
              <a:rPr lang="en-US" dirty="0" err="1" smtClean="0"/>
              <a:t>erlinken</a:t>
            </a:r>
            <a:r>
              <a:rPr lang="en-US" dirty="0" smtClean="0"/>
              <a:t>, </a:t>
            </a:r>
            <a:r>
              <a:rPr lang="en-US" dirty="0" err="1" smtClean="0"/>
              <a:t>zitieren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Lesedauer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Buches</a:t>
            </a:r>
            <a:r>
              <a:rPr lang="en-US" dirty="0"/>
              <a:t> </a:t>
            </a:r>
            <a:r>
              <a:rPr lang="en-US" dirty="0" err="1" smtClean="0"/>
              <a:t>korreliert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Bewertung</a:t>
            </a:r>
            <a:r>
              <a:rPr lang="en-US" dirty="0" smtClean="0"/>
              <a:t> des </a:t>
            </a:r>
            <a:r>
              <a:rPr lang="en-US" dirty="0" err="1" smtClean="0"/>
              <a:t>Buches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Dauer</a:t>
            </a:r>
            <a:r>
              <a:rPr lang="en-US" dirty="0" smtClean="0"/>
              <a:t> des </a:t>
            </a:r>
            <a:r>
              <a:rPr lang="en-US" dirty="0" err="1" smtClean="0"/>
              <a:t>Ansehens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Videos </a:t>
            </a:r>
            <a:r>
              <a:rPr lang="en-US" dirty="0" err="1" smtClean="0"/>
              <a:t>bei</a:t>
            </a:r>
            <a:r>
              <a:rPr lang="en-US" dirty="0" smtClean="0"/>
              <a:t> Netflix </a:t>
            </a:r>
            <a:r>
              <a:rPr lang="en-US" dirty="0" err="1" smtClean="0"/>
              <a:t>korreliert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Bewertung</a:t>
            </a:r>
            <a:r>
              <a:rPr lang="en-US" dirty="0" smtClean="0"/>
              <a:t> des Videos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Gewitterblitz 3"/>
          <p:cNvSpPr/>
          <p:nvPr/>
        </p:nvSpPr>
        <p:spPr>
          <a:xfrm>
            <a:off x="3450210" y="3667026"/>
            <a:ext cx="669304" cy="329938"/>
          </a:xfrm>
          <a:prstGeom prst="lightningBol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1">
            <a:normAutofit fontScale="25000" lnSpcReduction="20000"/>
          </a:bodyPr>
          <a:lstStyle/>
          <a:p>
            <a:pPr algn="ctr"/>
            <a:endParaRPr lang="de-DE" dirty="0" err="1" smtClean="0"/>
          </a:p>
        </p:txBody>
      </p:sp>
    </p:spTree>
    <p:extLst>
      <p:ext uri="{BB962C8B-B14F-4D97-AF65-F5344CB8AC3E}">
        <p14:creationId xmlns:p14="http://schemas.microsoft.com/office/powerpoint/2010/main" val="369443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Auswertung</a:t>
            </a:r>
            <a:r>
              <a:rPr lang="en-US" dirty="0" smtClean="0"/>
              <a:t> </a:t>
            </a:r>
            <a:r>
              <a:rPr lang="en-US" dirty="0" err="1" smtClean="0"/>
              <a:t>Impliziten</a:t>
            </a:r>
            <a:r>
              <a:rPr lang="en-US" dirty="0" smtClean="0"/>
              <a:t> Feedback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Netflix</a:t>
            </a:r>
          </a:p>
          <a:p>
            <a:pPr lvl="1"/>
            <a:r>
              <a:rPr lang="en-US" dirty="0" err="1" smtClean="0"/>
              <a:t>Zeit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Video </a:t>
            </a:r>
            <a:r>
              <a:rPr lang="en-US" dirty="0" err="1" smtClean="0"/>
              <a:t>gestartet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endParaRPr lang="en-US" dirty="0" smtClean="0"/>
          </a:p>
          <a:p>
            <a:pPr lvl="2"/>
            <a:r>
              <a:rPr lang="en-US" dirty="0" smtClean="0"/>
              <a:t>Positive Interpretation: je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Video </a:t>
            </a:r>
            <a:r>
              <a:rPr lang="en-US" dirty="0" err="1" smtClean="0"/>
              <a:t>angeklickt</a:t>
            </a:r>
            <a:r>
              <a:rPr lang="en-US" dirty="0" smtClean="0"/>
              <a:t> </a:t>
            </a:r>
            <a:r>
              <a:rPr lang="en-US" dirty="0" err="1" smtClean="0"/>
              <a:t>wurde</a:t>
            </a:r>
            <a:r>
              <a:rPr lang="en-US" dirty="0" smtClean="0"/>
              <a:t>, </a:t>
            </a:r>
            <a:r>
              <a:rPr lang="en-US" dirty="0" err="1" smtClean="0"/>
              <a:t>desto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war der </a:t>
            </a:r>
            <a:r>
              <a:rPr lang="en-US" dirty="0" err="1" smtClean="0"/>
              <a:t>Vorschlag</a:t>
            </a:r>
            <a:endParaRPr lang="en-US" dirty="0" smtClean="0"/>
          </a:p>
          <a:p>
            <a:pPr lvl="2"/>
            <a:r>
              <a:rPr lang="en-US" dirty="0" smtClean="0"/>
              <a:t>Negative </a:t>
            </a:r>
            <a:r>
              <a:rPr lang="en-US" dirty="0" err="1" smtClean="0"/>
              <a:t>Intepretation</a:t>
            </a:r>
            <a:r>
              <a:rPr lang="en-US" dirty="0" smtClean="0"/>
              <a:t>: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Vorschläge</a:t>
            </a:r>
            <a:r>
              <a:rPr lang="en-US" dirty="0" smtClean="0"/>
              <a:t> </a:t>
            </a:r>
            <a:r>
              <a:rPr lang="en-US" dirty="0" err="1" smtClean="0"/>
              <a:t>waren</a:t>
            </a:r>
            <a:r>
              <a:rPr lang="en-US" dirty="0" smtClean="0"/>
              <a:t> so </a:t>
            </a:r>
            <a:r>
              <a:rPr lang="en-US" dirty="0" err="1" smtClean="0"/>
              <a:t>schlecht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Auswahl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r>
              <a:rPr lang="en-US" dirty="0" smtClean="0"/>
              <a:t> </a:t>
            </a:r>
            <a:r>
              <a:rPr lang="en-US" dirty="0" err="1" smtClean="0"/>
              <a:t>fiel</a:t>
            </a:r>
            <a:endParaRPr lang="en-US" dirty="0"/>
          </a:p>
          <a:p>
            <a:pPr lvl="1"/>
            <a:r>
              <a:rPr lang="en-US" dirty="0" smtClean="0"/>
              <a:t>Negatives Feedback </a:t>
            </a:r>
            <a:r>
              <a:rPr lang="en-US" dirty="0" err="1" smtClean="0"/>
              <a:t>störanfällig</a:t>
            </a:r>
            <a:r>
              <a:rPr lang="en-US" dirty="0" smtClean="0"/>
              <a:t>: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verlässt</a:t>
            </a:r>
            <a:r>
              <a:rPr lang="en-US" dirty="0" smtClean="0"/>
              <a:t> </a:t>
            </a:r>
            <a:r>
              <a:rPr lang="en-US" dirty="0" err="1" smtClean="0"/>
              <a:t>Seite</a:t>
            </a:r>
            <a:r>
              <a:rPr lang="en-US" dirty="0" smtClean="0"/>
              <a:t>, </a:t>
            </a:r>
            <a:r>
              <a:rPr lang="en-US" dirty="0" err="1" smtClean="0"/>
              <a:t>weil</a:t>
            </a:r>
            <a:r>
              <a:rPr lang="en-US" dirty="0" smtClean="0"/>
              <a:t> ?</a:t>
            </a:r>
          </a:p>
          <a:p>
            <a:r>
              <a:rPr lang="en-US" dirty="0" smtClean="0"/>
              <a:t> Amazon</a:t>
            </a:r>
          </a:p>
          <a:p>
            <a:pPr lvl="1"/>
            <a:r>
              <a:rPr lang="en-US" dirty="0" smtClean="0"/>
              <a:t>Hover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Vorschlag</a:t>
            </a:r>
            <a:r>
              <a:rPr lang="en-US" dirty="0" smtClean="0"/>
              <a:t> und </a:t>
            </a:r>
            <a:r>
              <a:rPr lang="en-US" dirty="0" err="1" smtClean="0"/>
              <a:t>Verweildauer</a:t>
            </a:r>
            <a:endParaRPr lang="en-US" dirty="0" smtClean="0"/>
          </a:p>
          <a:p>
            <a:pPr lvl="1"/>
            <a:r>
              <a:rPr lang="en-US" dirty="0" smtClean="0"/>
              <a:t>Klick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hin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Kauf</a:t>
            </a:r>
            <a:endParaRPr lang="en-US" dirty="0" smtClean="0"/>
          </a:p>
          <a:p>
            <a:pPr lvl="1"/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Vorschlag</a:t>
            </a:r>
            <a:r>
              <a:rPr lang="en-US" dirty="0" smtClean="0"/>
              <a:t> </a:t>
            </a:r>
            <a:r>
              <a:rPr lang="en-US" dirty="0" err="1" smtClean="0"/>
              <a:t>unsinnig</a:t>
            </a:r>
            <a:r>
              <a:rPr lang="en-US" dirty="0" smtClean="0"/>
              <a:t>, </a:t>
            </a:r>
            <a:r>
              <a:rPr lang="en-US" dirty="0" err="1" smtClean="0"/>
              <a:t>weil</a:t>
            </a:r>
            <a:r>
              <a:rPr lang="en-US" dirty="0" smtClean="0"/>
              <a:t> der </a:t>
            </a:r>
            <a:r>
              <a:rPr lang="en-US" dirty="0" err="1" smtClean="0"/>
              <a:t>Nutzer</a:t>
            </a:r>
            <a:r>
              <a:rPr lang="en-US" dirty="0" smtClean="0"/>
              <a:t> das </a:t>
            </a:r>
            <a:r>
              <a:rPr lang="en-US" dirty="0" err="1" smtClean="0"/>
              <a:t>Produkt</a:t>
            </a:r>
            <a:r>
              <a:rPr lang="en-US" dirty="0" smtClean="0"/>
              <a:t>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besitzt</a:t>
            </a:r>
            <a:r>
              <a:rPr lang="en-US" dirty="0" smtClean="0"/>
              <a:t> und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</a:t>
            </a:r>
            <a:r>
              <a:rPr lang="en-US" dirty="0" err="1" smtClean="0"/>
              <a:t>kaufen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(</a:t>
            </a:r>
            <a:r>
              <a:rPr lang="en-US" dirty="0" err="1" smtClean="0"/>
              <a:t>Waschmachine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Datenschutz</a:t>
            </a:r>
            <a:endParaRPr lang="en-US" dirty="0"/>
          </a:p>
          <a:p>
            <a:pPr lvl="1"/>
            <a:r>
              <a:rPr lang="en-US" dirty="0" err="1"/>
              <a:t>Dürfen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überhaupt</a:t>
            </a:r>
            <a:r>
              <a:rPr lang="en-US" dirty="0"/>
              <a:t> </a:t>
            </a:r>
            <a:r>
              <a:rPr lang="en-US" dirty="0" err="1" smtClean="0"/>
              <a:t>verwendet</a:t>
            </a:r>
            <a:r>
              <a:rPr lang="en-US" dirty="0" smtClean="0"/>
              <a:t> </a:t>
            </a:r>
            <a:r>
              <a:rPr lang="en-US" dirty="0" err="1"/>
              <a:t>werden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Verfremdung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Implizite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Rückschlussmöglichkeit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5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Methodenwahl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Collaborative, Content, demographic </a:t>
            </a:r>
            <a:r>
              <a:rPr lang="en-US" dirty="0" err="1" smtClean="0"/>
              <a:t>oder</a:t>
            </a:r>
            <a:r>
              <a:rPr lang="en-US" dirty="0" smtClean="0"/>
              <a:t> knowledge based RS?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vs. memory </a:t>
            </a:r>
            <a:r>
              <a:rPr lang="en-US" dirty="0" smtClean="0"/>
              <a:t>based</a:t>
            </a:r>
          </a:p>
          <a:p>
            <a:pPr lvl="1"/>
            <a:r>
              <a:rPr lang="en-US" dirty="0" err="1" smtClean="0"/>
              <a:t>Kombination</a:t>
            </a:r>
            <a:r>
              <a:rPr lang="en-US" dirty="0" smtClean="0"/>
              <a:t> </a:t>
            </a:r>
            <a:r>
              <a:rPr lang="en-US" dirty="0"/>
              <a:t>von </a:t>
            </a:r>
            <a:r>
              <a:rPr lang="en-US" dirty="0" err="1" smtClean="0"/>
              <a:t>Algorithmen</a:t>
            </a:r>
            <a:r>
              <a:rPr lang="en-US" dirty="0" smtClean="0"/>
              <a:t>, Page-</a:t>
            </a:r>
            <a:r>
              <a:rPr lang="en-US" dirty="0" err="1" smtClean="0"/>
              <a:t>Generierung</a:t>
            </a:r>
            <a:endParaRPr lang="en-US" dirty="0" smtClean="0"/>
          </a:p>
          <a:p>
            <a:r>
              <a:rPr lang="en-US" dirty="0" err="1" smtClean="0"/>
              <a:t>Testdesign</a:t>
            </a:r>
            <a:endParaRPr lang="en-US" dirty="0" smtClean="0"/>
          </a:p>
          <a:p>
            <a:pPr lvl="1"/>
            <a:r>
              <a:rPr lang="en-US" dirty="0" err="1" smtClean="0"/>
              <a:t>bestehende</a:t>
            </a:r>
            <a:r>
              <a:rPr lang="en-US" dirty="0" smtClean="0"/>
              <a:t> </a:t>
            </a:r>
            <a:r>
              <a:rPr lang="en-US" dirty="0" err="1"/>
              <a:t>Datenbanken</a:t>
            </a:r>
            <a:r>
              <a:rPr lang="en-US" dirty="0"/>
              <a:t> </a:t>
            </a:r>
            <a:r>
              <a:rPr lang="en-US" dirty="0" err="1"/>
              <a:t>z.B</a:t>
            </a:r>
            <a:r>
              <a:rPr lang="en-US" dirty="0"/>
              <a:t>. von Netflix, </a:t>
            </a:r>
            <a:r>
              <a:rPr lang="en-US" dirty="0" err="1"/>
              <a:t>lastfm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Usability-Evaluation</a:t>
            </a:r>
            <a:endParaRPr lang="en-US" dirty="0" smtClean="0"/>
          </a:p>
          <a:p>
            <a:pPr lvl="1"/>
            <a:r>
              <a:rPr lang="en-US" dirty="0" smtClean="0"/>
              <a:t>A/B-Test</a:t>
            </a:r>
          </a:p>
          <a:p>
            <a:pPr lvl="1"/>
            <a:r>
              <a:rPr lang="en-US" dirty="0" smtClean="0"/>
              <a:t>Start </a:t>
            </a:r>
            <a:r>
              <a:rPr lang="en-US" dirty="0" err="1" smtClean="0"/>
              <a:t>mittels</a:t>
            </a:r>
            <a:r>
              <a:rPr lang="en-US" dirty="0" smtClean="0"/>
              <a:t> knowledge-</a:t>
            </a:r>
            <a:r>
              <a:rPr lang="en-US" dirty="0" err="1" smtClean="0"/>
              <a:t>basiertem</a:t>
            </a:r>
            <a:r>
              <a:rPr lang="en-US" dirty="0" smtClean="0"/>
              <a:t> Ansatz, </a:t>
            </a:r>
            <a:r>
              <a:rPr lang="en-US" dirty="0" err="1" smtClean="0"/>
              <a:t>danach</a:t>
            </a:r>
            <a:r>
              <a:rPr lang="en-US" dirty="0" smtClean="0"/>
              <a:t> Training und Online-Evaluation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Nutzerfeedback</a:t>
            </a:r>
            <a:endParaRPr lang="de-DE" dirty="0"/>
          </a:p>
          <a:p>
            <a:pPr lvl="0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55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: </a:t>
            </a:r>
            <a:r>
              <a:rPr lang="en-US" dirty="0" err="1" smtClean="0"/>
              <a:t>Auswahlkriterien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Kaltstartproblematik</a:t>
            </a:r>
            <a:endParaRPr lang="en-US" dirty="0" smtClean="0"/>
          </a:p>
          <a:p>
            <a:pPr lvl="1"/>
            <a:r>
              <a:rPr lang="en-US" dirty="0" smtClean="0"/>
              <a:t>Collaborative, content und demographic based RS </a:t>
            </a:r>
            <a:r>
              <a:rPr lang="en-US" dirty="0" err="1" smtClean="0"/>
              <a:t>brauchen</a:t>
            </a:r>
            <a:r>
              <a:rPr lang="en-US" dirty="0" smtClean="0"/>
              <a:t> </a:t>
            </a:r>
            <a:r>
              <a:rPr lang="en-US" dirty="0" err="1" smtClean="0"/>
              <a:t>initiale</a:t>
            </a:r>
            <a:r>
              <a:rPr lang="en-US" dirty="0" smtClean="0"/>
              <a:t> </a:t>
            </a:r>
            <a:r>
              <a:rPr lang="en-US" dirty="0" err="1" smtClean="0"/>
              <a:t>Unterstützung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Fragebogen</a:t>
            </a:r>
            <a:endParaRPr lang="en-US" dirty="0" smtClean="0"/>
          </a:p>
          <a:p>
            <a:pPr lvl="1"/>
            <a:r>
              <a:rPr lang="en-US" dirty="0" err="1" smtClean="0"/>
              <a:t>Kombination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wissensbasierten</a:t>
            </a:r>
            <a:r>
              <a:rPr lang="en-US" dirty="0" smtClean="0"/>
              <a:t> </a:t>
            </a:r>
            <a:r>
              <a:rPr lang="en-US" dirty="0" err="1" smtClean="0"/>
              <a:t>Ansätzen</a:t>
            </a:r>
            <a:r>
              <a:rPr lang="en-US" dirty="0" smtClean="0"/>
              <a:t> </a:t>
            </a:r>
            <a:r>
              <a:rPr lang="en-US" dirty="0" err="1" smtClean="0"/>
              <a:t>möglich</a:t>
            </a:r>
            <a:endParaRPr lang="en-US" dirty="0" smtClean="0"/>
          </a:p>
          <a:p>
            <a:pPr lvl="1"/>
            <a:r>
              <a:rPr lang="en-US" dirty="0" err="1"/>
              <a:t>Profitiert</a:t>
            </a:r>
            <a:r>
              <a:rPr lang="en-US" dirty="0"/>
              <a:t> von </a:t>
            </a:r>
            <a:r>
              <a:rPr lang="en-US" dirty="0" err="1"/>
              <a:t>kontinuierlicher</a:t>
            </a:r>
            <a:r>
              <a:rPr lang="en-US" dirty="0"/>
              <a:t> </a:t>
            </a:r>
            <a:r>
              <a:rPr lang="en-US" dirty="0" err="1"/>
              <a:t>Nutzung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 smtClean="0"/>
              <a:t>Plastizität</a:t>
            </a:r>
            <a:endParaRPr lang="en-US" dirty="0" smtClean="0"/>
          </a:p>
          <a:p>
            <a:pPr lvl="1"/>
            <a:r>
              <a:rPr lang="en-US" dirty="0" smtClean="0"/>
              <a:t>Collaborative und content based RS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Zeitstempel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, um Trends </a:t>
            </a:r>
            <a:r>
              <a:rPr lang="en-US" dirty="0" err="1" smtClean="0"/>
              <a:t>abzubilden</a:t>
            </a:r>
            <a:r>
              <a:rPr lang="en-US" dirty="0" smtClean="0"/>
              <a:t>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verwerfen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Demographic und knowledge based RS </a:t>
            </a:r>
            <a:r>
              <a:rPr lang="en-US" dirty="0" err="1" smtClean="0"/>
              <a:t>machen</a:t>
            </a:r>
            <a:r>
              <a:rPr lang="en-US" dirty="0" smtClean="0"/>
              <a:t> </a:t>
            </a:r>
            <a:r>
              <a:rPr lang="en-US" dirty="0" err="1" smtClean="0"/>
              <a:t>weniger</a:t>
            </a:r>
            <a:r>
              <a:rPr lang="en-US" dirty="0" smtClean="0"/>
              <a:t> </a:t>
            </a:r>
            <a:r>
              <a:rPr lang="en-US" dirty="0" err="1" smtClean="0"/>
              <a:t>nutzerbezogene</a:t>
            </a:r>
            <a:r>
              <a:rPr lang="en-US" dirty="0" smtClean="0"/>
              <a:t> </a:t>
            </a:r>
            <a:r>
              <a:rPr lang="en-US" dirty="0" err="1" smtClean="0"/>
              <a:t>Annahmen</a:t>
            </a:r>
            <a:endParaRPr lang="en-US" dirty="0" smtClean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905817" y="6158101"/>
            <a:ext cx="78098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de-DE" sz="900" b="0" i="1" u="none" strike="noStrike" cap="none" normalizeH="0" baseline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Burke 2007)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733307755"/>
              </p:ext>
            </p:extLst>
          </p:nvPr>
        </p:nvGraphicFramePr>
        <p:xfrm>
          <a:off x="3004793" y="2313233"/>
          <a:ext cx="3924693" cy="1393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7324627" y="2654647"/>
            <a:ext cx="1565635" cy="7633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err="1"/>
              <a:t>n</a:t>
            </a:r>
            <a:r>
              <a:rPr lang="en-US" dirty="0" err="1" smtClean="0"/>
              <a:t>ützlich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flüchtige</a:t>
            </a:r>
            <a:r>
              <a:rPr lang="en-US" dirty="0" smtClean="0"/>
              <a:t> User</a:t>
            </a:r>
            <a:endParaRPr lang="de-DE" dirty="0" err="1" smtClean="0"/>
          </a:p>
        </p:txBody>
      </p:sp>
      <p:sp>
        <p:nvSpPr>
          <p:cNvPr id="12" name="Textfeld 11"/>
          <p:cNvSpPr txBox="1"/>
          <p:nvPr/>
        </p:nvSpPr>
        <p:spPr>
          <a:xfrm>
            <a:off x="-146901" y="2613228"/>
            <a:ext cx="3151694" cy="7633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lvl="1"/>
            <a:r>
              <a:rPr lang="en-US" dirty="0" err="1" smtClean="0"/>
              <a:t>profitiert</a:t>
            </a:r>
            <a:r>
              <a:rPr lang="en-US" dirty="0" smtClean="0"/>
              <a:t> </a:t>
            </a:r>
            <a:r>
              <a:rPr lang="en-US" dirty="0"/>
              <a:t>von </a:t>
            </a:r>
            <a:r>
              <a:rPr lang="en-US" dirty="0" err="1"/>
              <a:t>kontinuierlicher</a:t>
            </a:r>
            <a:r>
              <a:rPr lang="en-US" dirty="0"/>
              <a:t> </a:t>
            </a:r>
            <a:r>
              <a:rPr lang="en-US" dirty="0" err="1"/>
              <a:t>Nutzung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: </a:t>
            </a:r>
            <a:r>
              <a:rPr lang="en-US" dirty="0" err="1"/>
              <a:t>Auswahlkriterien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Überraschung</a:t>
            </a:r>
            <a:endParaRPr lang="en-US" dirty="0"/>
          </a:p>
          <a:p>
            <a:pPr lvl="1"/>
            <a:r>
              <a:rPr lang="en-US" dirty="0"/>
              <a:t>Knowledge based RS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nichts</a:t>
            </a:r>
            <a:r>
              <a:rPr lang="en-US" dirty="0"/>
              <a:t> </a:t>
            </a:r>
            <a:r>
              <a:rPr lang="en-US" dirty="0" err="1"/>
              <a:t>vorschlagen</a:t>
            </a:r>
            <a:r>
              <a:rPr lang="en-US" dirty="0"/>
              <a:t>, </a:t>
            </a:r>
            <a:r>
              <a:rPr lang="en-US" dirty="0" err="1"/>
              <a:t>für</a:t>
            </a:r>
            <a:r>
              <a:rPr lang="en-US" dirty="0"/>
              <a:t> das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explizite</a:t>
            </a:r>
            <a:r>
              <a:rPr lang="en-US" dirty="0"/>
              <a:t> </a:t>
            </a:r>
            <a:r>
              <a:rPr lang="en-US" dirty="0" err="1"/>
              <a:t>Assoziation</a:t>
            </a:r>
            <a:r>
              <a:rPr lang="en-US" dirty="0"/>
              <a:t> </a:t>
            </a:r>
            <a:r>
              <a:rPr lang="en-US" dirty="0" err="1" smtClean="0"/>
              <a:t>gibt</a:t>
            </a:r>
            <a:endParaRPr lang="en-US" dirty="0" smtClean="0"/>
          </a:p>
          <a:p>
            <a:r>
              <a:rPr lang="en-US" dirty="0" err="1" smtClean="0"/>
              <a:t>Domänenwissen</a:t>
            </a:r>
            <a:endParaRPr lang="en-US" dirty="0" smtClean="0"/>
          </a:p>
          <a:p>
            <a:pPr lvl="1"/>
            <a:r>
              <a:rPr lang="en-US" dirty="0" err="1" smtClean="0"/>
              <a:t>Für</a:t>
            </a:r>
            <a:r>
              <a:rPr lang="en-US" dirty="0" smtClean="0"/>
              <a:t> collaborative Filtering </a:t>
            </a:r>
            <a:r>
              <a:rPr lang="en-US" dirty="0" err="1" smtClean="0"/>
              <a:t>spielt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untergeordnete</a:t>
            </a:r>
            <a:r>
              <a:rPr lang="en-US" dirty="0" smtClean="0"/>
              <a:t> Rolle, welches </a:t>
            </a:r>
            <a:r>
              <a:rPr lang="en-US" dirty="0" err="1" smtClean="0"/>
              <a:t>Produkt</a:t>
            </a:r>
            <a:r>
              <a:rPr lang="en-US" dirty="0" smtClean="0"/>
              <a:t> </a:t>
            </a:r>
            <a:r>
              <a:rPr lang="en-US" dirty="0" err="1" smtClean="0"/>
              <a:t>empfohlen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      model based 							memory based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905817" y="6180469"/>
            <a:ext cx="78098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(Burke 2007)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933670271"/>
              </p:ext>
            </p:extLst>
          </p:nvPr>
        </p:nvGraphicFramePr>
        <p:xfrm>
          <a:off x="2703135" y="2460700"/>
          <a:ext cx="3924693" cy="1393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6919275" y="2679565"/>
            <a:ext cx="1970988" cy="7633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Domänenwissen</a:t>
            </a:r>
            <a:r>
              <a:rPr lang="en-US" dirty="0" smtClean="0"/>
              <a:t> </a:t>
            </a:r>
            <a:r>
              <a:rPr lang="en-US" dirty="0" err="1" smtClean="0"/>
              <a:t>erforderlich</a:t>
            </a:r>
            <a:endParaRPr lang="de-DE" dirty="0" err="1" smtClean="0"/>
          </a:p>
        </p:txBody>
      </p:sp>
      <p:sp>
        <p:nvSpPr>
          <p:cNvPr id="14" name="Textfeld 13"/>
          <p:cNvSpPr txBox="1"/>
          <p:nvPr/>
        </p:nvSpPr>
        <p:spPr>
          <a:xfrm>
            <a:off x="-344864" y="2775667"/>
            <a:ext cx="3151694" cy="7633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lvl="1"/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Domänenwissen</a:t>
            </a:r>
            <a:r>
              <a:rPr lang="en-US" dirty="0" smtClean="0"/>
              <a:t> </a:t>
            </a:r>
            <a:r>
              <a:rPr lang="en-US" dirty="0" err="1" smtClean="0"/>
              <a:t>erforderlich</a:t>
            </a:r>
            <a:endParaRPr lang="en-US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913865330"/>
              </p:ext>
            </p:extLst>
          </p:nvPr>
        </p:nvGraphicFramePr>
        <p:xfrm>
          <a:off x="15712" y="3951665"/>
          <a:ext cx="3802144" cy="1859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3480803951"/>
              </p:ext>
            </p:extLst>
          </p:nvPr>
        </p:nvGraphicFramePr>
        <p:xfrm>
          <a:off x="4487159" y="3955069"/>
          <a:ext cx="3934905" cy="185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7487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</a:t>
            </a:r>
            <a:r>
              <a:rPr lang="en-US" dirty="0" err="1" smtClean="0"/>
              <a:t>Hybride</a:t>
            </a:r>
            <a:r>
              <a:rPr lang="en-US" dirty="0" smtClean="0"/>
              <a:t> </a:t>
            </a:r>
            <a:r>
              <a:rPr lang="en-US" dirty="0" err="1" smtClean="0"/>
              <a:t>Systeme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Einsatz</a:t>
            </a:r>
            <a:r>
              <a:rPr lang="en-US" dirty="0" smtClean="0"/>
              <a:t> </a:t>
            </a:r>
            <a:r>
              <a:rPr lang="en-US" dirty="0" err="1" smtClean="0"/>
              <a:t>mehrerer</a:t>
            </a:r>
            <a:r>
              <a:rPr lang="en-US" dirty="0" smtClean="0"/>
              <a:t> </a:t>
            </a:r>
            <a:r>
              <a:rPr lang="en-US" dirty="0" err="1" smtClean="0"/>
              <a:t>Ansätze</a:t>
            </a:r>
            <a:endParaRPr lang="en-US" dirty="0"/>
          </a:p>
          <a:p>
            <a:pPr lvl="1"/>
            <a:r>
              <a:rPr lang="en-US" dirty="0" err="1" smtClean="0"/>
              <a:t>Gewichtung</a:t>
            </a:r>
            <a:r>
              <a:rPr lang="en-US" dirty="0" smtClean="0"/>
              <a:t> der </a:t>
            </a:r>
            <a:r>
              <a:rPr lang="en-US" dirty="0" err="1" smtClean="0"/>
              <a:t>Vorschläge</a:t>
            </a:r>
            <a:endParaRPr lang="en-US" dirty="0" smtClean="0"/>
          </a:p>
          <a:p>
            <a:pPr lvl="1"/>
            <a:r>
              <a:rPr lang="en-US" dirty="0" err="1" smtClean="0"/>
              <a:t>Auswahl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Gewinners</a:t>
            </a:r>
            <a:endParaRPr lang="en-US" dirty="0" smtClean="0"/>
          </a:p>
          <a:p>
            <a:pPr lvl="1"/>
            <a:r>
              <a:rPr lang="en-US" dirty="0" err="1" smtClean="0"/>
              <a:t>Kombination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gemeinsamer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endParaRPr lang="en-US" dirty="0" smtClean="0"/>
          </a:p>
          <a:p>
            <a:pPr lvl="1"/>
            <a:r>
              <a:rPr lang="en-US" dirty="0" smtClean="0"/>
              <a:t>Feature-</a:t>
            </a:r>
            <a:r>
              <a:rPr lang="en-US" dirty="0" err="1" smtClean="0"/>
              <a:t>Auswahl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smtClean="0"/>
              <a:t>demographic RS </a:t>
            </a:r>
            <a:r>
              <a:rPr lang="en-US" dirty="0" smtClean="0"/>
              <a:t>(</a:t>
            </a:r>
            <a:r>
              <a:rPr lang="en-US" dirty="0" err="1" smtClean="0"/>
              <a:t>jungen</a:t>
            </a:r>
            <a:r>
              <a:rPr lang="en-US" dirty="0" smtClean="0"/>
              <a:t> </a:t>
            </a:r>
            <a:r>
              <a:rPr lang="en-US" dirty="0" err="1" smtClean="0"/>
              <a:t>Nutzern</a:t>
            </a:r>
            <a:r>
              <a:rPr lang="en-US" dirty="0" smtClean="0"/>
              <a:t> in Berlin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Merkmale</a:t>
            </a:r>
            <a:r>
              <a:rPr lang="en-US" dirty="0" smtClean="0"/>
              <a:t> </a:t>
            </a:r>
            <a:r>
              <a:rPr lang="en-US" dirty="0" err="1" smtClean="0"/>
              <a:t>wichtig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Senioren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Land)</a:t>
            </a: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153430024"/>
              </p:ext>
            </p:extLst>
          </p:nvPr>
        </p:nvGraphicFramePr>
        <p:xfrm>
          <a:off x="457200" y="2799760"/>
          <a:ext cx="5242876" cy="2573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390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Vergleich</a:t>
            </a:r>
            <a:r>
              <a:rPr lang="en-US" dirty="0" smtClean="0"/>
              <a:t> von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mittels</a:t>
            </a:r>
            <a:r>
              <a:rPr lang="en-US" dirty="0" smtClean="0"/>
              <a:t> </a:t>
            </a:r>
            <a:r>
              <a:rPr lang="en-US" dirty="0" err="1" smtClean="0"/>
              <a:t>frei</a:t>
            </a:r>
            <a:r>
              <a:rPr lang="en-US" dirty="0" smtClean="0"/>
              <a:t> </a:t>
            </a:r>
            <a:r>
              <a:rPr lang="en-US" dirty="0" err="1" smtClean="0"/>
              <a:t>verfügbarer</a:t>
            </a:r>
            <a:r>
              <a:rPr lang="en-US" dirty="0" smtClean="0"/>
              <a:t> </a:t>
            </a:r>
            <a:r>
              <a:rPr lang="en-US" dirty="0" err="1" smtClean="0"/>
              <a:t>Datenbanken</a:t>
            </a:r>
            <a:r>
              <a:rPr lang="en-US" dirty="0" smtClean="0"/>
              <a:t> </a:t>
            </a:r>
            <a:r>
              <a:rPr lang="en-US" dirty="0" err="1" smtClean="0"/>
              <a:t>anhand</a:t>
            </a:r>
            <a:r>
              <a:rPr lang="en-US" dirty="0" smtClean="0"/>
              <a:t> </a:t>
            </a:r>
            <a:r>
              <a:rPr lang="en-US" dirty="0" err="1" smtClean="0"/>
              <a:t>Rangmetriken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/>
              <a:t> </a:t>
            </a:r>
            <a:r>
              <a:rPr lang="en-US" dirty="0" err="1" smtClean="0"/>
              <a:t>Genauigkeit</a:t>
            </a:r>
            <a:endParaRPr lang="en-US" dirty="0" smtClean="0"/>
          </a:p>
          <a:p>
            <a:pPr lvl="0"/>
            <a:r>
              <a:rPr lang="en-US" dirty="0" err="1" smtClean="0"/>
              <a:t>Nutzerevaluation</a:t>
            </a:r>
            <a:r>
              <a:rPr lang="en-US" dirty="0" smtClean="0"/>
              <a:t>: </a:t>
            </a:r>
            <a:r>
              <a:rPr lang="en-US" dirty="0" err="1" smtClean="0"/>
              <a:t>statistische</a:t>
            </a:r>
            <a:r>
              <a:rPr lang="en-US" dirty="0" smtClean="0"/>
              <a:t> </a:t>
            </a:r>
            <a:r>
              <a:rPr lang="en-US" dirty="0" err="1"/>
              <a:t>Relevanz</a:t>
            </a:r>
            <a:r>
              <a:rPr lang="en-US" dirty="0"/>
              <a:t> (</a:t>
            </a:r>
            <a:r>
              <a:rPr lang="en-US" dirty="0" err="1"/>
              <a:t>Störfaktoren</a:t>
            </a:r>
            <a:r>
              <a:rPr lang="en-US" dirty="0"/>
              <a:t> </a:t>
            </a:r>
            <a:r>
              <a:rPr lang="en-US" dirty="0" err="1"/>
              <a:t>hoch</a:t>
            </a:r>
            <a:r>
              <a:rPr lang="en-US" dirty="0"/>
              <a:t>)</a:t>
            </a:r>
            <a:endParaRPr lang="de-DE" dirty="0"/>
          </a:p>
          <a:p>
            <a:pPr lvl="1"/>
            <a:r>
              <a:rPr lang="en-US" dirty="0"/>
              <a:t>Positive feedback </a:t>
            </a:r>
            <a:r>
              <a:rPr lang="en-US" dirty="0" smtClean="0"/>
              <a:t>loop</a:t>
            </a:r>
          </a:p>
          <a:p>
            <a:pPr lvl="1"/>
            <a:r>
              <a:rPr lang="en-US" dirty="0" err="1" smtClean="0"/>
              <a:t>Ablehnung</a:t>
            </a:r>
            <a:r>
              <a:rPr lang="en-US" dirty="0" smtClean="0"/>
              <a:t> </a:t>
            </a:r>
            <a:r>
              <a:rPr lang="en-US" dirty="0"/>
              <a:t>von </a:t>
            </a:r>
            <a:r>
              <a:rPr lang="en-US" dirty="0" err="1" smtClean="0"/>
              <a:t>Neuem</a:t>
            </a:r>
            <a:endParaRPr lang="de-DE" dirty="0" smtClean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1" y="2656854"/>
            <a:ext cx="3473319" cy="3027510"/>
          </a:xfrm>
          <a:prstGeom prst="rect">
            <a:avLst/>
          </a:prstGeom>
        </p:spPr>
      </p:pic>
      <p:pic>
        <p:nvPicPr>
          <p:cNvPr id="5" name="Grafik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574" y="2804830"/>
            <a:ext cx="3495971" cy="121500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7412092" y="6095525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Shepitsen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2008)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68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Testing am </a:t>
            </a:r>
            <a:r>
              <a:rPr lang="en-US" dirty="0" err="1" smtClean="0"/>
              <a:t>Beispiel</a:t>
            </a:r>
            <a:r>
              <a:rPr lang="en-US" dirty="0" smtClean="0"/>
              <a:t> von Netflix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erhält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Mischung</a:t>
            </a:r>
            <a:r>
              <a:rPr lang="en-US" dirty="0" smtClean="0"/>
              <a:t> von </a:t>
            </a:r>
            <a:r>
              <a:rPr lang="en-US" dirty="0" err="1" smtClean="0"/>
              <a:t>Recommendern</a:t>
            </a:r>
            <a:r>
              <a:rPr lang="en-US" dirty="0" smtClean="0"/>
              <a:t>, die </a:t>
            </a:r>
            <a:r>
              <a:rPr lang="en-US" dirty="0" err="1" smtClean="0"/>
              <a:t>die</a:t>
            </a:r>
            <a:r>
              <a:rPr lang="en-US" dirty="0" smtClean="0"/>
              <a:t> </a:t>
            </a:r>
            <a:r>
              <a:rPr lang="en-US" dirty="0" err="1" smtClean="0"/>
              <a:t>Inhalte</a:t>
            </a:r>
            <a:r>
              <a:rPr lang="en-US" dirty="0" smtClean="0"/>
              <a:t> </a:t>
            </a:r>
            <a:r>
              <a:rPr lang="en-US" dirty="0" err="1" smtClean="0"/>
              <a:t>jeweils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Zeile</a:t>
            </a:r>
            <a:r>
              <a:rPr lang="en-US" dirty="0" smtClean="0"/>
              <a:t> </a:t>
            </a:r>
            <a:r>
              <a:rPr lang="en-US" dirty="0" err="1" smtClean="0"/>
              <a:t>generieren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Versionen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zufällig</a:t>
            </a:r>
            <a:r>
              <a:rPr lang="en-US" dirty="0" smtClean="0"/>
              <a:t> </a:t>
            </a:r>
            <a:r>
              <a:rPr lang="en-US" dirty="0" err="1" smtClean="0"/>
              <a:t>zugewiesen</a:t>
            </a:r>
            <a:r>
              <a:rPr lang="en-US" dirty="0" smtClean="0"/>
              <a:t> und </a:t>
            </a:r>
            <a:r>
              <a:rPr lang="en-US" dirty="0" err="1" smtClean="0"/>
              <a:t>mit</a:t>
            </a:r>
            <a:r>
              <a:rPr lang="en-US" dirty="0" smtClean="0"/>
              <a:t> Version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Modifikation</a:t>
            </a:r>
            <a:r>
              <a:rPr lang="en-US" dirty="0" smtClean="0"/>
              <a:t> </a:t>
            </a:r>
            <a:r>
              <a:rPr lang="en-US" dirty="0" err="1" smtClean="0"/>
              <a:t>verglichen</a:t>
            </a:r>
            <a:r>
              <a:rPr lang="en-US" dirty="0" smtClean="0"/>
              <a:t>, </a:t>
            </a:r>
            <a:r>
              <a:rPr lang="en-US" dirty="0" err="1" smtClean="0"/>
              <a:t>etwa</a:t>
            </a:r>
            <a:r>
              <a:rPr lang="en-US" dirty="0" smtClean="0"/>
              <a:t> 2 </a:t>
            </a:r>
            <a:r>
              <a:rPr lang="en-US" dirty="0" err="1" smtClean="0"/>
              <a:t>bis</a:t>
            </a:r>
            <a:r>
              <a:rPr lang="en-US" dirty="0" smtClean="0"/>
              <a:t> 6 </a:t>
            </a:r>
            <a:r>
              <a:rPr lang="en-US" dirty="0" err="1" smtClean="0"/>
              <a:t>Monate</a:t>
            </a:r>
            <a:endParaRPr lang="en-US" dirty="0" smtClean="0"/>
          </a:p>
          <a:p>
            <a:r>
              <a:rPr lang="en-US" dirty="0" err="1" smtClean="0"/>
              <a:t>Auswertung</a:t>
            </a:r>
            <a:r>
              <a:rPr lang="en-US" dirty="0" smtClean="0"/>
              <a:t>: </a:t>
            </a:r>
            <a:r>
              <a:rPr lang="en-US" dirty="0" err="1" smtClean="0"/>
              <a:t>Verlängerungen</a:t>
            </a:r>
            <a:r>
              <a:rPr lang="en-US" dirty="0" smtClean="0"/>
              <a:t> Abo, </a:t>
            </a:r>
            <a:r>
              <a:rPr lang="en-US" dirty="0" err="1" smtClean="0"/>
              <a:t>Umwandlung</a:t>
            </a:r>
            <a:r>
              <a:rPr lang="en-US" dirty="0" smtClean="0"/>
              <a:t> von </a:t>
            </a:r>
            <a:r>
              <a:rPr lang="en-US" dirty="0" err="1" smtClean="0"/>
              <a:t>Testmonat</a:t>
            </a:r>
            <a:r>
              <a:rPr lang="en-US" dirty="0" smtClean="0"/>
              <a:t> in </a:t>
            </a:r>
            <a:r>
              <a:rPr lang="en-US" dirty="0" err="1" smtClean="0"/>
              <a:t>Zahlung</a:t>
            </a:r>
            <a:r>
              <a:rPr lang="en-US" dirty="0" smtClean="0"/>
              <a:t>, </a:t>
            </a:r>
            <a:r>
              <a:rPr lang="en-US" dirty="0" err="1" smtClean="0"/>
              <a:t>gestreamte</a:t>
            </a:r>
            <a:r>
              <a:rPr lang="en-US" dirty="0" smtClean="0"/>
              <a:t> </a:t>
            </a:r>
            <a:r>
              <a:rPr lang="en-US" dirty="0" err="1" smtClean="0"/>
              <a:t>Stunden</a:t>
            </a:r>
            <a:r>
              <a:rPr lang="en-US" dirty="0" smtClean="0"/>
              <a:t>, </a:t>
            </a:r>
            <a:r>
              <a:rPr lang="en-US" dirty="0" err="1" smtClean="0"/>
              <a:t>Anzahl</a:t>
            </a:r>
            <a:r>
              <a:rPr lang="en-US" dirty="0" smtClean="0"/>
              <a:t> </a:t>
            </a:r>
            <a:r>
              <a:rPr lang="en-US" dirty="0" err="1" smtClean="0"/>
              <a:t>gesehener</a:t>
            </a:r>
            <a:r>
              <a:rPr lang="en-US" dirty="0" smtClean="0"/>
              <a:t> </a:t>
            </a:r>
            <a:r>
              <a:rPr lang="en-US" dirty="0" smtClean="0"/>
              <a:t>Videos</a:t>
            </a:r>
          </a:p>
          <a:p>
            <a:r>
              <a:rPr lang="en-US" dirty="0" err="1" smtClean="0"/>
              <a:t>Statistische</a:t>
            </a:r>
            <a:r>
              <a:rPr lang="en-US" dirty="0" smtClean="0"/>
              <a:t> </a:t>
            </a:r>
            <a:r>
              <a:rPr lang="en-US" dirty="0" err="1" smtClean="0"/>
              <a:t>Relevanz</a:t>
            </a:r>
            <a:r>
              <a:rPr lang="en-US" dirty="0" smtClean="0"/>
              <a:t> </a:t>
            </a:r>
            <a:r>
              <a:rPr lang="en-US" dirty="0" smtClean="0"/>
              <a:t>muss </a:t>
            </a:r>
            <a:r>
              <a:rPr lang="en-US" dirty="0" err="1" smtClean="0"/>
              <a:t>erreicht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, </a:t>
            </a:r>
            <a:r>
              <a:rPr lang="en-US" dirty="0" err="1" smtClean="0"/>
              <a:t>bekannte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lehnen</a:t>
            </a:r>
            <a:r>
              <a:rPr lang="en-US" dirty="0" smtClean="0"/>
              <a:t> </a:t>
            </a:r>
            <a:r>
              <a:rPr lang="en-US" dirty="0" err="1" smtClean="0"/>
              <a:t>Neues</a:t>
            </a:r>
            <a:r>
              <a:rPr lang="en-US" dirty="0" smtClean="0"/>
              <a:t> </a:t>
            </a:r>
            <a:r>
              <a:rPr lang="en-US" dirty="0" err="1" smtClean="0"/>
              <a:t>zunächst</a:t>
            </a:r>
            <a:r>
              <a:rPr lang="en-US" dirty="0" smtClean="0"/>
              <a:t> ab, Account Sharing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2" y="1383494"/>
            <a:ext cx="8962039" cy="145149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" y="2637028"/>
            <a:ext cx="8971597" cy="138656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7104366" y="6110761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(Gomez-Uribe and Hunt, 2015)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63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</a:t>
            </a:r>
            <a:r>
              <a:rPr lang="en-US" dirty="0" err="1"/>
              <a:t>Systeme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49339"/>
            <a:ext cx="4566976" cy="456769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Aufgabe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Recommender Systems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, </a:t>
            </a:r>
            <a:r>
              <a:rPr lang="en-US" b="1" dirty="0" err="1" smtClean="0"/>
              <a:t>Daten</a:t>
            </a:r>
            <a:r>
              <a:rPr lang="en-US" b="1" dirty="0" smtClean="0"/>
              <a:t> </a:t>
            </a:r>
            <a:r>
              <a:rPr lang="en-US" b="1" dirty="0" err="1" smtClean="0"/>
              <a:t>über</a:t>
            </a:r>
            <a:r>
              <a:rPr lang="en-US" b="1" dirty="0" smtClean="0"/>
              <a:t> </a:t>
            </a:r>
            <a:r>
              <a:rPr lang="en-US" b="1" dirty="0" err="1" smtClean="0"/>
              <a:t>Nutzer</a:t>
            </a:r>
            <a:r>
              <a:rPr lang="en-US" b="1" dirty="0" smtClean="0"/>
              <a:t> </a:t>
            </a:r>
            <a:r>
              <a:rPr lang="en-US" dirty="0" smtClean="0"/>
              <a:t>und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Vorlieben</a:t>
            </a:r>
            <a:r>
              <a:rPr lang="en-US" dirty="0" smtClean="0"/>
              <a:t> in </a:t>
            </a:r>
            <a:r>
              <a:rPr lang="en-US" b="1" dirty="0" err="1" smtClean="0"/>
              <a:t>Vorhersagen</a:t>
            </a:r>
            <a:r>
              <a:rPr lang="en-US" b="1" dirty="0" smtClean="0"/>
              <a:t> der </a:t>
            </a:r>
            <a:r>
              <a:rPr lang="en-US" b="1" dirty="0" err="1" smtClean="0"/>
              <a:t>zukünfigen</a:t>
            </a:r>
            <a:r>
              <a:rPr lang="en-US" b="1" dirty="0" smtClean="0"/>
              <a:t> </a:t>
            </a:r>
            <a:r>
              <a:rPr lang="en-US" b="1" dirty="0" err="1" smtClean="0"/>
              <a:t>Vorlieben</a:t>
            </a:r>
            <a:r>
              <a:rPr lang="en-US" dirty="0" smtClean="0"/>
              <a:t> und </a:t>
            </a:r>
            <a:r>
              <a:rPr lang="en-US" dirty="0" err="1" smtClean="0"/>
              <a:t>Interessen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Nutzers</a:t>
            </a:r>
            <a:r>
              <a:rPr lang="en-US" dirty="0" smtClean="0"/>
              <a:t> </a:t>
            </a:r>
            <a:r>
              <a:rPr lang="en-US" dirty="0" err="1" smtClean="0"/>
              <a:t>umzuwandeln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sz="1000" dirty="0" smtClean="0"/>
              <a:t>           (</a:t>
            </a:r>
            <a:r>
              <a:rPr lang="en-US" sz="1000" dirty="0" err="1"/>
              <a:t>Lü</a:t>
            </a:r>
            <a:r>
              <a:rPr lang="en-US" sz="1000" dirty="0"/>
              <a:t> et al. 2012, S. 2</a:t>
            </a:r>
            <a:r>
              <a:rPr lang="en-US" sz="1000" dirty="0" smtClean="0"/>
              <a:t>)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Allgemeinen</a:t>
            </a:r>
            <a:r>
              <a:rPr lang="en-US" dirty="0" smtClean="0"/>
              <a:t> </a:t>
            </a:r>
            <a:r>
              <a:rPr lang="en-US" dirty="0" err="1" smtClean="0"/>
              <a:t>helfen</a:t>
            </a:r>
            <a:r>
              <a:rPr lang="en-US" dirty="0" smtClean="0"/>
              <a:t> Recommender </a:t>
            </a:r>
            <a:r>
              <a:rPr lang="en-US" dirty="0" err="1" smtClean="0"/>
              <a:t>Systeme</a:t>
            </a:r>
            <a:r>
              <a:rPr lang="en-US" dirty="0" smtClean="0"/>
              <a:t> </a:t>
            </a:r>
            <a:r>
              <a:rPr lang="en-US" b="1" dirty="0" err="1" smtClean="0"/>
              <a:t>Nutzern</a:t>
            </a:r>
            <a:r>
              <a:rPr lang="en-US" b="1" dirty="0" smtClean="0"/>
              <a:t>, </a:t>
            </a:r>
            <a:r>
              <a:rPr lang="en-US" b="1" dirty="0" err="1" smtClean="0"/>
              <a:t>Inhalte</a:t>
            </a:r>
            <a:r>
              <a:rPr lang="en-US" b="1" dirty="0" smtClean="0"/>
              <a:t>, </a:t>
            </a:r>
            <a:r>
              <a:rPr lang="en-US" b="1" dirty="0" err="1" smtClean="0"/>
              <a:t>Produkte</a:t>
            </a:r>
            <a:r>
              <a:rPr lang="en-US" b="1" dirty="0" smtClean="0"/>
              <a:t> </a:t>
            </a:r>
            <a:r>
              <a:rPr lang="en-US" b="1" dirty="0" err="1" smtClean="0"/>
              <a:t>oder</a:t>
            </a:r>
            <a:r>
              <a:rPr lang="en-US" b="1" dirty="0" smtClean="0"/>
              <a:t> </a:t>
            </a:r>
            <a:r>
              <a:rPr lang="en-US" b="1" dirty="0" err="1" smtClean="0"/>
              <a:t>Dienstleistungen</a:t>
            </a:r>
            <a:r>
              <a:rPr lang="en-US" b="1" dirty="0" smtClean="0"/>
              <a:t> </a:t>
            </a:r>
            <a:r>
              <a:rPr lang="en-US" b="1" dirty="0" err="1" smtClean="0"/>
              <a:t>zu</a:t>
            </a:r>
            <a:r>
              <a:rPr lang="en-US" b="1" dirty="0" smtClean="0"/>
              <a:t> </a:t>
            </a:r>
            <a:r>
              <a:rPr lang="en-US" b="1" dirty="0" err="1" smtClean="0"/>
              <a:t>finden</a:t>
            </a:r>
            <a:r>
              <a:rPr lang="en-US" dirty="0" smtClean="0"/>
              <a:t>, </a:t>
            </a:r>
            <a:r>
              <a:rPr lang="en-US" dirty="0" err="1" smtClean="0"/>
              <a:t>indem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Vorschläge</a:t>
            </a:r>
            <a:r>
              <a:rPr lang="en-US" dirty="0" smtClean="0"/>
              <a:t> und </a:t>
            </a:r>
            <a:r>
              <a:rPr lang="en-US" b="1" dirty="0" err="1" smtClean="0"/>
              <a:t>Bewertungen</a:t>
            </a:r>
            <a:r>
              <a:rPr lang="en-US" b="1" dirty="0" smtClean="0"/>
              <a:t> </a:t>
            </a:r>
            <a:r>
              <a:rPr lang="en-US" b="1" dirty="0" err="1" smtClean="0"/>
              <a:t>anderer</a:t>
            </a:r>
            <a:r>
              <a:rPr lang="en-US" b="1" dirty="0" smtClean="0"/>
              <a:t> </a:t>
            </a:r>
            <a:r>
              <a:rPr lang="en-US" b="1" dirty="0" err="1" smtClean="0"/>
              <a:t>Nutzer</a:t>
            </a:r>
            <a:r>
              <a:rPr lang="en-US" b="1" dirty="0" smtClean="0"/>
              <a:t> </a:t>
            </a:r>
            <a:r>
              <a:rPr lang="en-US" dirty="0" err="1" smtClean="0"/>
              <a:t>aggregieren</a:t>
            </a:r>
            <a:r>
              <a:rPr lang="en-US" dirty="0" smtClean="0"/>
              <a:t>. </a:t>
            </a:r>
            <a:r>
              <a:rPr lang="en-US" sz="1000" dirty="0" smtClean="0"/>
              <a:t>(</a:t>
            </a:r>
            <a:r>
              <a:rPr lang="en-US" sz="1000" dirty="0" err="1"/>
              <a:t>Deuk</a:t>
            </a:r>
            <a:r>
              <a:rPr lang="en-US" sz="1000" dirty="0"/>
              <a:t> </a:t>
            </a:r>
            <a:r>
              <a:rPr lang="en-US" sz="1000" dirty="0" err="1"/>
              <a:t>Hee</a:t>
            </a:r>
            <a:r>
              <a:rPr lang="en-US" sz="1000" dirty="0"/>
              <a:t> Park et al. 2012, S. 10059</a:t>
            </a:r>
            <a:r>
              <a:rPr lang="en-US" sz="1000" dirty="0" smtClean="0"/>
              <a:t>)</a:t>
            </a:r>
          </a:p>
          <a:p>
            <a:pPr marL="0" indent="0">
              <a:buNone/>
            </a:pPr>
            <a:endParaRPr lang="de-DE" sz="1000" dirty="0"/>
          </a:p>
          <a:p>
            <a:r>
              <a:rPr lang="en-US" dirty="0" smtClean="0"/>
              <a:t>Recommender </a:t>
            </a:r>
            <a:r>
              <a:rPr lang="en-US" dirty="0" err="1" smtClean="0"/>
              <a:t>Systeme</a:t>
            </a:r>
            <a:r>
              <a:rPr lang="en-US" dirty="0" smtClean="0"/>
              <a:t> </a:t>
            </a:r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Quellen</a:t>
            </a:r>
            <a:r>
              <a:rPr lang="en-US" dirty="0" smtClean="0"/>
              <a:t> von </a:t>
            </a:r>
            <a:r>
              <a:rPr lang="en-US" dirty="0" err="1" smtClean="0"/>
              <a:t>Informationen</a:t>
            </a:r>
            <a:r>
              <a:rPr lang="en-US" dirty="0" smtClean="0"/>
              <a:t> um </a:t>
            </a:r>
            <a:r>
              <a:rPr lang="en-US" dirty="0" err="1" smtClean="0"/>
              <a:t>Nutzern</a:t>
            </a:r>
            <a:r>
              <a:rPr lang="en-US" dirty="0" smtClean="0"/>
              <a:t> </a:t>
            </a:r>
            <a:r>
              <a:rPr lang="en-US" dirty="0" err="1" smtClean="0"/>
              <a:t>Empfehlungen</a:t>
            </a:r>
            <a:r>
              <a:rPr lang="en-US" dirty="0" smtClean="0"/>
              <a:t> </a:t>
            </a:r>
            <a:r>
              <a:rPr lang="en-US" dirty="0" err="1" smtClean="0"/>
              <a:t>geben</a:t>
            </a:r>
            <a:r>
              <a:rPr lang="en-US" dirty="0" smtClean="0"/>
              <a:t>.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versuchen</a:t>
            </a:r>
            <a:r>
              <a:rPr lang="en-US" b="1" dirty="0" smtClean="0"/>
              <a:t>, </a:t>
            </a:r>
            <a:r>
              <a:rPr lang="en-US" b="1" dirty="0" err="1" smtClean="0"/>
              <a:t>Faktoren</a:t>
            </a:r>
            <a:r>
              <a:rPr lang="en-US" b="1" dirty="0" smtClean="0"/>
              <a:t> </a:t>
            </a:r>
            <a:r>
              <a:rPr lang="en-US" b="1" dirty="0" err="1" smtClean="0"/>
              <a:t>wie</a:t>
            </a:r>
            <a:r>
              <a:rPr lang="en-US" b="1" dirty="0" smtClean="0"/>
              <a:t> </a:t>
            </a:r>
            <a:r>
              <a:rPr lang="en-US" b="1" dirty="0" err="1" smtClean="0"/>
              <a:t>Genauigkeit</a:t>
            </a:r>
            <a:r>
              <a:rPr lang="en-US" b="1" dirty="0" smtClean="0"/>
              <a:t>, </a:t>
            </a:r>
            <a:r>
              <a:rPr lang="en-US" b="1" dirty="0" err="1" smtClean="0"/>
              <a:t>Neuheit</a:t>
            </a:r>
            <a:r>
              <a:rPr lang="en-US" b="1" dirty="0" smtClean="0"/>
              <a:t>, </a:t>
            </a:r>
            <a:r>
              <a:rPr lang="en-US" b="1" dirty="0" err="1" smtClean="0"/>
              <a:t>Verschiedenheit</a:t>
            </a:r>
            <a:r>
              <a:rPr lang="en-US" b="1" dirty="0" smtClean="0"/>
              <a:t> (</a:t>
            </a:r>
            <a:r>
              <a:rPr lang="en-US" b="1" dirty="0" err="1" smtClean="0"/>
              <a:t>dispersity</a:t>
            </a:r>
            <a:r>
              <a:rPr lang="en-US" b="1" dirty="0" smtClean="0"/>
              <a:t>) und </a:t>
            </a:r>
            <a:r>
              <a:rPr lang="en-US" b="1" dirty="0" err="1" smtClean="0"/>
              <a:t>eine</a:t>
            </a:r>
            <a:r>
              <a:rPr lang="en-US" b="1" dirty="0" smtClean="0"/>
              <a:t> </a:t>
            </a:r>
            <a:r>
              <a:rPr lang="en-US" b="1" dirty="0" err="1" smtClean="0"/>
              <a:t>Stabiltät</a:t>
            </a:r>
            <a:r>
              <a:rPr lang="en-US" b="1" dirty="0" smtClean="0"/>
              <a:t> der </a:t>
            </a:r>
            <a:r>
              <a:rPr lang="en-US" b="1" dirty="0" err="1" smtClean="0"/>
              <a:t>Vorhersagen</a:t>
            </a:r>
            <a:r>
              <a:rPr lang="en-US" b="1" dirty="0" smtClean="0"/>
              <a:t> </a:t>
            </a:r>
            <a:r>
              <a:rPr lang="en-US" dirty="0" err="1" smtClean="0"/>
              <a:t>miteinander</a:t>
            </a:r>
            <a:r>
              <a:rPr lang="en-US" dirty="0" smtClean="0"/>
              <a:t> in </a:t>
            </a:r>
            <a:r>
              <a:rPr lang="en-US" dirty="0" err="1" smtClean="0"/>
              <a:t>Einklang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bringen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sz="1000" dirty="0" smtClean="0"/>
              <a:t>           (</a:t>
            </a:r>
            <a:r>
              <a:rPr lang="en-US" sz="1000" dirty="0"/>
              <a:t>Bobadilla et al. 2013, S. 109)</a:t>
            </a:r>
            <a:endParaRPr lang="de-DE" sz="1000" dirty="0"/>
          </a:p>
          <a:p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4" y="1049339"/>
            <a:ext cx="2989385" cy="37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179"/>
    </mc:Choice>
    <mc:Fallback xmlns="">
      <p:transition spd="slow" advTm="13617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paper </a:t>
            </a:r>
            <a:r>
              <a:rPr lang="en-US" dirty="0" smtClean="0"/>
              <a:t>recommender </a:t>
            </a:r>
            <a:br>
              <a:rPr lang="en-US" dirty="0" smtClean="0"/>
            </a:br>
            <a:r>
              <a:rPr lang="en-US" dirty="0" smtClean="0"/>
              <a:t>Business &amp; Data understanding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50070"/>
            <a:ext cx="8229600" cy="4976093"/>
          </a:xfrm>
        </p:spPr>
        <p:txBody>
          <a:bodyPr>
            <a:normAutofit/>
          </a:bodyPr>
          <a:lstStyle/>
          <a:p>
            <a:r>
              <a:rPr lang="en-US" dirty="0" err="1" smtClean="0"/>
              <a:t>Geschäftsziel</a:t>
            </a:r>
            <a:r>
              <a:rPr lang="en-US" dirty="0" smtClean="0"/>
              <a:t>: </a:t>
            </a:r>
            <a:r>
              <a:rPr lang="en-US" dirty="0" err="1" smtClean="0"/>
              <a:t>relevante</a:t>
            </a:r>
            <a:r>
              <a:rPr lang="en-US" dirty="0" smtClean="0"/>
              <a:t> Paper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err="1" smtClean="0"/>
              <a:t>m</a:t>
            </a:r>
            <a:r>
              <a:rPr lang="en-US" dirty="0" smtClean="0"/>
              <a:t> </a:t>
            </a:r>
            <a:r>
              <a:rPr lang="en-US" dirty="0" err="1" smtClean="0"/>
              <a:t>angesehenen</a:t>
            </a:r>
            <a:r>
              <a:rPr lang="en-US" dirty="0" smtClean="0"/>
              <a:t> Paper </a:t>
            </a:r>
            <a:r>
              <a:rPr lang="en-US" dirty="0" err="1" smtClean="0"/>
              <a:t>liefern</a:t>
            </a:r>
            <a:endParaRPr lang="en-US" dirty="0" smtClean="0"/>
          </a:p>
          <a:p>
            <a:r>
              <a:rPr lang="en-US" dirty="0" err="1" smtClean="0"/>
              <a:t>Bewertungen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vorhanden</a:t>
            </a:r>
            <a:r>
              <a:rPr lang="en-US" dirty="0" smtClean="0"/>
              <a:t>, Collaborative Filtering </a:t>
            </a:r>
            <a:r>
              <a:rPr lang="en-US" dirty="0" err="1" smtClean="0"/>
              <a:t>daher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anwendbar</a:t>
            </a:r>
            <a:endParaRPr lang="en-US" dirty="0" smtClean="0"/>
          </a:p>
          <a:p>
            <a:pPr lvl="1"/>
            <a:r>
              <a:rPr lang="en-US" dirty="0"/>
              <a:t>Matrix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 / Paper, </a:t>
            </a:r>
            <a:r>
              <a:rPr lang="en-US" dirty="0" err="1"/>
              <a:t>Anzahl</a:t>
            </a:r>
            <a:r>
              <a:rPr lang="en-US" dirty="0"/>
              <a:t> </a:t>
            </a:r>
            <a:r>
              <a:rPr lang="en-US" dirty="0" err="1"/>
              <a:t>Zitationen</a:t>
            </a:r>
            <a:endParaRPr lang="en-US" dirty="0"/>
          </a:p>
          <a:p>
            <a:pPr lvl="2"/>
            <a:r>
              <a:rPr lang="en-US" dirty="0" err="1"/>
              <a:t>Autoren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mehreren</a:t>
            </a:r>
            <a:r>
              <a:rPr lang="en-US" dirty="0"/>
              <a:t> </a:t>
            </a:r>
            <a:r>
              <a:rPr lang="en-US" dirty="0" err="1"/>
              <a:t>Themen</a:t>
            </a:r>
            <a:endParaRPr lang="en-US" dirty="0"/>
          </a:p>
          <a:p>
            <a:pPr lvl="2"/>
            <a:r>
              <a:rPr lang="en-US" dirty="0" err="1"/>
              <a:t>Autoren</a:t>
            </a:r>
            <a:r>
              <a:rPr lang="en-US" dirty="0"/>
              <a:t>, die das </a:t>
            </a:r>
            <a:r>
              <a:rPr lang="en-US" dirty="0" err="1"/>
              <a:t>Themengebiet</a:t>
            </a:r>
            <a:r>
              <a:rPr lang="en-US" dirty="0"/>
              <a:t> </a:t>
            </a:r>
            <a:r>
              <a:rPr lang="en-US" dirty="0" err="1"/>
              <a:t>geändert</a:t>
            </a:r>
            <a:r>
              <a:rPr lang="en-US" dirty="0"/>
              <a:t> </a:t>
            </a:r>
            <a:r>
              <a:rPr lang="en-US" dirty="0" err="1" smtClean="0"/>
              <a:t>haben</a:t>
            </a:r>
            <a:endParaRPr lang="en-US" dirty="0" smtClean="0"/>
          </a:p>
          <a:p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mittels</a:t>
            </a:r>
            <a:r>
              <a:rPr lang="en-US" dirty="0" smtClean="0"/>
              <a:t> </a:t>
            </a:r>
            <a:r>
              <a:rPr lang="en-US" dirty="0" err="1" smtClean="0"/>
              <a:t>Fragebögen</a:t>
            </a:r>
            <a:r>
              <a:rPr lang="en-US" dirty="0" smtClean="0"/>
              <a:t> </a:t>
            </a:r>
            <a:r>
              <a:rPr lang="en-US" dirty="0" err="1" smtClean="0"/>
              <a:t>macht</a:t>
            </a:r>
            <a:r>
              <a:rPr lang="en-US" dirty="0" smtClean="0"/>
              <a:t> </a:t>
            </a:r>
            <a:r>
              <a:rPr lang="en-US" dirty="0" err="1" smtClean="0"/>
              <a:t>wenig</a:t>
            </a:r>
            <a:r>
              <a:rPr lang="en-US" dirty="0" smtClean="0"/>
              <a:t> Sinn, da System Problem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verstehen</a:t>
            </a:r>
            <a:r>
              <a:rPr lang="en-US" dirty="0" smtClean="0"/>
              <a:t> </a:t>
            </a:r>
            <a:r>
              <a:rPr lang="en-US" dirty="0" err="1" smtClean="0"/>
              <a:t>müsste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Wissenschaftler</a:t>
            </a:r>
            <a:endParaRPr lang="en-US" dirty="0" smtClean="0"/>
          </a:p>
          <a:p>
            <a:r>
              <a:rPr lang="en-US" dirty="0" err="1" smtClean="0"/>
              <a:t>Wissensbasierte</a:t>
            </a:r>
            <a:r>
              <a:rPr lang="en-US" dirty="0" smtClean="0"/>
              <a:t> </a:t>
            </a:r>
            <a:r>
              <a:rPr lang="en-US" dirty="0" err="1" smtClean="0"/>
              <a:t>Ansätze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praktikabel</a:t>
            </a:r>
            <a:r>
              <a:rPr lang="en-US" dirty="0" smtClean="0"/>
              <a:t>, da</a:t>
            </a:r>
            <a:r>
              <a:rPr lang="en-US" dirty="0" smtClean="0"/>
              <a:t> </a:t>
            </a:r>
            <a:r>
              <a:rPr lang="en-US" dirty="0" err="1" smtClean="0"/>
              <a:t>expliztes</a:t>
            </a:r>
            <a:r>
              <a:rPr lang="en-US" dirty="0" smtClean="0"/>
              <a:t> </a:t>
            </a:r>
            <a:r>
              <a:rPr lang="en-US" dirty="0" err="1" smtClean="0"/>
              <a:t>Wissen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allen</a:t>
            </a:r>
            <a:r>
              <a:rPr lang="en-US" dirty="0" smtClean="0"/>
              <a:t> </a:t>
            </a:r>
            <a:r>
              <a:rPr lang="en-US" dirty="0" err="1" smtClean="0"/>
              <a:t>Wissenschaften</a:t>
            </a:r>
            <a:r>
              <a:rPr lang="en-US" dirty="0" smtClean="0"/>
              <a:t> </a:t>
            </a:r>
            <a:r>
              <a:rPr lang="en-US" dirty="0" err="1" smtClean="0"/>
              <a:t>benötigt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endParaRPr lang="en-US" dirty="0" smtClean="0"/>
          </a:p>
          <a:p>
            <a:r>
              <a:rPr lang="en-US" dirty="0" smtClean="0"/>
              <a:t>Content-based: </a:t>
            </a:r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gesamter</a:t>
            </a:r>
            <a:r>
              <a:rPr lang="en-US" dirty="0" smtClean="0"/>
              <a:t> </a:t>
            </a:r>
            <a:r>
              <a:rPr lang="en-US" dirty="0" err="1" smtClean="0"/>
              <a:t>Texte</a:t>
            </a:r>
            <a:r>
              <a:rPr lang="en-US" dirty="0"/>
              <a:t> </a:t>
            </a:r>
            <a:r>
              <a:rPr lang="en-US" dirty="0" err="1" smtClean="0"/>
              <a:t>anhand</a:t>
            </a:r>
            <a:r>
              <a:rPr lang="en-US" dirty="0" smtClean="0"/>
              <a:t> </a:t>
            </a:r>
            <a:r>
              <a:rPr lang="en-US" dirty="0" err="1" smtClean="0"/>
              <a:t>Schlagwörtern</a:t>
            </a:r>
            <a:r>
              <a:rPr lang="en-US" dirty="0" smtClean="0"/>
              <a:t> / text-</a:t>
            </a:r>
            <a:r>
              <a:rPr lang="en-US" dirty="0" err="1" smtClean="0"/>
              <a:t>basierten</a:t>
            </a:r>
            <a:r>
              <a:rPr lang="en-US" dirty="0" smtClean="0"/>
              <a:t> Features</a:t>
            </a:r>
          </a:p>
          <a:p>
            <a:r>
              <a:rPr lang="en-US" dirty="0" err="1" smtClean="0"/>
              <a:t>Netzwerkanalyse</a:t>
            </a:r>
            <a:r>
              <a:rPr lang="en-US" dirty="0" smtClean="0"/>
              <a:t> der </a:t>
            </a:r>
            <a:r>
              <a:rPr lang="en-US" dirty="0" err="1" smtClean="0"/>
              <a:t>Zitationen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6755574" y="6126163"/>
            <a:ext cx="19976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Jieun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 und 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Seoung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Bum </a:t>
            </a:r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Kim, 2018)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04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paper </a:t>
            </a:r>
            <a:r>
              <a:rPr lang="en-US" dirty="0" smtClean="0"/>
              <a:t>recommender </a:t>
            </a:r>
            <a:br>
              <a:rPr lang="en-US" dirty="0" smtClean="0"/>
            </a:br>
            <a:r>
              <a:rPr lang="en-US" dirty="0" smtClean="0"/>
              <a:t>Modeling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50070"/>
            <a:ext cx="8229600" cy="4976093"/>
          </a:xfrm>
        </p:spPr>
        <p:txBody>
          <a:bodyPr>
            <a:normAutofit/>
          </a:bodyPr>
          <a:lstStyle/>
          <a:p>
            <a:r>
              <a:rPr lang="en-US" dirty="0"/>
              <a:t>SCOPUS: paper die </a:t>
            </a:r>
            <a:r>
              <a:rPr lang="en-US" dirty="0" err="1"/>
              <a:t>mindestens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Schlagwort</a:t>
            </a:r>
            <a:r>
              <a:rPr lang="en-US" dirty="0"/>
              <a:t> </a:t>
            </a:r>
            <a:r>
              <a:rPr lang="en-US" dirty="0" err="1"/>
              <a:t>teilen</a:t>
            </a:r>
            <a:r>
              <a:rPr lang="en-US" dirty="0"/>
              <a:t>, </a:t>
            </a:r>
            <a:r>
              <a:rPr lang="en-US" dirty="0" err="1"/>
              <a:t>Sortierung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höchster</a:t>
            </a:r>
            <a:r>
              <a:rPr lang="en-US" dirty="0"/>
              <a:t> </a:t>
            </a:r>
            <a:r>
              <a:rPr lang="en-US" dirty="0" err="1"/>
              <a:t>Übereinstimmung</a:t>
            </a:r>
            <a:endParaRPr lang="en-US" dirty="0"/>
          </a:p>
          <a:p>
            <a:pPr lvl="1"/>
            <a:r>
              <a:rPr lang="en-US" dirty="0" err="1"/>
              <a:t>Funktioniert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Paper das </a:t>
            </a:r>
            <a:r>
              <a:rPr lang="en-US" dirty="0" err="1"/>
              <a:t>selbe</a:t>
            </a:r>
            <a:r>
              <a:rPr lang="en-US" dirty="0"/>
              <a:t> </a:t>
            </a:r>
            <a:r>
              <a:rPr lang="en-US" dirty="0" err="1"/>
              <a:t>Vokabular</a:t>
            </a:r>
            <a:r>
              <a:rPr lang="en-US" dirty="0"/>
              <a:t> </a:t>
            </a:r>
            <a:r>
              <a:rPr lang="en-US" dirty="0" err="1"/>
              <a:t>nutzen</a:t>
            </a:r>
            <a:r>
              <a:rPr lang="en-US" dirty="0"/>
              <a:t>, </a:t>
            </a:r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Disziplinen</a:t>
            </a:r>
            <a:r>
              <a:rPr lang="en-US" dirty="0"/>
              <a:t> </a:t>
            </a:r>
            <a:r>
              <a:rPr lang="en-US" dirty="0" err="1"/>
              <a:t>nutzen</a:t>
            </a:r>
            <a:r>
              <a:rPr lang="en-US" dirty="0"/>
              <a:t> </a:t>
            </a:r>
            <a:r>
              <a:rPr lang="en-US" dirty="0" err="1"/>
              <a:t>Begriffe</a:t>
            </a:r>
            <a:r>
              <a:rPr lang="en-US" dirty="0"/>
              <a:t> </a:t>
            </a:r>
            <a:r>
              <a:rPr lang="en-US" dirty="0" err="1"/>
              <a:t>unterschiedlich</a:t>
            </a:r>
            <a:r>
              <a:rPr lang="en-US" dirty="0"/>
              <a:t> (“port”)</a:t>
            </a:r>
          </a:p>
          <a:p>
            <a:r>
              <a:rPr lang="en-US" dirty="0"/>
              <a:t>Google scholar: PageRank </a:t>
            </a:r>
            <a:r>
              <a:rPr lang="en-US" dirty="0" err="1"/>
              <a:t>basierend</a:t>
            </a:r>
            <a:r>
              <a:rPr lang="en-US" dirty="0"/>
              <a:t> auf Text, </a:t>
            </a:r>
            <a:r>
              <a:rPr lang="en-US" dirty="0" err="1"/>
              <a:t>Autor</a:t>
            </a:r>
            <a:r>
              <a:rPr lang="en-US" dirty="0"/>
              <a:t>, Datum, </a:t>
            </a:r>
            <a:r>
              <a:rPr lang="en-US" dirty="0" err="1" smtClean="0"/>
              <a:t>Zitationen</a:t>
            </a:r>
            <a:endParaRPr lang="en-US" dirty="0" smtClean="0"/>
          </a:p>
          <a:p>
            <a:pPr lvl="1"/>
            <a:r>
              <a:rPr lang="en-US" dirty="0" err="1" smtClean="0"/>
              <a:t>hohes</a:t>
            </a:r>
            <a:r>
              <a:rPr lang="en-US" dirty="0" smtClean="0"/>
              <a:t> </a:t>
            </a:r>
            <a:r>
              <a:rPr lang="en-US" dirty="0" err="1"/>
              <a:t>Gewicht</a:t>
            </a:r>
            <a:r>
              <a:rPr lang="en-US" dirty="0"/>
              <a:t> auf </a:t>
            </a:r>
            <a:r>
              <a:rPr lang="en-US" dirty="0" err="1"/>
              <a:t>Zitationen</a:t>
            </a:r>
            <a:r>
              <a:rPr lang="en-US" dirty="0"/>
              <a:t> -&gt; </a:t>
            </a:r>
            <a:r>
              <a:rPr lang="en-US" dirty="0" err="1"/>
              <a:t>neue</a:t>
            </a:r>
            <a:r>
              <a:rPr lang="en-US" dirty="0"/>
              <a:t> Paper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weit</a:t>
            </a:r>
            <a:r>
              <a:rPr lang="en-US" dirty="0" smtClean="0"/>
              <a:t> </a:t>
            </a:r>
            <a:r>
              <a:rPr lang="en-US" dirty="0" err="1" smtClean="0"/>
              <a:t>hinten</a:t>
            </a:r>
            <a:r>
              <a:rPr lang="en-US" dirty="0" smtClean="0"/>
              <a:t> </a:t>
            </a:r>
            <a:r>
              <a:rPr lang="en-US" dirty="0" err="1" smtClean="0"/>
              <a:t>gelistet</a:t>
            </a:r>
            <a:endParaRPr lang="en-US" dirty="0" smtClean="0"/>
          </a:p>
          <a:p>
            <a:r>
              <a:rPr lang="en-US" dirty="0" err="1" smtClean="0"/>
              <a:t>Kombination</a:t>
            </a:r>
            <a:r>
              <a:rPr lang="en-US" dirty="0" smtClean="0"/>
              <a:t> content-based auf Basis </a:t>
            </a:r>
            <a:r>
              <a:rPr lang="en-US" dirty="0" err="1" smtClean="0"/>
              <a:t>Zitationen</a:t>
            </a:r>
            <a:r>
              <a:rPr lang="en-US" dirty="0" smtClean="0"/>
              <a:t> und </a:t>
            </a:r>
            <a:r>
              <a:rPr lang="en-US" dirty="0" err="1" smtClean="0"/>
              <a:t>Netzwerkanalyse</a:t>
            </a:r>
            <a:endParaRPr lang="en-US" dirty="0"/>
          </a:p>
          <a:p>
            <a:pPr lvl="1"/>
            <a:r>
              <a:rPr lang="en-US" dirty="0" err="1" smtClean="0"/>
              <a:t>Annahme</a:t>
            </a:r>
            <a:r>
              <a:rPr lang="en-US" dirty="0" smtClean="0"/>
              <a:t>: je </a:t>
            </a:r>
            <a:r>
              <a:rPr lang="en-US" dirty="0" err="1" smtClean="0"/>
              <a:t>ähnlicher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Paper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desto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Zitationen</a:t>
            </a:r>
            <a:r>
              <a:rPr lang="en-US" dirty="0" smtClean="0"/>
              <a:t> </a:t>
            </a:r>
            <a:r>
              <a:rPr lang="en-US" dirty="0" err="1" smtClean="0"/>
              <a:t>teilen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ggf</a:t>
            </a:r>
            <a:r>
              <a:rPr lang="en-US" dirty="0" smtClean="0"/>
              <a:t>.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mehrere</a:t>
            </a:r>
            <a:r>
              <a:rPr lang="en-US" dirty="0" smtClean="0"/>
              <a:t> </a:t>
            </a:r>
            <a:r>
              <a:rPr lang="en-US" dirty="0" err="1" smtClean="0"/>
              <a:t>Ebenen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/>
              <a:t>Thematisch</a:t>
            </a:r>
            <a:r>
              <a:rPr lang="en-US" dirty="0"/>
              <a:t> </a:t>
            </a:r>
            <a:r>
              <a:rPr lang="en-US" dirty="0" err="1"/>
              <a:t>Gemeinsamkeiten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Analyse</a:t>
            </a:r>
            <a:r>
              <a:rPr lang="en-US" dirty="0" smtClean="0"/>
              <a:t> der </a:t>
            </a:r>
            <a:r>
              <a:rPr lang="en-US" dirty="0" err="1" smtClean="0"/>
              <a:t>gemeinsamen</a:t>
            </a:r>
            <a:r>
              <a:rPr lang="en-US" dirty="0" smtClean="0"/>
              <a:t> </a:t>
            </a:r>
            <a:r>
              <a:rPr lang="en-US" dirty="0" err="1" smtClean="0"/>
              <a:t>Zitationen</a:t>
            </a:r>
            <a:endParaRPr lang="en-US" dirty="0"/>
          </a:p>
          <a:p>
            <a:pPr lvl="1"/>
            <a:r>
              <a:rPr lang="en-US" dirty="0" err="1" smtClean="0"/>
              <a:t>Anlayse</a:t>
            </a:r>
            <a:r>
              <a:rPr lang="en-US" dirty="0" smtClean="0"/>
              <a:t> des </a:t>
            </a:r>
            <a:r>
              <a:rPr lang="en-US" dirty="0" err="1" smtClean="0"/>
              <a:t>Netzwerkes</a:t>
            </a:r>
            <a:r>
              <a:rPr lang="en-US" dirty="0" smtClean="0"/>
              <a:t> </a:t>
            </a:r>
            <a:r>
              <a:rPr lang="en-US" dirty="0" err="1" smtClean="0"/>
              <a:t>selbst</a:t>
            </a:r>
            <a:r>
              <a:rPr lang="en-US" dirty="0" smtClean="0"/>
              <a:t>: Communities, </a:t>
            </a:r>
            <a:r>
              <a:rPr lang="en-US" dirty="0" err="1" smtClean="0"/>
              <a:t>besonders</a:t>
            </a:r>
            <a:r>
              <a:rPr lang="en-US" dirty="0" smtClean="0"/>
              <a:t> </a:t>
            </a:r>
            <a:r>
              <a:rPr lang="en-US" dirty="0" err="1" smtClean="0"/>
              <a:t>einflussreiche</a:t>
            </a:r>
            <a:r>
              <a:rPr lang="en-US" dirty="0" smtClean="0"/>
              <a:t> paper</a:t>
            </a:r>
          </a:p>
        </p:txBody>
      </p:sp>
      <p:sp>
        <p:nvSpPr>
          <p:cNvPr id="4" name="Rechteck 3"/>
          <p:cNvSpPr/>
          <p:nvPr/>
        </p:nvSpPr>
        <p:spPr>
          <a:xfrm>
            <a:off x="6755574" y="6126163"/>
            <a:ext cx="19976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Jieun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 und 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Seoung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Bum </a:t>
            </a:r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Kim, 2018)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34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paper </a:t>
            </a:r>
            <a:r>
              <a:rPr lang="en-US" dirty="0" smtClean="0"/>
              <a:t>recommender </a:t>
            </a:r>
            <a:br>
              <a:rPr lang="en-US" dirty="0" smtClean="0"/>
            </a:br>
            <a:r>
              <a:rPr lang="en-US" dirty="0" smtClean="0"/>
              <a:t>Evaluation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57200" y="1049338"/>
            <a:ext cx="4040188" cy="50704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Evaluation </a:t>
            </a:r>
            <a:r>
              <a:rPr lang="en-US" dirty="0" err="1" smtClean="0"/>
              <a:t>durch</a:t>
            </a:r>
            <a:r>
              <a:rPr lang="en-US" dirty="0" smtClean="0"/>
              <a:t> 24 Tester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acht</a:t>
            </a:r>
            <a:r>
              <a:rPr lang="en-US" dirty="0" smtClean="0"/>
              <a:t> </a:t>
            </a:r>
            <a:r>
              <a:rPr lang="en-US" dirty="0" err="1" smtClean="0"/>
              <a:t>Disziplinen</a:t>
            </a:r>
            <a:endParaRPr lang="en-US" dirty="0" smtClean="0"/>
          </a:p>
          <a:p>
            <a:pPr lvl="1"/>
            <a:r>
              <a:rPr lang="en-US" dirty="0" err="1" smtClean="0"/>
              <a:t>Wirtschaft</a:t>
            </a:r>
            <a:r>
              <a:rPr lang="en-US" dirty="0" smtClean="0"/>
              <a:t>, </a:t>
            </a:r>
            <a:r>
              <a:rPr lang="en-US" dirty="0" err="1" smtClean="0"/>
              <a:t>Psychologie</a:t>
            </a:r>
            <a:r>
              <a:rPr lang="en-US" dirty="0" smtClean="0"/>
              <a:t>, </a:t>
            </a:r>
            <a:r>
              <a:rPr lang="en-US" dirty="0" err="1" smtClean="0"/>
              <a:t>Biotechnik</a:t>
            </a:r>
            <a:r>
              <a:rPr lang="en-US" dirty="0" smtClean="0"/>
              <a:t>, </a:t>
            </a:r>
            <a:r>
              <a:rPr lang="en-US" dirty="0" err="1" smtClean="0"/>
              <a:t>Medizin</a:t>
            </a:r>
            <a:r>
              <a:rPr lang="en-US" dirty="0" smtClean="0"/>
              <a:t>, </a:t>
            </a:r>
            <a:r>
              <a:rPr lang="en-US" dirty="0" err="1" smtClean="0"/>
              <a:t>Sozialwissenschaften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Ziehung</a:t>
            </a:r>
            <a:r>
              <a:rPr lang="en-US" dirty="0" smtClean="0"/>
              <a:t>” von </a:t>
            </a:r>
            <a:r>
              <a:rPr lang="en-US" dirty="0" err="1" smtClean="0"/>
              <a:t>Ausgangspapern</a:t>
            </a:r>
            <a:endParaRPr lang="en-US" dirty="0" smtClean="0"/>
          </a:p>
          <a:p>
            <a:pPr lvl="1"/>
            <a:r>
              <a:rPr lang="en-US" dirty="0" err="1" smtClean="0"/>
              <a:t>Generierung</a:t>
            </a:r>
            <a:r>
              <a:rPr lang="en-US" dirty="0" smtClean="0"/>
              <a:t> 500 </a:t>
            </a:r>
            <a:r>
              <a:rPr lang="en-US" dirty="0" err="1" smtClean="0"/>
              <a:t>Kandidaten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denen</a:t>
            </a:r>
            <a:r>
              <a:rPr lang="en-US" dirty="0" smtClean="0"/>
              <a:t> 25 Paper </a:t>
            </a:r>
            <a:r>
              <a:rPr lang="en-US" dirty="0" err="1" smtClean="0"/>
              <a:t>empfohlen</a:t>
            </a:r>
            <a:r>
              <a:rPr lang="en-US" dirty="0" smtClean="0"/>
              <a:t> </a:t>
            </a:r>
            <a:r>
              <a:rPr lang="en-US" dirty="0" err="1" smtClean="0"/>
              <a:t>wurden</a:t>
            </a:r>
            <a:endParaRPr lang="en-US" dirty="0" smtClean="0"/>
          </a:p>
          <a:p>
            <a:pPr lvl="1"/>
            <a:r>
              <a:rPr lang="en-US" dirty="0" err="1" smtClean="0"/>
              <a:t>Geben</a:t>
            </a:r>
            <a:r>
              <a:rPr lang="en-US" dirty="0" smtClean="0"/>
              <a:t> an,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</a:t>
            </a:r>
            <a:r>
              <a:rPr lang="en-US" dirty="0" err="1" smtClean="0"/>
              <a:t>Empfehlung</a:t>
            </a:r>
            <a:r>
              <a:rPr lang="en-US" dirty="0" smtClean="0"/>
              <a:t> </a:t>
            </a:r>
            <a:r>
              <a:rPr lang="en-US" dirty="0" err="1" smtClean="0"/>
              <a:t>zufrieden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endParaRPr lang="en-US" dirty="0" smtClean="0"/>
          </a:p>
          <a:p>
            <a:pPr lvl="1"/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Google Scholar und SCOPUS</a:t>
            </a:r>
          </a:p>
          <a:p>
            <a:r>
              <a:rPr lang="en-US" dirty="0" err="1" smtClean="0"/>
              <a:t>Evaluationsmetriken</a:t>
            </a:r>
            <a:r>
              <a:rPr lang="en-US" dirty="0" smtClean="0"/>
              <a:t>, die </a:t>
            </a:r>
            <a:r>
              <a:rPr lang="en-US" dirty="0" err="1" smtClean="0"/>
              <a:t>Zufriedenheit</a:t>
            </a:r>
            <a:r>
              <a:rPr lang="en-US" dirty="0" smtClean="0"/>
              <a:t> und Rang </a:t>
            </a:r>
            <a:r>
              <a:rPr lang="en-US" dirty="0" err="1" smtClean="0"/>
              <a:t>berücksichtigen</a:t>
            </a:r>
            <a:endParaRPr lang="en-US" dirty="0" smtClean="0"/>
          </a:p>
        </p:txBody>
      </p:sp>
      <p:pic>
        <p:nvPicPr>
          <p:cNvPr id="7" name="Inhaltsplatzhalter 6"/>
          <p:cNvPicPr>
            <a:picLocks noGrp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575169"/>
            <a:ext cx="4041775" cy="354747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755574" y="6126163"/>
            <a:ext cx="19976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Jieun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 und 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Seoung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Bum </a:t>
            </a:r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Kim, 2018)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13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EventAware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Business &amp; Data understanding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50070"/>
            <a:ext cx="8229600" cy="4976093"/>
          </a:xfrm>
        </p:spPr>
        <p:txBody>
          <a:bodyPr>
            <a:normAutofit/>
          </a:bodyPr>
          <a:lstStyle/>
          <a:p>
            <a:r>
              <a:rPr lang="en-US" dirty="0" err="1" smtClean="0"/>
              <a:t>Geschäftsziel</a:t>
            </a:r>
            <a:r>
              <a:rPr lang="en-US" dirty="0" smtClean="0"/>
              <a:t>: </a:t>
            </a:r>
            <a:r>
              <a:rPr lang="en-US" dirty="0" err="1" smtClean="0"/>
              <a:t>Veranstaltungen</a:t>
            </a:r>
            <a:r>
              <a:rPr lang="en-US" dirty="0" smtClean="0"/>
              <a:t> auf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Kongress</a:t>
            </a:r>
            <a:r>
              <a:rPr lang="en-US" dirty="0" smtClean="0"/>
              <a:t> </a:t>
            </a:r>
            <a:r>
              <a:rPr lang="en-US" dirty="0" err="1" smtClean="0"/>
              <a:t>empfehlen</a:t>
            </a:r>
            <a:r>
              <a:rPr lang="en-US" dirty="0" smtClean="0"/>
              <a:t>, </a:t>
            </a:r>
            <a:r>
              <a:rPr lang="en-US" dirty="0" err="1" smtClean="0"/>
              <a:t>personalisierte</a:t>
            </a:r>
            <a:r>
              <a:rPr lang="en-US" dirty="0" smtClean="0"/>
              <a:t> Agenda </a:t>
            </a:r>
            <a:r>
              <a:rPr lang="en-US" dirty="0" err="1" smtClean="0"/>
              <a:t>zusammenstellen</a:t>
            </a:r>
            <a:endParaRPr lang="en-US" dirty="0" smtClean="0"/>
          </a:p>
          <a:p>
            <a:r>
              <a:rPr lang="en-US" dirty="0" err="1" smtClean="0"/>
              <a:t>Relevanz</a:t>
            </a:r>
            <a:r>
              <a:rPr lang="en-US" dirty="0" smtClean="0"/>
              <a:t> der </a:t>
            </a:r>
            <a:r>
              <a:rPr lang="en-US" dirty="0" err="1" smtClean="0"/>
              <a:t>Veranstaltungen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von </a:t>
            </a:r>
            <a:r>
              <a:rPr lang="en-US" dirty="0" err="1" smtClean="0"/>
              <a:t>kurzer</a:t>
            </a:r>
            <a:r>
              <a:rPr lang="en-US" dirty="0" smtClean="0"/>
              <a:t> </a:t>
            </a:r>
            <a:r>
              <a:rPr lang="en-US" dirty="0" err="1" smtClean="0"/>
              <a:t>Dauer</a:t>
            </a:r>
            <a:endParaRPr lang="en-US" dirty="0" smtClean="0"/>
          </a:p>
          <a:p>
            <a:r>
              <a:rPr lang="en-US" dirty="0" err="1" smtClean="0"/>
              <a:t>Interaktion</a:t>
            </a:r>
            <a:r>
              <a:rPr lang="en-US" dirty="0" smtClean="0"/>
              <a:t>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zeitlich</a:t>
            </a:r>
            <a:r>
              <a:rPr lang="en-US" dirty="0" smtClean="0"/>
              <a:t> stark </a:t>
            </a:r>
            <a:r>
              <a:rPr lang="en-US" dirty="0" err="1" smtClean="0"/>
              <a:t>begrenzt</a:t>
            </a:r>
            <a:r>
              <a:rPr lang="en-US" dirty="0" smtClean="0"/>
              <a:t> sein, </a:t>
            </a:r>
            <a:r>
              <a:rPr lang="en-US" dirty="0" err="1" smtClean="0"/>
              <a:t>Bewertung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zukünftigen</a:t>
            </a:r>
            <a:r>
              <a:rPr lang="en-US" dirty="0" smtClean="0"/>
              <a:t> </a:t>
            </a:r>
            <a:r>
              <a:rPr lang="en-US" dirty="0" err="1" smtClean="0"/>
              <a:t>Veranstaltung</a:t>
            </a:r>
            <a:r>
              <a:rPr lang="en-US" dirty="0" smtClean="0"/>
              <a:t> </a:t>
            </a:r>
            <a:r>
              <a:rPr lang="en-US" dirty="0" err="1" smtClean="0"/>
              <a:t>schwierig</a:t>
            </a:r>
            <a:r>
              <a:rPr lang="en-US" dirty="0" smtClean="0"/>
              <a:t>, Collaborative Filtering </a:t>
            </a:r>
            <a:r>
              <a:rPr lang="en-US" dirty="0" err="1" smtClean="0"/>
              <a:t>müsste</a:t>
            </a:r>
            <a:r>
              <a:rPr lang="en-US" dirty="0" smtClean="0"/>
              <a:t> also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mehrere</a:t>
            </a:r>
            <a:r>
              <a:rPr lang="en-US" dirty="0" smtClean="0"/>
              <a:t> </a:t>
            </a:r>
            <a:r>
              <a:rPr lang="en-US" dirty="0" err="1" smtClean="0"/>
              <a:t>Jahre</a:t>
            </a:r>
            <a:r>
              <a:rPr lang="en-US" dirty="0" smtClean="0"/>
              <a:t> </a:t>
            </a:r>
            <a:r>
              <a:rPr lang="en-US" dirty="0" err="1" smtClean="0"/>
              <a:t>passieren</a:t>
            </a:r>
            <a:r>
              <a:rPr lang="en-US" dirty="0" smtClean="0"/>
              <a:t>, </a:t>
            </a:r>
            <a:r>
              <a:rPr lang="en-US" dirty="0" err="1" smtClean="0"/>
              <a:t>Themen</a:t>
            </a:r>
            <a:r>
              <a:rPr lang="en-US" dirty="0" smtClean="0"/>
              <a:t> </a:t>
            </a:r>
            <a:r>
              <a:rPr lang="en-US" dirty="0" err="1" smtClean="0"/>
              <a:t>ändern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stark</a:t>
            </a:r>
          </a:p>
          <a:p>
            <a:r>
              <a:rPr lang="en-US" dirty="0" err="1" smtClean="0"/>
              <a:t>Empfehlung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hilfreich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thematisch</a:t>
            </a:r>
            <a:r>
              <a:rPr lang="en-US" dirty="0" smtClean="0"/>
              <a:t> gut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Beruf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Interessenprofil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Besuchers</a:t>
            </a:r>
            <a:r>
              <a:rPr lang="en-US" dirty="0" smtClean="0"/>
              <a:t> past</a:t>
            </a:r>
          </a:p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den Context (Ort, </a:t>
            </a:r>
            <a:r>
              <a:rPr lang="en-US" dirty="0" err="1"/>
              <a:t>Zeit</a:t>
            </a:r>
            <a:r>
              <a:rPr lang="en-US" dirty="0"/>
              <a:t>) </a:t>
            </a:r>
            <a:r>
              <a:rPr lang="en-US" dirty="0" err="1"/>
              <a:t>über</a:t>
            </a:r>
            <a:r>
              <a:rPr lang="en-US" dirty="0"/>
              <a:t> App </a:t>
            </a:r>
            <a:r>
              <a:rPr lang="en-US" dirty="0" err="1"/>
              <a:t>verfügbar</a:t>
            </a:r>
            <a:endParaRPr lang="en-US" dirty="0"/>
          </a:p>
          <a:p>
            <a:r>
              <a:rPr lang="en-US" dirty="0"/>
              <a:t>Mobiles </a:t>
            </a:r>
            <a:r>
              <a:rPr lang="en-US" dirty="0" err="1"/>
              <a:t>Netz</a:t>
            </a:r>
            <a:r>
              <a:rPr lang="en-US" dirty="0"/>
              <a:t> </a:t>
            </a:r>
            <a:r>
              <a:rPr lang="en-US" dirty="0" err="1"/>
              <a:t>ermöglicht</a:t>
            </a:r>
            <a:r>
              <a:rPr lang="en-US" dirty="0"/>
              <a:t> </a:t>
            </a:r>
            <a:r>
              <a:rPr lang="en-US" dirty="0" err="1"/>
              <a:t>Zugriff</a:t>
            </a:r>
            <a:r>
              <a:rPr lang="en-US" dirty="0"/>
              <a:t> auf </a:t>
            </a:r>
            <a:r>
              <a:rPr lang="en-US" dirty="0" err="1"/>
              <a:t>Berufsnetzwerke</a:t>
            </a:r>
            <a:r>
              <a:rPr lang="en-US" dirty="0"/>
              <a:t> (LinkedIn, Xing</a:t>
            </a:r>
            <a:r>
              <a:rPr lang="en-US" dirty="0" smtClean="0"/>
              <a:t>), </a:t>
            </a:r>
            <a:r>
              <a:rPr lang="en-US" dirty="0" err="1" smtClean="0"/>
              <a:t>sodass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möglichen</a:t>
            </a:r>
            <a:r>
              <a:rPr lang="en-US" dirty="0" smtClean="0"/>
              <a:t> </a:t>
            </a:r>
            <a:r>
              <a:rPr lang="en-US" dirty="0" err="1" smtClean="0"/>
              <a:t>Interessen</a:t>
            </a:r>
            <a:r>
              <a:rPr lang="en-US" dirty="0" smtClean="0"/>
              <a:t> </a:t>
            </a:r>
            <a:r>
              <a:rPr lang="en-US" dirty="0" err="1" smtClean="0"/>
              <a:t>vorbefüllt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existieren</a:t>
            </a:r>
            <a:r>
              <a:rPr lang="en-US" dirty="0" smtClean="0"/>
              <a:t> </a:t>
            </a:r>
            <a:r>
              <a:rPr lang="en-US" dirty="0" err="1" smtClean="0"/>
              <a:t>Schlagwörter</a:t>
            </a:r>
            <a:r>
              <a:rPr lang="en-US" dirty="0" smtClean="0"/>
              <a:t> und </a:t>
            </a:r>
            <a:r>
              <a:rPr lang="en-US" dirty="0" err="1" smtClean="0"/>
              <a:t>Kurzbeschreibungen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den </a:t>
            </a:r>
            <a:r>
              <a:rPr lang="en-US" dirty="0" err="1" smtClean="0"/>
              <a:t>Veranstaltungen</a:t>
            </a:r>
            <a:r>
              <a:rPr lang="en-US" dirty="0" smtClean="0"/>
              <a:t> und </a:t>
            </a:r>
            <a:r>
              <a:rPr lang="en-US" dirty="0" err="1" smtClean="0"/>
              <a:t>Ausstellern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6755574" y="6126163"/>
            <a:ext cx="1223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(Horowitz et al., 2017)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257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EventAware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50070"/>
            <a:ext cx="8229600" cy="497609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67" y="1024393"/>
            <a:ext cx="5176321" cy="510177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7283476" y="6153184"/>
            <a:ext cx="1223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(Horowitz et al., 2017)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17" y="3638116"/>
            <a:ext cx="3381669" cy="229338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57200" y="1253765"/>
            <a:ext cx="3221786" cy="232151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Generierung</a:t>
            </a:r>
            <a:r>
              <a:rPr lang="en-US" dirty="0" smtClean="0"/>
              <a:t> von Tags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auf Basis LinkedIn und </a:t>
            </a:r>
            <a:r>
              <a:rPr lang="en-US" dirty="0" err="1" smtClean="0"/>
              <a:t>Bewertung</a:t>
            </a:r>
            <a:endParaRPr lang="en-US" dirty="0" smtClean="0"/>
          </a:p>
          <a:p>
            <a:pPr lvl="1">
              <a:buClr>
                <a:schemeClr val="tx2"/>
              </a:buClr>
            </a:pPr>
            <a:r>
              <a:rPr lang="en-US" dirty="0" smtClean="0"/>
              <a:t>(User Knowledge Base)</a:t>
            </a:r>
            <a:endParaRPr lang="en-US" dirty="0" smtClean="0"/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fü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Veranstaltungen</a:t>
            </a:r>
            <a:r>
              <a:rPr lang="en-US" dirty="0" smtClean="0"/>
              <a:t> </a:t>
            </a:r>
            <a:r>
              <a:rPr lang="en-US" dirty="0" err="1" smtClean="0"/>
              <a:t>mittels</a:t>
            </a:r>
            <a:r>
              <a:rPr lang="en-US" dirty="0" smtClean="0"/>
              <a:t> Wikipedia</a:t>
            </a:r>
          </a:p>
          <a:p>
            <a:pPr lvl="1">
              <a:buClr>
                <a:schemeClr val="tx2"/>
              </a:buClr>
            </a:pPr>
            <a:r>
              <a:rPr lang="en-US" dirty="0" smtClean="0"/>
              <a:t>(Items Tag Base)</a:t>
            </a:r>
            <a:endParaRPr lang="de-DE" dirty="0" err="1" smtClean="0"/>
          </a:p>
        </p:txBody>
      </p:sp>
    </p:spTree>
    <p:extLst>
      <p:ext uri="{BB962C8B-B14F-4D97-AF65-F5344CB8AC3E}">
        <p14:creationId xmlns:p14="http://schemas.microsoft.com/office/powerpoint/2010/main" val="2593252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EventAware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Evaluation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</a:t>
            </a:r>
            <a:r>
              <a:rPr lang="en-US" dirty="0" err="1" smtClean="0"/>
              <a:t>Studienteilnehmer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“</a:t>
            </a:r>
            <a:r>
              <a:rPr lang="en-US" dirty="0" err="1" smtClean="0"/>
              <a:t>verschiedenem</a:t>
            </a:r>
            <a:r>
              <a:rPr lang="en-US" dirty="0" smtClean="0"/>
              <a:t>” Alter, </a:t>
            </a:r>
            <a:r>
              <a:rPr lang="en-US" dirty="0" err="1" smtClean="0"/>
              <a:t>Geschlecht</a:t>
            </a:r>
            <a:r>
              <a:rPr lang="en-US" dirty="0" smtClean="0"/>
              <a:t> und Computer-</a:t>
            </a:r>
            <a:r>
              <a:rPr lang="en-US" dirty="0" err="1" smtClean="0"/>
              <a:t>Kenntnissen</a:t>
            </a:r>
            <a:r>
              <a:rPr lang="en-US" dirty="0" smtClean="0"/>
              <a:t> auf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Kongress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mobile </a:t>
            </a:r>
            <a:r>
              <a:rPr lang="en-US" dirty="0" err="1" smtClean="0"/>
              <a:t>Technologien</a:t>
            </a:r>
            <a:endParaRPr lang="en-US" dirty="0" smtClean="0"/>
          </a:p>
          <a:p>
            <a:r>
              <a:rPr lang="en-US" dirty="0" err="1" smtClean="0"/>
              <a:t>Klassische</a:t>
            </a:r>
            <a:r>
              <a:rPr lang="en-US" dirty="0" smtClean="0"/>
              <a:t> Usability-</a:t>
            </a:r>
            <a:r>
              <a:rPr lang="en-US" dirty="0" err="1" smtClean="0"/>
              <a:t>Studie</a:t>
            </a:r>
            <a:r>
              <a:rPr lang="en-US" dirty="0" smtClean="0"/>
              <a:t>, </a:t>
            </a: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Aufgaben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App auf </a:t>
            </a:r>
            <a:r>
              <a:rPr lang="en-US" dirty="0" err="1" smtClean="0"/>
              <a:t>ihren</a:t>
            </a:r>
            <a:r>
              <a:rPr lang="en-US" dirty="0" smtClean="0"/>
              <a:t> </a:t>
            </a:r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Endgeräten</a:t>
            </a:r>
            <a:r>
              <a:rPr lang="en-US" dirty="0" smtClean="0"/>
              <a:t> </a:t>
            </a:r>
            <a:r>
              <a:rPr lang="en-US" dirty="0" err="1" smtClean="0"/>
              <a:t>durchführen</a:t>
            </a:r>
            <a:r>
              <a:rPr lang="en-US" dirty="0" smtClean="0"/>
              <a:t> </a:t>
            </a:r>
            <a:r>
              <a:rPr lang="en-US" dirty="0" err="1" smtClean="0"/>
              <a:t>sollten</a:t>
            </a:r>
            <a:endParaRPr lang="en-US" dirty="0" smtClean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7283476" y="6153184"/>
            <a:ext cx="1223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(Horowitz et al., 2017)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Grafik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5" y="2625588"/>
            <a:ext cx="4158399" cy="190355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569" y="2491513"/>
            <a:ext cx="31718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85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05037" y="2201779"/>
            <a:ext cx="733926" cy="1768642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286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2"/>
    </mc:Choice>
    <mc:Fallback xmlns="">
      <p:transition spd="slow" advTm="1992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6981" y="613836"/>
            <a:ext cx="8309987" cy="603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2800" b="0" i="0" u="none" strike="noStrike" cap="none" normalizeH="0" baseline="0" dirty="0" err="1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Literaturverzeichnis</a:t>
            </a:r>
            <a:endParaRPr kumimoji="0" lang="en-US" altLang="de-DE" sz="28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de-DE" sz="1400" dirty="0">
              <a:solidFill>
                <a:srgbClr val="2E74B5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Bobadilla, Jesús; Ortega, Fernando; Hernando, Antonio; Gutiérrez, Abraham (2013): </a:t>
            </a:r>
            <a:r>
              <a:rPr lang="de-DE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Recommender</a:t>
            </a:r>
            <a:r>
              <a:rPr lang="de-DE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de-DE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survey</a:t>
            </a:r>
            <a:r>
              <a:rPr lang="de-DE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In: Knowledge-based systems 46, S. 109–132</a:t>
            </a:r>
            <a:r>
              <a:rPr lang="en-US" sz="1200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Burke, Robin (2007): Hybrid web </a:t>
            </a:r>
            <a:r>
              <a:rPr lang="de-DE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recommender</a:t>
            </a:r>
            <a:r>
              <a:rPr lang="de-DE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de-DE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In: The adaptive web: Springer, S. 377–408</a:t>
            </a:r>
            <a:r>
              <a:rPr lang="en-US" sz="1200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e-DE" sz="12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de-DE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altLang="de-DE" sz="12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euk</a:t>
            </a:r>
            <a:r>
              <a:rPr lang="en-US" altLang="de-DE" sz="12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de-DE" sz="12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Hee</a:t>
            </a:r>
            <a:r>
              <a:rPr lang="en-US" altLang="de-DE" sz="12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Park; </a:t>
            </a:r>
            <a:r>
              <a:rPr lang="en-US" altLang="de-DE" sz="12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Hyea</a:t>
            </a:r>
            <a:r>
              <a:rPr lang="en-US" altLang="de-DE" sz="12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de-DE" sz="12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Kyeong</a:t>
            </a:r>
            <a:r>
              <a:rPr lang="en-US" altLang="de-DE" sz="12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Kim; Il Young Choi; Jae </a:t>
            </a:r>
            <a:r>
              <a:rPr lang="en-US" altLang="de-DE" sz="12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Kyeong</a:t>
            </a:r>
            <a:r>
              <a:rPr lang="en-US" altLang="de-DE" sz="12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Kim (2012): A literature review and classification of recommender systems research. In: </a:t>
            </a:r>
            <a:r>
              <a:rPr lang="en-US" altLang="de-DE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Expert Systems with Applications 39 (11), S. 10059–10072. DOI: 10.1016/j.eswa.2012.02.038</a:t>
            </a:r>
            <a:r>
              <a:rPr lang="en-US" altLang="de-DE" sz="1200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de-DE" sz="12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Gomez-Uribe, Carlos A.; Hunt, Neil (2015): The Netflix Recommender System: Algorithms, Business Value, and Innovation. In: ACM Trans. Manage. Inf. Syst. 6 (4), 13:1‐13:19. DOI: 10.1145/2843948</a:t>
            </a:r>
            <a:r>
              <a:rPr lang="en-US" sz="1200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de-DE" sz="12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Horowitz, Daniel; Contreras, David; </a:t>
            </a:r>
            <a:r>
              <a:rPr lang="en-US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Salamó</a:t>
            </a:r>
            <a:r>
              <a:rPr lang="en-US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Maria (2017): </a:t>
            </a:r>
            <a:r>
              <a:rPr lang="en-US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EventAware</a:t>
            </a:r>
            <a:r>
              <a:rPr lang="en-US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mobile recommender system for events. In: Pattern Recognition Letters.</a:t>
            </a:r>
            <a:endParaRPr lang="de-DE" sz="12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Koren</a:t>
            </a:r>
            <a:r>
              <a:rPr lang="en-US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Yehuda; Bell, Robert; </a:t>
            </a:r>
            <a:r>
              <a:rPr lang="en-US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Volinsky</a:t>
            </a:r>
            <a:r>
              <a:rPr lang="en-US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Chris (2009): Matrix factorization techniques for recommender systems. </a:t>
            </a:r>
            <a:r>
              <a:rPr lang="de-DE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In: Computer 42 (8</a:t>
            </a:r>
            <a:r>
              <a:rPr lang="de-DE" sz="1200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200" dirty="0" smtClean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Jieun</a:t>
            </a:r>
            <a:r>
              <a:rPr lang="en-US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Son; </a:t>
            </a:r>
            <a:r>
              <a:rPr lang="en-US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Seoung</a:t>
            </a:r>
            <a:r>
              <a:rPr lang="en-US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Bum Kim (2018): Academic paper recommender system using multilevel simultaneous citation networks. In: Decision Support Systems 105, S. 24–33. DOI: 10.1016/j.dss.2017.10.011</a:t>
            </a:r>
            <a:endParaRPr lang="de-DE" sz="12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gl-ES" altLang="de-DE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gl-ES" altLang="de-DE" sz="12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ü, Linyuan; Medo, Matúš; Yeung, Chi Ho; Zhang, Yi-Cheng; Zhang, Zi-Ke; Zhou, Tao (2012): Recommender systems. In: </a:t>
            </a:r>
            <a:r>
              <a:rPr lang="gl-ES" altLang="de-DE" sz="12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Physics Reports </a:t>
            </a:r>
            <a:r>
              <a:rPr lang="gl-ES" altLang="de-DE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519 (1), S. 1–49.</a:t>
            </a:r>
            <a:endParaRPr lang="gl-ES" altLang="de-DE" sz="1200" dirty="0">
              <a:latin typeface="Arial" panose="020B0604020202020204" pitchFamily="34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altLang="de-DE" sz="12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hepitsen</a:t>
            </a:r>
            <a:r>
              <a:rPr lang="en-US" altLang="de-DE" sz="12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de-DE" sz="12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Andriy</a:t>
            </a:r>
            <a:r>
              <a:rPr lang="en-US" altLang="de-DE" sz="12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altLang="de-DE" sz="12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Gemmell</a:t>
            </a:r>
            <a:r>
              <a:rPr lang="en-US" altLang="de-DE" sz="12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Jonathan; </a:t>
            </a:r>
            <a:r>
              <a:rPr lang="en-US" altLang="de-DE" sz="12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Mobasher</a:t>
            </a:r>
            <a:r>
              <a:rPr lang="en-US" altLang="de-DE" sz="12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de-DE" sz="12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Bamshad</a:t>
            </a:r>
            <a:r>
              <a:rPr lang="en-US" altLang="de-DE" sz="12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Burke, Robin (2008): Personalized recommendation in social tagging systems using hierarchical clustering. In: Proceedings of the 2008 ACM conference on Recommender systems. ACM, S. 259–266.</a:t>
            </a:r>
            <a:endParaRPr lang="en-US" altLang="de-DE" sz="12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400" dirty="0" smtClean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7"/>
    </mc:Choice>
    <mc:Fallback xmlns="">
      <p:transition spd="slow" advTm="153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Überblick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43578" y="6330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96721" y="11941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34108" y="6204998"/>
            <a:ext cx="84757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000"/>
              </a:spcAft>
            </a:pPr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Deuk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Hee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Park et al. </a:t>
            </a:r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2012)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457201" y="973845"/>
            <a:ext cx="8352690" cy="4518023"/>
            <a:chOff x="457201" y="973845"/>
            <a:chExt cx="8352690" cy="4518023"/>
          </a:xfrm>
        </p:grpSpPr>
        <p:sp>
          <p:nvSpPr>
            <p:cNvPr id="17" name="Freihandform 16"/>
            <p:cNvSpPr/>
            <p:nvPr/>
          </p:nvSpPr>
          <p:spPr>
            <a:xfrm>
              <a:off x="458456" y="1434645"/>
              <a:ext cx="2151394" cy="4057223"/>
            </a:xfrm>
            <a:custGeom>
              <a:avLst/>
              <a:gdLst>
                <a:gd name="connsiteX0" fmla="*/ 0 w 2490180"/>
                <a:gd name="connsiteY0" fmla="*/ 0 h 4057223"/>
                <a:gd name="connsiteX1" fmla="*/ 2490180 w 2490180"/>
                <a:gd name="connsiteY1" fmla="*/ 0 h 4057223"/>
                <a:gd name="connsiteX2" fmla="*/ 2490180 w 2490180"/>
                <a:gd name="connsiteY2" fmla="*/ 4057223 h 4057223"/>
                <a:gd name="connsiteX3" fmla="*/ 0 w 2490180"/>
                <a:gd name="connsiteY3" fmla="*/ 4057223 h 4057223"/>
                <a:gd name="connsiteX4" fmla="*/ 0 w 2490180"/>
                <a:gd name="connsiteY4" fmla="*/ 0 h 405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0180" h="4057223">
                  <a:moveTo>
                    <a:pt x="0" y="0"/>
                  </a:moveTo>
                  <a:lnTo>
                    <a:pt x="2490180" y="0"/>
                  </a:lnTo>
                  <a:lnTo>
                    <a:pt x="2490180" y="4057223"/>
                  </a:lnTo>
                  <a:lnTo>
                    <a:pt x="0" y="4057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Bücher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Paper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Bilder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Filme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Musik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Produkte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Fernseh-programm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Reisen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Lerninhalte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Nachrichten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…</a:t>
              </a:r>
              <a:endParaRPr lang="de-DE" kern="1200" dirty="0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2768289" y="1434280"/>
              <a:ext cx="2325059" cy="4057223"/>
            </a:xfrm>
            <a:custGeom>
              <a:avLst/>
              <a:gdLst>
                <a:gd name="connsiteX0" fmla="*/ 0 w 2304675"/>
                <a:gd name="connsiteY0" fmla="*/ 0 h 4057223"/>
                <a:gd name="connsiteX1" fmla="*/ 2304675 w 2304675"/>
                <a:gd name="connsiteY1" fmla="*/ 0 h 4057223"/>
                <a:gd name="connsiteX2" fmla="*/ 2304675 w 2304675"/>
                <a:gd name="connsiteY2" fmla="*/ 4057223 h 4057223"/>
                <a:gd name="connsiteX3" fmla="*/ 0 w 2304675"/>
                <a:gd name="connsiteY3" fmla="*/ 4057223 h 4057223"/>
                <a:gd name="connsiteX4" fmla="*/ 0 w 2304675"/>
                <a:gd name="connsiteY4" fmla="*/ 0 h 405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4675" h="4057223">
                  <a:moveTo>
                    <a:pt x="0" y="0"/>
                  </a:moveTo>
                  <a:lnTo>
                    <a:pt x="2304675" y="0"/>
                  </a:lnTo>
                  <a:lnTo>
                    <a:pt x="2304675" y="4057223"/>
                  </a:lnTo>
                  <a:lnTo>
                    <a:pt x="0" y="4057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K nearest neighbors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Clustering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Entscheidungs-bäume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Neuronale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Netze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Link analysis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Regression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Heuristiken</a:t>
              </a:r>
              <a:endParaRPr lang="de-DE" kern="1200" dirty="0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5251786" y="1434645"/>
              <a:ext cx="3558105" cy="4057223"/>
            </a:xfrm>
            <a:custGeom>
              <a:avLst/>
              <a:gdLst>
                <a:gd name="connsiteX0" fmla="*/ 0 w 2361613"/>
                <a:gd name="connsiteY0" fmla="*/ 0 h 4057223"/>
                <a:gd name="connsiteX1" fmla="*/ 2361613 w 2361613"/>
                <a:gd name="connsiteY1" fmla="*/ 0 h 4057223"/>
                <a:gd name="connsiteX2" fmla="*/ 2361613 w 2361613"/>
                <a:gd name="connsiteY2" fmla="*/ 4057223 h 4057223"/>
                <a:gd name="connsiteX3" fmla="*/ 0 w 2361613"/>
                <a:gd name="connsiteY3" fmla="*/ 4057223 h 4057223"/>
                <a:gd name="connsiteX4" fmla="*/ 0 w 2361613"/>
                <a:gd name="connsiteY4" fmla="*/ 0 h 405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1613" h="4057223">
                  <a:moveTo>
                    <a:pt x="0" y="0"/>
                  </a:moveTo>
                  <a:lnTo>
                    <a:pt x="2361613" y="0"/>
                  </a:lnTo>
                  <a:lnTo>
                    <a:pt x="2361613" y="4057223"/>
                  </a:lnTo>
                  <a:lnTo>
                    <a:pt x="0" y="4057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Recommender </a:t>
              </a:r>
              <a:r>
                <a:rPr lang="en-US" kern="1200" dirty="0" err="1" smtClean="0"/>
                <a:t>ist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Geschäftsmodell</a:t>
              </a:r>
              <a:r>
                <a:rPr lang="en-US" kern="1200" dirty="0" smtClean="0"/>
                <a:t> (Spotify, </a:t>
              </a:r>
              <a:r>
                <a:rPr lang="en-US" kern="1200" dirty="0" err="1" smtClean="0"/>
                <a:t>netflix</a:t>
              </a:r>
              <a:r>
                <a:rPr lang="en-US" kern="1200" dirty="0" smtClean="0"/>
                <a:t>)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Verbesserung</a:t>
              </a:r>
              <a:r>
                <a:rPr lang="en-US" kern="1200" dirty="0" smtClean="0"/>
                <a:t> des Service (amazon, </a:t>
              </a:r>
              <a:r>
                <a:rPr lang="en-US" kern="1200" dirty="0" err="1" smtClean="0"/>
                <a:t>expedia</a:t>
              </a:r>
              <a:r>
                <a:rPr lang="en-US" kern="1200" dirty="0" smtClean="0"/>
                <a:t>)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Umsatzsteigerung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Nichen-Produkte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Usability-</a:t>
              </a:r>
              <a:r>
                <a:rPr lang="en-US" kern="1200" dirty="0" err="1" smtClean="0"/>
                <a:t>Verbesserung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Nutzerbindung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Besseres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Verständnis</a:t>
              </a:r>
              <a:r>
                <a:rPr lang="en-US" kern="1200" dirty="0" smtClean="0"/>
                <a:t> der </a:t>
              </a:r>
              <a:r>
                <a:rPr lang="en-US" kern="1200" dirty="0" err="1" smtClean="0"/>
                <a:t>Bedürfnisse</a:t>
              </a:r>
              <a:r>
                <a:rPr lang="en-US" kern="1200" dirty="0" smtClean="0"/>
                <a:t> des </a:t>
              </a:r>
              <a:r>
                <a:rPr lang="en-US" kern="1200" dirty="0" err="1" smtClean="0"/>
                <a:t>Anweders</a:t>
              </a:r>
              <a:r>
                <a:rPr lang="en-US" kern="1200" dirty="0" smtClean="0"/>
                <a:t> / </a:t>
              </a:r>
              <a:r>
                <a:rPr lang="en-US" kern="1200" dirty="0" err="1" smtClean="0"/>
                <a:t>Käufers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err="1" smtClean="0"/>
                <a:t>Autonomes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Lernen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ermöglichen</a:t>
              </a:r>
              <a:endParaRPr lang="de-DE" kern="1200" dirty="0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251786" y="973845"/>
              <a:ext cx="3558105" cy="460800"/>
            </a:xfrm>
            <a:custGeom>
              <a:avLst/>
              <a:gdLst>
                <a:gd name="connsiteX0" fmla="*/ 0 w 2361613"/>
                <a:gd name="connsiteY0" fmla="*/ 0 h 460800"/>
                <a:gd name="connsiteX1" fmla="*/ 2361613 w 2361613"/>
                <a:gd name="connsiteY1" fmla="*/ 0 h 460800"/>
                <a:gd name="connsiteX2" fmla="*/ 2361613 w 2361613"/>
                <a:gd name="connsiteY2" fmla="*/ 460800 h 460800"/>
                <a:gd name="connsiteX3" fmla="*/ 0 w 2361613"/>
                <a:gd name="connsiteY3" fmla="*/ 460800 h 460800"/>
                <a:gd name="connsiteX4" fmla="*/ 0 w 2361613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1613" h="460800">
                  <a:moveTo>
                    <a:pt x="0" y="0"/>
                  </a:moveTo>
                  <a:lnTo>
                    <a:pt x="2361613" y="0"/>
                  </a:lnTo>
                  <a:lnTo>
                    <a:pt x="2361613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/>
                <a:t>Warum</a:t>
              </a:r>
              <a:r>
                <a:rPr lang="en-US" sz="1500" kern="1200" dirty="0" smtClean="0"/>
                <a:t>?</a:t>
              </a:r>
              <a:endParaRPr lang="de-DE" sz="1500" kern="1200" dirty="0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2768289" y="973845"/>
              <a:ext cx="2325059" cy="460800"/>
            </a:xfrm>
            <a:custGeom>
              <a:avLst/>
              <a:gdLst>
                <a:gd name="connsiteX0" fmla="*/ 0 w 2361613"/>
                <a:gd name="connsiteY0" fmla="*/ 0 h 460800"/>
                <a:gd name="connsiteX1" fmla="*/ 2361613 w 2361613"/>
                <a:gd name="connsiteY1" fmla="*/ 0 h 460800"/>
                <a:gd name="connsiteX2" fmla="*/ 2361613 w 2361613"/>
                <a:gd name="connsiteY2" fmla="*/ 460800 h 460800"/>
                <a:gd name="connsiteX3" fmla="*/ 0 w 2361613"/>
                <a:gd name="connsiteY3" fmla="*/ 460800 h 460800"/>
                <a:gd name="connsiteX4" fmla="*/ 0 w 2361613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1613" h="460800">
                  <a:moveTo>
                    <a:pt x="0" y="0"/>
                  </a:moveTo>
                  <a:lnTo>
                    <a:pt x="2361613" y="0"/>
                  </a:lnTo>
                  <a:lnTo>
                    <a:pt x="2361613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/>
                <a:t>Wie</a:t>
              </a:r>
              <a:r>
                <a:rPr lang="en-US" sz="1500" kern="1200" dirty="0" smtClean="0"/>
                <a:t>?</a:t>
              </a:r>
              <a:endParaRPr lang="de-DE" sz="1500" kern="1200" dirty="0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57201" y="973845"/>
              <a:ext cx="2152650" cy="460800"/>
            </a:xfrm>
            <a:custGeom>
              <a:avLst/>
              <a:gdLst>
                <a:gd name="connsiteX0" fmla="*/ 0 w 2361613"/>
                <a:gd name="connsiteY0" fmla="*/ 0 h 460800"/>
                <a:gd name="connsiteX1" fmla="*/ 2361613 w 2361613"/>
                <a:gd name="connsiteY1" fmla="*/ 0 h 460800"/>
                <a:gd name="connsiteX2" fmla="*/ 2361613 w 2361613"/>
                <a:gd name="connsiteY2" fmla="*/ 460800 h 460800"/>
                <a:gd name="connsiteX3" fmla="*/ 0 w 2361613"/>
                <a:gd name="connsiteY3" fmla="*/ 460800 h 460800"/>
                <a:gd name="connsiteX4" fmla="*/ 0 w 2361613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1613" h="460800">
                  <a:moveTo>
                    <a:pt x="0" y="0"/>
                  </a:moveTo>
                  <a:lnTo>
                    <a:pt x="2361613" y="0"/>
                  </a:lnTo>
                  <a:lnTo>
                    <a:pt x="2361613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Was?</a:t>
              </a:r>
              <a:endParaRPr lang="de-DE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779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5912"/>
    </mc:Choice>
    <mc:Fallback xmlns="">
      <p:transition advTm="9591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Strategien</a:t>
            </a:r>
            <a:r>
              <a:rPr lang="en-US" dirty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Recommender </a:t>
            </a:r>
            <a:r>
              <a:rPr lang="en-US" dirty="0" err="1" smtClean="0"/>
              <a:t>Systeme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>
          <a:xfrm>
            <a:off x="457200" y="1049339"/>
            <a:ext cx="5274297" cy="489897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Generierung</a:t>
            </a:r>
            <a:r>
              <a:rPr lang="en-US" dirty="0" smtClean="0"/>
              <a:t> von </a:t>
            </a:r>
            <a:r>
              <a:rPr lang="en-US" dirty="0" err="1" smtClean="0"/>
              <a:t>Empfehlungen</a:t>
            </a:r>
            <a:r>
              <a:rPr lang="en-US" dirty="0" smtClean="0"/>
              <a:t> auf Basis von</a:t>
            </a:r>
          </a:p>
          <a:p>
            <a:r>
              <a:rPr lang="en-US" dirty="0" smtClean="0"/>
              <a:t>Collaborative</a:t>
            </a:r>
          </a:p>
          <a:p>
            <a:pPr lvl="1"/>
            <a:r>
              <a:rPr lang="en-US" dirty="0" smtClean="0"/>
              <a:t>peer </a:t>
            </a:r>
            <a:r>
              <a:rPr lang="en-US" dirty="0" err="1" smtClean="0"/>
              <a:t>Usern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ähnlicher</a:t>
            </a:r>
            <a:r>
              <a:rPr lang="en-US" dirty="0" smtClean="0"/>
              <a:t> </a:t>
            </a:r>
            <a:r>
              <a:rPr lang="en-US" dirty="0" err="1" smtClean="0"/>
              <a:t>Bewertungsgeschichte</a:t>
            </a:r>
            <a:endParaRPr lang="en-US" dirty="0" smtClean="0"/>
          </a:p>
          <a:p>
            <a:r>
              <a:rPr lang="en-US" dirty="0" smtClean="0"/>
              <a:t>Content based</a:t>
            </a:r>
          </a:p>
          <a:p>
            <a:pPr lvl="1"/>
            <a:r>
              <a:rPr lang="en-US" dirty="0" err="1" smtClean="0"/>
              <a:t>Merkmalen</a:t>
            </a:r>
            <a:r>
              <a:rPr lang="en-US" dirty="0" smtClean="0"/>
              <a:t> des </a:t>
            </a:r>
            <a:r>
              <a:rPr lang="en-US" dirty="0" err="1" smtClean="0"/>
              <a:t>Produktes</a:t>
            </a:r>
            <a:r>
              <a:rPr lang="en-US" dirty="0" smtClean="0"/>
              <a:t> und </a:t>
            </a:r>
            <a:r>
              <a:rPr lang="en-US" dirty="0" err="1" smtClean="0"/>
              <a:t>Bewertungen</a:t>
            </a:r>
            <a:r>
              <a:rPr lang="en-US" dirty="0" smtClean="0"/>
              <a:t> der </a:t>
            </a:r>
            <a:r>
              <a:rPr lang="en-US" dirty="0" err="1" smtClean="0"/>
              <a:t>Nutzer</a:t>
            </a:r>
            <a:endParaRPr lang="en-US" dirty="0" smtClean="0"/>
          </a:p>
          <a:p>
            <a:pPr lvl="1"/>
            <a:r>
              <a:rPr lang="en-US" dirty="0" err="1" smtClean="0"/>
              <a:t>Ggf</a:t>
            </a:r>
            <a:r>
              <a:rPr lang="en-US" dirty="0" smtClean="0"/>
              <a:t>. </a:t>
            </a:r>
            <a:r>
              <a:rPr lang="en-US" dirty="0" err="1" smtClean="0"/>
              <a:t>Nutzerspezifisches</a:t>
            </a:r>
            <a:r>
              <a:rPr lang="en-US" dirty="0" smtClean="0"/>
              <a:t> </a:t>
            </a:r>
            <a:r>
              <a:rPr lang="en-US" dirty="0" err="1" smtClean="0"/>
              <a:t>Klassifikationsproblem</a:t>
            </a:r>
            <a:r>
              <a:rPr lang="en-US" dirty="0" smtClean="0"/>
              <a:t>, Training </a:t>
            </a:r>
            <a:r>
              <a:rPr lang="en-US" dirty="0" err="1" smtClean="0"/>
              <a:t>mit</a:t>
            </a:r>
            <a:r>
              <a:rPr lang="en-US" dirty="0" smtClean="0"/>
              <a:t> likes / dislikes</a:t>
            </a:r>
          </a:p>
          <a:p>
            <a:r>
              <a:rPr lang="en-US" dirty="0" smtClean="0"/>
              <a:t>Demographic</a:t>
            </a:r>
          </a:p>
          <a:p>
            <a:pPr lvl="1"/>
            <a:r>
              <a:rPr lang="en-US" dirty="0" smtClean="0"/>
              <a:t>Clustering </a:t>
            </a:r>
            <a:r>
              <a:rPr lang="en-US" dirty="0" err="1" smtClean="0"/>
              <a:t>demographischer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, </a:t>
            </a:r>
            <a:r>
              <a:rPr lang="en-US" dirty="0" err="1" smtClean="0"/>
              <a:t>Empfehlung</a:t>
            </a:r>
            <a:r>
              <a:rPr lang="en-US" dirty="0" smtClean="0"/>
              <a:t> von </a:t>
            </a:r>
            <a:r>
              <a:rPr lang="en-US" dirty="0" err="1" smtClean="0"/>
              <a:t>Nutzern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gleichen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Knowledge based</a:t>
            </a:r>
          </a:p>
          <a:p>
            <a:pPr lvl="1"/>
            <a:r>
              <a:rPr lang="en-US" dirty="0" err="1" smtClean="0"/>
              <a:t>Annahmen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Produkteigenschaften</a:t>
            </a:r>
            <a:r>
              <a:rPr lang="en-US" dirty="0" smtClean="0"/>
              <a:t> </a:t>
            </a:r>
            <a:r>
              <a:rPr lang="en-US" dirty="0" err="1" smtClean="0"/>
              <a:t>Nutzerbedürftnisse</a:t>
            </a:r>
            <a:r>
              <a:rPr lang="en-US" dirty="0" smtClean="0"/>
              <a:t> </a:t>
            </a:r>
            <a:r>
              <a:rPr lang="en-US" dirty="0" err="1" smtClean="0"/>
              <a:t>befriedigen</a:t>
            </a:r>
            <a:r>
              <a:rPr lang="en-US" dirty="0" smtClean="0"/>
              <a:t>; </a:t>
            </a:r>
            <a:r>
              <a:rPr lang="en-US" dirty="0" err="1" smtClean="0"/>
              <a:t>Fragebogen</a:t>
            </a:r>
            <a:endParaRPr lang="en-US" dirty="0" smtClean="0"/>
          </a:p>
          <a:p>
            <a:pPr lvl="1"/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mittels</a:t>
            </a:r>
            <a:r>
              <a:rPr lang="en-US" dirty="0" smtClean="0"/>
              <a:t> </a:t>
            </a:r>
            <a:r>
              <a:rPr lang="en-US" dirty="0" err="1" smtClean="0"/>
              <a:t>Expertensystem</a:t>
            </a:r>
            <a:endParaRPr lang="en-US" dirty="0" smtClean="0"/>
          </a:p>
          <a:p>
            <a:pPr lvl="1"/>
            <a:endParaRPr lang="de-DE" dirty="0"/>
          </a:p>
        </p:txBody>
      </p:sp>
      <p:pic>
        <p:nvPicPr>
          <p:cNvPr id="10" name="Grafik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68" y="1049339"/>
            <a:ext cx="3275814" cy="2030606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570789" y="6180469"/>
            <a:ext cx="111601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(Burke 2007, S. 379)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3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explizite</a:t>
            </a:r>
            <a:r>
              <a:rPr lang="en-US" dirty="0" smtClean="0"/>
              <a:t> </a:t>
            </a:r>
            <a:r>
              <a:rPr lang="en-US" dirty="0" err="1" smtClean="0"/>
              <a:t>Nutzerbewertungen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indirekte</a:t>
            </a:r>
            <a:r>
              <a:rPr lang="en-US" dirty="0" smtClean="0"/>
              <a:t> </a:t>
            </a:r>
            <a:r>
              <a:rPr lang="en-US" dirty="0" err="1" smtClean="0"/>
              <a:t>Bewertungen</a:t>
            </a:r>
            <a:r>
              <a:rPr lang="en-US" dirty="0" smtClean="0"/>
              <a:t> auf Basis von 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Einkäufen</a:t>
            </a:r>
            <a:r>
              <a:rPr lang="en-US" dirty="0" smtClean="0"/>
              <a:t>, </a:t>
            </a:r>
            <a:r>
              <a:rPr lang="en-US" dirty="0" err="1" smtClean="0"/>
              <a:t>Anklicken</a:t>
            </a:r>
            <a:r>
              <a:rPr lang="en-US" dirty="0" smtClean="0"/>
              <a:t> </a:t>
            </a:r>
            <a:r>
              <a:rPr lang="en-US" dirty="0" smtClean="0"/>
              <a:t>von </a:t>
            </a:r>
            <a:r>
              <a:rPr lang="en-US" dirty="0" err="1" smtClean="0"/>
              <a:t>Produkten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Zugrunde</a:t>
            </a:r>
            <a:r>
              <a:rPr lang="en-US" dirty="0" smtClean="0"/>
              <a:t> </a:t>
            </a:r>
            <a:r>
              <a:rPr lang="en-US" dirty="0" err="1" smtClean="0"/>
              <a:t>liegende</a:t>
            </a:r>
            <a:r>
              <a:rPr lang="en-US" dirty="0" smtClean="0"/>
              <a:t> </a:t>
            </a:r>
            <a:r>
              <a:rPr lang="en-US" dirty="0" err="1" smtClean="0"/>
              <a:t>Heuristik</a:t>
            </a:r>
            <a:r>
              <a:rPr lang="en-US" dirty="0" smtClean="0"/>
              <a:t>: </a:t>
            </a:r>
            <a:r>
              <a:rPr lang="en-US" dirty="0" err="1" smtClean="0"/>
              <a:t>Mehr</a:t>
            </a:r>
            <a:r>
              <a:rPr lang="en-US" dirty="0" smtClean="0"/>
              <a:t> des </a:t>
            </a:r>
            <a:r>
              <a:rPr lang="en-US" dirty="0" err="1" smtClean="0"/>
              <a:t>Gleichen</a:t>
            </a:r>
            <a:endParaRPr lang="en-US" dirty="0" smtClean="0"/>
          </a:p>
          <a:p>
            <a:r>
              <a:rPr lang="en-US" dirty="0" smtClean="0"/>
              <a:t>User based: </a:t>
            </a:r>
            <a:r>
              <a:rPr lang="en-US" dirty="0" err="1" smtClean="0"/>
              <a:t>finde</a:t>
            </a:r>
            <a:r>
              <a:rPr lang="en-US" dirty="0" smtClean="0"/>
              <a:t> </a:t>
            </a:r>
            <a:r>
              <a:rPr lang="en-US" dirty="0" err="1" smtClean="0"/>
              <a:t>Ähnlichkeit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utzern</a:t>
            </a:r>
            <a:endParaRPr lang="en-US" dirty="0" smtClean="0"/>
          </a:p>
          <a:p>
            <a:pPr lvl="1"/>
            <a:r>
              <a:rPr lang="en-US" sz="2000" dirty="0" err="1" smtClean="0"/>
              <a:t>z.B</a:t>
            </a:r>
            <a:r>
              <a:rPr lang="en-US" sz="2000" dirty="0" smtClean="0"/>
              <a:t>. </a:t>
            </a:r>
            <a:r>
              <a:rPr lang="en-US" sz="2000" dirty="0" err="1" smtClean="0"/>
              <a:t>euklidische</a:t>
            </a:r>
            <a:r>
              <a:rPr lang="en-US" sz="2000" dirty="0" smtClean="0"/>
              <a:t> </a:t>
            </a:r>
            <a:r>
              <a:rPr lang="en-US" sz="2000" dirty="0" err="1" smtClean="0"/>
              <a:t>Distanz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</a:t>
            </a:r>
            <a:r>
              <a:rPr lang="en-US" sz="2000" dirty="0" err="1" smtClean="0"/>
              <a:t>bereits</a:t>
            </a:r>
            <a:r>
              <a:rPr lang="en-US" sz="2000" dirty="0" smtClean="0"/>
              <a:t> </a:t>
            </a:r>
            <a:r>
              <a:rPr lang="en-US" sz="2000" dirty="0" err="1" smtClean="0"/>
              <a:t>abgegebenen</a:t>
            </a:r>
            <a:r>
              <a:rPr lang="en-US" sz="2000" dirty="0" smtClean="0"/>
              <a:t> </a:t>
            </a:r>
            <a:r>
              <a:rPr lang="en-US" sz="2000" dirty="0" err="1" smtClean="0"/>
              <a:t>Nutzerbewertungen</a:t>
            </a:r>
            <a:endParaRPr lang="en-US" sz="2000" dirty="0" smtClean="0"/>
          </a:p>
          <a:p>
            <a:pPr lvl="1"/>
            <a:r>
              <a:rPr lang="en-US" sz="2000" dirty="0" err="1" smtClean="0"/>
              <a:t>Netzwerkanalyse</a:t>
            </a:r>
            <a:r>
              <a:rPr lang="en-US" sz="2000" dirty="0" smtClean="0"/>
              <a:t> in </a:t>
            </a:r>
            <a:r>
              <a:rPr lang="en-US" sz="2000" dirty="0" err="1" smtClean="0"/>
              <a:t>sozialen</a:t>
            </a:r>
            <a:r>
              <a:rPr lang="en-US" sz="2000" dirty="0" smtClean="0"/>
              <a:t> </a:t>
            </a:r>
            <a:r>
              <a:rPr lang="en-US" sz="2000" dirty="0" err="1" smtClean="0"/>
              <a:t>Medien</a:t>
            </a:r>
            <a:endParaRPr lang="en-US" sz="2000" dirty="0" smtClean="0"/>
          </a:p>
          <a:p>
            <a:pPr lvl="1"/>
            <a:r>
              <a:rPr lang="en-US" sz="2000" dirty="0" err="1" smtClean="0"/>
              <a:t>Mittels</a:t>
            </a:r>
            <a:r>
              <a:rPr lang="en-US" sz="2000" dirty="0" smtClean="0"/>
              <a:t> Clustering </a:t>
            </a:r>
            <a:r>
              <a:rPr lang="en-US" sz="2000" dirty="0" err="1" smtClean="0"/>
              <a:t>durch</a:t>
            </a:r>
            <a:r>
              <a:rPr lang="en-US" sz="2000" dirty="0" smtClean="0"/>
              <a:t> k-nearest neighbors auf Basis von </a:t>
            </a:r>
            <a:r>
              <a:rPr lang="en-US" sz="2000" dirty="0" err="1" smtClean="0"/>
              <a:t>Verhaltensbeschreibungen</a:t>
            </a:r>
            <a:r>
              <a:rPr lang="en-US" sz="2000" dirty="0" smtClean="0"/>
              <a:t> (</a:t>
            </a:r>
            <a:r>
              <a:rPr lang="en-US" sz="2000" dirty="0" err="1" smtClean="0"/>
              <a:t>bereits</a:t>
            </a:r>
            <a:r>
              <a:rPr lang="en-US" sz="2000" dirty="0" smtClean="0"/>
              <a:t> </a:t>
            </a:r>
            <a:r>
              <a:rPr lang="en-US" sz="2000" dirty="0" err="1" smtClean="0"/>
              <a:t>besuchte</a:t>
            </a:r>
            <a:r>
              <a:rPr lang="en-US" sz="2000" dirty="0" smtClean="0"/>
              <a:t> </a:t>
            </a:r>
            <a:r>
              <a:rPr lang="en-US" sz="2000" dirty="0" err="1" smtClean="0"/>
              <a:t>andere</a:t>
            </a:r>
            <a:r>
              <a:rPr lang="en-US" sz="2000" dirty="0" smtClean="0"/>
              <a:t> </a:t>
            </a:r>
            <a:r>
              <a:rPr lang="en-US" sz="2000" dirty="0" err="1" smtClean="0"/>
              <a:t>Webseiten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Schlage</a:t>
            </a:r>
            <a:r>
              <a:rPr lang="en-US" sz="2000" dirty="0" smtClean="0"/>
              <a:t> </a:t>
            </a:r>
            <a:r>
              <a:rPr lang="en-US" sz="2000" dirty="0" err="1" smtClean="0"/>
              <a:t>dem</a:t>
            </a:r>
            <a:r>
              <a:rPr lang="en-US" sz="2000" dirty="0" smtClean="0"/>
              <a:t> </a:t>
            </a:r>
            <a:r>
              <a:rPr lang="en-US" sz="2000" dirty="0" err="1" smtClean="0"/>
              <a:t>Nutzer</a:t>
            </a:r>
            <a:r>
              <a:rPr lang="en-US" sz="2000" dirty="0" smtClean="0"/>
              <a:t> </a:t>
            </a:r>
            <a:r>
              <a:rPr lang="en-US" sz="2000" dirty="0" err="1" smtClean="0"/>
              <a:t>vor</a:t>
            </a:r>
            <a:r>
              <a:rPr lang="en-US" sz="2000" dirty="0" smtClean="0"/>
              <a:t>, was seine / </a:t>
            </a:r>
            <a:r>
              <a:rPr lang="en-US" sz="2000" dirty="0" err="1" smtClean="0"/>
              <a:t>ihre</a:t>
            </a:r>
            <a:r>
              <a:rPr lang="en-US" sz="2000" dirty="0" smtClean="0"/>
              <a:t> </a:t>
            </a:r>
            <a:r>
              <a:rPr lang="en-US" sz="2000" dirty="0" err="1" smtClean="0"/>
              <a:t>Nachbarn</a:t>
            </a:r>
            <a:r>
              <a:rPr lang="en-US" sz="2000" dirty="0" smtClean="0"/>
              <a:t> </a:t>
            </a:r>
            <a:r>
              <a:rPr lang="en-US" sz="2000" dirty="0" err="1" smtClean="0"/>
              <a:t>mögen</a:t>
            </a:r>
            <a:endParaRPr lang="en-US" sz="2000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4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based Collaborative Filtering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34815"/>
              </p:ext>
            </p:extLst>
          </p:nvPr>
        </p:nvGraphicFramePr>
        <p:xfrm>
          <a:off x="457200" y="773722"/>
          <a:ext cx="5009103" cy="54663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3671169814"/>
                    </a:ext>
                  </a:extLst>
                </a:gridCol>
                <a:gridCol w="556879">
                  <a:extLst>
                    <a:ext uri="{9D8B030D-6E8A-4147-A177-3AD203B41FA5}">
                      <a16:colId xmlns:a16="http://schemas.microsoft.com/office/drawing/2014/main" val="2097955529"/>
                    </a:ext>
                  </a:extLst>
                </a:gridCol>
                <a:gridCol w="568536">
                  <a:extLst>
                    <a:ext uri="{9D8B030D-6E8A-4147-A177-3AD203B41FA5}">
                      <a16:colId xmlns:a16="http://schemas.microsoft.com/office/drawing/2014/main" val="2732018922"/>
                    </a:ext>
                  </a:extLst>
                </a:gridCol>
                <a:gridCol w="530050">
                  <a:extLst>
                    <a:ext uri="{9D8B030D-6E8A-4147-A177-3AD203B41FA5}">
                      <a16:colId xmlns:a16="http://schemas.microsoft.com/office/drawing/2014/main" val="497293107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18435412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2115845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187108981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307108682"/>
                    </a:ext>
                  </a:extLst>
                </a:gridCol>
              </a:tblGrid>
              <a:tr h="683288">
                <a:tc>
                  <a:txBody>
                    <a:bodyPr/>
                    <a:lstStyle/>
                    <a:p>
                      <a:r>
                        <a:rPr lang="en-US" dirty="0" smtClean="0"/>
                        <a:t>Users/Items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33398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85830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19225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27640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902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04196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66609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32914"/>
                  </a:ext>
                </a:extLst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5627077" y="1527349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Sim(4,1) = -</a:t>
            </a:r>
            <a:endParaRPr lang="de-DE" dirty="0" err="1" smtClean="0"/>
          </a:p>
        </p:txBody>
      </p:sp>
      <p:sp>
        <p:nvSpPr>
          <p:cNvPr id="12" name="Textfeld 11"/>
          <p:cNvSpPr txBox="1"/>
          <p:nvPr/>
        </p:nvSpPr>
        <p:spPr>
          <a:xfrm>
            <a:off x="5627077" y="2227384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Sim(4,2) = 0.93</a:t>
            </a:r>
            <a:endParaRPr lang="de-DE" dirty="0" err="1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627077" y="2927419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Sim(4,3) = 0.47</a:t>
            </a:r>
            <a:endParaRPr lang="de-DE" dirty="0" err="1" smtClean="0"/>
          </a:p>
        </p:txBody>
      </p:sp>
      <p:sp>
        <p:nvSpPr>
          <p:cNvPr id="14" name="Textfeld 13"/>
          <p:cNvSpPr txBox="1"/>
          <p:nvPr/>
        </p:nvSpPr>
        <p:spPr>
          <a:xfrm>
            <a:off x="5627077" y="4260500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Sim(4,5) = 1.00</a:t>
            </a:r>
            <a:endParaRPr lang="de-DE" dirty="0" err="1" smtClean="0"/>
          </a:p>
        </p:txBody>
      </p:sp>
      <p:sp>
        <p:nvSpPr>
          <p:cNvPr id="15" name="Textfeld 14"/>
          <p:cNvSpPr txBox="1"/>
          <p:nvPr/>
        </p:nvSpPr>
        <p:spPr>
          <a:xfrm>
            <a:off x="5627077" y="4940436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Sim(4,6) = 0,40</a:t>
            </a:r>
            <a:endParaRPr lang="de-DE" dirty="0" err="1" smtClean="0"/>
          </a:p>
        </p:txBody>
      </p:sp>
      <p:sp>
        <p:nvSpPr>
          <p:cNvPr id="16" name="Textfeld 15"/>
          <p:cNvSpPr txBox="1"/>
          <p:nvPr/>
        </p:nvSpPr>
        <p:spPr>
          <a:xfrm>
            <a:off x="5627077" y="5620372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Sim(4,6) = 0,87</a:t>
            </a:r>
            <a:endParaRPr lang="de-DE" dirty="0" err="1" smtClean="0"/>
          </a:p>
        </p:txBody>
      </p:sp>
      <p:cxnSp>
        <p:nvCxnSpPr>
          <p:cNvPr id="18" name="Gerader Verbinder 17"/>
          <p:cNvCxnSpPr/>
          <p:nvPr/>
        </p:nvCxnSpPr>
        <p:spPr>
          <a:xfrm>
            <a:off x="261257" y="1768509"/>
            <a:ext cx="68429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261257" y="3096566"/>
            <a:ext cx="68429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261257" y="5122980"/>
            <a:ext cx="68429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2469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45"/>
    </mc:Choice>
    <mc:Fallback xmlns="">
      <p:transition spd="slow" advTm="884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based Collaborative Filtering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34492"/>
              </p:ext>
            </p:extLst>
          </p:nvPr>
        </p:nvGraphicFramePr>
        <p:xfrm>
          <a:off x="2054888" y="1597687"/>
          <a:ext cx="5009103" cy="3416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3671169814"/>
                    </a:ext>
                  </a:extLst>
                </a:gridCol>
                <a:gridCol w="556879">
                  <a:extLst>
                    <a:ext uri="{9D8B030D-6E8A-4147-A177-3AD203B41FA5}">
                      <a16:colId xmlns:a16="http://schemas.microsoft.com/office/drawing/2014/main" val="2097955529"/>
                    </a:ext>
                  </a:extLst>
                </a:gridCol>
                <a:gridCol w="568536">
                  <a:extLst>
                    <a:ext uri="{9D8B030D-6E8A-4147-A177-3AD203B41FA5}">
                      <a16:colId xmlns:a16="http://schemas.microsoft.com/office/drawing/2014/main" val="2732018922"/>
                    </a:ext>
                  </a:extLst>
                </a:gridCol>
                <a:gridCol w="530050">
                  <a:extLst>
                    <a:ext uri="{9D8B030D-6E8A-4147-A177-3AD203B41FA5}">
                      <a16:colId xmlns:a16="http://schemas.microsoft.com/office/drawing/2014/main" val="497293107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18435412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2115845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187108981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307108682"/>
                    </a:ext>
                  </a:extLst>
                </a:gridCol>
              </a:tblGrid>
              <a:tr h="683288">
                <a:tc>
                  <a:txBody>
                    <a:bodyPr/>
                    <a:lstStyle/>
                    <a:p>
                      <a:r>
                        <a:rPr lang="en-US" dirty="0" smtClean="0"/>
                        <a:t>Users/Items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33398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19225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902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04196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32914"/>
                  </a:ext>
                </a:extLst>
              </a:tr>
            </a:tbl>
          </a:graphicData>
        </a:graphic>
      </p:graphicFrame>
      <p:cxnSp>
        <p:nvCxnSpPr>
          <p:cNvPr id="4" name="Gerade Verbindung mit Pfeil 3"/>
          <p:cNvCxnSpPr/>
          <p:nvPr/>
        </p:nvCxnSpPr>
        <p:spPr>
          <a:xfrm>
            <a:off x="3104941" y="2692958"/>
            <a:ext cx="10048" cy="36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4210259" y="2692957"/>
            <a:ext cx="10049" cy="36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4310743" y="3305907"/>
            <a:ext cx="0" cy="1095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4893547" y="3305907"/>
            <a:ext cx="0" cy="492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6802734" y="3305907"/>
            <a:ext cx="0" cy="1095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6611815" y="2692958"/>
            <a:ext cx="0" cy="361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76"/>
    </mc:Choice>
    <mc:Fallback xmlns="">
      <p:transition spd="slow" advTm="247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based Collaborative Filtering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57061"/>
              </p:ext>
            </p:extLst>
          </p:nvPr>
        </p:nvGraphicFramePr>
        <p:xfrm>
          <a:off x="2054888" y="1597687"/>
          <a:ext cx="5009103" cy="3416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3671169814"/>
                    </a:ext>
                  </a:extLst>
                </a:gridCol>
                <a:gridCol w="556879">
                  <a:extLst>
                    <a:ext uri="{9D8B030D-6E8A-4147-A177-3AD203B41FA5}">
                      <a16:colId xmlns:a16="http://schemas.microsoft.com/office/drawing/2014/main" val="2097955529"/>
                    </a:ext>
                  </a:extLst>
                </a:gridCol>
                <a:gridCol w="568536">
                  <a:extLst>
                    <a:ext uri="{9D8B030D-6E8A-4147-A177-3AD203B41FA5}">
                      <a16:colId xmlns:a16="http://schemas.microsoft.com/office/drawing/2014/main" val="2732018922"/>
                    </a:ext>
                  </a:extLst>
                </a:gridCol>
                <a:gridCol w="530050">
                  <a:extLst>
                    <a:ext uri="{9D8B030D-6E8A-4147-A177-3AD203B41FA5}">
                      <a16:colId xmlns:a16="http://schemas.microsoft.com/office/drawing/2014/main" val="497293107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18435412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2115845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187108981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307108682"/>
                    </a:ext>
                  </a:extLst>
                </a:gridCol>
              </a:tblGrid>
              <a:tr h="683288">
                <a:tc>
                  <a:txBody>
                    <a:bodyPr/>
                    <a:lstStyle/>
                    <a:p>
                      <a:r>
                        <a:rPr lang="en-US" dirty="0" smtClean="0"/>
                        <a:t>Users/Items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33398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19225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5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4,5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65902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04196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32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5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46"/>
    </mc:Choice>
    <mc:Fallback xmlns="">
      <p:transition spd="slow" advTm="1824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Geschäftsziel</a:t>
            </a:r>
            <a:endParaRPr lang="de-DE" dirty="0"/>
          </a:p>
          <a:p>
            <a:pPr lvl="0"/>
            <a:r>
              <a:rPr lang="en-US" dirty="0"/>
              <a:t>Was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empfohlen</a:t>
            </a:r>
            <a:r>
              <a:rPr lang="en-US" dirty="0"/>
              <a:t>?</a:t>
            </a:r>
            <a:endParaRPr lang="de-DE" dirty="0"/>
          </a:p>
          <a:p>
            <a:pPr lvl="0"/>
            <a:r>
              <a:rPr lang="en-US" dirty="0"/>
              <a:t>Integration </a:t>
            </a:r>
            <a:r>
              <a:rPr lang="en-US" dirty="0" err="1"/>
              <a:t>mit</a:t>
            </a:r>
            <a:r>
              <a:rPr lang="en-US" dirty="0"/>
              <a:t> Navigation/ </a:t>
            </a:r>
            <a:r>
              <a:rPr lang="en-US" dirty="0" err="1" smtClean="0"/>
              <a:t>Suche</a:t>
            </a:r>
            <a:r>
              <a:rPr lang="en-US" dirty="0" smtClean="0"/>
              <a:t>/ </a:t>
            </a:r>
            <a:r>
              <a:rPr lang="en-US" dirty="0" err="1" smtClean="0"/>
              <a:t>Kontext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/>
              <a:t>bestehenden</a:t>
            </a:r>
            <a:r>
              <a:rPr lang="en-US" dirty="0"/>
              <a:t> </a:t>
            </a:r>
            <a:r>
              <a:rPr lang="en-US" dirty="0" err="1" smtClean="0"/>
              <a:t>Produkten</a:t>
            </a:r>
            <a:endParaRPr lang="en-US" dirty="0" smtClean="0"/>
          </a:p>
          <a:p>
            <a:r>
              <a:rPr lang="en-US" dirty="0" err="1"/>
              <a:t>Angriffe</a:t>
            </a:r>
            <a:r>
              <a:rPr lang="en-US" dirty="0"/>
              <a:t>: </a:t>
            </a:r>
            <a:r>
              <a:rPr lang="en-US" dirty="0" err="1"/>
              <a:t>Hersteller</a:t>
            </a:r>
            <a:r>
              <a:rPr lang="en-US" dirty="0"/>
              <a:t> hat </a:t>
            </a:r>
            <a:r>
              <a:rPr lang="en-US" dirty="0" err="1"/>
              <a:t>hohes</a:t>
            </a:r>
            <a:r>
              <a:rPr lang="en-US" dirty="0"/>
              <a:t> </a:t>
            </a:r>
            <a:r>
              <a:rPr lang="en-US" dirty="0" err="1"/>
              <a:t>Interesse</a:t>
            </a:r>
            <a:r>
              <a:rPr lang="en-US" dirty="0"/>
              <a:t> an Manipulation des </a:t>
            </a:r>
            <a:r>
              <a:rPr lang="en-US" dirty="0" smtClean="0"/>
              <a:t>RS</a:t>
            </a:r>
            <a:endParaRPr lang="de-DE" dirty="0"/>
          </a:p>
          <a:p>
            <a:r>
              <a:rPr lang="en-US" dirty="0" err="1"/>
              <a:t>Anforderungen</a:t>
            </a:r>
            <a:r>
              <a:rPr lang="en-US" dirty="0"/>
              <a:t> an </a:t>
            </a:r>
            <a:r>
              <a:rPr lang="en-US" dirty="0" err="1" smtClean="0"/>
              <a:t>Schnelligkeit</a:t>
            </a:r>
            <a:r>
              <a:rPr lang="en-US" dirty="0" smtClean="0"/>
              <a:t> und </a:t>
            </a:r>
            <a:r>
              <a:rPr lang="en-US" dirty="0" err="1" smtClean="0"/>
              <a:t>Transparenz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Empfehlung</a:t>
            </a:r>
            <a:r>
              <a:rPr lang="en-US" dirty="0" smtClean="0"/>
              <a:t> </a:t>
            </a:r>
            <a:r>
              <a:rPr lang="en-US" dirty="0" err="1" smtClean="0"/>
              <a:t>hilfreich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Vielfalt</a:t>
            </a:r>
            <a:r>
              <a:rPr lang="en-US" dirty="0" smtClean="0"/>
              <a:t> </a:t>
            </a:r>
            <a:r>
              <a:rPr lang="en-US" dirty="0"/>
              <a:t>und </a:t>
            </a:r>
            <a:r>
              <a:rPr lang="en-US" dirty="0" err="1"/>
              <a:t>Neuheit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Ggf</a:t>
            </a:r>
            <a:r>
              <a:rPr lang="en-US" dirty="0"/>
              <a:t>. </a:t>
            </a:r>
            <a:r>
              <a:rPr lang="en-US" dirty="0" err="1"/>
              <a:t>Kontrovers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 smtClean="0"/>
              <a:t>Genauigkeit</a:t>
            </a:r>
            <a:endParaRPr lang="en-US" dirty="0" smtClean="0"/>
          </a:p>
          <a:p>
            <a:pPr marL="0" lvl="0" indent="0">
              <a:buNone/>
            </a:pPr>
            <a:endParaRPr lang="de-DE" dirty="0"/>
          </a:p>
        </p:txBody>
      </p:sp>
      <p:pic>
        <p:nvPicPr>
          <p:cNvPr id="3074" name="Picture 2" descr="fakespot rating amazon review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31965"/>
            <a:ext cx="4038600" cy="270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9"/>
</p:tagLst>
</file>

<file path=ppt/theme/theme1.xml><?xml version="1.0" encoding="utf-8"?>
<a:theme xmlns:a="http://schemas.openxmlformats.org/drawingml/2006/main" name="palunoFolienmaster">
  <a:themeElements>
    <a:clrScheme name="paluno_Farbenmaster">
      <a:dk1>
        <a:sysClr val="windowText" lastClr="000000"/>
      </a:dk1>
      <a:lt1>
        <a:sysClr val="window" lastClr="FFFFFF"/>
      </a:lt1>
      <a:dk2>
        <a:srgbClr val="0C3873"/>
      </a:dk2>
      <a:lt2>
        <a:srgbClr val="9EA8B1"/>
      </a:lt2>
      <a:accent1>
        <a:srgbClr val="CD0A1F"/>
      </a:accent1>
      <a:accent2>
        <a:srgbClr val="4A4B4C"/>
      </a:accent2>
      <a:accent3>
        <a:srgbClr val="64990E"/>
      </a:accent3>
      <a:accent4>
        <a:srgbClr val="8D1133"/>
      </a:accent4>
      <a:accent5>
        <a:srgbClr val="0C3873"/>
      </a:accent5>
      <a:accent6>
        <a:srgbClr val="EAA300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 anchorCtr="1">
        <a:normAutofit/>
      </a:bodyPr>
      <a:lstStyle>
        <a:defPPr algn="ctr">
          <a:defRPr dirty="0" err="1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>
          <a:buClr>
            <a:schemeClr val="tx2"/>
          </a:buCl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2312</Words>
  <Application>Microsoft Office PowerPoint</Application>
  <PresentationFormat>Bildschirmpräsentation (4:3)</PresentationFormat>
  <Paragraphs>401</Paragraphs>
  <Slides>27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Verdana</vt:lpstr>
      <vt:lpstr>Wingdings</vt:lpstr>
      <vt:lpstr>palunoFolienmaster</vt:lpstr>
      <vt:lpstr>PowerPoint-Präsentation</vt:lpstr>
      <vt:lpstr>Recommender Systeme</vt:lpstr>
      <vt:lpstr>Überblick</vt:lpstr>
      <vt:lpstr>Strategien für Recommender Systeme</vt:lpstr>
      <vt:lpstr>Collaborative Filtering</vt:lpstr>
      <vt:lpstr>User based Collaborative Filtering</vt:lpstr>
      <vt:lpstr>User based Collaborative Filtering</vt:lpstr>
      <vt:lpstr>User based Collaborative Filtering</vt:lpstr>
      <vt:lpstr>Business Understanding</vt:lpstr>
      <vt:lpstr>Data understanding</vt:lpstr>
      <vt:lpstr>Implizites Feedback</vt:lpstr>
      <vt:lpstr>Auswertung Impliziten Feedback</vt:lpstr>
      <vt:lpstr>Data preparation</vt:lpstr>
      <vt:lpstr>Modeling</vt:lpstr>
      <vt:lpstr>Modeling : Auswahlkriterien</vt:lpstr>
      <vt:lpstr>Modeling : Auswahlkriterien</vt:lpstr>
      <vt:lpstr>Modeling: Hybride Systeme</vt:lpstr>
      <vt:lpstr>Evaluation</vt:lpstr>
      <vt:lpstr>A/B Testing am Beispiel von Netflix</vt:lpstr>
      <vt:lpstr>Academic paper recommender  Business &amp; Data understanding</vt:lpstr>
      <vt:lpstr>Academic paper recommender  Modeling</vt:lpstr>
      <vt:lpstr>Academic paper recommender  Evaluation</vt:lpstr>
      <vt:lpstr>EventAware Business &amp; Data understanding</vt:lpstr>
      <vt:lpstr>EventAware Modeling</vt:lpstr>
      <vt:lpstr>EventAware Evaluation</vt:lpstr>
      <vt:lpstr>Fragen</vt:lpstr>
      <vt:lpstr>PowerPoint-Präsentation</vt:lpstr>
    </vt:vector>
  </TitlesOfParts>
  <Company>paluno - The Ruhr Institute for Software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Stefanie Griebe</dc:creator>
  <cp:lastModifiedBy>Jacqueline Büttner</cp:lastModifiedBy>
  <cp:revision>1500</cp:revision>
  <cp:lastPrinted>2017-11-20T08:42:43Z</cp:lastPrinted>
  <dcterms:created xsi:type="dcterms:W3CDTF">2011-12-06T09:49:55Z</dcterms:created>
  <dcterms:modified xsi:type="dcterms:W3CDTF">2018-04-09T09:44:40Z</dcterms:modified>
</cp:coreProperties>
</file>