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73" r:id="rId1"/>
  </p:sldMasterIdLst>
  <p:notesMasterIdLst>
    <p:notesMasterId r:id="rId25"/>
  </p:notesMasterIdLst>
  <p:sldIdLst>
    <p:sldId id="256" r:id="rId2"/>
    <p:sldId id="361" r:id="rId3"/>
    <p:sldId id="304" r:id="rId4"/>
    <p:sldId id="376" r:id="rId5"/>
    <p:sldId id="372" r:id="rId6"/>
    <p:sldId id="362" r:id="rId7"/>
    <p:sldId id="363" r:id="rId8"/>
    <p:sldId id="364" r:id="rId9"/>
    <p:sldId id="380" r:id="rId10"/>
    <p:sldId id="381" r:id="rId11"/>
    <p:sldId id="384" r:id="rId12"/>
    <p:sldId id="390" r:id="rId13"/>
    <p:sldId id="382" r:id="rId14"/>
    <p:sldId id="379" r:id="rId15"/>
    <p:sldId id="385" r:id="rId16"/>
    <p:sldId id="386" r:id="rId17"/>
    <p:sldId id="387" r:id="rId18"/>
    <p:sldId id="383" r:id="rId19"/>
    <p:sldId id="389" r:id="rId20"/>
    <p:sldId id="391" r:id="rId21"/>
    <p:sldId id="392" r:id="rId22"/>
    <p:sldId id="311" r:id="rId23"/>
    <p:sldId id="356" r:id="rId2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2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1548" y="13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en-US" dirty="0" smtClean="0"/>
            <a:t>Approximation </a:t>
          </a:r>
          <a:r>
            <a:rPr lang="en-US" dirty="0" err="1" smtClean="0"/>
            <a:t>ermöglicht</a:t>
          </a:r>
          <a:r>
            <a:rPr lang="en-US" dirty="0" smtClean="0"/>
            <a:t> </a:t>
          </a:r>
          <a:r>
            <a:rPr lang="en-US" dirty="0" err="1" smtClean="0"/>
            <a:t>effizente</a:t>
          </a:r>
          <a:r>
            <a:rPr lang="en-US" dirty="0" smtClean="0"/>
            <a:t> </a:t>
          </a:r>
          <a:r>
            <a:rPr lang="en-US" dirty="0" err="1" smtClean="0"/>
            <a:t>Berechnungen</a:t>
          </a:r>
          <a:endParaRPr lang="en-US" dirty="0" smtClean="0"/>
        </a:p>
        <a:p>
          <a:endParaRPr lang="en-US" dirty="0" smtClean="0"/>
        </a:p>
        <a:p>
          <a:r>
            <a:rPr lang="en-US" dirty="0" err="1" smtClean="0"/>
            <a:t>Ggf</a:t>
          </a:r>
          <a:r>
            <a:rPr lang="en-US" dirty="0" smtClean="0"/>
            <a:t>. </a:t>
          </a:r>
          <a:r>
            <a:rPr lang="en-US" dirty="0" err="1" smtClean="0"/>
            <a:t>Ohne</a:t>
          </a:r>
          <a:r>
            <a:rPr lang="en-US" dirty="0" smtClean="0"/>
            <a:t> </a:t>
          </a:r>
          <a:r>
            <a:rPr lang="en-US" dirty="0" err="1" smtClean="0"/>
            <a:t>explizite</a:t>
          </a:r>
          <a:r>
            <a:rPr lang="en-US" dirty="0" smtClean="0"/>
            <a:t> </a:t>
          </a:r>
          <a:r>
            <a:rPr lang="en-US" dirty="0" err="1" smtClean="0"/>
            <a:t>Nutzerbefragung</a:t>
          </a:r>
          <a:r>
            <a:rPr lang="en-US" dirty="0" smtClean="0"/>
            <a:t> </a:t>
          </a:r>
          <a:r>
            <a:rPr lang="en-US" dirty="0" err="1" smtClean="0"/>
            <a:t>umsetzbar</a:t>
          </a:r>
          <a:endParaRPr lang="de-DE" dirty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en-US" dirty="0" err="1" smtClean="0"/>
            <a:t>Trainingsdaten</a:t>
          </a:r>
          <a:r>
            <a:rPr lang="en-US" dirty="0" smtClean="0"/>
            <a:t> </a:t>
          </a:r>
          <a:r>
            <a:rPr lang="en-US" dirty="0" err="1" smtClean="0"/>
            <a:t>nötig</a:t>
          </a:r>
          <a:endParaRPr lang="en-US" dirty="0" smtClean="0"/>
        </a:p>
        <a:p>
          <a:r>
            <a:rPr lang="en-US" dirty="0" err="1" smtClean="0"/>
            <a:t>erfordert</a:t>
          </a:r>
          <a:r>
            <a:rPr lang="en-US" dirty="0" smtClean="0"/>
            <a:t> </a:t>
          </a:r>
          <a:r>
            <a:rPr lang="en-US" dirty="0" err="1" smtClean="0"/>
            <a:t>Domänenwissen</a:t>
          </a:r>
          <a:endParaRPr lang="en-US" dirty="0" smtClean="0"/>
        </a:p>
        <a:p>
          <a:r>
            <a:rPr lang="en-US" dirty="0" err="1" smtClean="0"/>
            <a:t>Diversität</a:t>
          </a:r>
          <a:r>
            <a:rPr lang="en-US" dirty="0" smtClean="0"/>
            <a:t> </a:t>
          </a:r>
          <a:r>
            <a:rPr lang="en-US" dirty="0" err="1" smtClean="0"/>
            <a:t>schwer</a:t>
          </a:r>
          <a:r>
            <a:rPr lang="en-US" dirty="0" smtClean="0"/>
            <a:t> </a:t>
          </a:r>
          <a:r>
            <a:rPr lang="en-US" dirty="0" err="1" smtClean="0"/>
            <a:t>optimierbar</a:t>
          </a:r>
          <a:endParaRPr lang="de-DE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C623813-CC45-4C87-82B8-ECC701F14432}" type="pres">
      <dgm:prSet presAssocID="{62D9F5A3-C557-4B98-B0FB-CD04D2EDA7ED}" presName="Background" presStyleLbl="bgImgPlace1" presStyleIdx="0" presStyleCnt="1"/>
      <dgm:spPr/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en-US" dirty="0" err="1" smtClean="0"/>
            <a:t>Kein</a:t>
          </a:r>
          <a:r>
            <a:rPr lang="en-US" dirty="0" smtClean="0"/>
            <a:t> </a:t>
          </a:r>
          <a:r>
            <a:rPr lang="en-US" dirty="0" err="1" smtClean="0"/>
            <a:t>Domänenwissen</a:t>
          </a:r>
          <a:endParaRPr lang="en-US" dirty="0" smtClean="0"/>
        </a:p>
        <a:p>
          <a:endParaRPr lang="en-US" dirty="0" smtClean="0"/>
        </a:p>
        <a:p>
          <a:r>
            <a:rPr lang="en-US" dirty="0" err="1" smtClean="0"/>
            <a:t>Ggf</a:t>
          </a:r>
          <a:r>
            <a:rPr lang="en-US" dirty="0" smtClean="0"/>
            <a:t>. </a:t>
          </a:r>
          <a:r>
            <a:rPr lang="en-US" dirty="0" err="1" smtClean="0"/>
            <a:t>erklärender</a:t>
          </a:r>
          <a:r>
            <a:rPr lang="en-US" dirty="0" smtClean="0"/>
            <a:t> </a:t>
          </a:r>
          <a:r>
            <a:rPr lang="en-US" dirty="0" err="1" smtClean="0"/>
            <a:t>Charakter</a:t>
          </a:r>
          <a:r>
            <a:rPr lang="en-US" dirty="0" smtClean="0"/>
            <a:t> </a:t>
          </a:r>
          <a:r>
            <a:rPr lang="en-US" dirty="0" err="1" smtClean="0"/>
            <a:t>für</a:t>
          </a:r>
          <a:r>
            <a:rPr lang="en-US" dirty="0" smtClean="0"/>
            <a:t> </a:t>
          </a:r>
          <a:r>
            <a:rPr lang="en-US" dirty="0" err="1" smtClean="0"/>
            <a:t>Domäne</a:t>
          </a:r>
          <a:endParaRPr lang="en-US" dirty="0" smtClean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en-US" dirty="0" err="1" smtClean="0"/>
            <a:t>Skalierbarkeit</a:t>
          </a:r>
          <a:endParaRPr lang="en-US" dirty="0" smtClean="0"/>
        </a:p>
        <a:p>
          <a:endParaRPr lang="en-US" dirty="0" smtClean="0"/>
        </a:p>
        <a:p>
          <a:r>
            <a:rPr lang="en-US" dirty="0" smtClean="0"/>
            <a:t>data sparsity</a:t>
          </a:r>
        </a:p>
        <a:p>
          <a:endParaRPr lang="en-US" dirty="0" smtClean="0"/>
        </a:p>
        <a:p>
          <a:endParaRPr lang="de-DE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EC623813-CC45-4C87-82B8-ECC701F14432}" type="pres">
      <dgm:prSet presAssocID="{62D9F5A3-C557-4B98-B0FB-CD04D2EDA7ED}" presName="Background" presStyleLbl="bgImgPlace1" presStyleIdx="0" presStyleCnt="1"/>
      <dgm:spPr/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36FF68-1F1E-4C4C-9BF8-92B983D6836B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AD26FEA-EB4C-440A-8EC5-4212E5948D10}">
      <dgm:prSet phldrT="[Text]"/>
      <dgm:spPr/>
      <dgm:t>
        <a:bodyPr/>
        <a:lstStyle/>
        <a:p>
          <a:r>
            <a:rPr lang="en-US" dirty="0" err="1" smtClean="0"/>
            <a:t>Collaborarive</a:t>
          </a:r>
          <a:endParaRPr lang="de-DE" dirty="0"/>
        </a:p>
      </dgm:t>
    </dgm:pt>
    <dgm:pt modelId="{30532372-7704-4116-84D6-8DE24D9CECC0}" type="parTrans" cxnId="{A5F2D5E2-AF76-47C2-A59E-92E2FD2FED2E}">
      <dgm:prSet/>
      <dgm:spPr/>
      <dgm:t>
        <a:bodyPr/>
        <a:lstStyle/>
        <a:p>
          <a:endParaRPr lang="de-DE"/>
        </a:p>
      </dgm:t>
    </dgm:pt>
    <dgm:pt modelId="{ABCF6DB4-8D83-46CE-BA7D-7B110C40EFC5}" type="sibTrans" cxnId="{A5F2D5E2-AF76-47C2-A59E-92E2FD2FED2E}">
      <dgm:prSet/>
      <dgm:spPr/>
      <dgm:t>
        <a:bodyPr/>
        <a:lstStyle/>
        <a:p>
          <a:endParaRPr lang="de-DE"/>
        </a:p>
      </dgm:t>
    </dgm:pt>
    <dgm:pt modelId="{578CDE77-9011-4B4F-9810-ACC032912A69}">
      <dgm:prSet phldrT="[Text]"/>
      <dgm:spPr/>
      <dgm:t>
        <a:bodyPr/>
        <a:lstStyle/>
        <a:p>
          <a:r>
            <a:rPr lang="en-US" dirty="0" smtClean="0"/>
            <a:t>Semantic knowledge &amp; Latent Semantic Analysis</a:t>
          </a:r>
          <a:endParaRPr lang="de-DE" dirty="0"/>
        </a:p>
      </dgm:t>
    </dgm:pt>
    <dgm:pt modelId="{E0B4E6E5-22D1-4375-995C-85F15E7BC39B}" type="parTrans" cxnId="{A05D0DFC-E7F9-406E-AE33-BB4ABEED4762}">
      <dgm:prSet/>
      <dgm:spPr/>
      <dgm:t>
        <a:bodyPr/>
        <a:lstStyle/>
        <a:p>
          <a:endParaRPr lang="de-DE"/>
        </a:p>
      </dgm:t>
    </dgm:pt>
    <dgm:pt modelId="{D55E94B1-6C02-4E2B-A3C9-D4E7DE6CFEB5}" type="sibTrans" cxnId="{A05D0DFC-E7F9-406E-AE33-BB4ABEED4762}">
      <dgm:prSet/>
      <dgm:spPr/>
      <dgm:t>
        <a:bodyPr/>
        <a:lstStyle/>
        <a:p>
          <a:endParaRPr lang="de-DE"/>
        </a:p>
      </dgm:t>
    </dgm:pt>
    <dgm:pt modelId="{389F2188-03E3-476D-BC1B-F95BF7910206}">
      <dgm:prSet phldrT="[Text]"/>
      <dgm:spPr/>
      <dgm:t>
        <a:bodyPr/>
        <a:lstStyle/>
        <a:p>
          <a:r>
            <a:rPr lang="en-US" dirty="0" smtClean="0"/>
            <a:t>50% Collaborative + 50 % content</a:t>
          </a:r>
          <a:endParaRPr lang="de-DE" dirty="0"/>
        </a:p>
      </dgm:t>
    </dgm:pt>
    <dgm:pt modelId="{B64FE068-EE26-43C5-B2DF-65DE4E1C960D}" type="parTrans" cxnId="{2B33F686-A657-4A13-94B9-66685F2DD6B0}">
      <dgm:prSet/>
      <dgm:spPr/>
      <dgm:t>
        <a:bodyPr/>
        <a:lstStyle/>
        <a:p>
          <a:endParaRPr lang="de-DE"/>
        </a:p>
      </dgm:t>
    </dgm:pt>
    <dgm:pt modelId="{D473FC04-32D2-47FC-BB97-6912259819B0}" type="sibTrans" cxnId="{2B33F686-A657-4A13-94B9-66685F2DD6B0}">
      <dgm:prSet/>
      <dgm:spPr/>
      <dgm:t>
        <a:bodyPr/>
        <a:lstStyle/>
        <a:p>
          <a:endParaRPr lang="de-DE"/>
        </a:p>
      </dgm:t>
    </dgm:pt>
    <dgm:pt modelId="{B0C104E1-70EB-4111-9895-8D5955C8DED9}" type="pres">
      <dgm:prSet presAssocID="{4236FF68-1F1E-4C4C-9BF8-92B983D6836B}" presName="Name0" presStyleCnt="0">
        <dgm:presLayoutVars>
          <dgm:dir/>
          <dgm:resizeHandles val="exact"/>
        </dgm:presLayoutVars>
      </dgm:prSet>
      <dgm:spPr/>
    </dgm:pt>
    <dgm:pt modelId="{A2E8D10A-5EEB-45DA-BE4A-321DA7AE26CA}" type="pres">
      <dgm:prSet presAssocID="{4236FF68-1F1E-4C4C-9BF8-92B983D6836B}" presName="vNodes" presStyleCnt="0"/>
      <dgm:spPr/>
    </dgm:pt>
    <dgm:pt modelId="{A54CFA42-9A78-45B5-8C11-06BC60264018}" type="pres">
      <dgm:prSet presAssocID="{1AD26FEA-EB4C-440A-8EC5-4212E5948D10}" presName="node" presStyleLbl="node1" presStyleIdx="0" presStyleCnt="3">
        <dgm:presLayoutVars>
          <dgm:bulletEnabled val="1"/>
        </dgm:presLayoutVars>
      </dgm:prSet>
      <dgm:spPr/>
    </dgm:pt>
    <dgm:pt modelId="{B4229638-A5A1-4CCB-873D-4010979CF336}" type="pres">
      <dgm:prSet presAssocID="{ABCF6DB4-8D83-46CE-BA7D-7B110C40EFC5}" presName="spacerT" presStyleCnt="0"/>
      <dgm:spPr/>
    </dgm:pt>
    <dgm:pt modelId="{96440575-ECD3-44BB-8B83-B8414A0D9854}" type="pres">
      <dgm:prSet presAssocID="{ABCF6DB4-8D83-46CE-BA7D-7B110C40EFC5}" presName="sibTrans" presStyleLbl="sibTrans2D1" presStyleIdx="0" presStyleCnt="2"/>
      <dgm:spPr/>
    </dgm:pt>
    <dgm:pt modelId="{0B01CE7B-28CB-400F-BBAA-ABCAFA76E5B7}" type="pres">
      <dgm:prSet presAssocID="{ABCF6DB4-8D83-46CE-BA7D-7B110C40EFC5}" presName="spacerB" presStyleCnt="0"/>
      <dgm:spPr/>
    </dgm:pt>
    <dgm:pt modelId="{2383C9BA-77BB-45BD-A4AE-CBB134C3D970}" type="pres">
      <dgm:prSet presAssocID="{578CDE77-9011-4B4F-9810-ACC032912A69}" presName="node" presStyleLbl="node1" presStyleIdx="1" presStyleCnt="3">
        <dgm:presLayoutVars>
          <dgm:bulletEnabled val="1"/>
        </dgm:presLayoutVars>
      </dgm:prSet>
      <dgm:spPr/>
    </dgm:pt>
    <dgm:pt modelId="{5AA3B43D-FE7C-4DE4-92B6-378344CE4031}" type="pres">
      <dgm:prSet presAssocID="{4236FF68-1F1E-4C4C-9BF8-92B983D6836B}" presName="sibTransLast" presStyleLbl="sibTrans2D1" presStyleIdx="1" presStyleCnt="2"/>
      <dgm:spPr/>
    </dgm:pt>
    <dgm:pt modelId="{7D92D506-7EB9-42C0-B15C-EE0D6676164E}" type="pres">
      <dgm:prSet presAssocID="{4236FF68-1F1E-4C4C-9BF8-92B983D6836B}" presName="connectorText" presStyleLbl="sibTrans2D1" presStyleIdx="1" presStyleCnt="2"/>
      <dgm:spPr/>
    </dgm:pt>
    <dgm:pt modelId="{FE177F38-1CED-463B-A988-56CB3BEB4F44}" type="pres">
      <dgm:prSet presAssocID="{4236FF68-1F1E-4C4C-9BF8-92B983D6836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93A07602-0AB2-43A7-9DA7-C76E824E5063}" type="presOf" srcId="{D55E94B1-6C02-4E2B-A3C9-D4E7DE6CFEB5}" destId="{5AA3B43D-FE7C-4DE4-92B6-378344CE4031}" srcOrd="0" destOrd="0" presId="urn:microsoft.com/office/officeart/2005/8/layout/equation2"/>
    <dgm:cxn modelId="{A05D0DFC-E7F9-406E-AE33-BB4ABEED4762}" srcId="{4236FF68-1F1E-4C4C-9BF8-92B983D6836B}" destId="{578CDE77-9011-4B4F-9810-ACC032912A69}" srcOrd="1" destOrd="0" parTransId="{E0B4E6E5-22D1-4375-995C-85F15E7BC39B}" sibTransId="{D55E94B1-6C02-4E2B-A3C9-D4E7DE6CFEB5}"/>
    <dgm:cxn modelId="{A5F2D5E2-AF76-47C2-A59E-92E2FD2FED2E}" srcId="{4236FF68-1F1E-4C4C-9BF8-92B983D6836B}" destId="{1AD26FEA-EB4C-440A-8EC5-4212E5948D10}" srcOrd="0" destOrd="0" parTransId="{30532372-7704-4116-84D6-8DE24D9CECC0}" sibTransId="{ABCF6DB4-8D83-46CE-BA7D-7B110C40EFC5}"/>
    <dgm:cxn modelId="{BCFD1A80-9512-487B-A9FA-D7FB28857150}" type="presOf" srcId="{4236FF68-1F1E-4C4C-9BF8-92B983D6836B}" destId="{B0C104E1-70EB-4111-9895-8D5955C8DED9}" srcOrd="0" destOrd="0" presId="urn:microsoft.com/office/officeart/2005/8/layout/equation2"/>
    <dgm:cxn modelId="{97D39AAD-FE8D-44C1-9B00-74B23FE83F63}" type="presOf" srcId="{1AD26FEA-EB4C-440A-8EC5-4212E5948D10}" destId="{A54CFA42-9A78-45B5-8C11-06BC60264018}" srcOrd="0" destOrd="0" presId="urn:microsoft.com/office/officeart/2005/8/layout/equation2"/>
    <dgm:cxn modelId="{2B33F686-A657-4A13-94B9-66685F2DD6B0}" srcId="{4236FF68-1F1E-4C4C-9BF8-92B983D6836B}" destId="{389F2188-03E3-476D-BC1B-F95BF7910206}" srcOrd="2" destOrd="0" parTransId="{B64FE068-EE26-43C5-B2DF-65DE4E1C960D}" sibTransId="{D473FC04-32D2-47FC-BB97-6912259819B0}"/>
    <dgm:cxn modelId="{AFE464A0-DE2D-495F-9469-334320992E08}" type="presOf" srcId="{389F2188-03E3-476D-BC1B-F95BF7910206}" destId="{FE177F38-1CED-463B-A988-56CB3BEB4F44}" srcOrd="0" destOrd="0" presId="urn:microsoft.com/office/officeart/2005/8/layout/equation2"/>
    <dgm:cxn modelId="{746C4516-6DC7-43B1-A6DF-3DDDB4254E55}" type="presOf" srcId="{ABCF6DB4-8D83-46CE-BA7D-7B110C40EFC5}" destId="{96440575-ECD3-44BB-8B83-B8414A0D9854}" srcOrd="0" destOrd="0" presId="urn:microsoft.com/office/officeart/2005/8/layout/equation2"/>
    <dgm:cxn modelId="{E5FC77C2-55DF-4703-954C-77AA90806E2C}" type="presOf" srcId="{578CDE77-9011-4B4F-9810-ACC032912A69}" destId="{2383C9BA-77BB-45BD-A4AE-CBB134C3D970}" srcOrd="0" destOrd="0" presId="urn:microsoft.com/office/officeart/2005/8/layout/equation2"/>
    <dgm:cxn modelId="{FFEC9EA4-278A-4924-9926-F56CEE0650BD}" type="presOf" srcId="{D55E94B1-6C02-4E2B-A3C9-D4E7DE6CFEB5}" destId="{7D92D506-7EB9-42C0-B15C-EE0D6676164E}" srcOrd="1" destOrd="0" presId="urn:microsoft.com/office/officeart/2005/8/layout/equation2"/>
    <dgm:cxn modelId="{14054F9C-B336-42A9-8899-213BAB0010F2}" type="presParOf" srcId="{B0C104E1-70EB-4111-9895-8D5955C8DED9}" destId="{A2E8D10A-5EEB-45DA-BE4A-321DA7AE26CA}" srcOrd="0" destOrd="0" presId="urn:microsoft.com/office/officeart/2005/8/layout/equation2"/>
    <dgm:cxn modelId="{42E7DCBF-9CBA-44FB-B4C0-4F9CC765CE84}" type="presParOf" srcId="{A2E8D10A-5EEB-45DA-BE4A-321DA7AE26CA}" destId="{A54CFA42-9A78-45B5-8C11-06BC60264018}" srcOrd="0" destOrd="0" presId="urn:microsoft.com/office/officeart/2005/8/layout/equation2"/>
    <dgm:cxn modelId="{30276656-3138-4F76-9774-72705BFAFB09}" type="presParOf" srcId="{A2E8D10A-5EEB-45DA-BE4A-321DA7AE26CA}" destId="{B4229638-A5A1-4CCB-873D-4010979CF336}" srcOrd="1" destOrd="0" presId="urn:microsoft.com/office/officeart/2005/8/layout/equation2"/>
    <dgm:cxn modelId="{15564A5B-9984-4CA8-BFD1-B9AF2F885DB6}" type="presParOf" srcId="{A2E8D10A-5EEB-45DA-BE4A-321DA7AE26CA}" destId="{96440575-ECD3-44BB-8B83-B8414A0D9854}" srcOrd="2" destOrd="0" presId="urn:microsoft.com/office/officeart/2005/8/layout/equation2"/>
    <dgm:cxn modelId="{E2BC1CCB-8A87-4F2D-B5AA-18DA3DF7815B}" type="presParOf" srcId="{A2E8D10A-5EEB-45DA-BE4A-321DA7AE26CA}" destId="{0B01CE7B-28CB-400F-BBAA-ABCAFA76E5B7}" srcOrd="3" destOrd="0" presId="urn:microsoft.com/office/officeart/2005/8/layout/equation2"/>
    <dgm:cxn modelId="{33324E3E-A0A2-41FB-AE53-11160D5729BC}" type="presParOf" srcId="{A2E8D10A-5EEB-45DA-BE4A-321DA7AE26CA}" destId="{2383C9BA-77BB-45BD-A4AE-CBB134C3D970}" srcOrd="4" destOrd="0" presId="urn:microsoft.com/office/officeart/2005/8/layout/equation2"/>
    <dgm:cxn modelId="{3BA8DDFB-22F4-45C3-90FF-59CEBE8F5FCA}" type="presParOf" srcId="{B0C104E1-70EB-4111-9895-8D5955C8DED9}" destId="{5AA3B43D-FE7C-4DE4-92B6-378344CE4031}" srcOrd="1" destOrd="0" presId="urn:microsoft.com/office/officeart/2005/8/layout/equation2"/>
    <dgm:cxn modelId="{D2E4BC7B-068B-4886-A56B-C3F0C8A85073}" type="presParOf" srcId="{5AA3B43D-FE7C-4DE4-92B6-378344CE4031}" destId="{7D92D506-7EB9-42C0-B15C-EE0D6676164E}" srcOrd="0" destOrd="0" presId="urn:microsoft.com/office/officeart/2005/8/layout/equation2"/>
    <dgm:cxn modelId="{C14CA990-3D52-4141-936E-5DA214AB4AB0}" type="presParOf" srcId="{B0C104E1-70EB-4111-9895-8D5955C8DED9}" destId="{FE177F38-1CED-463B-A988-56CB3BEB4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10369" y="319983"/>
          <a:ext cx="2951003" cy="1525060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598560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Approximation </a:t>
          </a:r>
          <a:r>
            <a:rPr lang="en-US" sz="1200" kern="1200" dirty="0" err="1" smtClean="0"/>
            <a:t>ermöglicht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effizente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Berechnungen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Ggf</a:t>
          </a:r>
          <a:r>
            <a:rPr lang="en-US" sz="1200" kern="1200" dirty="0" smtClean="0"/>
            <a:t>. </a:t>
          </a:r>
          <a:r>
            <a:rPr lang="en-US" sz="1200" kern="1200" dirty="0" err="1" smtClean="0"/>
            <a:t>Ohne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explizite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Nutzerbefragung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umsetzbar</a:t>
          </a:r>
          <a:endParaRPr lang="de-DE" sz="1200" kern="1200" dirty="0"/>
        </a:p>
      </dsp:txBody>
      <dsp:txXfrm>
        <a:off x="598560" y="498341"/>
        <a:ext cx="1370351" cy="1304670"/>
      </dsp:txXfrm>
    </dsp:sp>
    <dsp:sp modelId="{07B17D62-C366-4FA9-8E77-FFB110456EA7}">
      <dsp:nvSpPr>
        <dsp:cNvPr id="0" name=""/>
        <dsp:cNvSpPr/>
      </dsp:nvSpPr>
      <dsp:spPr>
        <a:xfrm>
          <a:off x="1999438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Trainingsdaten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nötig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erfordert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Domänenwissen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Diversität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schwer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optimierbar</a:t>
          </a:r>
          <a:endParaRPr lang="de-DE" sz="1200" kern="1200" dirty="0"/>
        </a:p>
      </dsp:txBody>
      <dsp:txXfrm>
        <a:off x="1999438" y="498341"/>
        <a:ext cx="1370351" cy="1304670"/>
      </dsp:txXfrm>
    </dsp:sp>
    <dsp:sp modelId="{B3E0C3C3-6053-4FC9-9804-08CBD2F8B153}">
      <dsp:nvSpPr>
        <dsp:cNvPr id="0" name=""/>
        <dsp:cNvSpPr/>
      </dsp:nvSpPr>
      <dsp:spPr>
        <a:xfrm>
          <a:off x="205093" y="14785"/>
          <a:ext cx="576632" cy="576632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054337" y="222156"/>
          <a:ext cx="542713" cy="1859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1985870" y="501131"/>
          <a:ext cx="339" cy="1246086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79295" y="319397"/>
          <a:ext cx="2945600" cy="152226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667325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Kein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Domänenwissen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Ggf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erklärender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Charakter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für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Domäne</a:t>
          </a:r>
          <a:endParaRPr lang="en-US" sz="1400" kern="1200" dirty="0" smtClean="0"/>
        </a:p>
      </dsp:txBody>
      <dsp:txXfrm>
        <a:off x="667325" y="497429"/>
        <a:ext cx="1367842" cy="1302282"/>
      </dsp:txXfrm>
    </dsp:sp>
    <dsp:sp modelId="{07B17D62-C366-4FA9-8E77-FFB110456EA7}">
      <dsp:nvSpPr>
        <dsp:cNvPr id="0" name=""/>
        <dsp:cNvSpPr/>
      </dsp:nvSpPr>
      <dsp:spPr>
        <a:xfrm>
          <a:off x="2065639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Skalierbarkeit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sparsity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2065639" y="497429"/>
        <a:ext cx="1367842" cy="1302282"/>
      </dsp:txXfrm>
    </dsp:sp>
    <dsp:sp modelId="{B3E0C3C3-6053-4FC9-9804-08CBD2F8B153}">
      <dsp:nvSpPr>
        <dsp:cNvPr id="0" name=""/>
        <dsp:cNvSpPr/>
      </dsp:nvSpPr>
      <dsp:spPr>
        <a:xfrm>
          <a:off x="274578" y="14758"/>
          <a:ext cx="575577" cy="575577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118606" y="221749"/>
          <a:ext cx="541719" cy="185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2052096" y="500213"/>
          <a:ext cx="338" cy="1243804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FA42-9A78-45B5-8C11-06BC60264018}">
      <dsp:nvSpPr>
        <dsp:cNvPr id="0" name=""/>
        <dsp:cNvSpPr/>
      </dsp:nvSpPr>
      <dsp:spPr>
        <a:xfrm>
          <a:off x="932607" y="245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Collaborarive</a:t>
          </a:r>
          <a:endParaRPr lang="de-DE" sz="800" kern="1200" dirty="0"/>
        </a:p>
      </dsp:txBody>
      <dsp:txXfrm>
        <a:off x="1070009" y="137647"/>
        <a:ext cx="663435" cy="663435"/>
      </dsp:txXfrm>
    </dsp:sp>
    <dsp:sp modelId="{96440575-ECD3-44BB-8B83-B8414A0D9854}">
      <dsp:nvSpPr>
        <dsp:cNvPr id="0" name=""/>
        <dsp:cNvSpPr/>
      </dsp:nvSpPr>
      <dsp:spPr>
        <a:xfrm>
          <a:off x="1129637" y="1014670"/>
          <a:ext cx="544178" cy="5441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1201768" y="1222764"/>
        <a:ext cx="399916" cy="127990"/>
      </dsp:txXfrm>
    </dsp:sp>
    <dsp:sp modelId="{2383C9BA-77BB-45BD-A4AE-CBB134C3D970}">
      <dsp:nvSpPr>
        <dsp:cNvPr id="0" name=""/>
        <dsp:cNvSpPr/>
      </dsp:nvSpPr>
      <dsp:spPr>
        <a:xfrm>
          <a:off x="932607" y="1635033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Semantic knowledge &amp; Latent Semantic Analysis</a:t>
          </a:r>
          <a:endParaRPr lang="de-DE" sz="800" kern="1200" dirty="0"/>
        </a:p>
      </dsp:txBody>
      <dsp:txXfrm>
        <a:off x="1070009" y="1772435"/>
        <a:ext cx="663435" cy="663435"/>
      </dsp:txXfrm>
    </dsp:sp>
    <dsp:sp modelId="{5AA3B43D-FE7C-4DE4-92B6-378344CE4031}">
      <dsp:nvSpPr>
        <dsp:cNvPr id="0" name=""/>
        <dsp:cNvSpPr/>
      </dsp:nvSpPr>
      <dsp:spPr>
        <a:xfrm>
          <a:off x="2011582" y="1112246"/>
          <a:ext cx="298360" cy="349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2011582" y="1182051"/>
        <a:ext cx="208852" cy="209415"/>
      </dsp:txXfrm>
    </dsp:sp>
    <dsp:sp modelId="{FE177F38-1CED-463B-A988-56CB3BEB4F44}">
      <dsp:nvSpPr>
        <dsp:cNvPr id="0" name=""/>
        <dsp:cNvSpPr/>
      </dsp:nvSpPr>
      <dsp:spPr>
        <a:xfrm>
          <a:off x="2433790" y="348520"/>
          <a:ext cx="1876478" cy="1876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50% Collaborative + 50 % content</a:t>
          </a:r>
          <a:endParaRPr lang="de-DE" sz="1700" kern="1200" dirty="0"/>
        </a:p>
      </dsp:txBody>
      <dsp:txXfrm>
        <a:off x="2708594" y="623324"/>
        <a:ext cx="1326870" cy="1326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K-nearest neighbors: Collaborative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darunter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Clustering: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und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Items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empfehle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Entscheidungsbäume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Road Movies?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mithilfe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Link analysis: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Freundschaftsbeziehungen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Regression: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Anlayseverfahren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vermutlich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fortsetzen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Zeitstempeln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Geschäftsmodell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Netflix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Konkurrenzdienste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durchgesetzt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Mehrwehrt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Recommender system,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gilt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Spotify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E-commerce: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Umsatzsteigerung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Produktergänzungen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Kaufentscheidung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Gefühl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Verlustes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Service: amazon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welches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gekauft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nebensätzlich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/“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Beratungs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”-Ersatz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Urlaub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Reisebüro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Nichen-Produkte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geringer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Käuferanzahl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Vermarktung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unrentabel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Marketing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trifft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(Netflix-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Marktanalyse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vorhandene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Wahrnehmung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tausend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zeitaufwändig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Menustruktur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zurecht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müssen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sondern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Usability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</a:t>
            </a:r>
            <a:r>
              <a:rPr lang="en-US" dirty="0" err="1" smtClean="0"/>
              <a:t>Anweders</a:t>
            </a:r>
            <a:r>
              <a:rPr lang="en-US" dirty="0" smtClean="0"/>
              <a:t> / </a:t>
            </a:r>
            <a:r>
              <a:rPr lang="en-US" dirty="0" err="1" smtClean="0"/>
              <a:t>Käufers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Tourismussektor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Region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Zielgruppe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reagiert</a:t>
            </a:r>
            <a:r>
              <a:rPr lang="en-US" baseline="0" dirty="0" smtClean="0"/>
              <a:t> hat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Nutzerbindung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aufgehoben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verstanden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anderswo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außerdem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man in das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gesteckt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hat,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anzupassen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bestmöglich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auf Basis der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vermutlich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ähnlichen</a:t>
            </a:r>
            <a:r>
              <a:rPr lang="en-US" dirty="0" smtClean="0"/>
              <a:t> </a:t>
            </a:r>
            <a:r>
              <a:rPr lang="en-US" dirty="0" err="1" smtClean="0"/>
              <a:t>unbekannten</a:t>
            </a:r>
            <a:r>
              <a:rPr lang="en-US" dirty="0" smtClean="0"/>
              <a:t> Film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Recommender</a:t>
            </a:r>
            <a:r>
              <a:rPr lang="de-DE" sz="2400" dirty="0" smtClean="0">
                <a:solidFill>
                  <a:schemeClr val="tx2"/>
                </a:solidFill>
              </a:rPr>
              <a:t> Systeme</a:t>
            </a: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Jacqueline Büttner</a:t>
            </a:r>
            <a:endParaRPr lang="de-DE" dirty="0"/>
          </a:p>
        </p:txBody>
      </p:sp>
      <p:pic>
        <p:nvPicPr>
          <p:cNvPr id="1026" name="Picture 2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88809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"/>
    </mc:Choice>
    <mc:Fallback xmlns="">
      <p:transition spd="slow" advTm="141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Kaltstart</a:t>
            </a:r>
            <a:endParaRPr lang="en-US" dirty="0"/>
          </a:p>
          <a:p>
            <a:pPr lvl="1"/>
            <a:r>
              <a:rPr lang="en-US" dirty="0"/>
              <a:t>Start des Systems, </a:t>
            </a:r>
            <a:r>
              <a:rPr lang="en-US" dirty="0" err="1"/>
              <a:t>Umgang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r>
              <a:rPr lang="en-US" dirty="0" err="1"/>
              <a:t>Skalierbarkeit</a:t>
            </a:r>
            <a:endParaRPr lang="en-US" dirty="0"/>
          </a:p>
          <a:p>
            <a:pPr lvl="1"/>
            <a:r>
              <a:rPr lang="en-US" dirty="0" err="1"/>
              <a:t>Parallelisierung</a:t>
            </a:r>
            <a:r>
              <a:rPr lang="en-US" dirty="0"/>
              <a:t>, </a:t>
            </a:r>
            <a:r>
              <a:rPr lang="en-US" dirty="0" err="1"/>
              <a:t>inkrementelle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r>
              <a:rPr lang="en-US" dirty="0"/>
              <a:t>Data Sparsity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Items und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meist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,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Überschneidungen</a:t>
            </a:r>
            <a:endParaRPr lang="en-US" dirty="0"/>
          </a:p>
          <a:p>
            <a:pPr lvl="1"/>
            <a:r>
              <a:rPr lang="en-US" dirty="0" err="1" smtClean="0"/>
              <a:t>Skalen</a:t>
            </a:r>
            <a:r>
              <a:rPr lang="en-US" dirty="0" smtClean="0"/>
              <a:t> </a:t>
            </a:r>
            <a:r>
              <a:rPr lang="en-US" dirty="0"/>
              <a:t>der </a:t>
            </a:r>
            <a:r>
              <a:rPr lang="en-US" dirty="0" err="1"/>
              <a:t>Bewertungen</a:t>
            </a:r>
            <a:r>
              <a:rPr lang="en-US" dirty="0"/>
              <a:t> von </a:t>
            </a:r>
            <a:r>
              <a:rPr lang="en-US" dirty="0" err="1"/>
              <a:t>Nutzern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vergleichbar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A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5 Sterne,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B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1 Stern,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C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smtClean="0"/>
              <a:t>2-4</a:t>
            </a:r>
            <a:endParaRPr lang="en-US" dirty="0"/>
          </a:p>
          <a:p>
            <a:pPr lvl="0"/>
            <a:r>
              <a:rPr lang="en-US" dirty="0" err="1" smtClean="0"/>
              <a:t>Bewertungen</a:t>
            </a:r>
            <a:r>
              <a:rPr lang="en-US" dirty="0" smtClean="0"/>
              <a:t>, </a:t>
            </a:r>
            <a:r>
              <a:rPr lang="en-US" dirty="0" err="1" smtClean="0"/>
              <a:t>Bewegungsdaten</a:t>
            </a:r>
            <a:r>
              <a:rPr lang="en-US" dirty="0" smtClean="0"/>
              <a:t>, </a:t>
            </a:r>
            <a:r>
              <a:rPr lang="en-US" dirty="0" err="1" smtClean="0"/>
              <a:t>Demographische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0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impliztes</a:t>
            </a:r>
            <a:r>
              <a:rPr lang="en-US" dirty="0" smtClean="0"/>
              <a:t> Feedback </a:t>
            </a:r>
            <a:r>
              <a:rPr lang="en-US" dirty="0" err="1" smtClean="0"/>
              <a:t>feststellen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/>
              <a:t>: </a:t>
            </a:r>
            <a:r>
              <a:rPr lang="en-US" dirty="0" err="1"/>
              <a:t>Vorlieben</a:t>
            </a:r>
            <a:r>
              <a:rPr lang="en-US" dirty="0"/>
              <a:t>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Implizites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Selektionen</a:t>
            </a:r>
            <a:r>
              <a:rPr lang="en-US" dirty="0" smtClean="0"/>
              <a:t> / Klicks</a:t>
            </a:r>
          </a:p>
          <a:p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Verhaltens</a:t>
            </a:r>
            <a:endParaRPr lang="en-US" dirty="0" smtClean="0"/>
          </a:p>
          <a:p>
            <a:r>
              <a:rPr lang="en-US" dirty="0" err="1" smtClean="0"/>
              <a:t>Wiederholung</a:t>
            </a:r>
            <a:endParaRPr lang="en-US" dirty="0" smtClean="0"/>
          </a:p>
          <a:p>
            <a:r>
              <a:rPr lang="en-US" dirty="0" err="1" smtClean="0"/>
              <a:t>Kauf</a:t>
            </a:r>
            <a:endParaRPr lang="en-US" dirty="0"/>
          </a:p>
          <a:p>
            <a:r>
              <a:rPr lang="en-US" dirty="0" err="1" smtClean="0"/>
              <a:t>Referenz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/ </a:t>
            </a:r>
            <a:r>
              <a:rPr lang="en-US" dirty="0" err="1" smtClean="0"/>
              <a:t>merken</a:t>
            </a:r>
            <a:r>
              <a:rPr lang="en-US" dirty="0" smtClean="0"/>
              <a:t>, </a:t>
            </a:r>
            <a:r>
              <a:rPr lang="en-US" dirty="0" err="1" smtClean="0"/>
              <a:t>Drucken</a:t>
            </a:r>
            <a:r>
              <a:rPr lang="en-US" dirty="0" smtClean="0"/>
              <a:t>, </a:t>
            </a:r>
            <a:r>
              <a:rPr lang="en-US" dirty="0" err="1" smtClean="0"/>
              <a:t>Löschen</a:t>
            </a:r>
            <a:endParaRPr lang="en-US" dirty="0" smtClean="0"/>
          </a:p>
          <a:p>
            <a:r>
              <a:rPr lang="en-US" dirty="0" err="1" smtClean="0"/>
              <a:t>weiterleiten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, </a:t>
            </a:r>
            <a:r>
              <a:rPr lang="en-US" dirty="0" err="1"/>
              <a:t>v</a:t>
            </a:r>
            <a:r>
              <a:rPr lang="en-US" dirty="0" err="1" smtClean="0"/>
              <a:t>erlinken</a:t>
            </a:r>
            <a:r>
              <a:rPr lang="en-US" dirty="0" smtClean="0"/>
              <a:t>, </a:t>
            </a:r>
            <a:r>
              <a:rPr lang="en-US" dirty="0" err="1" smtClean="0"/>
              <a:t>zitieren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Lesedauer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Buches</a:t>
            </a:r>
            <a:r>
              <a:rPr lang="en-US" dirty="0"/>
              <a:t>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</a:t>
            </a:r>
            <a:r>
              <a:rPr lang="en-US" dirty="0" err="1" smtClean="0"/>
              <a:t>Buches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Ansehens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Videos </a:t>
            </a:r>
            <a:r>
              <a:rPr lang="en-US" dirty="0" err="1" smtClean="0"/>
              <a:t>bei</a:t>
            </a:r>
            <a:r>
              <a:rPr lang="en-US" dirty="0" smtClean="0"/>
              <a:t> Netflix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Videos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ewitterblitz 3"/>
          <p:cNvSpPr/>
          <p:nvPr/>
        </p:nvSpPr>
        <p:spPr>
          <a:xfrm>
            <a:off x="3450210" y="3667026"/>
            <a:ext cx="669304" cy="329938"/>
          </a:xfrm>
          <a:prstGeom prst="lightningBol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36944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Impliziten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</a:p>
          <a:p>
            <a:pPr lvl="1"/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gestartet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2"/>
            <a:r>
              <a:rPr lang="en-US" dirty="0" smtClean="0"/>
              <a:t>Positive Interpretation: je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angeklickt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war der </a:t>
            </a:r>
            <a:r>
              <a:rPr lang="en-US" dirty="0" err="1" smtClean="0"/>
              <a:t>Vorschlag</a:t>
            </a:r>
            <a:endParaRPr lang="en-US" dirty="0" smtClean="0"/>
          </a:p>
          <a:p>
            <a:pPr lvl="2"/>
            <a:r>
              <a:rPr lang="en-US" dirty="0" smtClean="0"/>
              <a:t>Negative </a:t>
            </a:r>
            <a:r>
              <a:rPr lang="en-US" dirty="0" err="1" smtClean="0"/>
              <a:t>Intepretation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so </a:t>
            </a:r>
            <a:r>
              <a:rPr lang="en-US" dirty="0" err="1" smtClean="0"/>
              <a:t>schlecht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fiel</a:t>
            </a:r>
            <a:endParaRPr lang="en-US" dirty="0"/>
          </a:p>
          <a:p>
            <a:pPr lvl="1"/>
            <a:r>
              <a:rPr lang="en-US" dirty="0" smtClean="0"/>
              <a:t>Negatives Feedback </a:t>
            </a:r>
            <a:r>
              <a:rPr lang="en-US" dirty="0" err="1" smtClean="0"/>
              <a:t>störanfällig</a:t>
            </a:r>
            <a:r>
              <a:rPr lang="en-US" dirty="0" smtClean="0"/>
              <a:t>: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verlässt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?</a:t>
            </a:r>
          </a:p>
          <a:p>
            <a:r>
              <a:rPr lang="en-US" dirty="0" smtClean="0"/>
              <a:t> Amazon</a:t>
            </a:r>
          </a:p>
          <a:p>
            <a:pPr lvl="1"/>
            <a:r>
              <a:rPr lang="en-US" dirty="0" smtClean="0"/>
              <a:t>Hover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und </a:t>
            </a:r>
            <a:r>
              <a:rPr lang="en-US" dirty="0" err="1" smtClean="0"/>
              <a:t>Verweildauer</a:t>
            </a:r>
            <a:endParaRPr lang="en-US" dirty="0" smtClean="0"/>
          </a:p>
          <a:p>
            <a:pPr lvl="1"/>
            <a:r>
              <a:rPr lang="en-US" dirty="0" smtClean="0"/>
              <a:t>Klick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hin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Kauf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interpretiert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etwas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Einkaufskorb</a:t>
            </a:r>
            <a:r>
              <a:rPr lang="en-US" dirty="0" smtClean="0"/>
              <a:t> </a:t>
            </a:r>
            <a:r>
              <a:rPr lang="en-US" dirty="0" err="1" smtClean="0"/>
              <a:t>entfernt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</a:t>
            </a:r>
            <a:r>
              <a:rPr lang="en-US" dirty="0" err="1" smtClean="0"/>
              <a:t>unsinnig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r>
              <a:rPr lang="en-US" dirty="0" smtClean="0"/>
              <a:t> das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besitzt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kaufen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(</a:t>
            </a:r>
            <a:r>
              <a:rPr lang="en-US" dirty="0" err="1" smtClean="0"/>
              <a:t>Waschmachine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Datenschutz</a:t>
            </a:r>
            <a:endParaRPr lang="en-US" dirty="0"/>
          </a:p>
          <a:p>
            <a:pPr lvl="1"/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/>
              <a:t>werden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Verfremdung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Implizite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Rückschlussmöglichkeit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5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Methodenwahl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Collaborative, Content, demographic </a:t>
            </a:r>
            <a:r>
              <a:rPr lang="en-US" dirty="0" err="1" smtClean="0"/>
              <a:t>oder</a:t>
            </a:r>
            <a:r>
              <a:rPr lang="en-US" dirty="0" smtClean="0"/>
              <a:t> knowledge based RS?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vs. memory </a:t>
            </a:r>
            <a:r>
              <a:rPr lang="en-US" dirty="0" smtClean="0"/>
              <a:t>based</a:t>
            </a:r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Algorithmen</a:t>
            </a:r>
            <a:r>
              <a:rPr lang="en-US" dirty="0" smtClean="0"/>
              <a:t>, Page-</a:t>
            </a:r>
            <a:r>
              <a:rPr lang="en-US" dirty="0" err="1" smtClean="0"/>
              <a:t>Generierung</a:t>
            </a:r>
            <a:endParaRPr lang="en-US" dirty="0" smtClean="0"/>
          </a:p>
          <a:p>
            <a:r>
              <a:rPr lang="en-US" dirty="0" err="1" smtClean="0"/>
              <a:t>Testdesign</a:t>
            </a:r>
            <a:endParaRPr lang="en-US" dirty="0" smtClean="0"/>
          </a:p>
          <a:p>
            <a:pPr lvl="1"/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von Netflix, </a:t>
            </a:r>
            <a:r>
              <a:rPr lang="en-US" dirty="0" err="1"/>
              <a:t>lastfm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A/B-Test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mittels</a:t>
            </a:r>
            <a:r>
              <a:rPr lang="en-US" dirty="0" smtClean="0"/>
              <a:t> knowledge-</a:t>
            </a:r>
            <a:r>
              <a:rPr lang="en-US" dirty="0" err="1" smtClean="0"/>
              <a:t>basiertem</a:t>
            </a:r>
            <a:r>
              <a:rPr lang="en-US" dirty="0" smtClean="0"/>
              <a:t> Ansatz, </a:t>
            </a:r>
            <a:r>
              <a:rPr lang="en-US" dirty="0" err="1" smtClean="0"/>
              <a:t>danach</a:t>
            </a:r>
            <a:r>
              <a:rPr lang="en-US" dirty="0" smtClean="0"/>
              <a:t> Training und Online-Evaluation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Nutzerfeedback</a:t>
            </a: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55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: </a:t>
            </a:r>
            <a:r>
              <a:rPr lang="en-US" dirty="0" err="1" smtClean="0"/>
              <a:t>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Kaltstartproblematik</a:t>
            </a:r>
            <a:endParaRPr lang="en-US" dirty="0" smtClean="0"/>
          </a:p>
          <a:p>
            <a:pPr lvl="1"/>
            <a:r>
              <a:rPr lang="en-US" dirty="0" smtClean="0"/>
              <a:t>Collaborative, content und demographic based RS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</a:t>
            </a:r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wissensbasierten</a:t>
            </a:r>
            <a:r>
              <a:rPr lang="en-US" dirty="0" smtClean="0"/>
              <a:t> </a:t>
            </a:r>
            <a:r>
              <a:rPr lang="en-US" dirty="0" err="1" smtClean="0"/>
              <a:t>Ansätzen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lvl="1"/>
            <a:r>
              <a:rPr lang="en-US" dirty="0" err="1"/>
              <a:t>Profitiert</a:t>
            </a:r>
            <a:r>
              <a:rPr lang="en-US" dirty="0"/>
              <a:t> von </a:t>
            </a:r>
            <a:r>
              <a:rPr lang="en-US" dirty="0" err="1"/>
              <a:t>kontinuierlicher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Plastizität</a:t>
            </a:r>
            <a:endParaRPr lang="en-US" dirty="0" smtClean="0"/>
          </a:p>
          <a:p>
            <a:pPr lvl="1"/>
            <a:r>
              <a:rPr lang="en-US" dirty="0" smtClean="0"/>
              <a:t>Collaborative und content based RS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Zeitstempel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, um Trends </a:t>
            </a:r>
            <a:r>
              <a:rPr lang="en-US" dirty="0" err="1" smtClean="0"/>
              <a:t>abzubilden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verwerfen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Demographic und knowledge based RS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nutzerbezogene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58101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 </a:t>
            </a:r>
            <a:r>
              <a:rPr kumimoji="0" lang="en-US" altLang="de-DE" sz="900" b="0" i="1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076098368"/>
              </p:ext>
            </p:extLst>
          </p:nvPr>
        </p:nvGraphicFramePr>
        <p:xfrm>
          <a:off x="3004793" y="2313233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324627" y="2654647"/>
            <a:ext cx="1565635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err="1"/>
              <a:t>n</a:t>
            </a:r>
            <a:r>
              <a:rPr lang="en-US" dirty="0" err="1" smtClean="0"/>
              <a:t>ützlich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flüchtige</a:t>
            </a:r>
            <a:r>
              <a:rPr lang="en-US" dirty="0" smtClean="0"/>
              <a:t> User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-146901" y="2613228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en-US" dirty="0" err="1" smtClean="0"/>
              <a:t>profitiert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/>
              <a:t>kontinuierlicher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 </a:t>
            </a:r>
            <a:r>
              <a:rPr lang="en-US" dirty="0" err="1"/>
              <a:t>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Überraschung</a:t>
            </a:r>
            <a:endParaRPr lang="en-US" dirty="0"/>
          </a:p>
          <a:p>
            <a:pPr lvl="1"/>
            <a:r>
              <a:rPr lang="en-US" dirty="0"/>
              <a:t>Knowledge based RS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vorschlagen</a:t>
            </a:r>
            <a:r>
              <a:rPr lang="en-US" dirty="0"/>
              <a:t>,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explizite</a:t>
            </a:r>
            <a:r>
              <a:rPr lang="en-US" dirty="0"/>
              <a:t> </a:t>
            </a:r>
            <a:r>
              <a:rPr lang="en-US" dirty="0" err="1"/>
              <a:t>Assoziation</a:t>
            </a:r>
            <a:r>
              <a:rPr lang="en-US" dirty="0"/>
              <a:t> </a:t>
            </a:r>
            <a:r>
              <a:rPr lang="en-US" dirty="0" err="1" smtClean="0"/>
              <a:t>gibt</a:t>
            </a:r>
            <a:endParaRPr lang="en-US" dirty="0" smtClean="0"/>
          </a:p>
          <a:p>
            <a:r>
              <a:rPr lang="en-US" dirty="0" err="1" smtClean="0"/>
              <a:t>Domänenwissen</a:t>
            </a:r>
            <a:endParaRPr lang="en-US" dirty="0" smtClean="0"/>
          </a:p>
          <a:p>
            <a:pPr lvl="1"/>
            <a:r>
              <a:rPr lang="en-US" dirty="0" err="1" smtClean="0"/>
              <a:t>Für</a:t>
            </a:r>
            <a:r>
              <a:rPr lang="en-US" dirty="0" smtClean="0"/>
              <a:t> collaborative Filtering </a:t>
            </a:r>
            <a:r>
              <a:rPr lang="en-US" dirty="0" err="1" smtClean="0"/>
              <a:t>spielt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untergeordnete</a:t>
            </a:r>
            <a:r>
              <a:rPr lang="en-US" dirty="0" smtClean="0"/>
              <a:t> Rolle, welches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empfohlen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     model based 							memory 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80469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</a:t>
            </a: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847103149"/>
              </p:ext>
            </p:extLst>
          </p:nvPr>
        </p:nvGraphicFramePr>
        <p:xfrm>
          <a:off x="2703135" y="2460700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919275" y="2679565"/>
            <a:ext cx="1970988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Domänen</a:t>
            </a:r>
            <a:r>
              <a:rPr lang="en-US" dirty="0" err="1" smtClean="0"/>
              <a:t>wissen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-344864" y="2775667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Domänenwissen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913865330"/>
              </p:ext>
            </p:extLst>
          </p:nvPr>
        </p:nvGraphicFramePr>
        <p:xfrm>
          <a:off x="15712" y="3951665"/>
          <a:ext cx="3802144" cy="1859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480803951"/>
              </p:ext>
            </p:extLst>
          </p:nvPr>
        </p:nvGraphicFramePr>
        <p:xfrm>
          <a:off x="4487159" y="3955069"/>
          <a:ext cx="3934905" cy="185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487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</a:t>
            </a:r>
            <a:r>
              <a:rPr lang="en-US" dirty="0" err="1" smtClean="0"/>
              <a:t>Hybride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en-US" dirty="0"/>
          </a:p>
          <a:p>
            <a:pPr lvl="1"/>
            <a:r>
              <a:rPr lang="en-US" dirty="0" err="1" smtClean="0"/>
              <a:t>Gewichtung</a:t>
            </a:r>
            <a:r>
              <a:rPr lang="en-US" dirty="0" smtClean="0"/>
              <a:t> der </a:t>
            </a:r>
            <a:r>
              <a:rPr lang="en-US" dirty="0" err="1" smtClean="0"/>
              <a:t>Vorschläge</a:t>
            </a:r>
            <a:endParaRPr lang="en-US" dirty="0" smtClean="0"/>
          </a:p>
          <a:p>
            <a:pPr lvl="1"/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Gewinners</a:t>
            </a:r>
            <a:endParaRPr lang="en-US" dirty="0" smtClean="0"/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gemeinsamer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smtClean="0"/>
              <a:t>Feature-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RS (</a:t>
            </a:r>
            <a:r>
              <a:rPr lang="en-US" dirty="0" err="1" smtClean="0"/>
              <a:t>jungen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r>
              <a:rPr lang="en-US" dirty="0" smtClean="0"/>
              <a:t> in Berlin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Merkmale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Senioren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Land)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53430024"/>
              </p:ext>
            </p:extLst>
          </p:nvPr>
        </p:nvGraphicFramePr>
        <p:xfrm>
          <a:off x="457200" y="2799760"/>
          <a:ext cx="5242876" cy="257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39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verfügbarer</a:t>
            </a:r>
            <a:r>
              <a:rPr lang="en-US" dirty="0" smtClean="0"/>
              <a:t> </a:t>
            </a:r>
            <a:r>
              <a:rPr lang="en-US" dirty="0" err="1" smtClean="0"/>
              <a:t>Datenbanken</a:t>
            </a:r>
            <a:endParaRPr lang="en-US" dirty="0" smtClean="0"/>
          </a:p>
          <a:p>
            <a:pPr lvl="0"/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/>
              <a:t>Relevanz</a:t>
            </a:r>
            <a:r>
              <a:rPr lang="en-US" dirty="0"/>
              <a:t> (</a:t>
            </a:r>
            <a:r>
              <a:rPr lang="en-US" dirty="0" err="1"/>
              <a:t>Störfaktoren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)</a:t>
            </a:r>
            <a:endParaRPr lang="de-DE" dirty="0"/>
          </a:p>
          <a:p>
            <a:pPr lvl="0"/>
            <a:r>
              <a:rPr lang="en-US" dirty="0"/>
              <a:t>Positive feedback </a:t>
            </a:r>
            <a:r>
              <a:rPr lang="en-US" dirty="0" smtClean="0"/>
              <a:t>loop</a:t>
            </a:r>
          </a:p>
          <a:p>
            <a:pPr lvl="0"/>
            <a:r>
              <a:rPr lang="en-US" dirty="0" err="1" smtClean="0"/>
              <a:t>Ablehnung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Neuem</a:t>
            </a:r>
            <a:endParaRPr lang="de-DE" dirty="0" smtClean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1" y="2656854"/>
            <a:ext cx="3473319" cy="3027510"/>
          </a:xfrm>
          <a:prstGeom prst="rect">
            <a:avLst/>
          </a:prstGeom>
        </p:spPr>
      </p:pic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74" y="2804830"/>
            <a:ext cx="3495971" cy="12150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412092" y="60955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Shepitsen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6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 am </a:t>
            </a:r>
            <a:r>
              <a:rPr lang="en-US" dirty="0" err="1" smtClean="0"/>
              <a:t>Beispiel</a:t>
            </a:r>
            <a:r>
              <a:rPr lang="en-US" dirty="0" smtClean="0"/>
              <a:t> von Netflix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erhält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Mischung</a:t>
            </a:r>
            <a:r>
              <a:rPr lang="en-US" dirty="0" smtClean="0"/>
              <a:t> von </a:t>
            </a:r>
            <a:r>
              <a:rPr lang="en-US" dirty="0" err="1" smtClean="0"/>
              <a:t>Recommendern</a:t>
            </a:r>
            <a:r>
              <a:rPr lang="en-US" dirty="0" smtClean="0"/>
              <a:t>, die </a:t>
            </a:r>
            <a:r>
              <a:rPr lang="en-US" dirty="0" err="1" smtClean="0"/>
              <a:t>die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Zeile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Versionen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 smtClean="0"/>
              <a:t> </a:t>
            </a:r>
            <a:r>
              <a:rPr lang="en-US" dirty="0" err="1" smtClean="0"/>
              <a:t>zugewiesen</a:t>
            </a:r>
            <a:r>
              <a:rPr lang="en-US" dirty="0" smtClean="0"/>
              <a:t> und </a:t>
            </a:r>
            <a:r>
              <a:rPr lang="en-US" dirty="0" err="1" smtClean="0"/>
              <a:t>mit</a:t>
            </a:r>
            <a:r>
              <a:rPr lang="en-US" dirty="0" smtClean="0"/>
              <a:t> Version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, </a:t>
            </a:r>
            <a:r>
              <a:rPr lang="en-US" dirty="0" err="1" smtClean="0"/>
              <a:t>etwa</a:t>
            </a:r>
            <a:r>
              <a:rPr lang="en-US" dirty="0" smtClean="0"/>
              <a:t> 2 </a:t>
            </a:r>
            <a:r>
              <a:rPr lang="en-US" dirty="0" err="1" smtClean="0"/>
              <a:t>bis</a:t>
            </a:r>
            <a:r>
              <a:rPr lang="en-US" dirty="0" smtClean="0"/>
              <a:t> 6 </a:t>
            </a:r>
            <a:r>
              <a:rPr lang="en-US" dirty="0" err="1" smtClean="0"/>
              <a:t>Monate</a:t>
            </a:r>
            <a:endParaRPr lang="en-US" dirty="0" smtClean="0"/>
          </a:p>
          <a:p>
            <a:r>
              <a:rPr lang="en-US" dirty="0" err="1" smtClean="0"/>
              <a:t>Auswertung</a:t>
            </a:r>
            <a:r>
              <a:rPr lang="en-US" dirty="0" smtClean="0"/>
              <a:t>: </a:t>
            </a:r>
            <a:r>
              <a:rPr lang="en-US" dirty="0" err="1" smtClean="0"/>
              <a:t>Verlängerungen</a:t>
            </a:r>
            <a:r>
              <a:rPr lang="en-US" dirty="0" smtClean="0"/>
              <a:t> Abo, </a:t>
            </a:r>
            <a:r>
              <a:rPr lang="en-US" dirty="0" err="1" smtClean="0"/>
              <a:t>Umwandlung</a:t>
            </a:r>
            <a:r>
              <a:rPr lang="en-US" dirty="0" smtClean="0"/>
              <a:t> von </a:t>
            </a:r>
            <a:r>
              <a:rPr lang="en-US" dirty="0" err="1" smtClean="0"/>
              <a:t>Testmonat</a:t>
            </a:r>
            <a:r>
              <a:rPr lang="en-US" dirty="0" smtClean="0"/>
              <a:t> in </a:t>
            </a:r>
            <a:r>
              <a:rPr lang="en-US" dirty="0" err="1" smtClean="0"/>
              <a:t>Zahlung</a:t>
            </a:r>
            <a:r>
              <a:rPr lang="en-US" dirty="0" smtClean="0"/>
              <a:t>, </a:t>
            </a:r>
            <a:r>
              <a:rPr lang="en-US" dirty="0" err="1" smtClean="0"/>
              <a:t>gestreamte</a:t>
            </a:r>
            <a:r>
              <a:rPr lang="en-US" dirty="0" smtClean="0"/>
              <a:t> </a:t>
            </a:r>
            <a:r>
              <a:rPr lang="en-US" dirty="0" err="1" smtClean="0"/>
              <a:t>Stunden</a:t>
            </a:r>
            <a:r>
              <a:rPr lang="en-US" dirty="0" smtClean="0"/>
              <a:t>,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gesehner</a:t>
            </a:r>
            <a:r>
              <a:rPr lang="en-US" dirty="0" smtClean="0"/>
              <a:t> Videos</a:t>
            </a:r>
          </a:p>
          <a:p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Relvanz</a:t>
            </a:r>
            <a:r>
              <a:rPr lang="en-US" dirty="0" smtClean="0"/>
              <a:t> muss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lehnen</a:t>
            </a:r>
            <a:r>
              <a:rPr lang="en-US" dirty="0" smtClean="0"/>
              <a:t> </a:t>
            </a: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err="1" smtClean="0"/>
              <a:t>zunächst</a:t>
            </a:r>
            <a:r>
              <a:rPr lang="en-US" dirty="0" smtClean="0"/>
              <a:t> ab, Account Sharing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" y="1383494"/>
            <a:ext cx="8962039" cy="1451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" y="2637028"/>
            <a:ext cx="8971597" cy="138656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104366" y="6110761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(Gomez-Uribe and Hunt, 2015)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566976" cy="45676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Recommender Systems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und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in </a:t>
            </a:r>
            <a:r>
              <a:rPr lang="en-US" dirty="0" err="1" smtClean="0"/>
              <a:t>Vorhersagen</a:t>
            </a:r>
            <a:r>
              <a:rPr lang="en-US" dirty="0" smtClean="0"/>
              <a:t> der </a:t>
            </a:r>
            <a:r>
              <a:rPr lang="en-US" dirty="0" err="1" smtClean="0"/>
              <a:t>zukünfigen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umzuwandeln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 err="1"/>
              <a:t>Lü</a:t>
            </a:r>
            <a:r>
              <a:rPr lang="en-US" sz="1000" dirty="0"/>
              <a:t> et al. 2012, S. 2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Allgemeinen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r>
              <a:rPr lang="en-US" dirty="0" smtClean="0"/>
              <a:t>, </a:t>
            </a:r>
            <a:r>
              <a:rPr lang="en-US" dirty="0" err="1" smtClean="0"/>
              <a:t>Inhalte</a:t>
            </a:r>
            <a:r>
              <a:rPr lang="en-US" dirty="0" smtClean="0"/>
              <a:t>, </a:t>
            </a:r>
            <a:r>
              <a:rPr lang="en-US" dirty="0" err="1" smtClean="0"/>
              <a:t>Produkte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Dienstleistungen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, </a:t>
            </a:r>
            <a:r>
              <a:rPr lang="en-US" dirty="0" err="1" smtClean="0"/>
              <a:t>indem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aggregieren</a:t>
            </a:r>
            <a:r>
              <a:rPr lang="en-US" dirty="0" smtClean="0"/>
              <a:t>. </a:t>
            </a:r>
            <a:r>
              <a:rPr lang="en-US" sz="1000" dirty="0" smtClean="0"/>
              <a:t>(</a:t>
            </a:r>
            <a:r>
              <a:rPr lang="en-US" sz="1000" dirty="0" err="1"/>
              <a:t>Deuk</a:t>
            </a:r>
            <a:r>
              <a:rPr lang="en-US" sz="1000" dirty="0"/>
              <a:t> </a:t>
            </a:r>
            <a:r>
              <a:rPr lang="en-US" sz="1000" dirty="0" err="1"/>
              <a:t>Hee</a:t>
            </a:r>
            <a:r>
              <a:rPr lang="en-US" sz="1000" dirty="0"/>
              <a:t> Park et al. 2012, S. 10059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en-US" dirty="0" smtClean="0"/>
              <a:t>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um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Empfehlungen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versuchen</a:t>
            </a:r>
            <a:r>
              <a:rPr lang="en-US" dirty="0" smtClean="0"/>
              <a:t>, </a:t>
            </a:r>
            <a:r>
              <a:rPr lang="en-US" dirty="0" err="1" smtClean="0"/>
              <a:t>Faktoren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Genauigkeit</a:t>
            </a:r>
            <a:r>
              <a:rPr lang="en-US" dirty="0" smtClean="0"/>
              <a:t>, </a:t>
            </a:r>
            <a:r>
              <a:rPr lang="en-US" dirty="0" err="1" smtClean="0"/>
              <a:t>Neuheit</a:t>
            </a:r>
            <a:r>
              <a:rPr lang="en-US" dirty="0" smtClean="0"/>
              <a:t>, </a:t>
            </a:r>
            <a:r>
              <a:rPr lang="en-US" dirty="0" err="1" smtClean="0"/>
              <a:t>Verschiedenheit</a:t>
            </a:r>
            <a:r>
              <a:rPr lang="en-US" dirty="0" smtClean="0"/>
              <a:t> (</a:t>
            </a:r>
            <a:r>
              <a:rPr lang="en-US" dirty="0" err="1" smtClean="0"/>
              <a:t>dispersity</a:t>
            </a:r>
            <a:r>
              <a:rPr lang="en-US" dirty="0" smtClean="0"/>
              <a:t>) und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Stabiltät</a:t>
            </a:r>
            <a:r>
              <a:rPr lang="en-US" dirty="0" smtClean="0"/>
              <a:t> der </a:t>
            </a:r>
            <a:r>
              <a:rPr lang="en-US" dirty="0" err="1" smtClean="0"/>
              <a:t>Vorhersagen</a:t>
            </a:r>
            <a:r>
              <a:rPr lang="en-US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in </a:t>
            </a:r>
            <a:r>
              <a:rPr lang="en-US" dirty="0" err="1" smtClean="0"/>
              <a:t>Einklang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/>
              <a:t>Bobadilla et al. 2013, S. 109)</a:t>
            </a:r>
            <a:endParaRPr lang="de-DE" sz="1000" dirty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1049339"/>
            <a:ext cx="2989385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1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</a:t>
            </a:r>
            <a:r>
              <a:rPr lang="en-US" smtClean="0"/>
              <a:t>paper recommender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40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037" y="2201779"/>
            <a:ext cx="733926" cy="17686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28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"/>
    </mc:Choice>
    <mc:Fallback xmlns="">
      <p:transition spd="slow" advTm="199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6981" y="75117"/>
            <a:ext cx="830998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800" b="0" i="0" u="none" strike="noStrike" cap="none" normalizeH="0" baseline="0" dirty="0" err="1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Literaturverzeichnis</a:t>
            </a:r>
            <a:endParaRPr kumimoji="0" lang="en-US" altLang="de-DE" sz="28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Bobadilla, Jesús; Ortega, Fernando; Hernando, Antonio; Gutiérrez, Abraham (2013):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Knowledge-based systems 46, S. 109–132</a:t>
            </a:r>
            <a:r>
              <a:rPr lang="en-US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Burke, Robin (2007): Hybrid web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The adaptive web: Springer, S. 377–408</a:t>
            </a:r>
            <a:r>
              <a:rPr lang="en-US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euk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Park;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Kim; Il Young Choi; Jae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 (2012): A literature review and classification of recommender systems research. In: </a:t>
            </a:r>
            <a:r>
              <a:rPr lang="en-U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 39 (11), S. 10059–10072. DOI: 10.1016/j.eswa.2012.02.038</a:t>
            </a:r>
            <a:r>
              <a:rPr lang="en-US" altLang="de-DE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Gomez-Uribe, Carlos A.; Hunt, Neil (2015): The Netflix Recommender System: Algorithms, Business Value, and Innovation. In: ACM Trans. Manage. Inf. Syst. 6 (4), 13:1‐13:19. DOI: 10.1145/2843948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Yehuda; Bell, Robert; </a:t>
            </a:r>
            <a:r>
              <a:rPr lang="en-US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Volinsky</a:t>
            </a:r>
            <a:r>
              <a:rPr lang="en-US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 (2009): Matrix factorization techniques for recommender systems. </a:t>
            </a:r>
            <a:r>
              <a:rPr 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Computer 42 (8</a:t>
            </a:r>
            <a:r>
              <a:rPr lang="de-DE" sz="14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gl-E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ü, Linyuan; Medo, Matúš; Yeung, Chi Ho; Zhang, Yi-Cheng; Zhang, Zi-Ke; Zhou, Tao (2012): Recommender systems. In: </a:t>
            </a:r>
            <a:r>
              <a:rPr lang="gl-ES" altLang="de-DE" sz="14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 Reports </a:t>
            </a:r>
            <a:r>
              <a:rPr lang="gl-ES" altLang="de-DE" sz="1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519 (1), S. 1–49.</a:t>
            </a:r>
            <a:endParaRPr lang="gl-ES" altLang="de-DE" sz="1400" dirty="0">
              <a:latin typeface="Arial" panose="020B0604020202020204" pitchFamily="34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4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hepitsen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Andriy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Gemmell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Jonathan;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Mobasher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4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Bamshad</a:t>
            </a:r>
            <a:r>
              <a:rPr lang="en-US" altLang="de-DE" sz="14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Burke, Robin (2008): Personalized recommendation in social tagging systems using hierarchical clustering. In: Proceedings of the 2008 ACM conference on Recommender systems. ACM, S. 259–266.</a:t>
            </a:r>
            <a:endParaRPr lang="en-US" alt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"/>
    </mc:Choice>
    <mc:Fallback xmlns="">
      <p:transition spd="slow" advTm="15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3578" y="633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6721" y="1194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34108" y="6204998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et al.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57201" y="973845"/>
            <a:ext cx="8352690" cy="4518023"/>
            <a:chOff x="457201" y="973845"/>
            <a:chExt cx="8352690" cy="4518023"/>
          </a:xfrm>
        </p:grpSpPr>
        <p:sp>
          <p:nvSpPr>
            <p:cNvPr id="17" name="Freihandform 16"/>
            <p:cNvSpPr/>
            <p:nvPr/>
          </p:nvSpPr>
          <p:spPr>
            <a:xfrm>
              <a:off x="458456" y="1434645"/>
              <a:ext cx="2151394" cy="4057223"/>
            </a:xfrm>
            <a:custGeom>
              <a:avLst/>
              <a:gdLst>
                <a:gd name="connsiteX0" fmla="*/ 0 w 2490180"/>
                <a:gd name="connsiteY0" fmla="*/ 0 h 4057223"/>
                <a:gd name="connsiteX1" fmla="*/ 2490180 w 2490180"/>
                <a:gd name="connsiteY1" fmla="*/ 0 h 4057223"/>
                <a:gd name="connsiteX2" fmla="*/ 2490180 w 2490180"/>
                <a:gd name="connsiteY2" fmla="*/ 4057223 h 4057223"/>
                <a:gd name="connsiteX3" fmla="*/ 0 w 2490180"/>
                <a:gd name="connsiteY3" fmla="*/ 4057223 h 4057223"/>
                <a:gd name="connsiteX4" fmla="*/ 0 w 2490180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180" h="4057223">
                  <a:moveTo>
                    <a:pt x="0" y="0"/>
                  </a:moveTo>
                  <a:lnTo>
                    <a:pt x="2490180" y="0"/>
                  </a:lnTo>
                  <a:lnTo>
                    <a:pt x="2490180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Bücher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Paper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Bilder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Filme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Musik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Fernseh-programm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Reisen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Lerninhalte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Nachrichten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…</a:t>
              </a:r>
              <a:endParaRPr lang="de-DE" kern="1200" dirty="0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2768289" y="1434280"/>
              <a:ext cx="2325059" cy="4057223"/>
            </a:xfrm>
            <a:custGeom>
              <a:avLst/>
              <a:gdLst>
                <a:gd name="connsiteX0" fmla="*/ 0 w 2304675"/>
                <a:gd name="connsiteY0" fmla="*/ 0 h 4057223"/>
                <a:gd name="connsiteX1" fmla="*/ 2304675 w 2304675"/>
                <a:gd name="connsiteY1" fmla="*/ 0 h 4057223"/>
                <a:gd name="connsiteX2" fmla="*/ 2304675 w 2304675"/>
                <a:gd name="connsiteY2" fmla="*/ 4057223 h 4057223"/>
                <a:gd name="connsiteX3" fmla="*/ 0 w 2304675"/>
                <a:gd name="connsiteY3" fmla="*/ 4057223 h 4057223"/>
                <a:gd name="connsiteX4" fmla="*/ 0 w 2304675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675" h="4057223">
                  <a:moveTo>
                    <a:pt x="0" y="0"/>
                  </a:moveTo>
                  <a:lnTo>
                    <a:pt x="2304675" y="0"/>
                  </a:lnTo>
                  <a:lnTo>
                    <a:pt x="2304675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K nearest neighbors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Clustering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Entscheidungs-bäume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Neuronale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Netze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Link analysis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Heuristiken</a:t>
              </a:r>
              <a:endParaRPr lang="de-DE" kern="1200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5251786" y="1434645"/>
              <a:ext cx="3558105" cy="4057223"/>
            </a:xfrm>
            <a:custGeom>
              <a:avLst/>
              <a:gdLst>
                <a:gd name="connsiteX0" fmla="*/ 0 w 2361613"/>
                <a:gd name="connsiteY0" fmla="*/ 0 h 4057223"/>
                <a:gd name="connsiteX1" fmla="*/ 2361613 w 2361613"/>
                <a:gd name="connsiteY1" fmla="*/ 0 h 4057223"/>
                <a:gd name="connsiteX2" fmla="*/ 2361613 w 2361613"/>
                <a:gd name="connsiteY2" fmla="*/ 4057223 h 4057223"/>
                <a:gd name="connsiteX3" fmla="*/ 0 w 2361613"/>
                <a:gd name="connsiteY3" fmla="*/ 4057223 h 4057223"/>
                <a:gd name="connsiteX4" fmla="*/ 0 w 2361613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057223">
                  <a:moveTo>
                    <a:pt x="0" y="0"/>
                  </a:moveTo>
                  <a:lnTo>
                    <a:pt x="2361613" y="0"/>
                  </a:lnTo>
                  <a:lnTo>
                    <a:pt x="2361613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Recommender </a:t>
              </a:r>
              <a:r>
                <a:rPr lang="en-US" kern="1200" dirty="0" err="1" smtClean="0"/>
                <a:t>ist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Geschäftsmodell</a:t>
              </a:r>
              <a:r>
                <a:rPr lang="en-US" kern="1200" dirty="0" smtClean="0"/>
                <a:t> (Spotify, </a:t>
              </a:r>
              <a:r>
                <a:rPr lang="en-US" kern="1200" dirty="0" err="1" smtClean="0"/>
                <a:t>netflix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Verbesserung</a:t>
              </a:r>
              <a:r>
                <a:rPr lang="en-US" kern="1200" dirty="0" smtClean="0"/>
                <a:t> des Service (amazon, </a:t>
              </a:r>
              <a:r>
                <a:rPr lang="en-US" kern="1200" dirty="0" err="1" smtClean="0"/>
                <a:t>expedia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Umsatzsteigerung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Nichen-Produkte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Usability-</a:t>
              </a:r>
              <a:r>
                <a:rPr lang="en-US" kern="1200" dirty="0" err="1" smtClean="0"/>
                <a:t>Verbesserung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Nutzerbindung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Besseres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Verständnis</a:t>
              </a:r>
              <a:r>
                <a:rPr lang="en-US" kern="1200" dirty="0" smtClean="0"/>
                <a:t> der </a:t>
              </a:r>
              <a:r>
                <a:rPr lang="en-US" kern="1200" dirty="0" err="1" smtClean="0"/>
                <a:t>Bedürfnisse</a:t>
              </a:r>
              <a:r>
                <a:rPr lang="en-US" kern="1200" dirty="0" smtClean="0"/>
                <a:t> des </a:t>
              </a:r>
              <a:r>
                <a:rPr lang="en-US" kern="1200" dirty="0" err="1" smtClean="0"/>
                <a:t>Anweders</a:t>
              </a:r>
              <a:r>
                <a:rPr lang="en-US" kern="1200" dirty="0" smtClean="0"/>
                <a:t> / </a:t>
              </a:r>
              <a:r>
                <a:rPr lang="en-US" kern="1200" dirty="0" err="1" smtClean="0"/>
                <a:t>Käufers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Autonomes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Lernen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ermöglichen</a:t>
              </a:r>
              <a:endParaRPr lang="de-DE" kern="1200" dirty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251786" y="973845"/>
              <a:ext cx="3558105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Warum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2768289" y="973845"/>
              <a:ext cx="2325059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Wie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57201" y="973845"/>
              <a:ext cx="2152650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Was?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912"/>
    </mc:Choice>
    <mc:Fallback xmlns="">
      <p:transition advTm="95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Strategien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5274297" cy="48989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Generierung</a:t>
            </a:r>
            <a:r>
              <a:rPr lang="en-US" dirty="0" smtClean="0"/>
              <a:t> von </a:t>
            </a:r>
            <a:r>
              <a:rPr lang="en-US" dirty="0" err="1" smtClean="0"/>
              <a:t>Empfehlungen</a:t>
            </a:r>
            <a:r>
              <a:rPr lang="en-US" dirty="0" smtClean="0"/>
              <a:t> auf Basis von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peer </a:t>
            </a:r>
            <a:r>
              <a:rPr lang="en-US" dirty="0" err="1" smtClean="0"/>
              <a:t>Usern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Bewertungsgeschichte</a:t>
            </a:r>
            <a:endParaRPr lang="en-US" dirty="0" smtClean="0"/>
          </a:p>
          <a:p>
            <a:r>
              <a:rPr lang="en-US" dirty="0" smtClean="0"/>
              <a:t>Content based</a:t>
            </a:r>
          </a:p>
          <a:p>
            <a:pPr lvl="1"/>
            <a:r>
              <a:rPr lang="en-US" dirty="0" err="1" smtClean="0"/>
              <a:t>Merkmalen</a:t>
            </a:r>
            <a:r>
              <a:rPr lang="en-US" dirty="0" smtClean="0"/>
              <a:t> des </a:t>
            </a:r>
            <a:r>
              <a:rPr lang="en-US" dirty="0" err="1" smtClean="0"/>
              <a:t>Produktes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Nutzerspezifisches</a:t>
            </a:r>
            <a:r>
              <a:rPr lang="en-US" dirty="0" smtClean="0"/>
              <a:t> </a:t>
            </a:r>
            <a:r>
              <a:rPr lang="en-US" dirty="0" err="1" smtClean="0"/>
              <a:t>Klassifikationsproblem</a:t>
            </a:r>
            <a:r>
              <a:rPr lang="en-US" dirty="0" smtClean="0"/>
              <a:t>, Training </a:t>
            </a:r>
            <a:r>
              <a:rPr lang="en-US" dirty="0" err="1" smtClean="0"/>
              <a:t>mit</a:t>
            </a:r>
            <a:r>
              <a:rPr lang="en-US" dirty="0" smtClean="0"/>
              <a:t> likes / dislikes</a:t>
            </a:r>
          </a:p>
          <a:p>
            <a:r>
              <a:rPr lang="en-US" dirty="0" smtClean="0"/>
              <a:t>Demographic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 err="1" smtClean="0"/>
              <a:t>demographischer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 </a:t>
            </a:r>
            <a:r>
              <a:rPr lang="en-US" dirty="0" err="1" smtClean="0"/>
              <a:t>Empfehlung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Knowledge based</a:t>
            </a:r>
          </a:p>
          <a:p>
            <a:pPr lvl="1"/>
            <a:r>
              <a:rPr lang="en-US" dirty="0" err="1" smtClean="0"/>
              <a:t>Annahmen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Produkteigenschaften</a:t>
            </a:r>
            <a:r>
              <a:rPr lang="en-US" dirty="0" smtClean="0"/>
              <a:t> </a:t>
            </a:r>
            <a:r>
              <a:rPr lang="en-US" dirty="0" err="1" smtClean="0"/>
              <a:t>Nutzerbedürftnisse</a:t>
            </a:r>
            <a:r>
              <a:rPr lang="en-US" dirty="0" smtClean="0"/>
              <a:t> </a:t>
            </a:r>
            <a:r>
              <a:rPr lang="en-US" dirty="0" err="1" smtClean="0"/>
              <a:t>befriedigen</a:t>
            </a:r>
            <a:r>
              <a:rPr lang="en-US" dirty="0" smtClean="0"/>
              <a:t>;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Expertensystem</a:t>
            </a:r>
            <a:endParaRPr lang="en-US" dirty="0" smtClean="0"/>
          </a:p>
          <a:p>
            <a:pPr lvl="1"/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8" y="1049339"/>
            <a:ext cx="3275814" cy="203060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70789" y="6180469"/>
            <a:ext cx="111601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2007, S. 379)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Bewertungen</a:t>
            </a:r>
            <a:r>
              <a:rPr lang="en-US" dirty="0" smtClean="0"/>
              <a:t> auf Basis von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Einkäufen</a:t>
            </a:r>
            <a:r>
              <a:rPr lang="en-US" dirty="0" smtClean="0"/>
              <a:t>, </a:t>
            </a:r>
            <a:r>
              <a:rPr lang="en-US" dirty="0" err="1" smtClean="0"/>
              <a:t>Ansehen</a:t>
            </a:r>
            <a:r>
              <a:rPr lang="en-US" dirty="0" smtClean="0"/>
              <a:t> von </a:t>
            </a:r>
            <a:r>
              <a:rPr lang="en-US" dirty="0" err="1" smtClean="0"/>
              <a:t>Produkten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Zugrunde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: </a:t>
            </a:r>
            <a:r>
              <a:rPr lang="en-US" dirty="0" err="1" smtClean="0"/>
              <a:t>Mehr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endParaRPr lang="en-US" dirty="0" smtClean="0"/>
          </a:p>
          <a:p>
            <a:r>
              <a:rPr lang="en-US" dirty="0" smtClean="0"/>
              <a:t>User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utzern</a:t>
            </a:r>
            <a:endParaRPr lang="en-US" dirty="0" smtClean="0"/>
          </a:p>
          <a:p>
            <a:pPr lvl="1"/>
            <a:r>
              <a:rPr lang="en-US" sz="2000" dirty="0" err="1" smtClean="0"/>
              <a:t>z.B</a:t>
            </a:r>
            <a:r>
              <a:rPr lang="en-US" sz="2000" dirty="0" smtClean="0"/>
              <a:t>. </a:t>
            </a:r>
            <a:r>
              <a:rPr lang="en-US" sz="2000" dirty="0" err="1" smtClean="0"/>
              <a:t>euklidische</a:t>
            </a:r>
            <a:r>
              <a:rPr lang="en-US" sz="2000" dirty="0" smtClean="0"/>
              <a:t> </a:t>
            </a:r>
            <a:r>
              <a:rPr lang="en-US" sz="2000" dirty="0" err="1" smtClean="0"/>
              <a:t>Distanz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</a:t>
            </a:r>
            <a:r>
              <a:rPr lang="en-US" sz="2000" dirty="0" err="1" smtClean="0"/>
              <a:t>bereits</a:t>
            </a:r>
            <a:r>
              <a:rPr lang="en-US" sz="2000" dirty="0" smtClean="0"/>
              <a:t> </a:t>
            </a:r>
            <a:r>
              <a:rPr lang="en-US" sz="2000" dirty="0" err="1" smtClean="0"/>
              <a:t>abgegebenen</a:t>
            </a:r>
            <a:r>
              <a:rPr lang="en-US" sz="2000" dirty="0" smtClean="0"/>
              <a:t> </a:t>
            </a:r>
            <a:r>
              <a:rPr lang="en-US" sz="2000" dirty="0" err="1" smtClean="0"/>
              <a:t>Nutzerbewertungen</a:t>
            </a:r>
            <a:r>
              <a:rPr lang="en-US" sz="2000" dirty="0" smtClean="0"/>
              <a:t>, auf Basis </a:t>
            </a:r>
            <a:r>
              <a:rPr lang="en-US" sz="2000" dirty="0" err="1" smtClean="0"/>
              <a:t>ähnlicher</a:t>
            </a:r>
            <a:r>
              <a:rPr lang="en-US" sz="2000" dirty="0" smtClean="0"/>
              <a:t> Hobbies </a:t>
            </a:r>
          </a:p>
          <a:p>
            <a:pPr lvl="1"/>
            <a:r>
              <a:rPr lang="en-US" sz="2000" dirty="0" err="1" smtClean="0"/>
              <a:t>Netzwerkanalyse</a:t>
            </a:r>
            <a:r>
              <a:rPr lang="en-US" sz="2000" dirty="0" smtClean="0"/>
              <a:t> in </a:t>
            </a:r>
            <a:r>
              <a:rPr lang="en-US" sz="2000" dirty="0" err="1" smtClean="0"/>
              <a:t>sozialen</a:t>
            </a:r>
            <a:r>
              <a:rPr lang="en-US" sz="2000" dirty="0" smtClean="0"/>
              <a:t> </a:t>
            </a:r>
            <a:r>
              <a:rPr lang="en-US" sz="2000" dirty="0" err="1" smtClean="0"/>
              <a:t>Medien</a:t>
            </a:r>
            <a:endParaRPr lang="en-US" sz="2000" dirty="0" smtClean="0"/>
          </a:p>
          <a:p>
            <a:pPr lvl="1"/>
            <a:r>
              <a:rPr lang="en-US" sz="2000" dirty="0" err="1" smtClean="0"/>
              <a:t>Mittels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durch</a:t>
            </a:r>
            <a:r>
              <a:rPr lang="en-US" sz="2000" dirty="0" smtClean="0"/>
              <a:t> k-nearest neighbors auf Basis von </a:t>
            </a:r>
            <a:r>
              <a:rPr lang="en-US" sz="2000" dirty="0" err="1" smtClean="0"/>
              <a:t>Verhaltensbeschreibungen</a:t>
            </a:r>
            <a:r>
              <a:rPr lang="en-US" sz="2000" dirty="0" smtClean="0"/>
              <a:t> (</a:t>
            </a:r>
            <a:r>
              <a:rPr lang="en-US" sz="2000" dirty="0" err="1" smtClean="0"/>
              <a:t>bereits</a:t>
            </a:r>
            <a:r>
              <a:rPr lang="en-US" sz="2000" dirty="0" smtClean="0"/>
              <a:t> </a:t>
            </a:r>
            <a:r>
              <a:rPr lang="en-US" sz="2000" dirty="0" err="1" smtClean="0"/>
              <a:t>besuchte</a:t>
            </a:r>
            <a:r>
              <a:rPr lang="en-US" sz="2000" dirty="0" smtClean="0"/>
              <a:t> </a:t>
            </a:r>
            <a:r>
              <a:rPr lang="en-US" sz="2000" dirty="0" err="1" smtClean="0"/>
              <a:t>andere</a:t>
            </a:r>
            <a:r>
              <a:rPr lang="en-US" sz="2000" dirty="0" smtClean="0"/>
              <a:t> </a:t>
            </a:r>
            <a:r>
              <a:rPr lang="en-US" sz="2000" dirty="0" err="1" smtClean="0"/>
              <a:t>Webseiten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Schlage</a:t>
            </a:r>
            <a:r>
              <a:rPr lang="en-US" sz="2000" dirty="0" smtClean="0"/>
              <a:t> </a:t>
            </a:r>
            <a:r>
              <a:rPr lang="en-US" sz="2000" dirty="0" err="1" smtClean="0"/>
              <a:t>dem</a:t>
            </a:r>
            <a:r>
              <a:rPr lang="en-US" sz="2000" dirty="0" smtClean="0"/>
              <a:t> </a:t>
            </a:r>
            <a:r>
              <a:rPr lang="en-US" sz="2000" dirty="0" err="1" smtClean="0"/>
              <a:t>Nutzer</a:t>
            </a:r>
            <a:r>
              <a:rPr lang="en-US" sz="2000" dirty="0" smtClean="0"/>
              <a:t> </a:t>
            </a:r>
            <a:r>
              <a:rPr lang="en-US" sz="2000" dirty="0" err="1" smtClean="0"/>
              <a:t>vor</a:t>
            </a:r>
            <a:r>
              <a:rPr lang="en-US" sz="2000" dirty="0" smtClean="0"/>
              <a:t>, was seine / </a:t>
            </a:r>
            <a:r>
              <a:rPr lang="en-US" sz="2000" dirty="0" err="1" smtClean="0"/>
              <a:t>ihre</a:t>
            </a:r>
            <a:r>
              <a:rPr lang="en-US" sz="2000" dirty="0" smtClean="0"/>
              <a:t> </a:t>
            </a:r>
            <a:r>
              <a:rPr lang="en-US" sz="2000" dirty="0" err="1" smtClean="0"/>
              <a:t>Nachbarn</a:t>
            </a:r>
            <a:r>
              <a:rPr lang="en-US" sz="2000" dirty="0" smtClean="0"/>
              <a:t> </a:t>
            </a:r>
            <a:r>
              <a:rPr lang="en-US" sz="2000" dirty="0" err="1" smtClean="0"/>
              <a:t>mögen</a:t>
            </a:r>
            <a:endParaRPr lang="en-US" sz="2000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4815"/>
              </p:ext>
            </p:extLst>
          </p:nvPr>
        </p:nvGraphicFramePr>
        <p:xfrm>
          <a:off x="457200" y="773722"/>
          <a:ext cx="5009103" cy="546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66609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627077" y="152734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Sim(4,1) = -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627077" y="2227384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Sim(4,2) = 0.93</a:t>
            </a:r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627077" y="292741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Sim(4,3) = 0.47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27077" y="4260500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Sim(4,5) = 1.00</a:t>
            </a:r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627077" y="4940436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0,40</a:t>
            </a:r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27077" y="5620372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0,87</a:t>
            </a:r>
            <a:endParaRPr lang="de-DE" dirty="0" err="1" smtClean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61257" y="1768509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61257" y="3096566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61257" y="5122980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4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45"/>
    </mc:Choice>
    <mc:Fallback xmlns="">
      <p:transition spd="slow" advTm="88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4492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6"/>
    </mc:Choice>
    <mc:Fallback xmlns=""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7061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4,5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6"/>
    </mc:Choice>
    <mc:Fallback xmlns="">
      <p:transition spd="slow" advTm="182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endParaRPr lang="de-DE" dirty="0"/>
          </a:p>
          <a:p>
            <a:pPr lvl="0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empfohlen</a:t>
            </a:r>
            <a:r>
              <a:rPr lang="en-US" dirty="0"/>
              <a:t>?</a:t>
            </a:r>
            <a:endParaRPr lang="de-DE" dirty="0"/>
          </a:p>
          <a:p>
            <a:pPr lvl="0"/>
            <a:r>
              <a:rPr lang="en-US" dirty="0"/>
              <a:t>Integration </a:t>
            </a:r>
            <a:r>
              <a:rPr lang="en-US" dirty="0" err="1"/>
              <a:t>mit</a:t>
            </a:r>
            <a:r>
              <a:rPr lang="en-US" dirty="0"/>
              <a:t> Navigation/ </a:t>
            </a:r>
            <a:r>
              <a:rPr lang="en-US" dirty="0" err="1" smtClean="0"/>
              <a:t>Suche</a:t>
            </a:r>
            <a:r>
              <a:rPr lang="en-US" dirty="0" smtClean="0"/>
              <a:t>/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bestehenden</a:t>
            </a:r>
            <a:r>
              <a:rPr lang="en-US" dirty="0"/>
              <a:t> </a:t>
            </a:r>
            <a:r>
              <a:rPr lang="en-US" dirty="0" err="1" smtClean="0"/>
              <a:t>Produkten</a:t>
            </a:r>
            <a:endParaRPr lang="en-US" dirty="0" smtClean="0"/>
          </a:p>
          <a:p>
            <a:r>
              <a:rPr lang="en-US" dirty="0" err="1"/>
              <a:t>Angriffe</a:t>
            </a:r>
            <a:r>
              <a:rPr lang="en-US" dirty="0"/>
              <a:t>: </a:t>
            </a:r>
            <a:r>
              <a:rPr lang="en-US" dirty="0" err="1"/>
              <a:t>Hersteller</a:t>
            </a:r>
            <a:r>
              <a:rPr lang="en-US" dirty="0"/>
              <a:t> hat </a:t>
            </a:r>
            <a:r>
              <a:rPr lang="en-US" dirty="0" err="1"/>
              <a:t>hohes</a:t>
            </a:r>
            <a:r>
              <a:rPr lang="en-US" dirty="0"/>
              <a:t> </a:t>
            </a:r>
            <a:r>
              <a:rPr lang="en-US" dirty="0" err="1"/>
              <a:t>Interesse</a:t>
            </a:r>
            <a:r>
              <a:rPr lang="en-US" dirty="0"/>
              <a:t> an Manipulation des </a:t>
            </a:r>
            <a:r>
              <a:rPr lang="en-US" dirty="0" smtClean="0"/>
              <a:t>RS</a:t>
            </a:r>
            <a:endParaRPr lang="de-DE" dirty="0"/>
          </a:p>
          <a:p>
            <a:r>
              <a:rPr lang="en-US" dirty="0" err="1"/>
              <a:t>Anforderungen</a:t>
            </a:r>
            <a:r>
              <a:rPr lang="en-US" dirty="0"/>
              <a:t> an </a:t>
            </a:r>
            <a:r>
              <a:rPr lang="en-US" dirty="0" err="1"/>
              <a:t>Schnelligkeit</a:t>
            </a:r>
            <a:r>
              <a:rPr lang="en-US" dirty="0"/>
              <a:t>,  </a:t>
            </a:r>
            <a:r>
              <a:rPr lang="en-US" dirty="0" err="1" smtClean="0"/>
              <a:t>Transparenz</a:t>
            </a:r>
            <a:r>
              <a:rPr lang="en-US" dirty="0"/>
              <a:t> </a:t>
            </a:r>
            <a:r>
              <a:rPr lang="en-US" dirty="0" smtClean="0"/>
              <a:t>/ User </a:t>
            </a:r>
            <a:r>
              <a:rPr lang="en-US" dirty="0" err="1" smtClean="0"/>
              <a:t>Akzeptanz</a:t>
            </a:r>
            <a:r>
              <a:rPr lang="en-US" dirty="0" smtClean="0"/>
              <a:t>, </a:t>
            </a:r>
            <a:r>
              <a:rPr lang="en-US" dirty="0" err="1"/>
              <a:t>Robustheit</a:t>
            </a:r>
            <a:r>
              <a:rPr lang="en-US" dirty="0"/>
              <a:t> </a:t>
            </a:r>
            <a:r>
              <a:rPr lang="en-US" dirty="0" err="1"/>
              <a:t>ggü</a:t>
            </a:r>
            <a:r>
              <a:rPr lang="en-US" dirty="0"/>
              <a:t>. </a:t>
            </a:r>
            <a:r>
              <a:rPr lang="en-US" dirty="0" err="1" smtClean="0"/>
              <a:t>Angriffen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Erwartungen</a:t>
            </a:r>
            <a:r>
              <a:rPr lang="en-US" dirty="0" smtClean="0"/>
              <a:t> </a:t>
            </a:r>
            <a:r>
              <a:rPr lang="en-US" dirty="0"/>
              <a:t>der </a:t>
            </a:r>
            <a:r>
              <a:rPr lang="en-US" dirty="0" err="1" smtClean="0"/>
              <a:t>Nutzer</a:t>
            </a:r>
            <a:r>
              <a:rPr lang="en-US" dirty="0" smtClean="0"/>
              <a:t>: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Vielfalt</a:t>
            </a:r>
            <a:r>
              <a:rPr lang="en-US" dirty="0" smtClean="0"/>
              <a:t> </a:t>
            </a:r>
            <a:r>
              <a:rPr lang="en-US" dirty="0"/>
              <a:t>und </a:t>
            </a:r>
            <a:r>
              <a:rPr lang="en-US" dirty="0" err="1"/>
              <a:t>Neuheit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Ggf</a:t>
            </a:r>
            <a:r>
              <a:rPr lang="en-US" dirty="0"/>
              <a:t>. </a:t>
            </a:r>
            <a:r>
              <a:rPr lang="en-US" dirty="0" err="1"/>
              <a:t>Kontrovers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marL="0" lvl="0" indent="0">
              <a:buNone/>
            </a:pPr>
            <a:endParaRPr lang="de-DE" dirty="0"/>
          </a:p>
        </p:txBody>
      </p:sp>
      <p:pic>
        <p:nvPicPr>
          <p:cNvPr id="3074" name="Picture 2" descr="fakespot rating amazon revi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31965"/>
            <a:ext cx="4038600" cy="27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1816</Words>
  <Application>Microsoft Office PowerPoint</Application>
  <PresentationFormat>Bildschirmpräsentation (4:3)</PresentationFormat>
  <Paragraphs>348</Paragraphs>
  <Slides>23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Wingdings</vt:lpstr>
      <vt:lpstr>palunoFolienmaster</vt:lpstr>
      <vt:lpstr>PowerPoint-Präsentation</vt:lpstr>
      <vt:lpstr>Recommender Systeme</vt:lpstr>
      <vt:lpstr>Überblick</vt:lpstr>
      <vt:lpstr>Strategien für Recommender Systeme</vt:lpstr>
      <vt:lpstr>Collaborative Filtering</vt:lpstr>
      <vt:lpstr>User based Collaborative Filtering</vt:lpstr>
      <vt:lpstr>User based Collaborative Filtering</vt:lpstr>
      <vt:lpstr>User based Collaborative Filtering</vt:lpstr>
      <vt:lpstr>Business Understanding</vt:lpstr>
      <vt:lpstr>Data understanding</vt:lpstr>
      <vt:lpstr>Implizites Feedback</vt:lpstr>
      <vt:lpstr>Auswertung Impliziten Feedback</vt:lpstr>
      <vt:lpstr>Data preparation</vt:lpstr>
      <vt:lpstr>Modeling</vt:lpstr>
      <vt:lpstr>Modeling : Auswahlkriterien</vt:lpstr>
      <vt:lpstr>Modeling : Auswahlkriterien</vt:lpstr>
      <vt:lpstr>Modeling: Hybride Systeme</vt:lpstr>
      <vt:lpstr>Evaluation</vt:lpstr>
      <vt:lpstr>A/B Testing am Beispiel von Netflix</vt:lpstr>
      <vt:lpstr>EventAware</vt:lpstr>
      <vt:lpstr>Academic paper recommender</vt:lpstr>
      <vt:lpstr>Fragen</vt:lpstr>
      <vt:lpstr>PowerPoint-Präsentation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1470</cp:revision>
  <cp:lastPrinted>2017-11-20T08:42:43Z</cp:lastPrinted>
  <dcterms:created xsi:type="dcterms:W3CDTF">2011-12-06T09:49:55Z</dcterms:created>
  <dcterms:modified xsi:type="dcterms:W3CDTF">2018-04-06T14:59:08Z</dcterms:modified>
</cp:coreProperties>
</file>