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73" r:id="rId1"/>
  </p:sldMasterIdLst>
  <p:notesMasterIdLst>
    <p:notesMasterId r:id="rId24"/>
  </p:notesMasterIdLst>
  <p:sldIdLst>
    <p:sldId id="256" r:id="rId2"/>
    <p:sldId id="361" r:id="rId3"/>
    <p:sldId id="304" r:id="rId4"/>
    <p:sldId id="376" r:id="rId5"/>
    <p:sldId id="372" r:id="rId6"/>
    <p:sldId id="362" r:id="rId7"/>
    <p:sldId id="363" r:id="rId8"/>
    <p:sldId id="364" r:id="rId9"/>
    <p:sldId id="375" r:id="rId10"/>
    <p:sldId id="366" r:id="rId11"/>
    <p:sldId id="355" r:id="rId12"/>
    <p:sldId id="374" r:id="rId13"/>
    <p:sldId id="347" r:id="rId14"/>
    <p:sldId id="354" r:id="rId15"/>
    <p:sldId id="371" r:id="rId16"/>
    <p:sldId id="311" r:id="rId17"/>
    <p:sldId id="356" r:id="rId18"/>
    <p:sldId id="340" r:id="rId19"/>
    <p:sldId id="370" r:id="rId20"/>
    <p:sldId id="359" r:id="rId21"/>
    <p:sldId id="345" r:id="rId22"/>
    <p:sldId id="358" r:id="rId2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74">
          <p15:clr>
            <a:srgbClr val="A4A3A4"/>
          </p15:clr>
        </p15:guide>
        <p15:guide id="4" orient="horz" pos="596">
          <p15:clr>
            <a:srgbClr val="A4A3A4"/>
          </p15:clr>
        </p15:guide>
        <p15:guide id="5" orient="horz" pos="661">
          <p15:clr>
            <a:srgbClr val="A4A3A4"/>
          </p15:clr>
        </p15:guide>
        <p15:guide id="6" orient="horz" pos="4068">
          <p15:clr>
            <a:srgbClr val="A4A3A4"/>
          </p15:clr>
        </p15:guide>
        <p15:guide id="7" pos="284">
          <p15:clr>
            <a:srgbClr val="A4A3A4"/>
          </p15:clr>
        </p15:guide>
        <p15:guide id="8" pos="5470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Büttner" initials="JB" lastIdx="2" clrIdx="0">
    <p:extLst>
      <p:ext uri="{19B8F6BF-5375-455C-9EA6-DF929625EA0E}">
        <p15:presenceInfo xmlns:p15="http://schemas.microsoft.com/office/powerpoint/2012/main" userId="feee3de6e02f8b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0E1"/>
    <a:srgbClr val="C7E9FF"/>
    <a:srgbClr val="B0C9EC"/>
    <a:srgbClr val="304090"/>
    <a:srgbClr val="CD0A1F"/>
    <a:srgbClr val="D9242B"/>
    <a:srgbClr val="B2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88399" autoAdjust="0"/>
  </p:normalViewPr>
  <p:slideViewPr>
    <p:cSldViewPr snapToGrid="0" snapToObjects="1">
      <p:cViewPr varScale="1">
        <p:scale>
          <a:sx n="102" d="100"/>
          <a:sy n="102" d="100"/>
        </p:scale>
        <p:origin x="906" y="102"/>
      </p:cViewPr>
      <p:guideLst>
        <p:guide orient="horz" pos="317"/>
        <p:guide orient="horz" pos="3855"/>
        <p:guide orient="horz" pos="74"/>
        <p:guide orient="horz" pos="596"/>
        <p:guide orient="horz" pos="661"/>
        <p:guide orient="horz" pos="4068"/>
        <p:guide pos="284"/>
        <p:guide pos="5470"/>
        <p:guide pos="2879"/>
      </p:guideLst>
    </p:cSldViewPr>
  </p:slideViewPr>
  <p:outlineViewPr>
    <p:cViewPr>
      <p:scale>
        <a:sx n="33" d="100"/>
        <a:sy n="33" d="100"/>
      </p:scale>
      <p:origin x="0" y="4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94E9E-DCCE-4524-8B6E-FF6BECDAC7BA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27109C6C-1786-42EC-8B21-E1C1FFE84A46}">
      <dgm:prSet phldrT="[Text]"/>
      <dgm:spPr/>
      <dgm:t>
        <a:bodyPr/>
        <a:lstStyle/>
        <a:p>
          <a:r>
            <a:rPr lang="en-US" dirty="0" smtClean="0"/>
            <a:t>Pro</a:t>
          </a:r>
          <a:endParaRPr lang="de-DE" dirty="0"/>
        </a:p>
      </dgm:t>
    </dgm:pt>
    <dgm:pt modelId="{7C9F3B93-7770-42FA-A8A0-DE261C4E3C2C}" type="parTrans" cxnId="{DAEF7415-ED46-4D01-B677-0BC30299180B}">
      <dgm:prSet/>
      <dgm:spPr/>
      <dgm:t>
        <a:bodyPr/>
        <a:lstStyle/>
        <a:p>
          <a:endParaRPr lang="de-DE"/>
        </a:p>
      </dgm:t>
    </dgm:pt>
    <dgm:pt modelId="{6FFA774B-F6BA-4CEB-99B7-0CF500EA7765}" type="sibTrans" cxnId="{DAEF7415-ED46-4D01-B677-0BC30299180B}">
      <dgm:prSet/>
      <dgm:spPr/>
      <dgm:t>
        <a:bodyPr/>
        <a:lstStyle/>
        <a:p>
          <a:endParaRPr lang="de-DE"/>
        </a:p>
      </dgm:t>
    </dgm:pt>
    <dgm:pt modelId="{F3F0D860-B52D-4F22-9479-158954A8FEB7}">
      <dgm:prSet phldrT="[Text]"/>
      <dgm:spPr/>
      <dgm:t>
        <a:bodyPr/>
        <a:lstStyle/>
        <a:p>
          <a:r>
            <a:rPr lang="en-US" dirty="0" smtClean="0"/>
            <a:t>Contra</a:t>
          </a:r>
          <a:endParaRPr lang="de-DE" dirty="0"/>
        </a:p>
      </dgm:t>
    </dgm:pt>
    <dgm:pt modelId="{F120192B-9A81-4F71-8626-0D1F56EE1CDC}" type="parTrans" cxnId="{EEEAC3A8-4A54-4B2D-A227-5FB9667EC5C4}">
      <dgm:prSet/>
      <dgm:spPr/>
      <dgm:t>
        <a:bodyPr/>
        <a:lstStyle/>
        <a:p>
          <a:endParaRPr lang="de-DE"/>
        </a:p>
      </dgm:t>
    </dgm:pt>
    <dgm:pt modelId="{BE64BDDE-E419-462F-B625-B2E5F52B6F8F}" type="sibTrans" cxnId="{EEEAC3A8-4A54-4B2D-A227-5FB9667EC5C4}">
      <dgm:prSet/>
      <dgm:spPr/>
      <dgm:t>
        <a:bodyPr/>
        <a:lstStyle/>
        <a:p>
          <a:endParaRPr lang="de-DE"/>
        </a:p>
      </dgm:t>
    </dgm:pt>
    <dgm:pt modelId="{48D81AA3-8930-479B-AC00-7B5BA94DEABA}">
      <dgm:prSet phldrT="[Text]"/>
      <dgm:spPr/>
      <dgm:t>
        <a:bodyPr/>
        <a:lstStyle/>
        <a:p>
          <a:r>
            <a:rPr lang="en-US" dirty="0" err="1" smtClean="0"/>
            <a:t>Effektiv</a:t>
          </a:r>
          <a:endParaRPr lang="de-DE" dirty="0"/>
        </a:p>
      </dgm:t>
    </dgm:pt>
    <dgm:pt modelId="{F3916F63-3613-423A-857F-69329DE47C90}" type="parTrans" cxnId="{C9C416E5-5D31-4BF8-AD46-D179EB9EF5B1}">
      <dgm:prSet/>
      <dgm:spPr/>
      <dgm:t>
        <a:bodyPr/>
        <a:lstStyle/>
        <a:p>
          <a:endParaRPr lang="de-DE"/>
        </a:p>
      </dgm:t>
    </dgm:pt>
    <dgm:pt modelId="{7B88DD44-0462-4684-B795-A35701CD97A9}" type="sibTrans" cxnId="{C9C416E5-5D31-4BF8-AD46-D179EB9EF5B1}">
      <dgm:prSet/>
      <dgm:spPr/>
      <dgm:t>
        <a:bodyPr/>
        <a:lstStyle/>
        <a:p>
          <a:endParaRPr lang="de-DE"/>
        </a:p>
      </dgm:t>
    </dgm:pt>
    <dgm:pt modelId="{83A4E946-EAF3-4DE3-9FA5-51ABFFF78FBA}">
      <dgm:prSet phldrT="[Text]"/>
      <dgm:spPr/>
      <dgm:t>
        <a:bodyPr/>
        <a:lstStyle/>
        <a:p>
          <a:r>
            <a:rPr lang="en-US" dirty="0" err="1" smtClean="0"/>
            <a:t>Skaliert</a:t>
          </a:r>
          <a:r>
            <a:rPr lang="en-US" dirty="0" smtClean="0"/>
            <a:t> </a:t>
          </a:r>
          <a:r>
            <a:rPr lang="en-US" dirty="0" err="1" smtClean="0"/>
            <a:t>schlecht</a:t>
          </a:r>
          <a:endParaRPr lang="de-DE" dirty="0"/>
        </a:p>
      </dgm:t>
    </dgm:pt>
    <dgm:pt modelId="{209B7C7A-0CD3-41D4-90D4-F149A1763213}" type="parTrans" cxnId="{DBDE526A-893A-4421-A79D-EE969BBC594D}">
      <dgm:prSet/>
      <dgm:spPr/>
      <dgm:t>
        <a:bodyPr/>
        <a:lstStyle/>
        <a:p>
          <a:endParaRPr lang="de-DE"/>
        </a:p>
      </dgm:t>
    </dgm:pt>
    <dgm:pt modelId="{B39F00AE-26CB-4B0A-A59B-F6C05F652272}" type="sibTrans" cxnId="{DBDE526A-893A-4421-A79D-EE969BBC594D}">
      <dgm:prSet/>
      <dgm:spPr/>
      <dgm:t>
        <a:bodyPr/>
        <a:lstStyle/>
        <a:p>
          <a:endParaRPr lang="de-DE"/>
        </a:p>
      </dgm:t>
    </dgm:pt>
    <dgm:pt modelId="{98BBF5F7-8A1E-4EFE-8736-9E2BDF839725}">
      <dgm:prSet phldrT="[Text]"/>
      <dgm:spPr/>
      <dgm:t>
        <a:bodyPr/>
        <a:lstStyle/>
        <a:p>
          <a:endParaRPr lang="de-DE" dirty="0"/>
        </a:p>
      </dgm:t>
    </dgm:pt>
    <dgm:pt modelId="{9DCAD6A5-BCDD-4544-983B-BB3A94B67706}" type="parTrans" cxnId="{F9507B5A-09FE-481A-8864-A6A7648B5260}">
      <dgm:prSet/>
      <dgm:spPr/>
      <dgm:t>
        <a:bodyPr/>
        <a:lstStyle/>
        <a:p>
          <a:endParaRPr lang="de-DE"/>
        </a:p>
      </dgm:t>
    </dgm:pt>
    <dgm:pt modelId="{C9B4D506-5F60-4AA9-ADBB-F2E4BF8F1DFA}" type="sibTrans" cxnId="{F9507B5A-09FE-481A-8864-A6A7648B5260}">
      <dgm:prSet/>
      <dgm:spPr/>
      <dgm:t>
        <a:bodyPr/>
        <a:lstStyle/>
        <a:p>
          <a:endParaRPr lang="de-DE"/>
        </a:p>
      </dgm:t>
    </dgm:pt>
    <dgm:pt modelId="{E46A5133-DAFE-4ED6-A9BF-9A5AF15D07DD}">
      <dgm:prSet phldrT="[Text]"/>
      <dgm:spPr/>
      <dgm:t>
        <a:bodyPr/>
        <a:lstStyle/>
        <a:p>
          <a:r>
            <a:rPr lang="en-US" dirty="0" err="1" smtClean="0"/>
            <a:t>Plausibel</a:t>
          </a:r>
          <a:endParaRPr lang="de-DE" dirty="0"/>
        </a:p>
      </dgm:t>
    </dgm:pt>
    <dgm:pt modelId="{C1F796BA-32D0-4170-B342-C641DF0FFC32}" type="parTrans" cxnId="{42637B25-67A1-46AB-8C65-096746CCF175}">
      <dgm:prSet/>
      <dgm:spPr/>
      <dgm:t>
        <a:bodyPr/>
        <a:lstStyle/>
        <a:p>
          <a:endParaRPr lang="de-DE"/>
        </a:p>
      </dgm:t>
    </dgm:pt>
    <dgm:pt modelId="{B514F1F3-9267-411A-936F-AE06D7BEF45F}" type="sibTrans" cxnId="{42637B25-67A1-46AB-8C65-096746CCF175}">
      <dgm:prSet/>
      <dgm:spPr/>
      <dgm:t>
        <a:bodyPr/>
        <a:lstStyle/>
        <a:p>
          <a:endParaRPr lang="de-DE"/>
        </a:p>
      </dgm:t>
    </dgm:pt>
    <dgm:pt modelId="{119F7EDC-A371-48BF-A1A3-49BAD268EF31}">
      <dgm:prSet phldrT="[Text]"/>
      <dgm:spPr/>
      <dgm:t>
        <a:bodyPr/>
        <a:lstStyle/>
        <a:p>
          <a:r>
            <a:rPr lang="en-US" dirty="0" err="1" smtClean="0"/>
            <a:t>Unabhängig</a:t>
          </a:r>
          <a:r>
            <a:rPr lang="en-US" dirty="0" smtClean="0"/>
            <a:t> von der Art der Items</a:t>
          </a:r>
          <a:endParaRPr lang="de-DE" dirty="0"/>
        </a:p>
      </dgm:t>
    </dgm:pt>
    <dgm:pt modelId="{70202212-1E92-41BF-A892-2AE8E5B8B735}" type="parTrans" cxnId="{D1C0CEFE-9DD8-4ABA-957B-D9A971899F2D}">
      <dgm:prSet/>
      <dgm:spPr/>
      <dgm:t>
        <a:bodyPr/>
        <a:lstStyle/>
        <a:p>
          <a:endParaRPr lang="de-DE"/>
        </a:p>
      </dgm:t>
    </dgm:pt>
    <dgm:pt modelId="{61E08128-7880-47B9-A782-EC6A6D57D801}" type="sibTrans" cxnId="{D1C0CEFE-9DD8-4ABA-957B-D9A971899F2D}">
      <dgm:prSet/>
      <dgm:spPr/>
      <dgm:t>
        <a:bodyPr/>
        <a:lstStyle/>
        <a:p>
          <a:endParaRPr lang="de-DE"/>
        </a:p>
      </dgm:t>
    </dgm:pt>
    <dgm:pt modelId="{7F7E7958-3EBE-4249-AC9B-6DDB841CE077}">
      <dgm:prSet phldrT="[Text]"/>
      <dgm:spPr/>
      <dgm:t>
        <a:bodyPr/>
        <a:lstStyle/>
        <a:p>
          <a:r>
            <a:rPr lang="en-US" dirty="0" err="1" smtClean="0"/>
            <a:t>Neue</a:t>
          </a:r>
          <a:r>
            <a:rPr lang="en-US" dirty="0" smtClean="0"/>
            <a:t> </a:t>
          </a:r>
          <a:r>
            <a:rPr lang="en-US" dirty="0" err="1" smtClean="0"/>
            <a:t>Daten</a:t>
          </a:r>
          <a:r>
            <a:rPr lang="en-US" dirty="0" smtClean="0"/>
            <a:t> </a:t>
          </a:r>
          <a:r>
            <a:rPr lang="en-US" dirty="0" err="1" smtClean="0"/>
            <a:t>leicht</a:t>
          </a:r>
          <a:r>
            <a:rPr lang="en-US" dirty="0" smtClean="0"/>
            <a:t> </a:t>
          </a:r>
          <a:r>
            <a:rPr lang="en-US" dirty="0" err="1" smtClean="0"/>
            <a:t>zu</a:t>
          </a:r>
          <a:r>
            <a:rPr lang="en-US" dirty="0" smtClean="0"/>
            <a:t> </a:t>
          </a:r>
          <a:r>
            <a:rPr lang="en-US" dirty="0" err="1" smtClean="0"/>
            <a:t>berücksichtigen</a:t>
          </a:r>
          <a:endParaRPr lang="de-DE" dirty="0"/>
        </a:p>
      </dgm:t>
    </dgm:pt>
    <dgm:pt modelId="{EAED03CE-4364-48EE-A362-9EC2F09BFD79}" type="parTrans" cxnId="{91BE4CA9-8D9F-4340-8F45-ABD1F4AA4329}">
      <dgm:prSet/>
      <dgm:spPr/>
      <dgm:t>
        <a:bodyPr/>
        <a:lstStyle/>
        <a:p>
          <a:endParaRPr lang="de-DE"/>
        </a:p>
      </dgm:t>
    </dgm:pt>
    <dgm:pt modelId="{E81BCE12-0A28-475D-921D-ECC231E39FB1}" type="sibTrans" cxnId="{91BE4CA9-8D9F-4340-8F45-ABD1F4AA4329}">
      <dgm:prSet/>
      <dgm:spPr/>
      <dgm:t>
        <a:bodyPr/>
        <a:lstStyle/>
        <a:p>
          <a:endParaRPr lang="de-DE"/>
        </a:p>
      </dgm:t>
    </dgm:pt>
    <dgm:pt modelId="{4013A844-E1F2-4E49-BD3A-07F6D843E63E}">
      <dgm:prSet phldrT="[Text]"/>
      <dgm:spPr/>
      <dgm:t>
        <a:bodyPr/>
        <a:lstStyle/>
        <a:p>
          <a:r>
            <a:rPr lang="en-US" dirty="0" err="1" smtClean="0"/>
            <a:t>Funktioniert</a:t>
          </a:r>
          <a:r>
            <a:rPr lang="en-US" dirty="0" smtClean="0"/>
            <a:t> </a:t>
          </a:r>
          <a:r>
            <a:rPr lang="en-US" dirty="0" err="1" smtClean="0"/>
            <a:t>nicht</a:t>
          </a:r>
          <a:r>
            <a:rPr lang="en-US" dirty="0" smtClean="0"/>
            <a:t> </a:t>
          </a:r>
          <a:r>
            <a:rPr lang="en-US" dirty="0" err="1" smtClean="0"/>
            <a:t>wenn</a:t>
          </a:r>
          <a:r>
            <a:rPr lang="en-US" dirty="0" smtClean="0"/>
            <a:t> </a:t>
          </a:r>
          <a:r>
            <a:rPr lang="en-US" dirty="0" err="1" smtClean="0"/>
            <a:t>nur</a:t>
          </a:r>
          <a:r>
            <a:rPr lang="en-US" dirty="0" smtClean="0"/>
            <a:t> </a:t>
          </a:r>
          <a:r>
            <a:rPr lang="en-US" dirty="0" err="1" smtClean="0"/>
            <a:t>wenig</a:t>
          </a:r>
          <a:r>
            <a:rPr lang="en-US" dirty="0" smtClean="0"/>
            <a:t> </a:t>
          </a:r>
          <a:r>
            <a:rPr lang="en-US" dirty="0" err="1" smtClean="0"/>
            <a:t>Bewertungen</a:t>
          </a:r>
          <a:r>
            <a:rPr lang="en-US" dirty="0" smtClean="0"/>
            <a:t> </a:t>
          </a:r>
          <a:r>
            <a:rPr lang="en-US" dirty="0" err="1" smtClean="0"/>
            <a:t>vorhanden</a:t>
          </a:r>
          <a:r>
            <a:rPr lang="en-US" dirty="0" smtClean="0"/>
            <a:t> </a:t>
          </a:r>
          <a:r>
            <a:rPr lang="en-US" dirty="0" err="1" smtClean="0"/>
            <a:t>sind</a:t>
          </a:r>
          <a:endParaRPr lang="de-DE" dirty="0"/>
        </a:p>
      </dgm:t>
    </dgm:pt>
    <dgm:pt modelId="{557F3373-291D-4BD8-A40C-D567D99D1050}" type="parTrans" cxnId="{3C47B1F5-179F-4110-971E-9292443EA3D2}">
      <dgm:prSet/>
      <dgm:spPr/>
      <dgm:t>
        <a:bodyPr/>
        <a:lstStyle/>
        <a:p>
          <a:endParaRPr lang="de-DE"/>
        </a:p>
      </dgm:t>
    </dgm:pt>
    <dgm:pt modelId="{DA3353B4-45AF-4073-8ED4-745A881F1139}" type="sibTrans" cxnId="{3C47B1F5-179F-4110-971E-9292443EA3D2}">
      <dgm:prSet/>
      <dgm:spPr/>
      <dgm:t>
        <a:bodyPr/>
        <a:lstStyle/>
        <a:p>
          <a:endParaRPr lang="de-DE"/>
        </a:p>
      </dgm:t>
    </dgm:pt>
    <dgm:pt modelId="{A0BBD32E-BE5A-452D-B6BE-7952897DCF05}" type="pres">
      <dgm:prSet presAssocID="{7D794E9E-DCCE-4524-8B6E-FF6BECDAC7BA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EE119AF-8634-42A8-8D26-9C0F50E46CCC}" type="pres">
      <dgm:prSet presAssocID="{7D794E9E-DCCE-4524-8B6E-FF6BECDAC7BA}" presName="Background" presStyleLbl="bgImgPlace1" presStyleIdx="0" presStyleCnt="1"/>
      <dgm:spPr/>
    </dgm:pt>
    <dgm:pt modelId="{4C0AECE5-EA0E-44D0-B9B8-000F83980E9E}" type="pres">
      <dgm:prSet presAssocID="{7D794E9E-DCCE-4524-8B6E-FF6BECDAC7BA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7CF3ED-2C31-4092-A9D3-1E0C17C953C4}" type="pres">
      <dgm:prSet presAssocID="{7D794E9E-DCCE-4524-8B6E-FF6BECDAC7BA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F6A3B4-8584-4C6D-A2AB-EA40BBABF3E8}" type="pres">
      <dgm:prSet presAssocID="{7D794E9E-DCCE-4524-8B6E-FF6BECDAC7BA}" presName="Plus" presStyleLbl="alignNode1" presStyleIdx="0" presStyleCnt="2"/>
      <dgm:spPr/>
    </dgm:pt>
    <dgm:pt modelId="{4626D0FC-4C36-4FF3-AFA3-DFF55E620184}" type="pres">
      <dgm:prSet presAssocID="{7D794E9E-DCCE-4524-8B6E-FF6BECDAC7BA}" presName="Minus" presStyleLbl="alignNode1" presStyleIdx="1" presStyleCnt="2"/>
      <dgm:spPr/>
    </dgm:pt>
    <dgm:pt modelId="{6C483189-9DF3-4636-8D36-65C889B98FCA}" type="pres">
      <dgm:prSet presAssocID="{7D794E9E-DCCE-4524-8B6E-FF6BECDAC7BA}" presName="Divider" presStyleLbl="parChTrans1D1" presStyleIdx="0" presStyleCnt="1"/>
      <dgm:spPr/>
    </dgm:pt>
  </dgm:ptLst>
  <dgm:cxnLst>
    <dgm:cxn modelId="{42637B25-67A1-46AB-8C65-096746CCF175}" srcId="{27109C6C-1786-42EC-8B21-E1C1FFE84A46}" destId="{E46A5133-DAFE-4ED6-A9BF-9A5AF15D07DD}" srcOrd="1" destOrd="0" parTransId="{C1F796BA-32D0-4170-B342-C641DF0FFC32}" sibTransId="{B514F1F3-9267-411A-936F-AE06D7BEF45F}"/>
    <dgm:cxn modelId="{41907433-3603-4317-980D-ED19067BF6F0}" type="presOf" srcId="{4013A844-E1F2-4E49-BD3A-07F6D843E63E}" destId="{667CF3ED-2C31-4092-A9D3-1E0C17C953C4}" srcOrd="0" destOrd="2" presId="urn:microsoft.com/office/officeart/2009/3/layout/PlusandMinus"/>
    <dgm:cxn modelId="{91BE4CA9-8D9F-4340-8F45-ABD1F4AA4329}" srcId="{27109C6C-1786-42EC-8B21-E1C1FFE84A46}" destId="{7F7E7958-3EBE-4249-AC9B-6DDB841CE077}" srcOrd="3" destOrd="0" parTransId="{EAED03CE-4364-48EE-A362-9EC2F09BFD79}" sibTransId="{E81BCE12-0A28-475D-921D-ECC231E39FB1}"/>
    <dgm:cxn modelId="{C9C416E5-5D31-4BF8-AD46-D179EB9EF5B1}" srcId="{27109C6C-1786-42EC-8B21-E1C1FFE84A46}" destId="{48D81AA3-8930-479B-AC00-7B5BA94DEABA}" srcOrd="0" destOrd="0" parTransId="{F3916F63-3613-423A-857F-69329DE47C90}" sibTransId="{7B88DD44-0462-4684-B795-A35701CD97A9}"/>
    <dgm:cxn modelId="{CEB35BAF-F05C-48AC-8C64-12D4D34E7BE3}" type="presOf" srcId="{119F7EDC-A371-48BF-A1A3-49BAD268EF31}" destId="{4C0AECE5-EA0E-44D0-B9B8-000F83980E9E}" srcOrd="0" destOrd="3" presId="urn:microsoft.com/office/officeart/2009/3/layout/PlusandMinus"/>
    <dgm:cxn modelId="{25E44A90-5BF4-4485-89D7-621E3A1B7DC0}" type="presOf" srcId="{27109C6C-1786-42EC-8B21-E1C1FFE84A46}" destId="{4C0AECE5-EA0E-44D0-B9B8-000F83980E9E}" srcOrd="0" destOrd="0" presId="urn:microsoft.com/office/officeart/2009/3/layout/PlusandMinus"/>
    <dgm:cxn modelId="{A9D19C6B-7610-4799-9333-B75DE7FA9712}" type="presOf" srcId="{48D81AA3-8930-479B-AC00-7B5BA94DEABA}" destId="{4C0AECE5-EA0E-44D0-B9B8-000F83980E9E}" srcOrd="0" destOrd="1" presId="urn:microsoft.com/office/officeart/2009/3/layout/PlusandMinus"/>
    <dgm:cxn modelId="{D1C0CEFE-9DD8-4ABA-957B-D9A971899F2D}" srcId="{27109C6C-1786-42EC-8B21-E1C1FFE84A46}" destId="{119F7EDC-A371-48BF-A1A3-49BAD268EF31}" srcOrd="2" destOrd="0" parTransId="{70202212-1E92-41BF-A892-2AE8E5B8B735}" sibTransId="{61E08128-7880-47B9-A782-EC6A6D57D801}"/>
    <dgm:cxn modelId="{D29F9063-C335-4997-9166-1C95AA59C2A2}" type="presOf" srcId="{E46A5133-DAFE-4ED6-A9BF-9A5AF15D07DD}" destId="{4C0AECE5-EA0E-44D0-B9B8-000F83980E9E}" srcOrd="0" destOrd="2" presId="urn:microsoft.com/office/officeart/2009/3/layout/PlusandMinus"/>
    <dgm:cxn modelId="{EEEAC3A8-4A54-4B2D-A227-5FB9667EC5C4}" srcId="{7D794E9E-DCCE-4524-8B6E-FF6BECDAC7BA}" destId="{F3F0D860-B52D-4F22-9479-158954A8FEB7}" srcOrd="1" destOrd="0" parTransId="{F120192B-9A81-4F71-8626-0D1F56EE1CDC}" sibTransId="{BE64BDDE-E419-462F-B625-B2E5F52B6F8F}"/>
    <dgm:cxn modelId="{6556F4C1-4EE9-493A-A21B-9B5F11148DF6}" type="presOf" srcId="{7D794E9E-DCCE-4524-8B6E-FF6BECDAC7BA}" destId="{A0BBD32E-BE5A-452D-B6BE-7952897DCF05}" srcOrd="0" destOrd="0" presId="urn:microsoft.com/office/officeart/2009/3/layout/PlusandMinus"/>
    <dgm:cxn modelId="{F9507B5A-09FE-481A-8864-A6A7648B5260}" srcId="{F3F0D860-B52D-4F22-9479-158954A8FEB7}" destId="{98BBF5F7-8A1E-4EFE-8736-9E2BDF839725}" srcOrd="2" destOrd="0" parTransId="{9DCAD6A5-BCDD-4544-983B-BB3A94B67706}" sibTransId="{C9B4D506-5F60-4AA9-ADBB-F2E4BF8F1DFA}"/>
    <dgm:cxn modelId="{DBDE526A-893A-4421-A79D-EE969BBC594D}" srcId="{F3F0D860-B52D-4F22-9479-158954A8FEB7}" destId="{83A4E946-EAF3-4DE3-9FA5-51ABFFF78FBA}" srcOrd="0" destOrd="0" parTransId="{209B7C7A-0CD3-41D4-90D4-F149A1763213}" sibTransId="{B39F00AE-26CB-4B0A-A59B-F6C05F652272}"/>
    <dgm:cxn modelId="{BE3B097D-676E-46C3-8DFA-35C03BB877F0}" type="presOf" srcId="{83A4E946-EAF3-4DE3-9FA5-51ABFFF78FBA}" destId="{667CF3ED-2C31-4092-A9D3-1E0C17C953C4}" srcOrd="0" destOrd="1" presId="urn:microsoft.com/office/officeart/2009/3/layout/PlusandMinus"/>
    <dgm:cxn modelId="{4048338C-C31A-4EE9-AF51-8EE000A1F88B}" type="presOf" srcId="{98BBF5F7-8A1E-4EFE-8736-9E2BDF839725}" destId="{667CF3ED-2C31-4092-A9D3-1E0C17C953C4}" srcOrd="0" destOrd="3" presId="urn:microsoft.com/office/officeart/2009/3/layout/PlusandMinus"/>
    <dgm:cxn modelId="{DA95D005-AEC2-409B-8F30-993B530BA7B5}" type="presOf" srcId="{7F7E7958-3EBE-4249-AC9B-6DDB841CE077}" destId="{4C0AECE5-EA0E-44D0-B9B8-000F83980E9E}" srcOrd="0" destOrd="4" presId="urn:microsoft.com/office/officeart/2009/3/layout/PlusandMinus"/>
    <dgm:cxn modelId="{DAEF7415-ED46-4D01-B677-0BC30299180B}" srcId="{7D794E9E-DCCE-4524-8B6E-FF6BECDAC7BA}" destId="{27109C6C-1786-42EC-8B21-E1C1FFE84A46}" srcOrd="0" destOrd="0" parTransId="{7C9F3B93-7770-42FA-A8A0-DE261C4E3C2C}" sibTransId="{6FFA774B-F6BA-4CEB-99B7-0CF500EA7765}"/>
    <dgm:cxn modelId="{3C47B1F5-179F-4110-971E-9292443EA3D2}" srcId="{F3F0D860-B52D-4F22-9479-158954A8FEB7}" destId="{4013A844-E1F2-4E49-BD3A-07F6D843E63E}" srcOrd="1" destOrd="0" parTransId="{557F3373-291D-4BD8-A40C-D567D99D1050}" sibTransId="{DA3353B4-45AF-4073-8ED4-745A881F1139}"/>
    <dgm:cxn modelId="{636DC53D-70C4-4DE4-9D08-FD3ECF36E8EE}" type="presOf" srcId="{F3F0D860-B52D-4F22-9479-158954A8FEB7}" destId="{667CF3ED-2C31-4092-A9D3-1E0C17C953C4}" srcOrd="0" destOrd="0" presId="urn:microsoft.com/office/officeart/2009/3/layout/PlusandMinus"/>
    <dgm:cxn modelId="{F9B76930-E4D7-4FD7-855F-5DFDD4C9A746}" type="presParOf" srcId="{A0BBD32E-BE5A-452D-B6BE-7952897DCF05}" destId="{DEE119AF-8634-42A8-8D26-9C0F50E46CCC}" srcOrd="0" destOrd="0" presId="urn:microsoft.com/office/officeart/2009/3/layout/PlusandMinus"/>
    <dgm:cxn modelId="{7B387079-B121-4DDE-B3E1-2F633DF2181C}" type="presParOf" srcId="{A0BBD32E-BE5A-452D-B6BE-7952897DCF05}" destId="{4C0AECE5-EA0E-44D0-B9B8-000F83980E9E}" srcOrd="1" destOrd="0" presId="urn:microsoft.com/office/officeart/2009/3/layout/PlusandMinus"/>
    <dgm:cxn modelId="{0ED00FCE-46C3-48D8-8D22-0E82D91CE3F3}" type="presParOf" srcId="{A0BBD32E-BE5A-452D-B6BE-7952897DCF05}" destId="{667CF3ED-2C31-4092-A9D3-1E0C17C953C4}" srcOrd="2" destOrd="0" presId="urn:microsoft.com/office/officeart/2009/3/layout/PlusandMinus"/>
    <dgm:cxn modelId="{147DC4B3-DABC-46BB-A238-040401DBCEE9}" type="presParOf" srcId="{A0BBD32E-BE5A-452D-B6BE-7952897DCF05}" destId="{0BF6A3B4-8584-4C6D-A2AB-EA40BBABF3E8}" srcOrd="3" destOrd="0" presId="urn:microsoft.com/office/officeart/2009/3/layout/PlusandMinus"/>
    <dgm:cxn modelId="{3283764D-FEE3-4602-A60D-37BB6C0C58E1}" type="presParOf" srcId="{A0BBD32E-BE5A-452D-B6BE-7952897DCF05}" destId="{4626D0FC-4C36-4FF3-AFA3-DFF55E620184}" srcOrd="4" destOrd="0" presId="urn:microsoft.com/office/officeart/2009/3/layout/PlusandMinus"/>
    <dgm:cxn modelId="{B6C7290E-CF92-4C5D-886A-0E3DAB1EB329}" type="presParOf" srcId="{A0BBD32E-BE5A-452D-B6BE-7952897DCF05}" destId="{6C483189-9DF3-4636-8D36-65C889B98FCA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D1302-B46C-43F3-87BF-7B8EAED67D80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B2E08F6-C92E-43C2-B621-A23B81B2C378}">
      <dgm:prSet phldrT="[Text]"/>
      <dgm:spPr/>
      <dgm:t>
        <a:bodyPr/>
        <a:lstStyle/>
        <a:p>
          <a:r>
            <a:rPr lang="en-US" dirty="0" smtClean="0"/>
            <a:t>Business Understanding</a:t>
          </a:r>
          <a:endParaRPr lang="de-DE" dirty="0"/>
        </a:p>
      </dgm:t>
    </dgm:pt>
    <dgm:pt modelId="{CC82B797-8E37-453D-8E9C-D6A9C364AFA6}" type="parTrans" cxnId="{5643D6BC-FAEE-4E40-BC73-736C16E7A548}">
      <dgm:prSet/>
      <dgm:spPr/>
      <dgm:t>
        <a:bodyPr/>
        <a:lstStyle/>
        <a:p>
          <a:endParaRPr lang="de-DE"/>
        </a:p>
      </dgm:t>
    </dgm:pt>
    <dgm:pt modelId="{3EC4F018-6484-48CB-A69F-1DCF9A53FA7F}" type="sibTrans" cxnId="{5643D6BC-FAEE-4E40-BC73-736C16E7A548}">
      <dgm:prSet/>
      <dgm:spPr/>
      <dgm:t>
        <a:bodyPr/>
        <a:lstStyle/>
        <a:p>
          <a:endParaRPr lang="de-DE"/>
        </a:p>
      </dgm:t>
    </dgm:pt>
    <dgm:pt modelId="{8051D395-C475-429E-BC2A-DA7F3CC8D195}">
      <dgm:prSet phldrT="[Text]"/>
      <dgm:spPr/>
      <dgm:t>
        <a:bodyPr/>
        <a:lstStyle/>
        <a:p>
          <a:r>
            <a:rPr lang="en-US" dirty="0" err="1" smtClean="0"/>
            <a:t>Geschäftsziel</a:t>
          </a:r>
          <a:endParaRPr lang="de-DE" dirty="0"/>
        </a:p>
      </dgm:t>
    </dgm:pt>
    <dgm:pt modelId="{AF748784-ECA7-4035-8622-0B9D326DFD3D}" type="parTrans" cxnId="{B505B113-81AC-4A2F-B943-3EC9A4495DB4}">
      <dgm:prSet/>
      <dgm:spPr/>
      <dgm:t>
        <a:bodyPr/>
        <a:lstStyle/>
        <a:p>
          <a:endParaRPr lang="de-DE"/>
        </a:p>
      </dgm:t>
    </dgm:pt>
    <dgm:pt modelId="{85EE5730-2C6A-49B7-8414-B2A4A0B4A1F1}" type="sibTrans" cxnId="{B505B113-81AC-4A2F-B943-3EC9A4495DB4}">
      <dgm:prSet/>
      <dgm:spPr/>
      <dgm:t>
        <a:bodyPr/>
        <a:lstStyle/>
        <a:p>
          <a:endParaRPr lang="de-DE"/>
        </a:p>
      </dgm:t>
    </dgm:pt>
    <dgm:pt modelId="{B95DAA12-63AD-4760-8822-2247EF15A601}">
      <dgm:prSet phldrT="[Text]"/>
      <dgm:spPr/>
      <dgm:t>
        <a:bodyPr/>
        <a:lstStyle/>
        <a:p>
          <a:r>
            <a:rPr lang="en-US" dirty="0" smtClean="0"/>
            <a:t>Data Understanding</a:t>
          </a:r>
          <a:endParaRPr lang="de-DE" dirty="0"/>
        </a:p>
      </dgm:t>
    </dgm:pt>
    <dgm:pt modelId="{AE6335EB-4B21-4EDE-9191-66EE825B3726}" type="parTrans" cxnId="{7B3C27CA-6CE1-4058-A3F3-95A75D5F3DDB}">
      <dgm:prSet/>
      <dgm:spPr/>
      <dgm:t>
        <a:bodyPr/>
        <a:lstStyle/>
        <a:p>
          <a:endParaRPr lang="de-DE"/>
        </a:p>
      </dgm:t>
    </dgm:pt>
    <dgm:pt modelId="{C63935AD-AF83-4F42-86D9-CD633DBDBA44}" type="sibTrans" cxnId="{7B3C27CA-6CE1-4058-A3F3-95A75D5F3DDB}">
      <dgm:prSet/>
      <dgm:spPr/>
      <dgm:t>
        <a:bodyPr/>
        <a:lstStyle/>
        <a:p>
          <a:endParaRPr lang="de-DE"/>
        </a:p>
      </dgm:t>
    </dgm:pt>
    <dgm:pt modelId="{281D6A1E-8185-40CE-8EB4-43272903830C}">
      <dgm:prSet phldrT="[Text]"/>
      <dgm:spPr/>
      <dgm:t>
        <a:bodyPr/>
        <a:lstStyle/>
        <a:p>
          <a:r>
            <a:rPr lang="en-US" dirty="0" err="1" smtClean="0"/>
            <a:t>Kaltstart-Problematik</a:t>
          </a:r>
          <a:endParaRPr lang="de-DE" dirty="0"/>
        </a:p>
      </dgm:t>
    </dgm:pt>
    <dgm:pt modelId="{3D2EFB73-2273-4EFE-9FC9-33EEE6C157FB}" type="parTrans" cxnId="{860F5F86-6EE9-458D-8A3F-552144BEB683}">
      <dgm:prSet/>
      <dgm:spPr/>
      <dgm:t>
        <a:bodyPr/>
        <a:lstStyle/>
        <a:p>
          <a:endParaRPr lang="de-DE"/>
        </a:p>
      </dgm:t>
    </dgm:pt>
    <dgm:pt modelId="{FA5802BC-FA56-48BC-9168-F9BE6B793B8C}" type="sibTrans" cxnId="{860F5F86-6EE9-458D-8A3F-552144BEB683}">
      <dgm:prSet/>
      <dgm:spPr/>
      <dgm:t>
        <a:bodyPr/>
        <a:lstStyle/>
        <a:p>
          <a:endParaRPr lang="de-DE"/>
        </a:p>
      </dgm:t>
    </dgm:pt>
    <dgm:pt modelId="{1002FFE4-9E48-4CFB-9A26-00CF389C640B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de-DE" dirty="0"/>
        </a:p>
      </dgm:t>
    </dgm:pt>
    <dgm:pt modelId="{BEDE0F65-DA0B-4E6E-9992-C1874C823DC7}" type="parTrans" cxnId="{790D8C2F-086F-442E-B94C-7A61CE1C0F02}">
      <dgm:prSet/>
      <dgm:spPr/>
      <dgm:t>
        <a:bodyPr/>
        <a:lstStyle/>
        <a:p>
          <a:endParaRPr lang="de-DE"/>
        </a:p>
      </dgm:t>
    </dgm:pt>
    <dgm:pt modelId="{207B0BCB-9CAA-47E4-B972-9F2AA0FC866A}" type="sibTrans" cxnId="{790D8C2F-086F-442E-B94C-7A61CE1C0F02}">
      <dgm:prSet/>
      <dgm:spPr/>
      <dgm:t>
        <a:bodyPr/>
        <a:lstStyle/>
        <a:p>
          <a:endParaRPr lang="de-DE"/>
        </a:p>
      </dgm:t>
    </dgm:pt>
    <dgm:pt modelId="{1DEBE7CB-0701-42DD-B30F-E203166CCAFB}">
      <dgm:prSet phldrT="[Text]"/>
      <dgm:spPr/>
      <dgm:t>
        <a:bodyPr/>
        <a:lstStyle/>
        <a:p>
          <a:r>
            <a:rPr lang="en-US" dirty="0" err="1" smtClean="0"/>
            <a:t>Umgang</a:t>
          </a:r>
          <a:r>
            <a:rPr lang="en-US" dirty="0" smtClean="0"/>
            <a:t> </a:t>
          </a:r>
          <a:r>
            <a:rPr lang="en-US" dirty="0" err="1" smtClean="0"/>
            <a:t>mit</a:t>
          </a:r>
          <a:r>
            <a:rPr lang="en-US" dirty="0" smtClean="0"/>
            <a:t> </a:t>
          </a:r>
          <a:r>
            <a:rPr lang="en-US" dirty="0" err="1" smtClean="0"/>
            <a:t>leeren</a:t>
          </a:r>
          <a:r>
            <a:rPr lang="en-US" dirty="0" smtClean="0"/>
            <a:t> </a:t>
          </a:r>
          <a:r>
            <a:rPr lang="en-US" dirty="0" err="1" smtClean="0"/>
            <a:t>Werten</a:t>
          </a:r>
          <a:endParaRPr lang="de-DE" dirty="0"/>
        </a:p>
      </dgm:t>
    </dgm:pt>
    <dgm:pt modelId="{BB77A0B3-E597-4476-9132-E5E1FB1B34B9}" type="parTrans" cxnId="{A3B807C8-98E6-4B44-BD55-D1BC480E09A9}">
      <dgm:prSet/>
      <dgm:spPr/>
      <dgm:t>
        <a:bodyPr/>
        <a:lstStyle/>
        <a:p>
          <a:endParaRPr lang="de-DE"/>
        </a:p>
      </dgm:t>
    </dgm:pt>
    <dgm:pt modelId="{3B3A6926-F13E-409E-9FAF-8B5D0F6DF5E5}" type="sibTrans" cxnId="{A3B807C8-98E6-4B44-BD55-D1BC480E09A9}">
      <dgm:prSet/>
      <dgm:spPr/>
      <dgm:t>
        <a:bodyPr/>
        <a:lstStyle/>
        <a:p>
          <a:endParaRPr lang="de-DE"/>
        </a:p>
      </dgm:t>
    </dgm:pt>
    <dgm:pt modelId="{E5F78F24-05ED-4DC2-BC44-FE9725810AB4}">
      <dgm:prSet phldrT="[Text]"/>
      <dgm:spPr/>
      <dgm:t>
        <a:bodyPr/>
        <a:lstStyle/>
        <a:p>
          <a:r>
            <a:rPr lang="en-US" dirty="0" err="1" smtClean="0"/>
            <a:t>Datenschutz</a:t>
          </a:r>
          <a:endParaRPr lang="de-DE" dirty="0"/>
        </a:p>
      </dgm:t>
    </dgm:pt>
    <dgm:pt modelId="{31EE4DA1-F372-42C6-9AE2-B1B81720D419}" type="parTrans" cxnId="{EDB8880F-2D66-4A7C-A4B9-9C162EE9DCE3}">
      <dgm:prSet/>
      <dgm:spPr/>
      <dgm:t>
        <a:bodyPr/>
        <a:lstStyle/>
        <a:p>
          <a:endParaRPr lang="de-DE"/>
        </a:p>
      </dgm:t>
    </dgm:pt>
    <dgm:pt modelId="{C60A9AAB-B9E0-4C7A-A202-5EFAAC3927A0}" type="sibTrans" cxnId="{EDB8880F-2D66-4A7C-A4B9-9C162EE9DCE3}">
      <dgm:prSet/>
      <dgm:spPr/>
      <dgm:t>
        <a:bodyPr/>
        <a:lstStyle/>
        <a:p>
          <a:endParaRPr lang="de-DE"/>
        </a:p>
      </dgm:t>
    </dgm:pt>
    <dgm:pt modelId="{F5BBFD90-B94A-4778-AC2D-538A2C8E0CD6}">
      <dgm:prSet phldrT="[Text]"/>
      <dgm:spPr/>
      <dgm:t>
        <a:bodyPr/>
        <a:lstStyle/>
        <a:p>
          <a:r>
            <a:rPr lang="en-US" dirty="0" smtClean="0"/>
            <a:t>Was </a:t>
          </a:r>
          <a:r>
            <a:rPr lang="en-US" dirty="0" err="1" smtClean="0"/>
            <a:t>wird</a:t>
          </a:r>
          <a:r>
            <a:rPr lang="en-US" dirty="0" smtClean="0"/>
            <a:t> </a:t>
          </a:r>
          <a:r>
            <a:rPr lang="en-US" dirty="0" err="1" smtClean="0"/>
            <a:t>empfohlen</a:t>
          </a:r>
          <a:r>
            <a:rPr lang="en-US" dirty="0" smtClean="0"/>
            <a:t>?</a:t>
          </a:r>
          <a:endParaRPr lang="de-DE" dirty="0"/>
        </a:p>
      </dgm:t>
    </dgm:pt>
    <dgm:pt modelId="{7A9B76A2-50A0-4108-9AAB-4815597A1358}" type="parTrans" cxnId="{09F3690B-C003-4DDC-89B1-4C529972B076}">
      <dgm:prSet/>
      <dgm:spPr/>
      <dgm:t>
        <a:bodyPr/>
        <a:lstStyle/>
        <a:p>
          <a:endParaRPr lang="de-DE"/>
        </a:p>
      </dgm:t>
    </dgm:pt>
    <dgm:pt modelId="{A58A6EC2-1A8D-40B9-85AF-36A8FC36BB7D}" type="sibTrans" cxnId="{09F3690B-C003-4DDC-89B1-4C529972B076}">
      <dgm:prSet/>
      <dgm:spPr/>
      <dgm:t>
        <a:bodyPr/>
        <a:lstStyle/>
        <a:p>
          <a:endParaRPr lang="de-DE"/>
        </a:p>
      </dgm:t>
    </dgm:pt>
    <dgm:pt modelId="{E6B154B8-8FE6-42E8-A0D6-5500FA11DCB1}">
      <dgm:prSet phldrT="[Text]"/>
      <dgm:spPr/>
      <dgm:t>
        <a:bodyPr/>
        <a:lstStyle/>
        <a:p>
          <a:r>
            <a:rPr lang="en-US" dirty="0" smtClean="0"/>
            <a:t>Integration </a:t>
          </a:r>
          <a:r>
            <a:rPr lang="en-US" dirty="0" err="1" smtClean="0"/>
            <a:t>mit</a:t>
          </a:r>
          <a:r>
            <a:rPr lang="en-US" dirty="0" smtClean="0"/>
            <a:t> Navigation/ </a:t>
          </a:r>
          <a:r>
            <a:rPr lang="en-US" dirty="0" err="1" smtClean="0"/>
            <a:t>Kontext</a:t>
          </a:r>
          <a:r>
            <a:rPr lang="en-US" dirty="0" smtClean="0"/>
            <a:t> in </a:t>
          </a:r>
          <a:r>
            <a:rPr lang="en-US" dirty="0" err="1" smtClean="0"/>
            <a:t>bestehenden</a:t>
          </a:r>
          <a:r>
            <a:rPr lang="en-US" dirty="0" smtClean="0"/>
            <a:t> </a:t>
          </a:r>
          <a:r>
            <a:rPr lang="en-US" dirty="0" err="1" smtClean="0"/>
            <a:t>Produkten</a:t>
          </a:r>
          <a:endParaRPr lang="de-DE" dirty="0"/>
        </a:p>
      </dgm:t>
    </dgm:pt>
    <dgm:pt modelId="{BB413485-D2E4-4338-8364-4005E2480792}" type="parTrans" cxnId="{26975977-C134-4C6E-BC9C-9DF512C62920}">
      <dgm:prSet/>
      <dgm:spPr/>
      <dgm:t>
        <a:bodyPr/>
        <a:lstStyle/>
        <a:p>
          <a:endParaRPr lang="de-DE"/>
        </a:p>
      </dgm:t>
    </dgm:pt>
    <dgm:pt modelId="{CD58799E-B965-4D32-A3B0-1A7DC778C207}" type="sibTrans" cxnId="{26975977-C134-4C6E-BC9C-9DF512C62920}">
      <dgm:prSet/>
      <dgm:spPr/>
      <dgm:t>
        <a:bodyPr/>
        <a:lstStyle/>
        <a:p>
          <a:endParaRPr lang="de-DE"/>
        </a:p>
      </dgm:t>
    </dgm:pt>
    <dgm:pt modelId="{B43B6478-46E9-458A-93D6-A40C0A58E4BA}">
      <dgm:prSet phldrT="[Text]"/>
      <dgm:spPr/>
      <dgm:t>
        <a:bodyPr/>
        <a:lstStyle/>
        <a:p>
          <a:r>
            <a:rPr lang="en-US" dirty="0" err="1" smtClean="0"/>
            <a:t>Anforderungen</a:t>
          </a:r>
          <a:r>
            <a:rPr lang="en-US" dirty="0" smtClean="0"/>
            <a:t> an </a:t>
          </a:r>
          <a:r>
            <a:rPr lang="en-US" dirty="0" err="1" smtClean="0"/>
            <a:t>Schnelligkeit</a:t>
          </a:r>
          <a:r>
            <a:rPr lang="en-US" dirty="0" smtClean="0"/>
            <a:t>,  </a:t>
          </a:r>
          <a:r>
            <a:rPr lang="en-US" dirty="0" err="1" smtClean="0"/>
            <a:t>Transparenz</a:t>
          </a:r>
          <a:r>
            <a:rPr lang="en-US" dirty="0" smtClean="0"/>
            <a:t>, </a:t>
          </a:r>
          <a:r>
            <a:rPr lang="en-US" dirty="0" err="1" smtClean="0"/>
            <a:t>Robustheit</a:t>
          </a:r>
          <a:r>
            <a:rPr lang="en-US" dirty="0" smtClean="0"/>
            <a:t> </a:t>
          </a:r>
          <a:r>
            <a:rPr lang="en-US" dirty="0" err="1" smtClean="0"/>
            <a:t>ggü</a:t>
          </a:r>
          <a:r>
            <a:rPr lang="en-US" dirty="0" smtClean="0"/>
            <a:t>. </a:t>
          </a:r>
          <a:r>
            <a:rPr lang="en-US" dirty="0" err="1" smtClean="0"/>
            <a:t>Angriffen</a:t>
          </a:r>
          <a:endParaRPr lang="de-DE" dirty="0"/>
        </a:p>
      </dgm:t>
    </dgm:pt>
    <dgm:pt modelId="{AF4AC811-7B59-4994-9A26-543735229546}" type="parTrans" cxnId="{D3C3A8C0-3378-4878-9DED-F9F5E050E1D4}">
      <dgm:prSet/>
      <dgm:spPr/>
      <dgm:t>
        <a:bodyPr/>
        <a:lstStyle/>
        <a:p>
          <a:endParaRPr lang="de-DE"/>
        </a:p>
      </dgm:t>
    </dgm:pt>
    <dgm:pt modelId="{5DBEA7DE-1F2E-451B-9F2E-9888ED4A99A4}" type="sibTrans" cxnId="{D3C3A8C0-3378-4878-9DED-F9F5E050E1D4}">
      <dgm:prSet/>
      <dgm:spPr/>
      <dgm:t>
        <a:bodyPr/>
        <a:lstStyle/>
        <a:p>
          <a:endParaRPr lang="de-DE"/>
        </a:p>
      </dgm:t>
    </dgm:pt>
    <dgm:pt modelId="{57FB3EE7-6E6C-48B5-8ACB-F3BC09672035}">
      <dgm:prSet phldrT="[Text]"/>
      <dgm:spPr/>
      <dgm:t>
        <a:bodyPr/>
        <a:lstStyle/>
        <a:p>
          <a:r>
            <a:rPr lang="en-US" dirty="0" err="1" smtClean="0"/>
            <a:t>Erwartungen</a:t>
          </a:r>
          <a:r>
            <a:rPr lang="en-US" dirty="0" smtClean="0"/>
            <a:t> der </a:t>
          </a:r>
          <a:r>
            <a:rPr lang="en-US" dirty="0" err="1" smtClean="0"/>
            <a:t>Nutzer</a:t>
          </a:r>
          <a:endParaRPr lang="de-DE" dirty="0"/>
        </a:p>
      </dgm:t>
    </dgm:pt>
    <dgm:pt modelId="{2C57C521-632F-43E6-8635-CBEE0FA4F47C}" type="parTrans" cxnId="{ECFB4000-D82C-4857-93EF-C58E8F9568E8}">
      <dgm:prSet/>
      <dgm:spPr/>
      <dgm:t>
        <a:bodyPr/>
        <a:lstStyle/>
        <a:p>
          <a:endParaRPr lang="de-DE"/>
        </a:p>
      </dgm:t>
    </dgm:pt>
    <dgm:pt modelId="{9151AD1C-CDCE-479B-AFBD-2FC6957E8630}" type="sibTrans" cxnId="{ECFB4000-D82C-4857-93EF-C58E8F9568E8}">
      <dgm:prSet/>
      <dgm:spPr/>
      <dgm:t>
        <a:bodyPr/>
        <a:lstStyle/>
        <a:p>
          <a:endParaRPr lang="de-DE"/>
        </a:p>
      </dgm:t>
    </dgm:pt>
    <dgm:pt modelId="{072F3527-3AC7-4959-89E6-B3128338C2D6}">
      <dgm:prSet phldrT="[Text]"/>
      <dgm:spPr/>
      <dgm:t>
        <a:bodyPr/>
        <a:lstStyle/>
        <a:p>
          <a:r>
            <a:rPr lang="en-US" dirty="0" err="1" smtClean="0"/>
            <a:t>Bewertungen</a:t>
          </a:r>
          <a:endParaRPr lang="de-DE" dirty="0"/>
        </a:p>
      </dgm:t>
    </dgm:pt>
    <dgm:pt modelId="{1E3D53D5-9917-440E-A62F-222C7CAC1527}" type="parTrans" cxnId="{93074077-0798-4336-A411-0B57377B1581}">
      <dgm:prSet/>
      <dgm:spPr/>
      <dgm:t>
        <a:bodyPr/>
        <a:lstStyle/>
        <a:p>
          <a:endParaRPr lang="de-DE"/>
        </a:p>
      </dgm:t>
    </dgm:pt>
    <dgm:pt modelId="{24AEF55F-C856-4664-AF6B-E53EDF4D2E4A}" type="sibTrans" cxnId="{93074077-0798-4336-A411-0B57377B1581}">
      <dgm:prSet/>
      <dgm:spPr/>
      <dgm:t>
        <a:bodyPr/>
        <a:lstStyle/>
        <a:p>
          <a:endParaRPr lang="de-DE"/>
        </a:p>
      </dgm:t>
    </dgm:pt>
    <dgm:pt modelId="{2A0AAB4C-7F6C-424C-BC59-59ADFDF0AE82}">
      <dgm:prSet phldrT="[Text]"/>
      <dgm:spPr/>
      <dgm:t>
        <a:bodyPr/>
        <a:lstStyle/>
        <a:p>
          <a:r>
            <a:rPr lang="en-US" dirty="0" err="1" smtClean="0"/>
            <a:t>Demographische</a:t>
          </a:r>
          <a:r>
            <a:rPr lang="en-US" dirty="0" smtClean="0"/>
            <a:t> </a:t>
          </a:r>
          <a:r>
            <a:rPr lang="en-US" dirty="0" err="1" smtClean="0"/>
            <a:t>Daten</a:t>
          </a:r>
          <a:endParaRPr lang="de-DE" dirty="0"/>
        </a:p>
      </dgm:t>
    </dgm:pt>
    <dgm:pt modelId="{3BD93F2D-0125-4F64-A95D-BD14699B628D}" type="parTrans" cxnId="{B5F4BD89-9D8A-4CA2-8BFF-441E0D0109B9}">
      <dgm:prSet/>
      <dgm:spPr/>
      <dgm:t>
        <a:bodyPr/>
        <a:lstStyle/>
        <a:p>
          <a:endParaRPr lang="de-DE"/>
        </a:p>
      </dgm:t>
    </dgm:pt>
    <dgm:pt modelId="{B83A5014-0004-4876-BE6E-13C7603A086D}" type="sibTrans" cxnId="{B5F4BD89-9D8A-4CA2-8BFF-441E0D0109B9}">
      <dgm:prSet/>
      <dgm:spPr/>
      <dgm:t>
        <a:bodyPr/>
        <a:lstStyle/>
        <a:p>
          <a:endParaRPr lang="de-DE"/>
        </a:p>
      </dgm:t>
    </dgm:pt>
    <dgm:pt modelId="{37D0155A-060A-4502-9FB4-70B8C413DB22}">
      <dgm:prSet phldrT="[Text]"/>
      <dgm:spPr/>
      <dgm:t>
        <a:bodyPr/>
        <a:lstStyle/>
        <a:p>
          <a:r>
            <a:rPr lang="en-US" dirty="0" smtClean="0"/>
            <a:t>Bias</a:t>
          </a:r>
          <a:endParaRPr lang="de-DE" dirty="0"/>
        </a:p>
      </dgm:t>
    </dgm:pt>
    <dgm:pt modelId="{32E2DA59-044C-409C-83D0-E7EC71DF52C6}" type="parTrans" cxnId="{2E32062F-CDAC-4674-B68C-A3E40B9A0E11}">
      <dgm:prSet/>
      <dgm:spPr/>
      <dgm:t>
        <a:bodyPr/>
        <a:lstStyle/>
        <a:p>
          <a:endParaRPr lang="de-DE"/>
        </a:p>
      </dgm:t>
    </dgm:pt>
    <dgm:pt modelId="{C9591260-0B12-4536-9B8C-A5B95071010B}" type="sibTrans" cxnId="{2E32062F-CDAC-4674-B68C-A3E40B9A0E11}">
      <dgm:prSet/>
      <dgm:spPr/>
      <dgm:t>
        <a:bodyPr/>
        <a:lstStyle/>
        <a:p>
          <a:endParaRPr lang="de-DE"/>
        </a:p>
      </dgm:t>
    </dgm:pt>
    <dgm:pt modelId="{2083B336-6551-43D9-B307-0AC83816F473}">
      <dgm:prSet phldrT="[Text]"/>
      <dgm:spPr/>
      <dgm:t>
        <a:bodyPr/>
        <a:lstStyle/>
        <a:p>
          <a:r>
            <a:rPr lang="en-US" dirty="0" err="1" smtClean="0"/>
            <a:t>Bewegungsdaten</a:t>
          </a:r>
          <a:r>
            <a:rPr lang="en-US" dirty="0" smtClean="0"/>
            <a:t> (</a:t>
          </a:r>
          <a:r>
            <a:rPr lang="en-US" dirty="0" err="1" smtClean="0"/>
            <a:t>Aussagekraft</a:t>
          </a:r>
          <a:r>
            <a:rPr lang="en-US" dirty="0" smtClean="0"/>
            <a:t>?)</a:t>
          </a:r>
          <a:endParaRPr lang="de-DE" dirty="0"/>
        </a:p>
      </dgm:t>
    </dgm:pt>
    <dgm:pt modelId="{5F7068CC-5A7A-440B-BC9C-F63FC95F8766}" type="parTrans" cxnId="{BEE94B4D-794B-4278-9FE7-720EE140152E}">
      <dgm:prSet/>
      <dgm:spPr/>
      <dgm:t>
        <a:bodyPr/>
        <a:lstStyle/>
        <a:p>
          <a:endParaRPr lang="de-DE"/>
        </a:p>
      </dgm:t>
    </dgm:pt>
    <dgm:pt modelId="{B4FC5BF0-2950-4642-B927-CB73A053A13E}" type="sibTrans" cxnId="{BEE94B4D-794B-4278-9FE7-720EE140152E}">
      <dgm:prSet/>
      <dgm:spPr/>
      <dgm:t>
        <a:bodyPr/>
        <a:lstStyle/>
        <a:p>
          <a:endParaRPr lang="de-DE"/>
        </a:p>
      </dgm:t>
    </dgm:pt>
    <dgm:pt modelId="{1C775F3C-CFEC-4099-A4A8-F0A5A719EF24}">
      <dgm:prSet phldrT="[Text]"/>
      <dgm:spPr/>
      <dgm:t>
        <a:bodyPr/>
        <a:lstStyle/>
        <a:p>
          <a:r>
            <a:rPr lang="en-US" dirty="0" err="1" smtClean="0"/>
            <a:t>Quantität</a:t>
          </a:r>
          <a:r>
            <a:rPr lang="en-US" dirty="0" smtClean="0"/>
            <a:t> der </a:t>
          </a:r>
          <a:r>
            <a:rPr lang="en-US" dirty="0" err="1" smtClean="0"/>
            <a:t>Daten</a:t>
          </a:r>
          <a:endParaRPr lang="de-DE" dirty="0"/>
        </a:p>
      </dgm:t>
    </dgm:pt>
    <dgm:pt modelId="{7A06F027-BE20-422D-B367-4C214C23F35F}" type="parTrans" cxnId="{58E422E4-8AA0-466C-84FF-11C27DF8A232}">
      <dgm:prSet/>
      <dgm:spPr/>
      <dgm:t>
        <a:bodyPr/>
        <a:lstStyle/>
        <a:p>
          <a:endParaRPr lang="de-DE"/>
        </a:p>
      </dgm:t>
    </dgm:pt>
    <dgm:pt modelId="{25E3A615-7FA2-4683-85AB-4DF7D09D8672}" type="sibTrans" cxnId="{58E422E4-8AA0-466C-84FF-11C27DF8A232}">
      <dgm:prSet/>
      <dgm:spPr/>
      <dgm:t>
        <a:bodyPr/>
        <a:lstStyle/>
        <a:p>
          <a:endParaRPr lang="de-DE"/>
        </a:p>
      </dgm:t>
    </dgm:pt>
    <dgm:pt modelId="{6D2845EC-2AE4-4C7C-B217-401916C6D56C}" type="pres">
      <dgm:prSet presAssocID="{FA2D1302-B46C-43F3-87BF-7B8EAED67D8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693A0FC-3ACD-47FB-B152-68C0CC266E2B}" type="pres">
      <dgm:prSet presAssocID="{AB2E08F6-C92E-43C2-B621-A23B81B2C378}" presName="composite" presStyleCnt="0"/>
      <dgm:spPr/>
    </dgm:pt>
    <dgm:pt modelId="{25B9633B-07B7-4D3C-9E56-A2E3C7C14F58}" type="pres">
      <dgm:prSet presAssocID="{AB2E08F6-C92E-43C2-B621-A23B81B2C37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65E029-EF2C-4F78-A3BE-5E5669B1A7BC}" type="pres">
      <dgm:prSet presAssocID="{AB2E08F6-C92E-43C2-B621-A23B81B2C37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4A1B11-48B3-4D0A-A71B-A4CAE306078C}" type="pres">
      <dgm:prSet presAssocID="{3EC4F018-6484-48CB-A69F-1DCF9A53FA7F}" presName="sp" presStyleCnt="0"/>
      <dgm:spPr/>
    </dgm:pt>
    <dgm:pt modelId="{22FCE584-E595-442D-AC23-8591D544DE11}" type="pres">
      <dgm:prSet presAssocID="{B95DAA12-63AD-4760-8822-2247EF15A601}" presName="composite" presStyleCnt="0"/>
      <dgm:spPr/>
    </dgm:pt>
    <dgm:pt modelId="{93A953BD-CB85-4792-9ECA-AB46DE2E2AA0}" type="pres">
      <dgm:prSet presAssocID="{B95DAA12-63AD-4760-8822-2247EF15A60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D1A780-CEE5-40A8-80AC-FA23190C26ED}" type="pres">
      <dgm:prSet presAssocID="{B95DAA12-63AD-4760-8822-2247EF15A60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B96DA2-1C88-47A5-AC57-AB4045B9A98E}" type="pres">
      <dgm:prSet presAssocID="{C63935AD-AF83-4F42-86D9-CD633DBDBA44}" presName="sp" presStyleCnt="0"/>
      <dgm:spPr/>
    </dgm:pt>
    <dgm:pt modelId="{CEE15ED3-B365-4379-813A-AD586DCADBFC}" type="pres">
      <dgm:prSet presAssocID="{1002FFE4-9E48-4CFB-9A26-00CF389C640B}" presName="composite" presStyleCnt="0"/>
      <dgm:spPr/>
    </dgm:pt>
    <dgm:pt modelId="{D2CA54F2-DD1B-4B4E-B750-D553E85B0540}" type="pres">
      <dgm:prSet presAssocID="{1002FFE4-9E48-4CFB-9A26-00CF389C640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F6CD34-97CA-4589-B394-782089F4850B}" type="pres">
      <dgm:prSet presAssocID="{1002FFE4-9E48-4CFB-9A26-00CF389C640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6C38E1E-E2A2-43D5-A447-722EE23D823E}" type="presOf" srcId="{1002FFE4-9E48-4CFB-9A26-00CF389C640B}" destId="{D2CA54F2-DD1B-4B4E-B750-D553E85B0540}" srcOrd="0" destOrd="0" presId="urn:microsoft.com/office/officeart/2005/8/layout/chevron2"/>
    <dgm:cxn modelId="{80C21BFB-2AE2-4447-B6F3-233EDE99EDAA}" type="presOf" srcId="{1DEBE7CB-0701-42DD-B30F-E203166CCAFB}" destId="{D1F6CD34-97CA-4589-B394-782089F4850B}" srcOrd="0" destOrd="0" presId="urn:microsoft.com/office/officeart/2005/8/layout/chevron2"/>
    <dgm:cxn modelId="{7B3C27CA-6CE1-4058-A3F3-95A75D5F3DDB}" srcId="{FA2D1302-B46C-43F3-87BF-7B8EAED67D80}" destId="{B95DAA12-63AD-4760-8822-2247EF15A601}" srcOrd="1" destOrd="0" parTransId="{AE6335EB-4B21-4EDE-9191-66EE825B3726}" sibTransId="{C63935AD-AF83-4F42-86D9-CD633DBDBA44}"/>
    <dgm:cxn modelId="{A15F56D6-AE49-42B5-AFBA-1B3EF2F5E6BA}" type="presOf" srcId="{FA2D1302-B46C-43F3-87BF-7B8EAED67D80}" destId="{6D2845EC-2AE4-4C7C-B217-401916C6D56C}" srcOrd="0" destOrd="0" presId="urn:microsoft.com/office/officeart/2005/8/layout/chevron2"/>
    <dgm:cxn modelId="{93074077-0798-4336-A411-0B57377B1581}" srcId="{B95DAA12-63AD-4760-8822-2247EF15A601}" destId="{072F3527-3AC7-4959-89E6-B3128338C2D6}" srcOrd="1" destOrd="0" parTransId="{1E3D53D5-9917-440E-A62F-222C7CAC1527}" sibTransId="{24AEF55F-C856-4664-AF6B-E53EDF4D2E4A}"/>
    <dgm:cxn modelId="{0E6ED8AE-087B-4600-938F-9BA780C7F3B2}" type="presOf" srcId="{37D0155A-060A-4502-9FB4-70B8C413DB22}" destId="{D1F6CD34-97CA-4589-B394-782089F4850B}" srcOrd="0" destOrd="1" presId="urn:microsoft.com/office/officeart/2005/8/layout/chevron2"/>
    <dgm:cxn modelId="{D2A7F113-34FA-497A-853F-73A94E4CB306}" type="presOf" srcId="{B95DAA12-63AD-4760-8822-2247EF15A601}" destId="{93A953BD-CB85-4792-9ECA-AB46DE2E2AA0}" srcOrd="0" destOrd="0" presId="urn:microsoft.com/office/officeart/2005/8/layout/chevron2"/>
    <dgm:cxn modelId="{860F5F86-6EE9-458D-8A3F-552144BEB683}" srcId="{B95DAA12-63AD-4760-8822-2247EF15A601}" destId="{281D6A1E-8185-40CE-8EB4-43272903830C}" srcOrd="0" destOrd="0" parTransId="{3D2EFB73-2273-4EFE-9FC9-33EEE6C157FB}" sibTransId="{FA5802BC-FA56-48BC-9168-F9BE6B793B8C}"/>
    <dgm:cxn modelId="{76FCB87E-EB1A-4D4A-93EF-AC51719F491A}" type="presOf" srcId="{1C775F3C-CFEC-4099-A4A8-F0A5A719EF24}" destId="{B2D1A780-CEE5-40A8-80AC-FA23190C26ED}" srcOrd="0" destOrd="4" presId="urn:microsoft.com/office/officeart/2005/8/layout/chevron2"/>
    <dgm:cxn modelId="{26975977-C134-4C6E-BC9C-9DF512C62920}" srcId="{AB2E08F6-C92E-43C2-B621-A23B81B2C378}" destId="{E6B154B8-8FE6-42E8-A0D6-5500FA11DCB1}" srcOrd="2" destOrd="0" parTransId="{BB413485-D2E4-4338-8364-4005E2480792}" sibTransId="{CD58799E-B965-4D32-A3B0-1A7DC778C207}"/>
    <dgm:cxn modelId="{F599C87A-25B9-47D3-A585-D95D73714786}" type="presOf" srcId="{2A0AAB4C-7F6C-424C-BC59-59ADFDF0AE82}" destId="{B2D1A780-CEE5-40A8-80AC-FA23190C26ED}" srcOrd="0" destOrd="3" presId="urn:microsoft.com/office/officeart/2005/8/layout/chevron2"/>
    <dgm:cxn modelId="{B505B113-81AC-4A2F-B943-3EC9A4495DB4}" srcId="{AB2E08F6-C92E-43C2-B621-A23B81B2C378}" destId="{8051D395-C475-429E-BC2A-DA7F3CC8D195}" srcOrd="0" destOrd="0" parTransId="{AF748784-ECA7-4035-8622-0B9D326DFD3D}" sibTransId="{85EE5730-2C6A-49B7-8414-B2A4A0B4A1F1}"/>
    <dgm:cxn modelId="{73B0D0ED-1EB0-4D74-939D-7F89789001A2}" type="presOf" srcId="{072F3527-3AC7-4959-89E6-B3128338C2D6}" destId="{B2D1A780-CEE5-40A8-80AC-FA23190C26ED}" srcOrd="0" destOrd="1" presId="urn:microsoft.com/office/officeart/2005/8/layout/chevron2"/>
    <dgm:cxn modelId="{C53E96C8-BF3A-4D70-B3BB-40A8007B85AB}" type="presOf" srcId="{57FB3EE7-6E6C-48B5-8ACB-F3BC09672035}" destId="{4765E029-EF2C-4F78-A3BE-5E5669B1A7BC}" srcOrd="0" destOrd="4" presId="urn:microsoft.com/office/officeart/2005/8/layout/chevron2"/>
    <dgm:cxn modelId="{BEE94B4D-794B-4278-9FE7-720EE140152E}" srcId="{B95DAA12-63AD-4760-8822-2247EF15A601}" destId="{2083B336-6551-43D9-B307-0AC83816F473}" srcOrd="2" destOrd="0" parTransId="{5F7068CC-5A7A-440B-BC9C-F63FC95F8766}" sibTransId="{B4FC5BF0-2950-4642-B927-CB73A053A13E}"/>
    <dgm:cxn modelId="{D8EFC346-60FA-4836-9B4A-77A94C9B64E0}" type="presOf" srcId="{8051D395-C475-429E-BC2A-DA7F3CC8D195}" destId="{4765E029-EF2C-4F78-A3BE-5E5669B1A7BC}" srcOrd="0" destOrd="0" presId="urn:microsoft.com/office/officeart/2005/8/layout/chevron2"/>
    <dgm:cxn modelId="{EDB8880F-2D66-4A7C-A4B9-9C162EE9DCE3}" srcId="{1002FFE4-9E48-4CFB-9A26-00CF389C640B}" destId="{E5F78F24-05ED-4DC2-BC44-FE9725810AB4}" srcOrd="2" destOrd="0" parTransId="{31EE4DA1-F372-42C6-9AE2-B1B81720D419}" sibTransId="{C60A9AAB-B9E0-4C7A-A202-5EFAAC3927A0}"/>
    <dgm:cxn modelId="{B5A500D3-931C-4F35-BAAB-FD2E19F038F9}" type="presOf" srcId="{AB2E08F6-C92E-43C2-B621-A23B81B2C378}" destId="{25B9633B-07B7-4D3C-9E56-A2E3C7C14F58}" srcOrd="0" destOrd="0" presId="urn:microsoft.com/office/officeart/2005/8/layout/chevron2"/>
    <dgm:cxn modelId="{58E422E4-8AA0-466C-84FF-11C27DF8A232}" srcId="{B95DAA12-63AD-4760-8822-2247EF15A601}" destId="{1C775F3C-CFEC-4099-A4A8-F0A5A719EF24}" srcOrd="4" destOrd="0" parTransId="{7A06F027-BE20-422D-B367-4C214C23F35F}" sibTransId="{25E3A615-7FA2-4683-85AB-4DF7D09D8672}"/>
    <dgm:cxn modelId="{2E32062F-CDAC-4674-B68C-A3E40B9A0E11}" srcId="{1002FFE4-9E48-4CFB-9A26-00CF389C640B}" destId="{37D0155A-060A-4502-9FB4-70B8C413DB22}" srcOrd="1" destOrd="0" parTransId="{32E2DA59-044C-409C-83D0-E7EC71DF52C6}" sibTransId="{C9591260-0B12-4536-9B8C-A5B95071010B}"/>
    <dgm:cxn modelId="{ECFB4000-D82C-4857-93EF-C58E8F9568E8}" srcId="{AB2E08F6-C92E-43C2-B621-A23B81B2C378}" destId="{57FB3EE7-6E6C-48B5-8ACB-F3BC09672035}" srcOrd="4" destOrd="0" parTransId="{2C57C521-632F-43E6-8635-CBEE0FA4F47C}" sibTransId="{9151AD1C-CDCE-479B-AFBD-2FC6957E8630}"/>
    <dgm:cxn modelId="{790D8C2F-086F-442E-B94C-7A61CE1C0F02}" srcId="{FA2D1302-B46C-43F3-87BF-7B8EAED67D80}" destId="{1002FFE4-9E48-4CFB-9A26-00CF389C640B}" srcOrd="2" destOrd="0" parTransId="{BEDE0F65-DA0B-4E6E-9992-C1874C823DC7}" sibTransId="{207B0BCB-9CAA-47E4-B972-9F2AA0FC866A}"/>
    <dgm:cxn modelId="{0F56AD68-5B6E-4490-AF36-3CC669F44927}" type="presOf" srcId="{E5F78F24-05ED-4DC2-BC44-FE9725810AB4}" destId="{D1F6CD34-97CA-4589-B394-782089F4850B}" srcOrd="0" destOrd="2" presId="urn:microsoft.com/office/officeart/2005/8/layout/chevron2"/>
    <dgm:cxn modelId="{5643D6BC-FAEE-4E40-BC73-736C16E7A548}" srcId="{FA2D1302-B46C-43F3-87BF-7B8EAED67D80}" destId="{AB2E08F6-C92E-43C2-B621-A23B81B2C378}" srcOrd="0" destOrd="0" parTransId="{CC82B797-8E37-453D-8E9C-D6A9C364AFA6}" sibTransId="{3EC4F018-6484-48CB-A69F-1DCF9A53FA7F}"/>
    <dgm:cxn modelId="{25E33D39-8F4B-4E03-A1C9-D47F5114E1AA}" type="presOf" srcId="{2083B336-6551-43D9-B307-0AC83816F473}" destId="{B2D1A780-CEE5-40A8-80AC-FA23190C26ED}" srcOrd="0" destOrd="2" presId="urn:microsoft.com/office/officeart/2005/8/layout/chevron2"/>
    <dgm:cxn modelId="{A3B807C8-98E6-4B44-BD55-D1BC480E09A9}" srcId="{1002FFE4-9E48-4CFB-9A26-00CF389C640B}" destId="{1DEBE7CB-0701-42DD-B30F-E203166CCAFB}" srcOrd="0" destOrd="0" parTransId="{BB77A0B3-E597-4476-9132-E5E1FB1B34B9}" sibTransId="{3B3A6926-F13E-409E-9FAF-8B5D0F6DF5E5}"/>
    <dgm:cxn modelId="{B5F4BD89-9D8A-4CA2-8BFF-441E0D0109B9}" srcId="{B95DAA12-63AD-4760-8822-2247EF15A601}" destId="{2A0AAB4C-7F6C-424C-BC59-59ADFDF0AE82}" srcOrd="3" destOrd="0" parTransId="{3BD93F2D-0125-4F64-A95D-BD14699B628D}" sibTransId="{B83A5014-0004-4876-BE6E-13C7603A086D}"/>
    <dgm:cxn modelId="{987A8A1C-564D-4FEC-9A97-C0157EA7FF58}" type="presOf" srcId="{281D6A1E-8185-40CE-8EB4-43272903830C}" destId="{B2D1A780-CEE5-40A8-80AC-FA23190C26ED}" srcOrd="0" destOrd="0" presId="urn:microsoft.com/office/officeart/2005/8/layout/chevron2"/>
    <dgm:cxn modelId="{A108AB3D-FF50-4CD4-A7AE-B115BB365E54}" type="presOf" srcId="{B43B6478-46E9-458A-93D6-A40C0A58E4BA}" destId="{4765E029-EF2C-4F78-A3BE-5E5669B1A7BC}" srcOrd="0" destOrd="3" presId="urn:microsoft.com/office/officeart/2005/8/layout/chevron2"/>
    <dgm:cxn modelId="{D3C3A8C0-3378-4878-9DED-F9F5E050E1D4}" srcId="{AB2E08F6-C92E-43C2-B621-A23B81B2C378}" destId="{B43B6478-46E9-458A-93D6-A40C0A58E4BA}" srcOrd="3" destOrd="0" parTransId="{AF4AC811-7B59-4994-9A26-543735229546}" sibTransId="{5DBEA7DE-1F2E-451B-9F2E-9888ED4A99A4}"/>
    <dgm:cxn modelId="{05C4A53F-B133-4823-ABFB-403EF1B106AE}" type="presOf" srcId="{F5BBFD90-B94A-4778-AC2D-538A2C8E0CD6}" destId="{4765E029-EF2C-4F78-A3BE-5E5669B1A7BC}" srcOrd="0" destOrd="1" presId="urn:microsoft.com/office/officeart/2005/8/layout/chevron2"/>
    <dgm:cxn modelId="{F2ADC2A6-2666-4569-A4C0-4D0085DE5170}" type="presOf" srcId="{E6B154B8-8FE6-42E8-A0D6-5500FA11DCB1}" destId="{4765E029-EF2C-4F78-A3BE-5E5669B1A7BC}" srcOrd="0" destOrd="2" presId="urn:microsoft.com/office/officeart/2005/8/layout/chevron2"/>
    <dgm:cxn modelId="{09F3690B-C003-4DDC-89B1-4C529972B076}" srcId="{AB2E08F6-C92E-43C2-B621-A23B81B2C378}" destId="{F5BBFD90-B94A-4778-AC2D-538A2C8E0CD6}" srcOrd="1" destOrd="0" parTransId="{7A9B76A2-50A0-4108-9AAB-4815597A1358}" sibTransId="{A58A6EC2-1A8D-40B9-85AF-36A8FC36BB7D}"/>
    <dgm:cxn modelId="{5911264A-243E-479F-A022-9C07989AF40E}" type="presParOf" srcId="{6D2845EC-2AE4-4C7C-B217-401916C6D56C}" destId="{8693A0FC-3ACD-47FB-B152-68C0CC266E2B}" srcOrd="0" destOrd="0" presId="urn:microsoft.com/office/officeart/2005/8/layout/chevron2"/>
    <dgm:cxn modelId="{9E54F6BB-9083-447D-9A22-38E8E1445C46}" type="presParOf" srcId="{8693A0FC-3ACD-47FB-B152-68C0CC266E2B}" destId="{25B9633B-07B7-4D3C-9E56-A2E3C7C14F58}" srcOrd="0" destOrd="0" presId="urn:microsoft.com/office/officeart/2005/8/layout/chevron2"/>
    <dgm:cxn modelId="{662F1D5B-C329-4514-89FD-39981B664D20}" type="presParOf" srcId="{8693A0FC-3ACD-47FB-B152-68C0CC266E2B}" destId="{4765E029-EF2C-4F78-A3BE-5E5669B1A7BC}" srcOrd="1" destOrd="0" presId="urn:microsoft.com/office/officeart/2005/8/layout/chevron2"/>
    <dgm:cxn modelId="{66AF4ACC-C4FE-4F49-B476-C6A5C6475297}" type="presParOf" srcId="{6D2845EC-2AE4-4C7C-B217-401916C6D56C}" destId="{644A1B11-48B3-4D0A-A71B-A4CAE306078C}" srcOrd="1" destOrd="0" presId="urn:microsoft.com/office/officeart/2005/8/layout/chevron2"/>
    <dgm:cxn modelId="{0D90D542-59DE-472B-BFF9-20C1E580AE55}" type="presParOf" srcId="{6D2845EC-2AE4-4C7C-B217-401916C6D56C}" destId="{22FCE584-E595-442D-AC23-8591D544DE11}" srcOrd="2" destOrd="0" presId="urn:microsoft.com/office/officeart/2005/8/layout/chevron2"/>
    <dgm:cxn modelId="{E8988640-11FF-40A5-82BD-16D5959BA8A1}" type="presParOf" srcId="{22FCE584-E595-442D-AC23-8591D544DE11}" destId="{93A953BD-CB85-4792-9ECA-AB46DE2E2AA0}" srcOrd="0" destOrd="0" presId="urn:microsoft.com/office/officeart/2005/8/layout/chevron2"/>
    <dgm:cxn modelId="{D0DCA7D9-DD1D-4EBB-88F7-38FF80483041}" type="presParOf" srcId="{22FCE584-E595-442D-AC23-8591D544DE11}" destId="{B2D1A780-CEE5-40A8-80AC-FA23190C26ED}" srcOrd="1" destOrd="0" presId="urn:microsoft.com/office/officeart/2005/8/layout/chevron2"/>
    <dgm:cxn modelId="{9BB7B072-14AB-49B8-9287-A1A207360661}" type="presParOf" srcId="{6D2845EC-2AE4-4C7C-B217-401916C6D56C}" destId="{EBB96DA2-1C88-47A5-AC57-AB4045B9A98E}" srcOrd="3" destOrd="0" presId="urn:microsoft.com/office/officeart/2005/8/layout/chevron2"/>
    <dgm:cxn modelId="{8D9236E7-4A04-48A7-89DD-EE8626675841}" type="presParOf" srcId="{6D2845EC-2AE4-4C7C-B217-401916C6D56C}" destId="{CEE15ED3-B365-4379-813A-AD586DCADBFC}" srcOrd="4" destOrd="0" presId="urn:microsoft.com/office/officeart/2005/8/layout/chevron2"/>
    <dgm:cxn modelId="{AD9AA929-245E-4F59-870F-48763EB2C467}" type="presParOf" srcId="{CEE15ED3-B365-4379-813A-AD586DCADBFC}" destId="{D2CA54F2-DD1B-4B4E-B750-D553E85B0540}" srcOrd="0" destOrd="0" presId="urn:microsoft.com/office/officeart/2005/8/layout/chevron2"/>
    <dgm:cxn modelId="{BF6FFA5A-CED8-4659-AD1F-EE56592D858D}" type="presParOf" srcId="{CEE15ED3-B365-4379-813A-AD586DCADBFC}" destId="{D1F6CD34-97CA-4589-B394-782089F485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2D1302-B46C-43F3-87BF-7B8EAED67D80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B2E08F6-C92E-43C2-B621-A23B81B2C378}">
      <dgm:prSet phldrT="[Text]"/>
      <dgm:spPr/>
      <dgm:t>
        <a:bodyPr/>
        <a:lstStyle/>
        <a:p>
          <a:r>
            <a:rPr lang="en-US" dirty="0" smtClean="0"/>
            <a:t>Modeling</a:t>
          </a:r>
          <a:endParaRPr lang="de-DE" dirty="0"/>
        </a:p>
      </dgm:t>
    </dgm:pt>
    <dgm:pt modelId="{CC82B797-8E37-453D-8E9C-D6A9C364AFA6}" type="parTrans" cxnId="{5643D6BC-FAEE-4E40-BC73-736C16E7A548}">
      <dgm:prSet/>
      <dgm:spPr/>
      <dgm:t>
        <a:bodyPr/>
        <a:lstStyle/>
        <a:p>
          <a:endParaRPr lang="de-DE"/>
        </a:p>
      </dgm:t>
    </dgm:pt>
    <dgm:pt modelId="{3EC4F018-6484-48CB-A69F-1DCF9A53FA7F}" type="sibTrans" cxnId="{5643D6BC-FAEE-4E40-BC73-736C16E7A548}">
      <dgm:prSet/>
      <dgm:spPr/>
      <dgm:t>
        <a:bodyPr/>
        <a:lstStyle/>
        <a:p>
          <a:endParaRPr lang="de-DE"/>
        </a:p>
      </dgm:t>
    </dgm:pt>
    <dgm:pt modelId="{8051D395-C475-429E-BC2A-DA7F3CC8D195}">
      <dgm:prSet phldrT="[Text]"/>
      <dgm:spPr/>
      <dgm:t>
        <a:bodyPr/>
        <a:lstStyle/>
        <a:p>
          <a:r>
            <a:rPr lang="en-US" dirty="0" err="1" smtClean="0"/>
            <a:t>Methodenwahl</a:t>
          </a:r>
          <a:r>
            <a:rPr lang="en-US" dirty="0" smtClean="0"/>
            <a:t>: content-, demographic-, collaborative filtering, model vs. memory based, Data-Mining-</a:t>
          </a:r>
          <a:r>
            <a:rPr lang="en-US" dirty="0" err="1" smtClean="0"/>
            <a:t>Techniken</a:t>
          </a:r>
          <a:endParaRPr lang="de-DE" dirty="0"/>
        </a:p>
      </dgm:t>
    </dgm:pt>
    <dgm:pt modelId="{AF748784-ECA7-4035-8622-0B9D326DFD3D}" type="parTrans" cxnId="{B505B113-81AC-4A2F-B943-3EC9A4495DB4}">
      <dgm:prSet/>
      <dgm:spPr/>
      <dgm:t>
        <a:bodyPr/>
        <a:lstStyle/>
        <a:p>
          <a:endParaRPr lang="de-DE"/>
        </a:p>
      </dgm:t>
    </dgm:pt>
    <dgm:pt modelId="{85EE5730-2C6A-49B7-8414-B2A4A0B4A1F1}" type="sibTrans" cxnId="{B505B113-81AC-4A2F-B943-3EC9A4495DB4}">
      <dgm:prSet/>
      <dgm:spPr/>
      <dgm:t>
        <a:bodyPr/>
        <a:lstStyle/>
        <a:p>
          <a:endParaRPr lang="de-DE"/>
        </a:p>
      </dgm:t>
    </dgm:pt>
    <dgm:pt modelId="{B95DAA12-63AD-4760-8822-2247EF15A601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de-DE" dirty="0"/>
        </a:p>
      </dgm:t>
    </dgm:pt>
    <dgm:pt modelId="{AE6335EB-4B21-4EDE-9191-66EE825B3726}" type="parTrans" cxnId="{7B3C27CA-6CE1-4058-A3F3-95A75D5F3DDB}">
      <dgm:prSet/>
      <dgm:spPr/>
      <dgm:t>
        <a:bodyPr/>
        <a:lstStyle/>
        <a:p>
          <a:endParaRPr lang="de-DE"/>
        </a:p>
      </dgm:t>
    </dgm:pt>
    <dgm:pt modelId="{C63935AD-AF83-4F42-86D9-CD633DBDBA44}" type="sibTrans" cxnId="{7B3C27CA-6CE1-4058-A3F3-95A75D5F3DDB}">
      <dgm:prSet/>
      <dgm:spPr/>
      <dgm:t>
        <a:bodyPr/>
        <a:lstStyle/>
        <a:p>
          <a:endParaRPr lang="de-DE"/>
        </a:p>
      </dgm:t>
    </dgm:pt>
    <dgm:pt modelId="{281D6A1E-8185-40CE-8EB4-43272903830C}">
      <dgm:prSet phldrT="[Text]"/>
      <dgm:spPr/>
      <dgm:t>
        <a:bodyPr/>
        <a:lstStyle/>
        <a:p>
          <a:r>
            <a:rPr lang="en-US" dirty="0" smtClean="0"/>
            <a:t>Interpretation der Tests </a:t>
          </a:r>
          <a:r>
            <a:rPr lang="en-US" dirty="0" err="1" smtClean="0"/>
            <a:t>bzw</a:t>
          </a:r>
          <a:r>
            <a:rPr lang="en-US" dirty="0" smtClean="0"/>
            <a:t>. des </a:t>
          </a:r>
          <a:r>
            <a:rPr lang="en-US" dirty="0" err="1" smtClean="0"/>
            <a:t>impliziten</a:t>
          </a:r>
          <a:r>
            <a:rPr lang="en-US" dirty="0" smtClean="0"/>
            <a:t> Feedbacks</a:t>
          </a:r>
          <a:endParaRPr lang="de-DE" dirty="0"/>
        </a:p>
      </dgm:t>
    </dgm:pt>
    <dgm:pt modelId="{3D2EFB73-2273-4EFE-9FC9-33EEE6C157FB}" type="parTrans" cxnId="{860F5F86-6EE9-458D-8A3F-552144BEB683}">
      <dgm:prSet/>
      <dgm:spPr/>
      <dgm:t>
        <a:bodyPr/>
        <a:lstStyle/>
        <a:p>
          <a:endParaRPr lang="de-DE"/>
        </a:p>
      </dgm:t>
    </dgm:pt>
    <dgm:pt modelId="{FA5802BC-FA56-48BC-9168-F9BE6B793B8C}" type="sibTrans" cxnId="{860F5F86-6EE9-458D-8A3F-552144BEB683}">
      <dgm:prSet/>
      <dgm:spPr/>
      <dgm:t>
        <a:bodyPr/>
        <a:lstStyle/>
        <a:p>
          <a:endParaRPr lang="de-DE"/>
        </a:p>
      </dgm:t>
    </dgm:pt>
    <dgm:pt modelId="{1002FFE4-9E48-4CFB-9A26-00CF389C640B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de-DE" dirty="0"/>
        </a:p>
      </dgm:t>
    </dgm:pt>
    <dgm:pt modelId="{BEDE0F65-DA0B-4E6E-9992-C1874C823DC7}" type="parTrans" cxnId="{790D8C2F-086F-442E-B94C-7A61CE1C0F02}">
      <dgm:prSet/>
      <dgm:spPr/>
      <dgm:t>
        <a:bodyPr/>
        <a:lstStyle/>
        <a:p>
          <a:endParaRPr lang="de-DE"/>
        </a:p>
      </dgm:t>
    </dgm:pt>
    <dgm:pt modelId="{207B0BCB-9CAA-47E4-B972-9F2AA0FC866A}" type="sibTrans" cxnId="{790D8C2F-086F-442E-B94C-7A61CE1C0F02}">
      <dgm:prSet/>
      <dgm:spPr/>
      <dgm:t>
        <a:bodyPr/>
        <a:lstStyle/>
        <a:p>
          <a:endParaRPr lang="de-DE"/>
        </a:p>
      </dgm:t>
    </dgm:pt>
    <dgm:pt modelId="{1DEBE7CB-0701-42DD-B30F-E203166CCAFB}">
      <dgm:prSet phldrT="[Text]"/>
      <dgm:spPr/>
      <dgm:t>
        <a:bodyPr/>
        <a:lstStyle/>
        <a:p>
          <a:r>
            <a:rPr lang="en-US" dirty="0" err="1" smtClean="0"/>
            <a:t>Idealerweise</a:t>
          </a:r>
          <a:r>
            <a:rPr lang="en-US" dirty="0" smtClean="0"/>
            <a:t> </a:t>
          </a:r>
          <a:r>
            <a:rPr lang="en-US" dirty="0" err="1" smtClean="0"/>
            <a:t>läuft</a:t>
          </a:r>
          <a:r>
            <a:rPr lang="en-US" dirty="0" smtClean="0"/>
            <a:t> Evaluation der </a:t>
          </a:r>
          <a:r>
            <a:rPr lang="en-US" dirty="0" err="1" smtClean="0"/>
            <a:t>Nützlichkeit</a:t>
          </a:r>
          <a:r>
            <a:rPr lang="en-US" dirty="0" smtClean="0"/>
            <a:t> </a:t>
          </a:r>
          <a:r>
            <a:rPr lang="en-US" dirty="0" err="1" smtClean="0"/>
            <a:t>weiterhin</a:t>
          </a:r>
          <a:r>
            <a:rPr lang="en-US" dirty="0" smtClean="0"/>
            <a:t>: </a:t>
          </a:r>
          <a:r>
            <a:rPr lang="en-US" dirty="0" err="1" smtClean="0"/>
            <a:t>Präferenzen</a:t>
          </a:r>
          <a:r>
            <a:rPr lang="en-US" dirty="0" smtClean="0"/>
            <a:t> </a:t>
          </a:r>
          <a:r>
            <a:rPr lang="en-US" dirty="0" err="1" smtClean="0"/>
            <a:t>ändern</a:t>
          </a:r>
          <a:r>
            <a:rPr lang="en-US" dirty="0" smtClean="0"/>
            <a:t> </a:t>
          </a:r>
          <a:r>
            <a:rPr lang="en-US" dirty="0" err="1" smtClean="0"/>
            <a:t>sich</a:t>
          </a:r>
          <a:endParaRPr lang="de-DE" dirty="0"/>
        </a:p>
      </dgm:t>
    </dgm:pt>
    <dgm:pt modelId="{BB77A0B3-E597-4476-9132-E5E1FB1B34B9}" type="parTrans" cxnId="{A3B807C8-98E6-4B44-BD55-D1BC480E09A9}">
      <dgm:prSet/>
      <dgm:spPr/>
      <dgm:t>
        <a:bodyPr/>
        <a:lstStyle/>
        <a:p>
          <a:endParaRPr lang="de-DE"/>
        </a:p>
      </dgm:t>
    </dgm:pt>
    <dgm:pt modelId="{3B3A6926-F13E-409E-9FAF-8B5D0F6DF5E5}" type="sibTrans" cxnId="{A3B807C8-98E6-4B44-BD55-D1BC480E09A9}">
      <dgm:prSet/>
      <dgm:spPr/>
      <dgm:t>
        <a:bodyPr/>
        <a:lstStyle/>
        <a:p>
          <a:endParaRPr lang="de-DE"/>
        </a:p>
      </dgm:t>
    </dgm:pt>
    <dgm:pt modelId="{0185C235-9F80-41FC-A1C8-0C1FB5D79C18}">
      <dgm:prSet phldrT="[Text]"/>
      <dgm:spPr/>
      <dgm:t>
        <a:bodyPr/>
        <a:lstStyle/>
        <a:p>
          <a:r>
            <a:rPr lang="en-US" dirty="0" err="1" smtClean="0"/>
            <a:t>Evaluationsmetriken</a:t>
          </a:r>
          <a:r>
            <a:rPr lang="en-US" dirty="0" smtClean="0"/>
            <a:t>: </a:t>
          </a:r>
          <a:r>
            <a:rPr lang="en-US" dirty="0" err="1" smtClean="0"/>
            <a:t>Genauigkeit</a:t>
          </a:r>
          <a:r>
            <a:rPr lang="en-US" dirty="0" smtClean="0"/>
            <a:t> vs. </a:t>
          </a:r>
          <a:r>
            <a:rPr lang="en-US" dirty="0" err="1" smtClean="0"/>
            <a:t>Diversität</a:t>
          </a:r>
          <a:r>
            <a:rPr lang="en-US" dirty="0" smtClean="0"/>
            <a:t>, </a:t>
          </a:r>
          <a:r>
            <a:rPr lang="en-US" dirty="0" err="1" smtClean="0"/>
            <a:t>implizites</a:t>
          </a:r>
          <a:r>
            <a:rPr lang="en-US" dirty="0" smtClean="0"/>
            <a:t> Feedback</a:t>
          </a:r>
          <a:endParaRPr lang="de-DE" dirty="0"/>
        </a:p>
      </dgm:t>
    </dgm:pt>
    <dgm:pt modelId="{4CFA2FC5-6C53-4E96-AF00-3993F9AC8427}" type="parTrans" cxnId="{73D85AED-1C3A-41F1-B7CD-5440720C76DA}">
      <dgm:prSet/>
      <dgm:spPr/>
      <dgm:t>
        <a:bodyPr/>
        <a:lstStyle/>
        <a:p>
          <a:endParaRPr lang="de-DE"/>
        </a:p>
      </dgm:t>
    </dgm:pt>
    <dgm:pt modelId="{A0BA1C5E-1C73-4AEF-B3A2-7EAD05E86DF2}" type="sibTrans" cxnId="{73D85AED-1C3A-41F1-B7CD-5440720C76DA}">
      <dgm:prSet/>
      <dgm:spPr/>
      <dgm:t>
        <a:bodyPr/>
        <a:lstStyle/>
        <a:p>
          <a:endParaRPr lang="de-DE"/>
        </a:p>
      </dgm:t>
    </dgm:pt>
    <dgm:pt modelId="{6E3C52FA-3A1F-4EAF-9B4D-6C5BD60714F0}">
      <dgm:prSet phldrT="[Text]"/>
      <dgm:spPr/>
      <dgm:t>
        <a:bodyPr/>
        <a:lstStyle/>
        <a:p>
          <a:r>
            <a:rPr lang="en-US" dirty="0" err="1" smtClean="0"/>
            <a:t>Kombination</a:t>
          </a:r>
          <a:r>
            <a:rPr lang="en-US" dirty="0" smtClean="0"/>
            <a:t> von </a:t>
          </a:r>
          <a:r>
            <a:rPr lang="en-US" dirty="0" err="1" smtClean="0"/>
            <a:t>Algorithmen</a:t>
          </a:r>
          <a:r>
            <a:rPr lang="en-US" dirty="0" smtClean="0"/>
            <a:t>, Page-</a:t>
          </a:r>
          <a:r>
            <a:rPr lang="en-US" dirty="0" err="1" smtClean="0"/>
            <a:t>Generierung</a:t>
          </a:r>
          <a:endParaRPr lang="de-DE" dirty="0"/>
        </a:p>
      </dgm:t>
    </dgm:pt>
    <dgm:pt modelId="{F4FC5135-918B-4305-90F0-AC1B855D2D79}" type="parTrans" cxnId="{25528E93-7490-4169-B960-DFBB26B6FFB9}">
      <dgm:prSet/>
      <dgm:spPr/>
      <dgm:t>
        <a:bodyPr/>
        <a:lstStyle/>
        <a:p>
          <a:endParaRPr lang="de-DE"/>
        </a:p>
      </dgm:t>
    </dgm:pt>
    <dgm:pt modelId="{333D2F41-817C-4C9A-A11E-A8346C44AB4C}" type="sibTrans" cxnId="{25528E93-7490-4169-B960-DFBB26B6FFB9}">
      <dgm:prSet/>
      <dgm:spPr/>
      <dgm:t>
        <a:bodyPr/>
        <a:lstStyle/>
        <a:p>
          <a:endParaRPr lang="de-DE"/>
        </a:p>
      </dgm:t>
    </dgm:pt>
    <dgm:pt modelId="{3EEDEB5F-8001-4038-9F6D-3E9FAA9F2C48}">
      <dgm:prSet phldrT="[Text]"/>
      <dgm:spPr/>
      <dgm:t>
        <a:bodyPr/>
        <a:lstStyle/>
        <a:p>
          <a:r>
            <a:rPr lang="en-US" dirty="0" err="1" smtClean="0"/>
            <a:t>Testdesign</a:t>
          </a:r>
          <a:r>
            <a:rPr lang="en-US" dirty="0" smtClean="0"/>
            <a:t>: </a:t>
          </a:r>
          <a:r>
            <a:rPr lang="en-US" dirty="0" err="1" smtClean="0"/>
            <a:t>bestehende</a:t>
          </a:r>
          <a:r>
            <a:rPr lang="en-US" dirty="0" smtClean="0"/>
            <a:t> </a:t>
          </a:r>
          <a:r>
            <a:rPr lang="en-US" dirty="0" err="1" smtClean="0"/>
            <a:t>Datenbanken</a:t>
          </a:r>
          <a:r>
            <a:rPr lang="en-US" dirty="0" smtClean="0"/>
            <a:t> </a:t>
          </a:r>
          <a:r>
            <a:rPr lang="en-US" dirty="0" err="1" smtClean="0"/>
            <a:t>z.B</a:t>
          </a:r>
          <a:r>
            <a:rPr lang="en-US" dirty="0" smtClean="0"/>
            <a:t>. von Netflix, </a:t>
          </a:r>
          <a:r>
            <a:rPr lang="en-US" dirty="0" err="1" smtClean="0"/>
            <a:t>lastfm</a:t>
          </a:r>
          <a:r>
            <a:rPr lang="en-US" dirty="0" smtClean="0"/>
            <a:t> </a:t>
          </a:r>
          <a:r>
            <a:rPr lang="en-US" dirty="0" err="1" smtClean="0"/>
            <a:t>oder</a:t>
          </a:r>
          <a:r>
            <a:rPr lang="en-US" dirty="0" smtClean="0"/>
            <a:t> A/B-Test?</a:t>
          </a:r>
          <a:endParaRPr lang="de-DE" dirty="0"/>
        </a:p>
      </dgm:t>
    </dgm:pt>
    <dgm:pt modelId="{95FBD850-5CFE-4DA7-8BB5-7375B4BF50F5}" type="parTrans" cxnId="{34652863-5E81-401D-A01D-EB5E5990B64C}">
      <dgm:prSet/>
      <dgm:spPr/>
      <dgm:t>
        <a:bodyPr/>
        <a:lstStyle/>
        <a:p>
          <a:endParaRPr lang="de-DE"/>
        </a:p>
      </dgm:t>
    </dgm:pt>
    <dgm:pt modelId="{FBB3E673-EB9F-4D6F-A120-371EB3885657}" type="sibTrans" cxnId="{34652863-5E81-401D-A01D-EB5E5990B64C}">
      <dgm:prSet/>
      <dgm:spPr/>
      <dgm:t>
        <a:bodyPr/>
        <a:lstStyle/>
        <a:p>
          <a:endParaRPr lang="de-DE"/>
        </a:p>
      </dgm:t>
    </dgm:pt>
    <dgm:pt modelId="{323FE1CE-3A82-4E7F-A59C-C8E47053C7FC}">
      <dgm:prSet phldrT="[Text]"/>
      <dgm:spPr/>
      <dgm:t>
        <a:bodyPr/>
        <a:lstStyle/>
        <a:p>
          <a:r>
            <a:rPr lang="en-US" dirty="0" smtClean="0"/>
            <a:t>Positive feedback loop, </a:t>
          </a:r>
          <a:r>
            <a:rPr lang="en-US" dirty="0" err="1" smtClean="0"/>
            <a:t>Ablehnung</a:t>
          </a:r>
          <a:r>
            <a:rPr lang="en-US" dirty="0" smtClean="0"/>
            <a:t> von </a:t>
          </a:r>
          <a:r>
            <a:rPr lang="en-US" dirty="0" err="1" smtClean="0"/>
            <a:t>Neuem</a:t>
          </a:r>
          <a:endParaRPr lang="de-DE" dirty="0"/>
        </a:p>
      </dgm:t>
    </dgm:pt>
    <dgm:pt modelId="{20E59A36-8A9D-458D-9528-CF07C207F3A6}" type="parTrans" cxnId="{9741F82C-8879-44CF-B893-551ECBCC3C7B}">
      <dgm:prSet/>
      <dgm:spPr/>
      <dgm:t>
        <a:bodyPr/>
        <a:lstStyle/>
        <a:p>
          <a:endParaRPr lang="de-DE"/>
        </a:p>
      </dgm:t>
    </dgm:pt>
    <dgm:pt modelId="{3AAA391A-4221-47D0-9BF8-5AE5F3B17B82}" type="sibTrans" cxnId="{9741F82C-8879-44CF-B893-551ECBCC3C7B}">
      <dgm:prSet/>
      <dgm:spPr/>
      <dgm:t>
        <a:bodyPr/>
        <a:lstStyle/>
        <a:p>
          <a:endParaRPr lang="de-DE"/>
        </a:p>
      </dgm:t>
    </dgm:pt>
    <dgm:pt modelId="{C8227B3B-A3CB-4CAA-ACCA-7E02C152A8A3}">
      <dgm:prSet phldrT="[Text]"/>
      <dgm:spPr/>
      <dgm:t>
        <a:bodyPr/>
        <a:lstStyle/>
        <a:p>
          <a:endParaRPr lang="de-DE" dirty="0"/>
        </a:p>
      </dgm:t>
    </dgm:pt>
    <dgm:pt modelId="{1EA0E39A-D331-449D-B4D2-4FC0108A5084}" type="parTrans" cxnId="{93EF1275-A6F8-4278-A81C-E44B5AB5B5DB}">
      <dgm:prSet/>
      <dgm:spPr/>
      <dgm:t>
        <a:bodyPr/>
        <a:lstStyle/>
        <a:p>
          <a:endParaRPr lang="de-DE"/>
        </a:p>
      </dgm:t>
    </dgm:pt>
    <dgm:pt modelId="{CF69DCDC-72E3-43FB-8586-452DF3BEAC31}" type="sibTrans" cxnId="{93EF1275-A6F8-4278-A81C-E44B5AB5B5DB}">
      <dgm:prSet/>
      <dgm:spPr/>
      <dgm:t>
        <a:bodyPr/>
        <a:lstStyle/>
        <a:p>
          <a:endParaRPr lang="de-DE"/>
        </a:p>
      </dgm:t>
    </dgm:pt>
    <dgm:pt modelId="{79B95D9F-5294-4E32-8F97-6A0EF6AE9662}">
      <dgm:prSet phldrT="[Text]"/>
      <dgm:spPr/>
      <dgm:t>
        <a:bodyPr/>
        <a:lstStyle/>
        <a:p>
          <a:endParaRPr lang="de-DE" dirty="0"/>
        </a:p>
      </dgm:t>
    </dgm:pt>
    <dgm:pt modelId="{895F4B7E-6015-455F-9993-3794E61AD42C}" type="parTrans" cxnId="{18CD6B36-6A8C-4B1B-9865-68CAB8831917}">
      <dgm:prSet/>
      <dgm:spPr/>
      <dgm:t>
        <a:bodyPr/>
        <a:lstStyle/>
        <a:p>
          <a:endParaRPr lang="de-DE"/>
        </a:p>
      </dgm:t>
    </dgm:pt>
    <dgm:pt modelId="{5E85C9A2-8125-4A2D-8627-6059D8614278}" type="sibTrans" cxnId="{18CD6B36-6A8C-4B1B-9865-68CAB8831917}">
      <dgm:prSet/>
      <dgm:spPr/>
      <dgm:t>
        <a:bodyPr/>
        <a:lstStyle/>
        <a:p>
          <a:endParaRPr lang="de-DE"/>
        </a:p>
      </dgm:t>
    </dgm:pt>
    <dgm:pt modelId="{FBD16EAD-CFCB-48AB-84D3-1E2D9955382D}">
      <dgm:prSet phldrT="[Text]"/>
      <dgm:spPr/>
      <dgm:t>
        <a:bodyPr/>
        <a:lstStyle/>
        <a:p>
          <a:r>
            <a:rPr lang="en-US" dirty="0" err="1" smtClean="0"/>
            <a:t>statistische</a:t>
          </a:r>
          <a:r>
            <a:rPr lang="en-US" dirty="0" smtClean="0"/>
            <a:t> </a:t>
          </a:r>
          <a:r>
            <a:rPr lang="en-US" dirty="0" err="1" smtClean="0"/>
            <a:t>Relevanz</a:t>
          </a:r>
          <a:r>
            <a:rPr lang="en-US" dirty="0" smtClean="0"/>
            <a:t> (</a:t>
          </a:r>
          <a:r>
            <a:rPr lang="en-US" dirty="0" err="1" smtClean="0"/>
            <a:t>Störfaktoren</a:t>
          </a:r>
          <a:r>
            <a:rPr lang="en-US" dirty="0" smtClean="0"/>
            <a:t> </a:t>
          </a:r>
          <a:r>
            <a:rPr lang="en-US" dirty="0" err="1" smtClean="0"/>
            <a:t>hoch</a:t>
          </a:r>
          <a:r>
            <a:rPr lang="en-US" dirty="0" smtClean="0"/>
            <a:t>)</a:t>
          </a:r>
          <a:endParaRPr lang="de-DE" dirty="0"/>
        </a:p>
      </dgm:t>
    </dgm:pt>
    <dgm:pt modelId="{800F1393-650A-4995-BE5E-54966AF5E872}" type="parTrans" cxnId="{CE46655A-AAA6-47EA-9D01-1E0E4C93B093}">
      <dgm:prSet/>
      <dgm:spPr/>
      <dgm:t>
        <a:bodyPr/>
        <a:lstStyle/>
        <a:p>
          <a:endParaRPr lang="de-DE"/>
        </a:p>
      </dgm:t>
    </dgm:pt>
    <dgm:pt modelId="{F56E1056-C649-43CD-9AC3-0BAB0B517E40}" type="sibTrans" cxnId="{CE46655A-AAA6-47EA-9D01-1E0E4C93B093}">
      <dgm:prSet/>
      <dgm:spPr/>
      <dgm:t>
        <a:bodyPr/>
        <a:lstStyle/>
        <a:p>
          <a:endParaRPr lang="de-DE"/>
        </a:p>
      </dgm:t>
    </dgm:pt>
    <dgm:pt modelId="{259EB2E1-42B8-42F1-BF70-7CAF904FB8C2}">
      <dgm:prSet phldrT="[Text]"/>
      <dgm:spPr/>
      <dgm:t>
        <a:bodyPr/>
        <a:lstStyle/>
        <a:p>
          <a:endParaRPr lang="de-DE" dirty="0"/>
        </a:p>
      </dgm:t>
    </dgm:pt>
    <dgm:pt modelId="{247E5D84-B315-4970-BE2B-B8770C0E53C8}" type="parTrans" cxnId="{CAA2F690-BB9A-4178-B2B0-BFFD182F9C57}">
      <dgm:prSet/>
      <dgm:spPr/>
      <dgm:t>
        <a:bodyPr/>
        <a:lstStyle/>
        <a:p>
          <a:endParaRPr lang="de-DE"/>
        </a:p>
      </dgm:t>
    </dgm:pt>
    <dgm:pt modelId="{31EAA18E-A9DB-454B-B8EF-A806CE191159}" type="sibTrans" cxnId="{CAA2F690-BB9A-4178-B2B0-BFFD182F9C57}">
      <dgm:prSet/>
      <dgm:spPr/>
      <dgm:t>
        <a:bodyPr/>
        <a:lstStyle/>
        <a:p>
          <a:endParaRPr lang="de-DE"/>
        </a:p>
      </dgm:t>
    </dgm:pt>
    <dgm:pt modelId="{B02ECAE7-ECB2-491B-8FEE-E0FB679F5E36}">
      <dgm:prSet phldrT="[Text]"/>
      <dgm:spPr/>
      <dgm:t>
        <a:bodyPr/>
        <a:lstStyle/>
        <a:p>
          <a:endParaRPr lang="de-DE" dirty="0"/>
        </a:p>
      </dgm:t>
    </dgm:pt>
    <dgm:pt modelId="{CBDC0CE4-A16C-4BB4-8961-BDA9609C984A}" type="parTrans" cxnId="{EF9D4BDC-47C5-4F92-AD25-E7151CC7C43A}">
      <dgm:prSet/>
      <dgm:spPr/>
      <dgm:t>
        <a:bodyPr/>
        <a:lstStyle/>
        <a:p>
          <a:endParaRPr lang="de-DE"/>
        </a:p>
      </dgm:t>
    </dgm:pt>
    <dgm:pt modelId="{FFD49C88-4696-44BC-965D-E06CAADCD221}" type="sibTrans" cxnId="{EF9D4BDC-47C5-4F92-AD25-E7151CC7C43A}">
      <dgm:prSet/>
      <dgm:spPr/>
      <dgm:t>
        <a:bodyPr/>
        <a:lstStyle/>
        <a:p>
          <a:endParaRPr lang="de-DE"/>
        </a:p>
      </dgm:t>
    </dgm:pt>
    <dgm:pt modelId="{6D2845EC-2AE4-4C7C-B217-401916C6D56C}" type="pres">
      <dgm:prSet presAssocID="{FA2D1302-B46C-43F3-87BF-7B8EAED67D8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693A0FC-3ACD-47FB-B152-68C0CC266E2B}" type="pres">
      <dgm:prSet presAssocID="{AB2E08F6-C92E-43C2-B621-A23B81B2C378}" presName="composite" presStyleCnt="0"/>
      <dgm:spPr/>
    </dgm:pt>
    <dgm:pt modelId="{25B9633B-07B7-4D3C-9E56-A2E3C7C14F58}" type="pres">
      <dgm:prSet presAssocID="{AB2E08F6-C92E-43C2-B621-A23B81B2C37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65E029-EF2C-4F78-A3BE-5E5669B1A7BC}" type="pres">
      <dgm:prSet presAssocID="{AB2E08F6-C92E-43C2-B621-A23B81B2C37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4A1B11-48B3-4D0A-A71B-A4CAE306078C}" type="pres">
      <dgm:prSet presAssocID="{3EC4F018-6484-48CB-A69F-1DCF9A53FA7F}" presName="sp" presStyleCnt="0"/>
      <dgm:spPr/>
    </dgm:pt>
    <dgm:pt modelId="{22FCE584-E595-442D-AC23-8591D544DE11}" type="pres">
      <dgm:prSet presAssocID="{B95DAA12-63AD-4760-8822-2247EF15A601}" presName="composite" presStyleCnt="0"/>
      <dgm:spPr/>
    </dgm:pt>
    <dgm:pt modelId="{93A953BD-CB85-4792-9ECA-AB46DE2E2AA0}" type="pres">
      <dgm:prSet presAssocID="{B95DAA12-63AD-4760-8822-2247EF15A60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D1A780-CEE5-40A8-80AC-FA23190C26ED}" type="pres">
      <dgm:prSet presAssocID="{B95DAA12-63AD-4760-8822-2247EF15A60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B96DA2-1C88-47A5-AC57-AB4045B9A98E}" type="pres">
      <dgm:prSet presAssocID="{C63935AD-AF83-4F42-86D9-CD633DBDBA44}" presName="sp" presStyleCnt="0"/>
      <dgm:spPr/>
    </dgm:pt>
    <dgm:pt modelId="{CEE15ED3-B365-4379-813A-AD586DCADBFC}" type="pres">
      <dgm:prSet presAssocID="{1002FFE4-9E48-4CFB-9A26-00CF389C640B}" presName="composite" presStyleCnt="0"/>
      <dgm:spPr/>
    </dgm:pt>
    <dgm:pt modelId="{D2CA54F2-DD1B-4B4E-B750-D553E85B0540}" type="pres">
      <dgm:prSet presAssocID="{1002FFE4-9E48-4CFB-9A26-00CF389C640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F6CD34-97CA-4589-B394-782089F4850B}" type="pres">
      <dgm:prSet presAssocID="{1002FFE4-9E48-4CFB-9A26-00CF389C640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505B113-81AC-4A2F-B943-3EC9A4495DB4}" srcId="{AB2E08F6-C92E-43C2-B621-A23B81B2C378}" destId="{8051D395-C475-429E-BC2A-DA7F3CC8D195}" srcOrd="0" destOrd="0" parTransId="{AF748784-ECA7-4035-8622-0B9D326DFD3D}" sibTransId="{85EE5730-2C6A-49B7-8414-B2A4A0B4A1F1}"/>
    <dgm:cxn modelId="{73D85AED-1C3A-41F1-B7CD-5440720C76DA}" srcId="{AB2E08F6-C92E-43C2-B621-A23B81B2C378}" destId="{0185C235-9F80-41FC-A1C8-0C1FB5D79C18}" srcOrd="2" destOrd="0" parTransId="{4CFA2FC5-6C53-4E96-AF00-3993F9AC8427}" sibTransId="{A0BA1C5E-1C73-4AEF-B3A2-7EAD05E86DF2}"/>
    <dgm:cxn modelId="{B447BA44-A163-4F6C-BA2F-2130DF746C63}" type="presOf" srcId="{3EEDEB5F-8001-4038-9F6D-3E9FAA9F2C48}" destId="{4765E029-EF2C-4F78-A3BE-5E5669B1A7BC}" srcOrd="0" destOrd="1" presId="urn:microsoft.com/office/officeart/2005/8/layout/chevron2"/>
    <dgm:cxn modelId="{A3B807C8-98E6-4B44-BD55-D1BC480E09A9}" srcId="{1002FFE4-9E48-4CFB-9A26-00CF389C640B}" destId="{1DEBE7CB-0701-42DD-B30F-E203166CCAFB}" srcOrd="0" destOrd="0" parTransId="{BB77A0B3-E597-4476-9132-E5E1FB1B34B9}" sibTransId="{3B3A6926-F13E-409E-9FAF-8B5D0F6DF5E5}"/>
    <dgm:cxn modelId="{AA0DF6D6-07C8-4A33-B752-F082E28CC70C}" type="presOf" srcId="{FBD16EAD-CFCB-48AB-84D3-1E2D9955382D}" destId="{B2D1A780-CEE5-40A8-80AC-FA23190C26ED}" srcOrd="0" destOrd="1" presId="urn:microsoft.com/office/officeart/2005/8/layout/chevron2"/>
    <dgm:cxn modelId="{34652863-5E81-401D-A01D-EB5E5990B64C}" srcId="{AB2E08F6-C92E-43C2-B621-A23B81B2C378}" destId="{3EEDEB5F-8001-4038-9F6D-3E9FAA9F2C48}" srcOrd="1" destOrd="0" parTransId="{95FBD850-5CFE-4DA7-8BB5-7375B4BF50F5}" sibTransId="{FBB3E673-EB9F-4D6F-A120-371EB3885657}"/>
    <dgm:cxn modelId="{860F5F86-6EE9-458D-8A3F-552144BEB683}" srcId="{B95DAA12-63AD-4760-8822-2247EF15A601}" destId="{281D6A1E-8185-40CE-8EB4-43272903830C}" srcOrd="0" destOrd="0" parTransId="{3D2EFB73-2273-4EFE-9FC9-33EEE6C157FB}" sibTransId="{FA5802BC-FA56-48BC-9168-F9BE6B793B8C}"/>
    <dgm:cxn modelId="{790D8C2F-086F-442E-B94C-7A61CE1C0F02}" srcId="{FA2D1302-B46C-43F3-87BF-7B8EAED67D80}" destId="{1002FFE4-9E48-4CFB-9A26-00CF389C640B}" srcOrd="2" destOrd="0" parTransId="{BEDE0F65-DA0B-4E6E-9992-C1874C823DC7}" sibTransId="{207B0BCB-9CAA-47E4-B972-9F2AA0FC866A}"/>
    <dgm:cxn modelId="{987A8A1C-564D-4FEC-9A97-C0157EA7FF58}" type="presOf" srcId="{281D6A1E-8185-40CE-8EB4-43272903830C}" destId="{B2D1A780-CEE5-40A8-80AC-FA23190C26ED}" srcOrd="0" destOrd="0" presId="urn:microsoft.com/office/officeart/2005/8/layout/chevron2"/>
    <dgm:cxn modelId="{891BBDDD-051F-42FA-A9FB-30F44BDC9ADE}" type="presOf" srcId="{6E3C52FA-3A1F-4EAF-9B4D-6C5BD60714F0}" destId="{4765E029-EF2C-4F78-A3BE-5E5669B1A7BC}" srcOrd="0" destOrd="3" presId="urn:microsoft.com/office/officeart/2005/8/layout/chevron2"/>
    <dgm:cxn modelId="{C6C38E1E-E2A2-43D5-A447-722EE23D823E}" type="presOf" srcId="{1002FFE4-9E48-4CFB-9A26-00CF389C640B}" destId="{D2CA54F2-DD1B-4B4E-B750-D553E85B0540}" srcOrd="0" destOrd="0" presId="urn:microsoft.com/office/officeart/2005/8/layout/chevron2"/>
    <dgm:cxn modelId="{171D13FC-3802-42DC-9C85-1812735B3299}" type="presOf" srcId="{79B95D9F-5294-4E32-8F97-6A0EF6AE9662}" destId="{B2D1A780-CEE5-40A8-80AC-FA23190C26ED}" srcOrd="0" destOrd="3" presId="urn:microsoft.com/office/officeart/2005/8/layout/chevron2"/>
    <dgm:cxn modelId="{CAA2F690-BB9A-4178-B2B0-BFFD182F9C57}" srcId="{1002FFE4-9E48-4CFB-9A26-00CF389C640B}" destId="{259EB2E1-42B8-42F1-BF70-7CAF904FB8C2}" srcOrd="2" destOrd="0" parTransId="{247E5D84-B315-4970-BE2B-B8770C0E53C8}" sibTransId="{31EAA18E-A9DB-454B-B8EF-A806CE191159}"/>
    <dgm:cxn modelId="{9741F82C-8879-44CF-B893-551ECBCC3C7B}" srcId="{B95DAA12-63AD-4760-8822-2247EF15A601}" destId="{323FE1CE-3A82-4E7F-A59C-C8E47053C7FC}" srcOrd="2" destOrd="0" parTransId="{20E59A36-8A9D-458D-9528-CF07C207F3A6}" sibTransId="{3AAA391A-4221-47D0-9BF8-5AE5F3B17B82}"/>
    <dgm:cxn modelId="{F5FF36D2-BCFE-48FC-8D0D-6D42E51004DA}" type="presOf" srcId="{323FE1CE-3A82-4E7F-A59C-C8E47053C7FC}" destId="{B2D1A780-CEE5-40A8-80AC-FA23190C26ED}" srcOrd="0" destOrd="2" presId="urn:microsoft.com/office/officeart/2005/8/layout/chevron2"/>
    <dgm:cxn modelId="{25528E93-7490-4169-B960-DFBB26B6FFB9}" srcId="{AB2E08F6-C92E-43C2-B621-A23B81B2C378}" destId="{6E3C52FA-3A1F-4EAF-9B4D-6C5BD60714F0}" srcOrd="3" destOrd="0" parTransId="{F4FC5135-918B-4305-90F0-AC1B855D2D79}" sibTransId="{333D2F41-817C-4C9A-A11E-A8346C44AB4C}"/>
    <dgm:cxn modelId="{CE46655A-AAA6-47EA-9D01-1E0E4C93B093}" srcId="{B95DAA12-63AD-4760-8822-2247EF15A601}" destId="{FBD16EAD-CFCB-48AB-84D3-1E2D9955382D}" srcOrd="1" destOrd="0" parTransId="{800F1393-650A-4995-BE5E-54966AF5E872}" sibTransId="{F56E1056-C649-43CD-9AC3-0BAB0B517E40}"/>
    <dgm:cxn modelId="{B5A500D3-931C-4F35-BAAB-FD2E19F038F9}" type="presOf" srcId="{AB2E08F6-C92E-43C2-B621-A23B81B2C378}" destId="{25B9633B-07B7-4D3C-9E56-A2E3C7C14F58}" srcOrd="0" destOrd="0" presId="urn:microsoft.com/office/officeart/2005/8/layout/chevron2"/>
    <dgm:cxn modelId="{7B3C27CA-6CE1-4058-A3F3-95A75D5F3DDB}" srcId="{FA2D1302-B46C-43F3-87BF-7B8EAED67D80}" destId="{B95DAA12-63AD-4760-8822-2247EF15A601}" srcOrd="1" destOrd="0" parTransId="{AE6335EB-4B21-4EDE-9191-66EE825B3726}" sibTransId="{C63935AD-AF83-4F42-86D9-CD633DBDBA44}"/>
    <dgm:cxn modelId="{D8EFC346-60FA-4836-9B4A-77A94C9B64E0}" type="presOf" srcId="{8051D395-C475-429E-BC2A-DA7F3CC8D195}" destId="{4765E029-EF2C-4F78-A3BE-5E5669B1A7BC}" srcOrd="0" destOrd="0" presId="urn:microsoft.com/office/officeart/2005/8/layout/chevron2"/>
    <dgm:cxn modelId="{5643D6BC-FAEE-4E40-BC73-736C16E7A548}" srcId="{FA2D1302-B46C-43F3-87BF-7B8EAED67D80}" destId="{AB2E08F6-C92E-43C2-B621-A23B81B2C378}" srcOrd="0" destOrd="0" parTransId="{CC82B797-8E37-453D-8E9C-D6A9C364AFA6}" sibTransId="{3EC4F018-6484-48CB-A69F-1DCF9A53FA7F}"/>
    <dgm:cxn modelId="{D2A7F113-34FA-497A-853F-73A94E4CB306}" type="presOf" srcId="{B95DAA12-63AD-4760-8822-2247EF15A601}" destId="{93A953BD-CB85-4792-9ECA-AB46DE2E2AA0}" srcOrd="0" destOrd="0" presId="urn:microsoft.com/office/officeart/2005/8/layout/chevron2"/>
    <dgm:cxn modelId="{8960EB34-8414-45C4-84AF-C144AB4EA31A}" type="presOf" srcId="{259EB2E1-42B8-42F1-BF70-7CAF904FB8C2}" destId="{D1F6CD34-97CA-4589-B394-782089F4850B}" srcOrd="0" destOrd="2" presId="urn:microsoft.com/office/officeart/2005/8/layout/chevron2"/>
    <dgm:cxn modelId="{6E8B2F69-E583-40BE-A365-69D86AADA4D9}" type="presOf" srcId="{B02ECAE7-ECB2-491B-8FEE-E0FB679F5E36}" destId="{D1F6CD34-97CA-4589-B394-782089F4850B}" srcOrd="0" destOrd="1" presId="urn:microsoft.com/office/officeart/2005/8/layout/chevron2"/>
    <dgm:cxn modelId="{93EF1275-A6F8-4278-A81C-E44B5AB5B5DB}" srcId="{B95DAA12-63AD-4760-8822-2247EF15A601}" destId="{C8227B3B-A3CB-4CAA-ACCA-7E02C152A8A3}" srcOrd="4" destOrd="0" parTransId="{1EA0E39A-D331-449D-B4D2-4FC0108A5084}" sibTransId="{CF69DCDC-72E3-43FB-8586-452DF3BEAC31}"/>
    <dgm:cxn modelId="{EF9D4BDC-47C5-4F92-AD25-E7151CC7C43A}" srcId="{1002FFE4-9E48-4CFB-9A26-00CF389C640B}" destId="{B02ECAE7-ECB2-491B-8FEE-E0FB679F5E36}" srcOrd="1" destOrd="0" parTransId="{CBDC0CE4-A16C-4BB4-8961-BDA9609C984A}" sibTransId="{FFD49C88-4696-44BC-965D-E06CAADCD221}"/>
    <dgm:cxn modelId="{80C21BFB-2AE2-4447-B6F3-233EDE99EDAA}" type="presOf" srcId="{1DEBE7CB-0701-42DD-B30F-E203166CCAFB}" destId="{D1F6CD34-97CA-4589-B394-782089F4850B}" srcOrd="0" destOrd="0" presId="urn:microsoft.com/office/officeart/2005/8/layout/chevron2"/>
    <dgm:cxn modelId="{74B29E8A-62F4-4A28-A663-EDD7FE4F1E0E}" type="presOf" srcId="{0185C235-9F80-41FC-A1C8-0C1FB5D79C18}" destId="{4765E029-EF2C-4F78-A3BE-5E5669B1A7BC}" srcOrd="0" destOrd="2" presId="urn:microsoft.com/office/officeart/2005/8/layout/chevron2"/>
    <dgm:cxn modelId="{A15F56D6-AE49-42B5-AFBA-1B3EF2F5E6BA}" type="presOf" srcId="{FA2D1302-B46C-43F3-87BF-7B8EAED67D80}" destId="{6D2845EC-2AE4-4C7C-B217-401916C6D56C}" srcOrd="0" destOrd="0" presId="urn:microsoft.com/office/officeart/2005/8/layout/chevron2"/>
    <dgm:cxn modelId="{18CD6B36-6A8C-4B1B-9865-68CAB8831917}" srcId="{B95DAA12-63AD-4760-8822-2247EF15A601}" destId="{79B95D9F-5294-4E32-8F97-6A0EF6AE9662}" srcOrd="3" destOrd="0" parTransId="{895F4B7E-6015-455F-9993-3794E61AD42C}" sibTransId="{5E85C9A2-8125-4A2D-8627-6059D8614278}"/>
    <dgm:cxn modelId="{CA57B274-4CAB-4C8B-93C1-9FE34A7C6033}" type="presOf" srcId="{C8227B3B-A3CB-4CAA-ACCA-7E02C152A8A3}" destId="{B2D1A780-CEE5-40A8-80AC-FA23190C26ED}" srcOrd="0" destOrd="4" presId="urn:microsoft.com/office/officeart/2005/8/layout/chevron2"/>
    <dgm:cxn modelId="{5911264A-243E-479F-A022-9C07989AF40E}" type="presParOf" srcId="{6D2845EC-2AE4-4C7C-B217-401916C6D56C}" destId="{8693A0FC-3ACD-47FB-B152-68C0CC266E2B}" srcOrd="0" destOrd="0" presId="urn:microsoft.com/office/officeart/2005/8/layout/chevron2"/>
    <dgm:cxn modelId="{9E54F6BB-9083-447D-9A22-38E8E1445C46}" type="presParOf" srcId="{8693A0FC-3ACD-47FB-B152-68C0CC266E2B}" destId="{25B9633B-07B7-4D3C-9E56-A2E3C7C14F58}" srcOrd="0" destOrd="0" presId="urn:microsoft.com/office/officeart/2005/8/layout/chevron2"/>
    <dgm:cxn modelId="{662F1D5B-C329-4514-89FD-39981B664D20}" type="presParOf" srcId="{8693A0FC-3ACD-47FB-B152-68C0CC266E2B}" destId="{4765E029-EF2C-4F78-A3BE-5E5669B1A7BC}" srcOrd="1" destOrd="0" presId="urn:microsoft.com/office/officeart/2005/8/layout/chevron2"/>
    <dgm:cxn modelId="{66AF4ACC-C4FE-4F49-B476-C6A5C6475297}" type="presParOf" srcId="{6D2845EC-2AE4-4C7C-B217-401916C6D56C}" destId="{644A1B11-48B3-4D0A-A71B-A4CAE306078C}" srcOrd="1" destOrd="0" presId="urn:microsoft.com/office/officeart/2005/8/layout/chevron2"/>
    <dgm:cxn modelId="{0D90D542-59DE-472B-BFF9-20C1E580AE55}" type="presParOf" srcId="{6D2845EC-2AE4-4C7C-B217-401916C6D56C}" destId="{22FCE584-E595-442D-AC23-8591D544DE11}" srcOrd="2" destOrd="0" presId="urn:microsoft.com/office/officeart/2005/8/layout/chevron2"/>
    <dgm:cxn modelId="{E8988640-11FF-40A5-82BD-16D5959BA8A1}" type="presParOf" srcId="{22FCE584-E595-442D-AC23-8591D544DE11}" destId="{93A953BD-CB85-4792-9ECA-AB46DE2E2AA0}" srcOrd="0" destOrd="0" presId="urn:microsoft.com/office/officeart/2005/8/layout/chevron2"/>
    <dgm:cxn modelId="{D0DCA7D9-DD1D-4EBB-88F7-38FF80483041}" type="presParOf" srcId="{22FCE584-E595-442D-AC23-8591D544DE11}" destId="{B2D1A780-CEE5-40A8-80AC-FA23190C26ED}" srcOrd="1" destOrd="0" presId="urn:microsoft.com/office/officeart/2005/8/layout/chevron2"/>
    <dgm:cxn modelId="{9BB7B072-14AB-49B8-9287-A1A207360661}" type="presParOf" srcId="{6D2845EC-2AE4-4C7C-B217-401916C6D56C}" destId="{EBB96DA2-1C88-47A5-AC57-AB4045B9A98E}" srcOrd="3" destOrd="0" presId="urn:microsoft.com/office/officeart/2005/8/layout/chevron2"/>
    <dgm:cxn modelId="{8D9236E7-4A04-48A7-89DD-EE8626675841}" type="presParOf" srcId="{6D2845EC-2AE4-4C7C-B217-401916C6D56C}" destId="{CEE15ED3-B365-4379-813A-AD586DCADBFC}" srcOrd="4" destOrd="0" presId="urn:microsoft.com/office/officeart/2005/8/layout/chevron2"/>
    <dgm:cxn modelId="{AD9AA929-245E-4F59-870F-48763EB2C467}" type="presParOf" srcId="{CEE15ED3-B365-4379-813A-AD586DCADBFC}" destId="{D2CA54F2-DD1B-4B4E-B750-D553E85B0540}" srcOrd="0" destOrd="0" presId="urn:microsoft.com/office/officeart/2005/8/layout/chevron2"/>
    <dgm:cxn modelId="{BF6FFA5A-CED8-4659-AD1F-EE56592D858D}" type="presParOf" srcId="{CEE15ED3-B365-4379-813A-AD586DCADBFC}" destId="{D1F6CD34-97CA-4589-B394-782089F485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119AF-8634-42A8-8D26-9C0F50E46CCC}">
      <dsp:nvSpPr>
        <dsp:cNvPr id="0" name=""/>
        <dsp:cNvSpPr/>
      </dsp:nvSpPr>
      <dsp:spPr>
        <a:xfrm>
          <a:off x="740663" y="1234010"/>
          <a:ext cx="7159752" cy="3700116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AECE5-EA0E-44D0-B9B8-000F83980E9E}">
      <dsp:nvSpPr>
        <dsp:cNvPr id="0" name=""/>
        <dsp:cNvSpPr/>
      </dsp:nvSpPr>
      <dsp:spPr>
        <a:xfrm>
          <a:off x="954633" y="1666743"/>
          <a:ext cx="3324758" cy="316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Pro</a:t>
          </a:r>
          <a:endParaRPr lang="de-DE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Effektiv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Plausibel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Unabhängig</a:t>
          </a:r>
          <a:r>
            <a:rPr lang="en-US" sz="2700" kern="1200" dirty="0" smtClean="0"/>
            <a:t> von der Art der Items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Neue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Daten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leicht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zu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berücksichtigen</a:t>
          </a:r>
          <a:endParaRPr lang="de-DE" sz="2700" kern="1200" dirty="0"/>
        </a:p>
      </dsp:txBody>
      <dsp:txXfrm>
        <a:off x="954633" y="1666743"/>
        <a:ext cx="3324758" cy="3165404"/>
      </dsp:txXfrm>
    </dsp:sp>
    <dsp:sp modelId="{667CF3ED-2C31-4092-A9D3-1E0C17C953C4}">
      <dsp:nvSpPr>
        <dsp:cNvPr id="0" name=""/>
        <dsp:cNvSpPr/>
      </dsp:nvSpPr>
      <dsp:spPr>
        <a:xfrm>
          <a:off x="4353458" y="1666743"/>
          <a:ext cx="3324758" cy="316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Contra</a:t>
          </a:r>
          <a:endParaRPr lang="de-DE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Skaliert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schlecht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Funktioniert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nicht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wenn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nur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wenig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Bewertungen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vorhanden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sind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700" kern="1200" dirty="0"/>
        </a:p>
      </dsp:txBody>
      <dsp:txXfrm>
        <a:off x="4353458" y="1666743"/>
        <a:ext cx="3324758" cy="3165404"/>
      </dsp:txXfrm>
    </dsp:sp>
    <dsp:sp modelId="{0BF6A3B4-8584-4C6D-A2AB-EA40BBABF3E8}">
      <dsp:nvSpPr>
        <dsp:cNvPr id="0" name=""/>
        <dsp:cNvSpPr/>
      </dsp:nvSpPr>
      <dsp:spPr>
        <a:xfrm>
          <a:off x="0" y="493536"/>
          <a:ext cx="1399032" cy="1399032"/>
        </a:xfrm>
        <a:prstGeom prst="plus">
          <a:avLst>
            <a:gd name="adj" fmla="val 328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6D0FC-4C36-4FF3-AFA3-DFF55E620184}">
      <dsp:nvSpPr>
        <dsp:cNvPr id="0" name=""/>
        <dsp:cNvSpPr/>
      </dsp:nvSpPr>
      <dsp:spPr>
        <a:xfrm>
          <a:off x="6912864" y="996661"/>
          <a:ext cx="1316736" cy="4512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3189-9DF3-4636-8D36-65C889B98FCA}">
      <dsp:nvSpPr>
        <dsp:cNvPr id="0" name=""/>
        <dsp:cNvSpPr/>
      </dsp:nvSpPr>
      <dsp:spPr>
        <a:xfrm>
          <a:off x="4320539" y="1673512"/>
          <a:ext cx="822" cy="3023265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633B-07B7-4D3C-9E56-A2E3C7C14F58}">
      <dsp:nvSpPr>
        <dsp:cNvPr id="0" name=""/>
        <dsp:cNvSpPr/>
      </dsp:nvSpPr>
      <dsp:spPr>
        <a:xfrm rot="5400000">
          <a:off x="-290199" y="292974"/>
          <a:ext cx="1934665" cy="1354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Business Understanding</a:t>
          </a:r>
          <a:endParaRPr lang="de-DE" sz="1600" kern="1200" dirty="0"/>
        </a:p>
      </dsp:txBody>
      <dsp:txXfrm rot="-5400000">
        <a:off x="2" y="679907"/>
        <a:ext cx="1354265" cy="580400"/>
      </dsp:txXfrm>
    </dsp:sp>
    <dsp:sp modelId="{4765E029-EF2C-4F78-A3BE-5E5669B1A7BC}">
      <dsp:nvSpPr>
        <dsp:cNvPr id="0" name=""/>
        <dsp:cNvSpPr/>
      </dsp:nvSpPr>
      <dsp:spPr>
        <a:xfrm rot="5400000">
          <a:off x="4163166" y="-2806126"/>
          <a:ext cx="1257532" cy="6875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Geschäftsziel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Was </a:t>
          </a:r>
          <a:r>
            <a:rPr lang="en-US" sz="1400" kern="1200" dirty="0" err="1" smtClean="0"/>
            <a:t>wird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empfohlen</a:t>
          </a:r>
          <a:r>
            <a:rPr lang="en-US" sz="1400" kern="1200" dirty="0" smtClean="0"/>
            <a:t>?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Integration </a:t>
          </a:r>
          <a:r>
            <a:rPr lang="en-US" sz="1400" kern="1200" dirty="0" err="1" smtClean="0"/>
            <a:t>mit</a:t>
          </a:r>
          <a:r>
            <a:rPr lang="en-US" sz="1400" kern="1200" dirty="0" smtClean="0"/>
            <a:t> Navigation/ </a:t>
          </a:r>
          <a:r>
            <a:rPr lang="en-US" sz="1400" kern="1200" dirty="0" err="1" smtClean="0"/>
            <a:t>Kontext</a:t>
          </a:r>
          <a:r>
            <a:rPr lang="en-US" sz="1400" kern="1200" dirty="0" smtClean="0"/>
            <a:t> in </a:t>
          </a:r>
          <a:r>
            <a:rPr lang="en-US" sz="1400" kern="1200" dirty="0" err="1" smtClean="0"/>
            <a:t>bestehenden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Produkten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Anforderungen</a:t>
          </a:r>
          <a:r>
            <a:rPr lang="en-US" sz="1400" kern="1200" dirty="0" smtClean="0"/>
            <a:t> an </a:t>
          </a:r>
          <a:r>
            <a:rPr lang="en-US" sz="1400" kern="1200" dirty="0" err="1" smtClean="0"/>
            <a:t>Schnelligkeit</a:t>
          </a:r>
          <a:r>
            <a:rPr lang="en-US" sz="1400" kern="1200" dirty="0" smtClean="0"/>
            <a:t>,  </a:t>
          </a:r>
          <a:r>
            <a:rPr lang="en-US" sz="1400" kern="1200" dirty="0" err="1" smtClean="0"/>
            <a:t>Transparenz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Robustheit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ggü</a:t>
          </a:r>
          <a:r>
            <a:rPr lang="en-US" sz="1400" kern="1200" dirty="0" smtClean="0"/>
            <a:t>. </a:t>
          </a:r>
          <a:r>
            <a:rPr lang="en-US" sz="1400" kern="1200" dirty="0" err="1" smtClean="0"/>
            <a:t>Angriffen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Erwartungen</a:t>
          </a:r>
          <a:r>
            <a:rPr lang="en-US" sz="1400" kern="1200" dirty="0" smtClean="0"/>
            <a:t> der </a:t>
          </a:r>
          <a:r>
            <a:rPr lang="en-US" sz="1400" kern="1200" dirty="0" err="1" smtClean="0"/>
            <a:t>Nutzer</a:t>
          </a:r>
          <a:endParaRPr lang="de-DE" sz="1400" kern="1200" dirty="0"/>
        </a:p>
      </dsp:txBody>
      <dsp:txXfrm rot="-5400000">
        <a:off x="1354265" y="64163"/>
        <a:ext cx="6813946" cy="1134756"/>
      </dsp:txXfrm>
    </dsp:sp>
    <dsp:sp modelId="{93A953BD-CB85-4792-9ECA-AB46DE2E2AA0}">
      <dsp:nvSpPr>
        <dsp:cNvPr id="0" name=""/>
        <dsp:cNvSpPr/>
      </dsp:nvSpPr>
      <dsp:spPr>
        <a:xfrm rot="5400000">
          <a:off x="-290199" y="2036698"/>
          <a:ext cx="1934665" cy="1354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Understanding</a:t>
          </a:r>
          <a:endParaRPr lang="de-DE" sz="1600" kern="1200" dirty="0"/>
        </a:p>
      </dsp:txBody>
      <dsp:txXfrm rot="-5400000">
        <a:off x="2" y="2423631"/>
        <a:ext cx="1354265" cy="580400"/>
      </dsp:txXfrm>
    </dsp:sp>
    <dsp:sp modelId="{B2D1A780-CEE5-40A8-80AC-FA23190C26ED}">
      <dsp:nvSpPr>
        <dsp:cNvPr id="0" name=""/>
        <dsp:cNvSpPr/>
      </dsp:nvSpPr>
      <dsp:spPr>
        <a:xfrm rot="5400000">
          <a:off x="4163166" y="-1062402"/>
          <a:ext cx="1257532" cy="6875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Kaltstart-Problematik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Bewertungen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Bewegungsdaten</a:t>
          </a:r>
          <a:r>
            <a:rPr lang="en-US" sz="1400" kern="1200" dirty="0" smtClean="0"/>
            <a:t> (</a:t>
          </a:r>
          <a:r>
            <a:rPr lang="en-US" sz="1400" kern="1200" dirty="0" err="1" smtClean="0"/>
            <a:t>Aussagekraft</a:t>
          </a:r>
          <a:r>
            <a:rPr lang="en-US" sz="1400" kern="1200" dirty="0" smtClean="0"/>
            <a:t>?)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Demographische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Daten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Quantität</a:t>
          </a:r>
          <a:r>
            <a:rPr lang="en-US" sz="1400" kern="1200" dirty="0" smtClean="0"/>
            <a:t> der </a:t>
          </a:r>
          <a:r>
            <a:rPr lang="en-US" sz="1400" kern="1200" dirty="0" err="1" smtClean="0"/>
            <a:t>Daten</a:t>
          </a:r>
          <a:endParaRPr lang="de-DE" sz="1400" kern="1200" dirty="0"/>
        </a:p>
      </dsp:txBody>
      <dsp:txXfrm rot="-5400000">
        <a:off x="1354265" y="1807887"/>
        <a:ext cx="6813946" cy="1134756"/>
      </dsp:txXfrm>
    </dsp:sp>
    <dsp:sp modelId="{D2CA54F2-DD1B-4B4E-B750-D553E85B0540}">
      <dsp:nvSpPr>
        <dsp:cNvPr id="0" name=""/>
        <dsp:cNvSpPr/>
      </dsp:nvSpPr>
      <dsp:spPr>
        <a:xfrm rot="5400000">
          <a:off x="-290199" y="3780423"/>
          <a:ext cx="1934665" cy="1354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preparation</a:t>
          </a:r>
          <a:endParaRPr lang="de-DE" sz="1600" kern="1200" dirty="0"/>
        </a:p>
      </dsp:txBody>
      <dsp:txXfrm rot="-5400000">
        <a:off x="2" y="4167356"/>
        <a:ext cx="1354265" cy="580400"/>
      </dsp:txXfrm>
    </dsp:sp>
    <dsp:sp modelId="{D1F6CD34-97CA-4589-B394-782089F4850B}">
      <dsp:nvSpPr>
        <dsp:cNvPr id="0" name=""/>
        <dsp:cNvSpPr/>
      </dsp:nvSpPr>
      <dsp:spPr>
        <a:xfrm rot="5400000">
          <a:off x="4163166" y="681322"/>
          <a:ext cx="1257532" cy="6875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Umgang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mit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leeren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Werten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Bias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Datenschutz</a:t>
          </a:r>
          <a:endParaRPr lang="de-DE" sz="1400" kern="1200" dirty="0"/>
        </a:p>
      </dsp:txBody>
      <dsp:txXfrm rot="-5400000">
        <a:off x="1354265" y="3551611"/>
        <a:ext cx="6813946" cy="1134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633B-07B7-4D3C-9E56-A2E3C7C14F58}">
      <dsp:nvSpPr>
        <dsp:cNvPr id="0" name=""/>
        <dsp:cNvSpPr/>
      </dsp:nvSpPr>
      <dsp:spPr>
        <a:xfrm rot="5400000">
          <a:off x="-290199" y="292974"/>
          <a:ext cx="1934665" cy="1354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Modeling</a:t>
          </a:r>
          <a:endParaRPr lang="de-DE" sz="1900" kern="1200" dirty="0"/>
        </a:p>
      </dsp:txBody>
      <dsp:txXfrm rot="-5400000">
        <a:off x="2" y="679907"/>
        <a:ext cx="1354265" cy="580400"/>
      </dsp:txXfrm>
    </dsp:sp>
    <dsp:sp modelId="{4765E029-EF2C-4F78-A3BE-5E5669B1A7BC}">
      <dsp:nvSpPr>
        <dsp:cNvPr id="0" name=""/>
        <dsp:cNvSpPr/>
      </dsp:nvSpPr>
      <dsp:spPr>
        <a:xfrm rot="5400000">
          <a:off x="4163166" y="-2806126"/>
          <a:ext cx="1257532" cy="6875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Methodenwahl</a:t>
          </a:r>
          <a:r>
            <a:rPr lang="en-US" sz="1400" kern="1200" dirty="0" smtClean="0"/>
            <a:t>: content-, demographic-, collaborative filtering, model vs. memory based, Data-Mining-</a:t>
          </a:r>
          <a:r>
            <a:rPr lang="en-US" sz="1400" kern="1200" dirty="0" err="1" smtClean="0"/>
            <a:t>Techniken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Testdesign</a:t>
          </a:r>
          <a:r>
            <a:rPr lang="en-US" sz="1400" kern="1200" dirty="0" smtClean="0"/>
            <a:t>: </a:t>
          </a:r>
          <a:r>
            <a:rPr lang="en-US" sz="1400" kern="1200" dirty="0" err="1" smtClean="0"/>
            <a:t>bestehende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Datenbanken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z.B</a:t>
          </a:r>
          <a:r>
            <a:rPr lang="en-US" sz="1400" kern="1200" dirty="0" smtClean="0"/>
            <a:t>. von Netflix, </a:t>
          </a:r>
          <a:r>
            <a:rPr lang="en-US" sz="1400" kern="1200" dirty="0" err="1" smtClean="0"/>
            <a:t>lastfm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oder</a:t>
          </a:r>
          <a:r>
            <a:rPr lang="en-US" sz="1400" kern="1200" dirty="0" smtClean="0"/>
            <a:t> A/B-Test?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Evaluationsmetriken</a:t>
          </a:r>
          <a:r>
            <a:rPr lang="en-US" sz="1400" kern="1200" dirty="0" smtClean="0"/>
            <a:t>: </a:t>
          </a:r>
          <a:r>
            <a:rPr lang="en-US" sz="1400" kern="1200" dirty="0" err="1" smtClean="0"/>
            <a:t>Genauigkeit</a:t>
          </a:r>
          <a:r>
            <a:rPr lang="en-US" sz="1400" kern="1200" dirty="0" smtClean="0"/>
            <a:t> vs. </a:t>
          </a:r>
          <a:r>
            <a:rPr lang="en-US" sz="1400" kern="1200" dirty="0" err="1" smtClean="0"/>
            <a:t>Diversität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implizites</a:t>
          </a:r>
          <a:r>
            <a:rPr lang="en-US" sz="1400" kern="1200" dirty="0" smtClean="0"/>
            <a:t> Feedback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Kombination</a:t>
          </a:r>
          <a:r>
            <a:rPr lang="en-US" sz="1400" kern="1200" dirty="0" smtClean="0"/>
            <a:t> von </a:t>
          </a:r>
          <a:r>
            <a:rPr lang="en-US" sz="1400" kern="1200" dirty="0" err="1" smtClean="0"/>
            <a:t>Algorithmen</a:t>
          </a:r>
          <a:r>
            <a:rPr lang="en-US" sz="1400" kern="1200" dirty="0" smtClean="0"/>
            <a:t>, Page-</a:t>
          </a:r>
          <a:r>
            <a:rPr lang="en-US" sz="1400" kern="1200" dirty="0" err="1" smtClean="0"/>
            <a:t>Generierung</a:t>
          </a:r>
          <a:endParaRPr lang="de-DE" sz="1400" kern="1200" dirty="0"/>
        </a:p>
      </dsp:txBody>
      <dsp:txXfrm rot="-5400000">
        <a:off x="1354265" y="64163"/>
        <a:ext cx="6813946" cy="1134756"/>
      </dsp:txXfrm>
    </dsp:sp>
    <dsp:sp modelId="{93A953BD-CB85-4792-9ECA-AB46DE2E2AA0}">
      <dsp:nvSpPr>
        <dsp:cNvPr id="0" name=""/>
        <dsp:cNvSpPr/>
      </dsp:nvSpPr>
      <dsp:spPr>
        <a:xfrm rot="5400000">
          <a:off x="-290199" y="2036698"/>
          <a:ext cx="1934665" cy="1354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Evaluation</a:t>
          </a:r>
          <a:endParaRPr lang="de-DE" sz="1900" kern="1200" dirty="0"/>
        </a:p>
      </dsp:txBody>
      <dsp:txXfrm rot="-5400000">
        <a:off x="2" y="2423631"/>
        <a:ext cx="1354265" cy="580400"/>
      </dsp:txXfrm>
    </dsp:sp>
    <dsp:sp modelId="{B2D1A780-CEE5-40A8-80AC-FA23190C26ED}">
      <dsp:nvSpPr>
        <dsp:cNvPr id="0" name=""/>
        <dsp:cNvSpPr/>
      </dsp:nvSpPr>
      <dsp:spPr>
        <a:xfrm rot="5400000">
          <a:off x="4163166" y="-1062402"/>
          <a:ext cx="1257532" cy="6875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Interpretation der Tests </a:t>
          </a:r>
          <a:r>
            <a:rPr lang="en-US" sz="1400" kern="1200" dirty="0" err="1" smtClean="0"/>
            <a:t>bzw</a:t>
          </a:r>
          <a:r>
            <a:rPr lang="en-US" sz="1400" kern="1200" dirty="0" smtClean="0"/>
            <a:t>. des </a:t>
          </a:r>
          <a:r>
            <a:rPr lang="en-US" sz="1400" kern="1200" dirty="0" err="1" smtClean="0"/>
            <a:t>impliziten</a:t>
          </a:r>
          <a:r>
            <a:rPr lang="en-US" sz="1400" kern="1200" dirty="0" smtClean="0"/>
            <a:t> Feedbacks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statistische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Relevanz</a:t>
          </a:r>
          <a:r>
            <a:rPr lang="en-US" sz="1400" kern="1200" dirty="0" smtClean="0"/>
            <a:t> (</a:t>
          </a:r>
          <a:r>
            <a:rPr lang="en-US" sz="1400" kern="1200" dirty="0" err="1" smtClean="0"/>
            <a:t>Störfaktoren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hoch</a:t>
          </a:r>
          <a:r>
            <a:rPr lang="en-US" sz="1400" kern="1200" dirty="0" smtClean="0"/>
            <a:t>)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Positive feedback loop, </a:t>
          </a:r>
          <a:r>
            <a:rPr lang="en-US" sz="1400" kern="1200" dirty="0" err="1" smtClean="0"/>
            <a:t>Ablehnung</a:t>
          </a:r>
          <a:r>
            <a:rPr lang="en-US" sz="1400" kern="1200" dirty="0" smtClean="0"/>
            <a:t> von </a:t>
          </a:r>
          <a:r>
            <a:rPr lang="en-US" sz="1400" kern="1200" dirty="0" err="1" smtClean="0"/>
            <a:t>Neuem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400" kern="1200" dirty="0"/>
        </a:p>
      </dsp:txBody>
      <dsp:txXfrm rot="-5400000">
        <a:off x="1354265" y="1807887"/>
        <a:ext cx="6813946" cy="1134756"/>
      </dsp:txXfrm>
    </dsp:sp>
    <dsp:sp modelId="{D2CA54F2-DD1B-4B4E-B750-D553E85B0540}">
      <dsp:nvSpPr>
        <dsp:cNvPr id="0" name=""/>
        <dsp:cNvSpPr/>
      </dsp:nvSpPr>
      <dsp:spPr>
        <a:xfrm rot="5400000">
          <a:off x="-290199" y="3780423"/>
          <a:ext cx="1934665" cy="1354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Deployment</a:t>
          </a:r>
          <a:endParaRPr lang="de-DE" sz="1900" kern="1200" dirty="0"/>
        </a:p>
      </dsp:txBody>
      <dsp:txXfrm rot="-5400000">
        <a:off x="2" y="4167356"/>
        <a:ext cx="1354265" cy="580400"/>
      </dsp:txXfrm>
    </dsp:sp>
    <dsp:sp modelId="{D1F6CD34-97CA-4589-B394-782089F4850B}">
      <dsp:nvSpPr>
        <dsp:cNvPr id="0" name=""/>
        <dsp:cNvSpPr/>
      </dsp:nvSpPr>
      <dsp:spPr>
        <a:xfrm rot="5400000">
          <a:off x="4163166" y="681322"/>
          <a:ext cx="1257532" cy="6875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Idealerweise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läuft</a:t>
          </a:r>
          <a:r>
            <a:rPr lang="en-US" sz="1400" kern="1200" dirty="0" smtClean="0"/>
            <a:t> Evaluation der </a:t>
          </a:r>
          <a:r>
            <a:rPr lang="en-US" sz="1400" kern="1200" dirty="0" err="1" smtClean="0"/>
            <a:t>Nützlichkeit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weiterhin</a:t>
          </a:r>
          <a:r>
            <a:rPr lang="en-US" sz="1400" kern="1200" dirty="0" smtClean="0"/>
            <a:t>: </a:t>
          </a:r>
          <a:r>
            <a:rPr lang="en-US" sz="1400" kern="1200" dirty="0" err="1" smtClean="0"/>
            <a:t>Präferenzen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ändern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sich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400" kern="1200" dirty="0"/>
        </a:p>
      </dsp:txBody>
      <dsp:txXfrm rot="-5400000">
        <a:off x="1354265" y="3551611"/>
        <a:ext cx="6813946" cy="1134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3422-EA17-F948-BF63-CBC5318A2B7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7DEBE-DB84-1445-A195-EA89E0287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5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Allgemeine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. Latent Factor Models: </a:t>
            </a:r>
            <a:r>
              <a:rPr lang="en-US" baseline="0" dirty="0" err="1" smtClean="0"/>
              <a:t>Versuch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zugrunde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liegende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Faktoren</a:t>
            </a:r>
            <a:r>
              <a:rPr lang="en-US" baseline="0" dirty="0" smtClean="0"/>
              <a:t> hinter den 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Vorlieben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abstrahiert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Filmen</a:t>
            </a:r>
            <a:r>
              <a:rPr lang="en-US" baseline="0" dirty="0" smtClean="0"/>
              <a:t> Genres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Romantik</a:t>
            </a:r>
            <a:r>
              <a:rPr lang="en-US" baseline="0" dirty="0" smtClean="0"/>
              <a:t> / Action,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Charaktertiefe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Filme</a:t>
            </a:r>
            <a:r>
              <a:rPr lang="en-US" baseline="0" dirty="0" smtClean="0"/>
              <a:t> mag, die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bewertet</a:t>
            </a:r>
            <a:r>
              <a:rPr lang="en-US" baseline="0" dirty="0" smtClean="0"/>
              <a:t> warden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aufzuspannen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abzulegen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Werte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Ermöglicht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implizites</a:t>
            </a:r>
            <a:r>
              <a:rPr lang="en-US" baseline="0" dirty="0" smtClean="0"/>
              <a:t> Feedback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kodieren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Verhalten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Event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”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Spezielle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: Matrix factorization: </a:t>
            </a:r>
            <a:r>
              <a:rPr lang="en-US" dirty="0" err="1" smtClean="0"/>
              <a:t>Beschreibt</a:t>
            </a:r>
            <a:r>
              <a:rPr lang="en-US" dirty="0" smtClean="0"/>
              <a:t> </a:t>
            </a:r>
            <a:r>
              <a:rPr lang="en-US" dirty="0" err="1" smtClean="0"/>
              <a:t>sowohl</a:t>
            </a:r>
            <a:r>
              <a:rPr lang="en-US" dirty="0" smtClean="0"/>
              <a:t> Items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Vektoren</a:t>
            </a:r>
            <a:r>
              <a:rPr lang="en-US" dirty="0" smtClean="0"/>
              <a:t> von </a:t>
            </a:r>
            <a:r>
              <a:rPr lang="en-US" dirty="0" err="1" smtClean="0"/>
              <a:t>Faktoren</a:t>
            </a:r>
            <a:r>
              <a:rPr lang="en-US" dirty="0" smtClean="0"/>
              <a:t>, die auf Basis von </a:t>
            </a:r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gewonnen</a:t>
            </a:r>
            <a:r>
              <a:rPr lang="en-US" dirty="0" smtClean="0"/>
              <a:t> warden; </a:t>
            </a:r>
            <a:r>
              <a:rPr lang="en-US" dirty="0" err="1" smtClean="0"/>
              <a:t>starke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Übereinstimmung</a:t>
            </a:r>
            <a:r>
              <a:rPr lang="en-US" baseline="0" dirty="0" smtClean="0"/>
              <a:t> von item und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Faktoren</a:t>
            </a:r>
            <a:r>
              <a:rPr lang="en-US" baseline="0" dirty="0" smtClean="0"/>
              <a:t>  =&gt; Recommendation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Lambda: </a:t>
            </a:r>
            <a:r>
              <a:rPr lang="en-US" dirty="0" err="1" smtClean="0"/>
              <a:t>Weder</a:t>
            </a:r>
            <a:r>
              <a:rPr lang="en-US" dirty="0" smtClean="0"/>
              <a:t> over-fitting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generaliseren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Minimierung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Gradientenabstiegsverfahren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d.h</a:t>
            </a:r>
            <a:r>
              <a:rPr lang="en-US" baseline="0" dirty="0" smtClean="0"/>
              <a:t>. der </a:t>
            </a:r>
            <a:r>
              <a:rPr lang="en-US" baseline="0" dirty="0" err="1" smtClean="0"/>
              <a:t>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berechnet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anhand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Fehlers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Vektor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entgegen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Richtung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Gradienten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Alternativ</a:t>
            </a:r>
            <a:r>
              <a:rPr lang="en-US" baseline="0" dirty="0" smtClean="0"/>
              <a:t>: Alternating Least Squares: </a:t>
            </a:r>
            <a:r>
              <a:rPr lang="en-US" baseline="0" dirty="0" err="1" smtClean="0"/>
              <a:t>Fixiere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zunächst</a:t>
            </a:r>
            <a:r>
              <a:rPr lang="en-US" baseline="0" dirty="0" smtClean="0"/>
              <a:t> qi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imaginären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berechne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pu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herum</a:t>
            </a:r>
            <a:r>
              <a:rPr lang="en-US" baseline="0" dirty="0" smtClean="0"/>
              <a:t>; da </a:t>
            </a:r>
            <a:r>
              <a:rPr lang="en-US" baseline="0" dirty="0" err="1" smtClean="0"/>
              <a:t>Berechnungen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unabhängig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Parallelisierung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K-nearest neighbors: Collaborative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fällt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darunter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Clustering: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Gruppiere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ähnliche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und /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Items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empfehle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möglichst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ähnliche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Entscheidungsbäume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liebsten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Road Movies?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Datenbasis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mithilfe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Netzes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Link analysis: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Netzwerkanalyse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Freundschaftsbeziehungen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semantischen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Netzwerken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Regression: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statistische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Anlayseverfahren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Beziehung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zwischen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unabhängigen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Genres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Heuristiken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jemand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gesehnen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vermutlich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bald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fortsetzen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gesehener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Zeitstempeln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Geschäftsmodell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Netflix hat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Konkurrenzdienste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besseres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durchgesetzt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Mehrwehrt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Anwender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Recommender system,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gleiches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gilt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Spotify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E-commerce: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Umsatzsteigerung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Vorschlagen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Produktergänzungen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Begründung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nennt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erleichtert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Kaufentscheidung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Gefühl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Verlustes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Service: amazon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möchte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vorschlagen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welches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gekauft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eher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nebensätzlich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/“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Beratungs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”-Ersatz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Urlaub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Reisebüro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Nichen-Produkte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geringer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Käuferanzahl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können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Vermarktung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 =&gt;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unrentabel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entfällt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Marketing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trifft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Konsumenten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(Netflix-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Produktionen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Marktanalyse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vorhandene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erleichtert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Usability-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Darstellung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Wahrnehmung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tausend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belastet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zeitaufwändig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Menustruktur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zurecht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müssen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sondern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Usability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Besseres</a:t>
            </a:r>
            <a:r>
              <a:rPr lang="en-US" dirty="0" smtClean="0"/>
              <a:t> </a:t>
            </a:r>
            <a:r>
              <a:rPr lang="en-US" dirty="0" err="1" smtClean="0"/>
              <a:t>Verständnis</a:t>
            </a:r>
            <a:r>
              <a:rPr lang="en-US" dirty="0" smtClean="0"/>
              <a:t> des </a:t>
            </a:r>
            <a:r>
              <a:rPr lang="en-US" dirty="0" err="1" smtClean="0"/>
              <a:t>Anweders</a:t>
            </a:r>
            <a:r>
              <a:rPr lang="en-US" dirty="0" smtClean="0"/>
              <a:t> / </a:t>
            </a:r>
            <a:r>
              <a:rPr lang="en-US" dirty="0" err="1" smtClean="0"/>
              <a:t>Käufers</a:t>
            </a:r>
            <a:r>
              <a:rPr lang="en-US" dirty="0" smtClean="0"/>
              <a:t>: </a:t>
            </a:r>
            <a:r>
              <a:rPr lang="en-US" dirty="0" err="1" smtClean="0"/>
              <a:t>Beispiel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Tourismussektor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bestimmte</a:t>
            </a:r>
            <a:r>
              <a:rPr lang="en-US" baseline="0" dirty="0" smtClean="0"/>
              <a:t> Region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evaluieren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Zielgruppe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reagiert</a:t>
            </a:r>
            <a:r>
              <a:rPr lang="en-US" baseline="0" dirty="0" smtClean="0"/>
              <a:t> hat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Nutzerbindung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möchte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Dienst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aufgehoben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und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verstanden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fühlen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anderswo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außerdem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würde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Bewertungen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verlieren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man in das System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gesteckt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hat, um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anzupassen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bestmöglich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funktioniert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6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Allgemeine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. Latent Factor Models: </a:t>
            </a:r>
            <a:r>
              <a:rPr lang="en-US" baseline="0" dirty="0" err="1" smtClean="0"/>
              <a:t>Versuch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zugrunde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liegende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Faktoren</a:t>
            </a:r>
            <a:r>
              <a:rPr lang="en-US" baseline="0" dirty="0" smtClean="0"/>
              <a:t> hinter den 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Vorlieben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abstrahiert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Filmen</a:t>
            </a:r>
            <a:r>
              <a:rPr lang="en-US" baseline="0" dirty="0" smtClean="0"/>
              <a:t> Genres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Romantik</a:t>
            </a:r>
            <a:r>
              <a:rPr lang="en-US" baseline="0" dirty="0" smtClean="0"/>
              <a:t> / Action,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Charaktertiefe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Filme</a:t>
            </a:r>
            <a:r>
              <a:rPr lang="en-US" baseline="0" dirty="0" smtClean="0"/>
              <a:t> mag, die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bewertet</a:t>
            </a:r>
            <a:r>
              <a:rPr lang="en-US" baseline="0" dirty="0" smtClean="0"/>
              <a:t> warden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aufzuspannen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abzulegen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Werte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Ermöglicht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implizites</a:t>
            </a:r>
            <a:r>
              <a:rPr lang="en-US" baseline="0" dirty="0" smtClean="0"/>
              <a:t> Feedback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kodieren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Verhalten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Event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”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Spezielle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: Matrix factorization: </a:t>
            </a:r>
            <a:r>
              <a:rPr lang="en-US" dirty="0" err="1" smtClean="0"/>
              <a:t>Beschreibt</a:t>
            </a:r>
            <a:r>
              <a:rPr lang="en-US" dirty="0" smtClean="0"/>
              <a:t> </a:t>
            </a:r>
            <a:r>
              <a:rPr lang="en-US" dirty="0" err="1" smtClean="0"/>
              <a:t>sowohl</a:t>
            </a:r>
            <a:r>
              <a:rPr lang="en-US" dirty="0" smtClean="0"/>
              <a:t> Items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Vektoren</a:t>
            </a:r>
            <a:r>
              <a:rPr lang="en-US" dirty="0" smtClean="0"/>
              <a:t> von </a:t>
            </a:r>
            <a:r>
              <a:rPr lang="en-US" dirty="0" err="1" smtClean="0"/>
              <a:t>Faktoren</a:t>
            </a:r>
            <a:r>
              <a:rPr lang="en-US" dirty="0" smtClean="0"/>
              <a:t>, die auf Basis von </a:t>
            </a:r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gewonnen</a:t>
            </a:r>
            <a:r>
              <a:rPr lang="en-US" dirty="0" smtClean="0"/>
              <a:t> warden; </a:t>
            </a:r>
            <a:r>
              <a:rPr lang="en-US" dirty="0" err="1" smtClean="0"/>
              <a:t>starke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Übereinstimmung</a:t>
            </a:r>
            <a:r>
              <a:rPr lang="en-US" baseline="0" dirty="0" smtClean="0"/>
              <a:t> von item und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Faktoren</a:t>
            </a:r>
            <a:r>
              <a:rPr lang="en-US" baseline="0" dirty="0" smtClean="0"/>
              <a:t>  =&gt; Recommendation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Data Sparsity: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Anzahl der zu empfehlenden Dinge hoch, aber die Überschneidungen zwischen zwei Nutzern ist oft eher gering; selbst wenn es viele Bewertungen gibt, sind sie meist ungleichmäßig verteilt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Kaltstart</a:t>
            </a:r>
            <a:r>
              <a:rPr lang="en-US" dirty="0" smtClean="0"/>
              <a:t>: Was </a:t>
            </a:r>
            <a:r>
              <a:rPr lang="en-US" dirty="0" err="1" smtClean="0"/>
              <a:t>passiert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Start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Systems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sinnvolle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Empfehlungen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abzugeben</a:t>
            </a:r>
            <a:r>
              <a:rPr lang="en-US" baseline="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Angriffe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Empfehlung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bedeutet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ggf</a:t>
            </a:r>
            <a:r>
              <a:rPr lang="en-US" baseline="0" dirty="0" smtClean="0"/>
              <a:t>. Den </a:t>
            </a:r>
            <a:r>
              <a:rPr lang="en-US" baseline="0" dirty="0" err="1" smtClean="0"/>
              <a:t>Erfolg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Produktes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sodass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Produzenten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signifikantes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Recommender System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beeinflussen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Skalierbarkeit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Millionen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und /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Produkten</a:t>
            </a:r>
            <a:r>
              <a:rPr lang="en-US" baseline="0" dirty="0" smtClean="0"/>
              <a:t> / Items muss die </a:t>
            </a:r>
            <a:r>
              <a:rPr lang="en-US" baseline="0" dirty="0" err="1" smtClean="0"/>
              <a:t>Komplexität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eingesetzten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Algorithmen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berücksichtigt</a:t>
            </a:r>
            <a:r>
              <a:rPr lang="en-US" baseline="0" dirty="0" smtClean="0"/>
              <a:t> warden; </a:t>
            </a:r>
            <a:r>
              <a:rPr lang="en-US" baseline="0" dirty="0" err="1" smtClean="0"/>
              <a:t>Parallelisierung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Inkrementelle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Algorithmen</a:t>
            </a: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User Interface / User </a:t>
            </a:r>
            <a:r>
              <a:rPr lang="en-US" dirty="0" err="1" smtClean="0"/>
              <a:t>Akzeptanz</a:t>
            </a:r>
            <a:r>
              <a:rPr lang="de-DE" dirty="0" smtClean="0"/>
              <a:t>:</a:t>
            </a:r>
            <a:r>
              <a:rPr lang="de-DE" baseline="0" dirty="0" smtClean="0"/>
              <a:t> Empfehlungen müssen transparent sein, damit Nutzer sie akzeptieren; System muss navigieren in Produktflut ermöglichen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Vielfalt</a:t>
            </a:r>
            <a:r>
              <a:rPr lang="en-US" dirty="0" smtClean="0"/>
              <a:t>: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sichersten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populärste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empfehlen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bräuchte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recommender system; accuracy </a:t>
            </a:r>
            <a:r>
              <a:rPr lang="en-US" baseline="0" dirty="0" err="1" smtClean="0"/>
              <a:t>führt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ggf</a:t>
            </a:r>
            <a:r>
              <a:rPr lang="en-US" baseline="0" dirty="0" smtClean="0"/>
              <a:t>. Auf die </a:t>
            </a:r>
            <a:r>
              <a:rPr lang="en-US" baseline="0" dirty="0" err="1" smtClean="0"/>
              <a:t>falsche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Fährte</a:t>
            </a:r>
            <a:r>
              <a:rPr lang="en-US" baseline="0" dirty="0" smtClean="0"/>
              <a:t> und der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dankbarsten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Geheimtips</a:t>
            </a:r>
            <a:r>
              <a:rPr lang="en-US" baseline="0" dirty="0" smtClean="0"/>
              <a:t>”; </a:t>
            </a:r>
            <a:r>
              <a:rPr lang="en-US" baseline="0" dirty="0" err="1" smtClean="0"/>
              <a:t>außerdem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Entdecken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Neuem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gewünscht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statt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Gleichen</a:t>
            </a:r>
            <a:r>
              <a:rPr lang="en-US" baseline="0" dirty="0" smtClean="0"/>
              <a:t>”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Zeit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Vorlieben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konstant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stimmungsabhängig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schnell</a:t>
            </a: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Evaluation: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evaluiert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Änderungen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laufenden</a:t>
            </a:r>
            <a:r>
              <a:rPr lang="en-US" baseline="0" dirty="0" smtClean="0"/>
              <a:t> System? </a:t>
            </a:r>
            <a:r>
              <a:rPr lang="en-US" baseline="0" dirty="0" err="1" smtClean="0"/>
              <a:t>Wurde</a:t>
            </a:r>
            <a:r>
              <a:rPr lang="en-US" baseline="0" dirty="0" smtClean="0"/>
              <a:t> das Abo </a:t>
            </a:r>
            <a:r>
              <a:rPr lang="en-US" baseline="0" dirty="0" err="1" smtClean="0"/>
              <a:t>gekündigt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weil</a:t>
            </a:r>
            <a:r>
              <a:rPr lang="en-US" baseline="0" dirty="0" smtClean="0"/>
              <a:t> das Geld </a:t>
            </a:r>
            <a:r>
              <a:rPr lang="en-US" baseline="0" dirty="0" err="1" smtClean="0"/>
              <a:t>knapp</a:t>
            </a:r>
            <a:r>
              <a:rPr lang="en-US" baseline="0" dirty="0" smtClean="0"/>
              <a:t> war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weil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Dienst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gefiel</a:t>
            </a:r>
            <a:r>
              <a:rPr lang="en-US" baseline="0" dirty="0" smtClean="0"/>
              <a:t>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Bias: </a:t>
            </a:r>
            <a:r>
              <a:rPr lang="en-US" baseline="0" dirty="0" err="1" smtClean="0"/>
              <a:t>Manche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vergeben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5-Sterne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gar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manche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1-Stern-Bewertungen,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vergeben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Extreme. Auf der </a:t>
            </a:r>
            <a:r>
              <a:rPr lang="en-US" baseline="0" dirty="0" err="1" smtClean="0"/>
              <a:t>gleichen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bedeuten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daher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selbe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5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Ziel</a:t>
            </a:r>
            <a:r>
              <a:rPr lang="en-US" dirty="0" smtClean="0"/>
              <a:t> ?</a:t>
            </a:r>
            <a:r>
              <a:rPr lang="en-US" baseline="0" dirty="0" smtClean="0"/>
              <a:t> </a:t>
            </a:r>
            <a:r>
              <a:rPr lang="en-US" dirty="0" smtClean="0"/>
              <a:t>Recommender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Geschäftsmodell</a:t>
            </a:r>
            <a:r>
              <a:rPr lang="en-US" dirty="0" smtClean="0"/>
              <a:t> (Spotify, Netflix), “long tail” e-commerce, </a:t>
            </a:r>
            <a:r>
              <a:rPr lang="en-US" dirty="0" err="1" smtClean="0"/>
              <a:t>Erhöhte</a:t>
            </a:r>
            <a:r>
              <a:rPr lang="en-US" dirty="0" smtClean="0"/>
              <a:t> </a:t>
            </a:r>
            <a:r>
              <a:rPr lang="en-US" dirty="0" err="1" smtClean="0"/>
              <a:t>Treue</a:t>
            </a:r>
            <a:r>
              <a:rPr lang="en-US" dirty="0" smtClean="0"/>
              <a:t>, </a:t>
            </a:r>
            <a:r>
              <a:rPr lang="en-US" dirty="0" err="1" smtClean="0"/>
              <a:t>Werbeeffekt</a:t>
            </a:r>
            <a:r>
              <a:rPr lang="en-US" dirty="0" smtClean="0"/>
              <a:t>, </a:t>
            </a:r>
            <a:r>
              <a:rPr lang="en-US" dirty="0" err="1" smtClean="0"/>
              <a:t>Erhöhte</a:t>
            </a:r>
            <a:r>
              <a:rPr lang="en-US" dirty="0" smtClean="0"/>
              <a:t> </a:t>
            </a:r>
            <a:r>
              <a:rPr lang="en-US" dirty="0" err="1" smtClean="0"/>
              <a:t>Systemeffizienz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Ziel</a:t>
            </a:r>
            <a:r>
              <a:rPr lang="en-US" dirty="0" smtClean="0"/>
              <a:t> ?</a:t>
            </a:r>
            <a:r>
              <a:rPr lang="en-US" baseline="0" dirty="0" smtClean="0"/>
              <a:t> </a:t>
            </a:r>
            <a:r>
              <a:rPr lang="en-US" dirty="0" smtClean="0"/>
              <a:t>Recommender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Geschäftsmodell</a:t>
            </a:r>
            <a:r>
              <a:rPr lang="en-US" dirty="0" smtClean="0"/>
              <a:t> (Spotify, Netflix), “long tail” e-commerce, </a:t>
            </a:r>
            <a:r>
              <a:rPr lang="en-US" dirty="0" err="1" smtClean="0"/>
              <a:t>Erhöhte</a:t>
            </a:r>
            <a:r>
              <a:rPr lang="en-US" dirty="0" smtClean="0"/>
              <a:t> </a:t>
            </a:r>
            <a:r>
              <a:rPr lang="en-US" dirty="0" err="1" smtClean="0"/>
              <a:t>Treue</a:t>
            </a:r>
            <a:r>
              <a:rPr lang="en-US" dirty="0" smtClean="0"/>
              <a:t>, </a:t>
            </a:r>
            <a:r>
              <a:rPr lang="en-US" dirty="0" err="1" smtClean="0"/>
              <a:t>Werbeeffekt</a:t>
            </a:r>
            <a:r>
              <a:rPr lang="en-US" dirty="0" smtClean="0"/>
              <a:t>, </a:t>
            </a:r>
            <a:r>
              <a:rPr lang="en-US" dirty="0" err="1" smtClean="0"/>
              <a:t>Erhöhte</a:t>
            </a:r>
            <a:r>
              <a:rPr lang="en-US" dirty="0" smtClean="0"/>
              <a:t> </a:t>
            </a:r>
            <a:r>
              <a:rPr lang="en-US" dirty="0" err="1" smtClean="0"/>
              <a:t>Systemeffizienz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4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Derzeit</a:t>
            </a:r>
            <a:r>
              <a:rPr lang="en-US" dirty="0" smtClean="0"/>
              <a:t> </a:t>
            </a:r>
            <a:r>
              <a:rPr lang="en-US" dirty="0" err="1" smtClean="0"/>
              <a:t>beliebt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wiederholende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Ereignisse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Kurzzeit-Effekt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Valentins</a:t>
            </a:r>
            <a:r>
              <a:rPr lang="en-US" baseline="0" dirty="0" smtClean="0"/>
              <a:t>-Tag in </a:t>
            </a:r>
            <a:r>
              <a:rPr lang="en-US" baseline="0" dirty="0" err="1" smtClean="0"/>
              <a:t>Nordamerika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romantische</a:t>
            </a:r>
            <a:r>
              <a:rPr lang="en-US" baseline="0" dirty="0" smtClean="0"/>
              <a:t> Videos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einzigartige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kurzzeit-Effekte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Hurricanes, die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Interesse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Dokumentationen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Hurrikane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führen</a:t>
            </a:r>
            <a:r>
              <a:rPr lang="de-DE" baseline="0" dirty="0" smtClean="0"/>
              <a:t> (hier ist der Hurrikan Trump?)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Nochmal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ansehen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her,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geschaut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wurde</a:t>
            </a:r>
            <a:r>
              <a:rPr lang="en-US" baseline="0" dirty="0" smtClean="0"/>
              <a:t> und an </a:t>
            </a:r>
            <a:r>
              <a:rPr lang="en-US" baseline="0" dirty="0" err="1" smtClean="0"/>
              <a:t>welcher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wurde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gestoppt</a:t>
            </a:r>
            <a:r>
              <a:rPr lang="en-US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Weil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“XY” </a:t>
            </a:r>
            <a:r>
              <a:rPr lang="en-US" baseline="0" dirty="0" err="1" smtClean="0"/>
              <a:t>gesehen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: Video-Video Similarity algorithm,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personalisiert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wohl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Streifen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angezeigt</a:t>
            </a:r>
            <a:r>
              <a:rPr lang="en-US" baseline="0" dirty="0" smtClean="0"/>
              <a:t> warden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Top-N: </a:t>
            </a:r>
            <a:r>
              <a:rPr lang="en-US" baseline="0" dirty="0" err="1" smtClean="0"/>
              <a:t>Mischung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populären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personalisierten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Ergebnissen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erfolgreichsten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Genre-</a:t>
            </a:r>
            <a:r>
              <a:rPr lang="en-US" baseline="0" dirty="0" err="1" smtClean="0"/>
              <a:t>basierte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basieren</a:t>
            </a:r>
            <a:r>
              <a:rPr lang="en-US" baseline="0" dirty="0" smtClean="0"/>
              <a:t> auf der </a:t>
            </a:r>
            <a:r>
              <a:rPr lang="en-US" baseline="0" dirty="0" err="1" smtClean="0"/>
              <a:t>personalisierten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Sortierung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Teilmenge</a:t>
            </a:r>
            <a:r>
              <a:rPr lang="en-US" baseline="0" dirty="0" smtClean="0"/>
              <a:t> auf Basis des Genres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Serien</a:t>
            </a:r>
            <a:r>
              <a:rPr lang="en-US" baseline="0" dirty="0" smtClean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Auch</a:t>
            </a:r>
            <a:r>
              <a:rPr lang="en-US" baseline="0" dirty="0" smtClean="0"/>
              <a:t> der Seiten-</a:t>
            </a:r>
            <a:r>
              <a:rPr lang="en-US" baseline="0" dirty="0" err="1" smtClean="0"/>
              <a:t>Aufbau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Algorithmus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inzwischen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adapativ</a:t>
            </a:r>
            <a:r>
              <a:rPr lang="en-US" baseline="0" dirty="0" smtClean="0"/>
              <a:t> (war mal template-</a:t>
            </a:r>
            <a:r>
              <a:rPr lang="en-US" baseline="0" dirty="0" err="1" smtClean="0"/>
              <a:t>basiert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0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Content-</a:t>
            </a:r>
            <a:r>
              <a:rPr lang="de-DE" noProof="0" dirty="0" smtClean="0"/>
              <a:t>basiertes</a:t>
            </a:r>
            <a:r>
              <a:rPr lang="en-US" baseline="0" dirty="0" smtClean="0"/>
              <a:t> Filtern empfiehlt auf Basis der </a:t>
            </a:r>
            <a:r>
              <a:rPr lang="de-DE" baseline="0" noProof="0" dirty="0" smtClean="0"/>
              <a:t>Entscheidungen</a:t>
            </a:r>
            <a:r>
              <a:rPr lang="en-US" baseline="0" dirty="0" smtClean="0"/>
              <a:t> in der </a:t>
            </a:r>
            <a:r>
              <a:rPr lang="de-DE" baseline="0" noProof="0" dirty="0" smtClean="0"/>
              <a:t>Vergangenheit</a:t>
            </a:r>
            <a:r>
              <a:rPr lang="en-US" baseline="0" dirty="0" smtClean="0"/>
              <a:t> (</a:t>
            </a:r>
            <a:r>
              <a:rPr lang="de-DE" baseline="0" noProof="0" dirty="0" smtClean="0"/>
              <a:t>Nutzer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Mal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Science Fiction Film </a:t>
            </a:r>
            <a:r>
              <a:rPr lang="en-US" baseline="0" dirty="0" err="1" smtClean="0"/>
              <a:t>gekauft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empfehlen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außerdem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Ähnlichkeiten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zwischen</a:t>
            </a:r>
            <a:r>
              <a:rPr lang="en-US" baseline="0" dirty="0" smtClean="0"/>
              <a:t> Items </a:t>
            </a:r>
            <a:r>
              <a:rPr lang="en-US" baseline="0" dirty="0" err="1" smtClean="0"/>
              <a:t>berechnet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ähnliche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Künstler</a:t>
            </a:r>
            <a:r>
              <a:rPr lang="en-US" baseline="0" dirty="0" smtClean="0"/>
              <a:t> / Songs am </a:t>
            </a:r>
            <a:r>
              <a:rPr lang="en-US" baseline="0" dirty="0" err="1" smtClean="0"/>
              <a:t>Beispiel</a:t>
            </a:r>
            <a:r>
              <a:rPr lang="en-US" baseline="0" dirty="0" smtClean="0"/>
              <a:t> von Spotify), </a:t>
            </a:r>
            <a:r>
              <a:rPr lang="en-US" baseline="0" dirty="0" err="1" smtClean="0"/>
              <a:t>sodass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ähnliche</a:t>
            </a:r>
            <a:r>
              <a:rPr lang="en-US" baseline="0" dirty="0" smtClean="0"/>
              <a:t> Dinge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empfohlen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, die der </a:t>
            </a:r>
            <a:r>
              <a:rPr lang="en-US" baseline="0" dirty="0" err="1" smtClean="0"/>
              <a:t>Nuzter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gekauft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gesehen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angeklickt</a:t>
            </a:r>
            <a:r>
              <a:rPr lang="en-US" baseline="0" dirty="0" smtClean="0"/>
              <a:t> 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Demographisches</a:t>
            </a:r>
            <a:r>
              <a:rPr lang="en-US" baseline="0" dirty="0" smtClean="0"/>
              <a:t> Filtern empfiehlt </a:t>
            </a:r>
            <a:r>
              <a:rPr lang="en-US" baseline="0" dirty="0" err="1" smtClean="0"/>
              <a:t>ähnlichen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Nutzergruppen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ähnliche</a:t>
            </a:r>
            <a:r>
              <a:rPr lang="en-US" baseline="0" dirty="0" smtClean="0"/>
              <a:t> Dinge </a:t>
            </a:r>
            <a:r>
              <a:rPr lang="en-US" baseline="0" dirty="0" err="1" smtClean="0"/>
              <a:t>basierend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Geschlecht</a:t>
            </a:r>
            <a:r>
              <a:rPr lang="en-US" baseline="0" dirty="0" smtClean="0"/>
              <a:t>, Alter, Land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Kollaboratives</a:t>
            </a:r>
            <a:r>
              <a:rPr lang="en-US" baseline="0" dirty="0" smtClean="0"/>
              <a:t> Filtern </a:t>
            </a:r>
            <a:r>
              <a:rPr lang="en-US" baseline="0" dirty="0" err="1" smtClean="0"/>
              <a:t>ermöglicht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Bewerten</a:t>
            </a:r>
            <a:r>
              <a:rPr lang="en-US" baseline="0" dirty="0" smtClean="0"/>
              <a:t> der Items, </a:t>
            </a:r>
            <a:r>
              <a:rPr lang="en-US" baseline="0" dirty="0" err="1" smtClean="0"/>
              <a:t>sodass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genügend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vorliegen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benutzer-spezifische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Empfehlungen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berechnet</a:t>
            </a:r>
            <a:r>
              <a:rPr lang="en-US" baseline="0" dirty="0" smtClean="0"/>
              <a:t> </a:t>
            </a:r>
            <a:r>
              <a:rPr lang="de-DE" baseline="0" noProof="0" dirty="0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Beispielsweise</a:t>
            </a:r>
            <a:r>
              <a:rPr lang="en-US" baseline="0" dirty="0" smtClean="0"/>
              <a:t> auf Basis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Ähnlichkeitsmaßes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zwischen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Einsatz</a:t>
            </a:r>
            <a:r>
              <a:rPr lang="en-US" baseline="0" dirty="0" smtClean="0"/>
              <a:t> von k-nearest neighbors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Hybrid filtering: </a:t>
            </a:r>
            <a:r>
              <a:rPr lang="en-US" baseline="0" dirty="0" err="1" smtClean="0"/>
              <a:t>Kombination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Ansätze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Memory-based methods: </a:t>
            </a:r>
            <a:r>
              <a:rPr lang="en-US" baseline="0" dirty="0" err="1" smtClean="0"/>
              <a:t>Basieren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Nutzerbewertungen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sonstigen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generierten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nutzen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gewöhnlich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Ähnlichkeitsmaße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Distanzen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und /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Items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berechnen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Model-based methods: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vorhanden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Informationen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Käufe</a:t>
            </a:r>
            <a:r>
              <a:rPr lang="en-US" baseline="0" dirty="0" smtClean="0"/>
              <a:t>, Klicks), um </a:t>
            </a:r>
            <a:r>
              <a:rPr lang="en-US" baseline="0" dirty="0" err="1" smtClean="0"/>
              <a:t>Modelle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trainieren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Empfehlungen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erzeugen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Evaluation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bekannten</a:t>
            </a:r>
            <a:r>
              <a:rPr lang="en-US" baseline="0" dirty="0" smtClean="0"/>
              <a:t> Test-</a:t>
            </a:r>
            <a:r>
              <a:rPr lang="en-US" baseline="0" dirty="0" err="1" smtClean="0"/>
              <a:t>Datensätzen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mittels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bspw</a:t>
            </a:r>
            <a:r>
              <a:rPr lang="en-US" baseline="0" dirty="0" smtClean="0"/>
              <a:t>. Root mean squared error </a:t>
            </a:r>
            <a:r>
              <a:rPr lang="en-US" baseline="0" dirty="0" err="1" smtClean="0"/>
              <a:t>erfolgen</a:t>
            </a:r>
            <a:r>
              <a:rPr lang="en-US" baseline="0" dirty="0" smtClean="0"/>
              <a:t>; Evaluation von </a:t>
            </a:r>
            <a:r>
              <a:rPr lang="en-US" baseline="0" dirty="0" err="1" smtClean="0"/>
              <a:t>Verbesserungen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Systems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deutlich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schwerer</a:t>
            </a:r>
            <a:r>
              <a:rPr lang="en-US" baseline="0" dirty="0" smtClean="0"/>
              <a:t>, da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implizite</a:t>
            </a:r>
            <a:r>
              <a:rPr lang="en-US" baseline="0" dirty="0" smtClean="0"/>
              <a:t> Evaluation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Erhöhung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gesehenen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Streaming </a:t>
            </a:r>
            <a:r>
              <a:rPr lang="en-US" baseline="0" dirty="0" err="1" smtClean="0"/>
              <a:t>Dienst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Negatives Feedback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Beendigung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Vertrages</a:t>
            </a:r>
            <a:r>
              <a:rPr lang="en-US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0" y="-1448"/>
            <a:ext cx="9144000" cy="4511536"/>
          </a:xfrm>
        </p:spPr>
        <p:txBody>
          <a:bodyPr>
            <a:noAutofit/>
          </a:bodyPr>
          <a:lstStyle>
            <a:lvl1pPr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4040188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06575"/>
            <a:ext cx="4040188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1850" y="1049338"/>
            <a:ext cx="4041775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06575"/>
            <a:ext cx="4041775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17474"/>
            <a:ext cx="8229600" cy="8286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57200" y="1732651"/>
            <a:ext cx="8229600" cy="4393512"/>
          </a:xfrm>
        </p:spPr>
        <p:txBody>
          <a:bodyPr/>
          <a:lstStyle>
            <a:lvl1pPr>
              <a:defRPr sz="2000"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3008313" cy="11620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7475"/>
            <a:ext cx="5111750" cy="600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01704"/>
            <a:ext cx="3008313" cy="471810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49306"/>
          </a:xfr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49906"/>
            <a:ext cx="5486400" cy="6222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12622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7510874" cy="5070476"/>
          </a:xfrm>
        </p:spPr>
        <p:txBody>
          <a:bodyPr anchor="t">
            <a:normAutofit/>
          </a:bodyPr>
          <a:lstStyle>
            <a:lvl1pPr marL="187200" indent="-277200">
              <a:buFont typeface="+mj-lt"/>
              <a:buAutoNum type="arabicPeriod"/>
              <a:defRPr sz="1800" cap="none"/>
            </a:lvl1pPr>
            <a:lvl2pPr marL="374400" indent="-277200">
              <a:buFont typeface="+mj-lt"/>
              <a:buAutoNum type="romanUcPeriod"/>
              <a:defRPr sz="1800" cap="none"/>
            </a:lvl2pPr>
            <a:lvl3pPr marL="561600" indent="-277200">
              <a:buFont typeface="+mj-lt"/>
              <a:buAutoNum type="romanLcPeriod"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8074" y="1049336"/>
            <a:ext cx="718726" cy="5070477"/>
          </a:xfrm>
        </p:spPr>
        <p:txBody>
          <a:bodyPr anchor="t">
            <a:normAutofit/>
          </a:bodyPr>
          <a:lstStyle>
            <a:lvl1pPr algn="r">
              <a:buNone/>
              <a:defRPr sz="1800" cap="none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Nr.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22029"/>
          </a:xfrm>
        </p:spPr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8229600" cy="5070476"/>
          </a:xfrm>
        </p:spPr>
        <p:txBody>
          <a:bodyPr>
            <a:normAutofit/>
          </a:bodyPr>
          <a:lstStyle>
            <a:lvl1pPr marL="187200" indent="-187200">
              <a:buFont typeface="+mj-lt"/>
              <a:buNone/>
              <a:defRPr sz="1400" cap="none"/>
            </a:lvl1pPr>
            <a:lvl2pPr marL="374400" indent="-187200">
              <a:buFont typeface="+mj-lt"/>
              <a:buNone/>
              <a:defRPr sz="1800" cap="none"/>
            </a:lvl2pPr>
            <a:lvl3pPr marL="561600" indent="-187200">
              <a:buFont typeface="+mj-lt"/>
              <a:buNone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25913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6388" y="1676401"/>
            <a:ext cx="412115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99000" y="1066800"/>
            <a:ext cx="4140200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00588" y="1676401"/>
            <a:ext cx="414020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4BC217-06AB-2B48-878B-321F55B6E8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5867400"/>
            <a:ext cx="8531225" cy="2286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/>
              <a:t>(Verweis: )</a:t>
            </a:r>
            <a:endParaRPr lang="en-US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582937" y="6422010"/>
            <a:ext cx="4396303" cy="283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 algn="ctr"/>
            <a:r>
              <a:rPr lang="en-US"/>
              <a:t>Abnahme QG1 – M. Hesenius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10" name="Picture 2" descr="beam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10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29074"/>
            <a:ext cx="8229600" cy="8170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20142"/>
            <a:ext cx="82296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19417"/>
            <a:ext cx="8229600" cy="383821"/>
          </a:xfrm>
        </p:spPr>
        <p:txBody>
          <a:bodyPr/>
          <a:lstStyle/>
          <a:p>
            <a:r>
              <a:rPr lang="de-DE" dirty="0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Zweizeilige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8267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de-DE" dirty="0"/>
              <a:t>Mastertitelformat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076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 20pt</a:t>
            </a:r>
          </a:p>
          <a:p>
            <a:pPr lvl="1"/>
            <a:r>
              <a:rPr lang="de-DE" dirty="0"/>
              <a:t>Zweite Ebene und weitere Ebenen 18pt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14pt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44417"/>
            <a:ext cx="4712170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Fußnote 10pt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68074" y="6444417"/>
            <a:ext cx="718726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Logo_paluno_CMYK.eps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0" y="6348974"/>
            <a:ext cx="2449429" cy="389681"/>
          </a:xfrm>
          <a:prstGeom prst="rect">
            <a:avLst/>
          </a:prstGeom>
        </p:spPr>
      </p:pic>
      <p:sp>
        <p:nvSpPr>
          <p:cNvPr id="8" name="Textplatzhalter 8"/>
          <p:cNvSpPr txBox="1">
            <a:spLocks/>
          </p:cNvSpPr>
          <p:nvPr/>
        </p:nvSpPr>
        <p:spPr bwMode="gray">
          <a:xfrm rot="16200000">
            <a:off x="8548467" y="5536242"/>
            <a:ext cx="945018" cy="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-2880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0409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t>paluno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77" r:id="rId3"/>
    <p:sldLayoutId id="2147483678" r:id="rId4"/>
    <p:sldLayoutId id="2147483679" r:id="rId5"/>
    <p:sldLayoutId id="2147483682" r:id="rId6"/>
    <p:sldLayoutId id="214748369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Recommender</a:t>
            </a:r>
            <a:r>
              <a:rPr lang="de-DE" sz="2400" dirty="0" smtClean="0">
                <a:solidFill>
                  <a:schemeClr val="tx2"/>
                </a:solidFill>
              </a:rPr>
              <a:t> Systeme</a:t>
            </a:r>
            <a:endParaRPr lang="de-DE" sz="2400" dirty="0">
              <a:solidFill>
                <a:schemeClr val="tx2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Jacqueline Büttner</a:t>
            </a:r>
            <a:endParaRPr lang="de-DE" dirty="0"/>
          </a:p>
        </p:txBody>
      </p:sp>
      <p:pic>
        <p:nvPicPr>
          <p:cNvPr id="1026" name="Picture 2" descr="Ãhnliches F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88809"/>
            <a:ext cx="3810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8"/>
    </mc:Choice>
    <mc:Fallback xmlns="">
      <p:transition spd="slow" advTm="141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Recommender Systems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7900" y="1084082"/>
            <a:ext cx="8616099" cy="492079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/>
              <a:t>Ähnlichkeiten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smtClean="0"/>
              <a:t>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z.B</a:t>
            </a:r>
            <a:r>
              <a:rPr lang="en-US" dirty="0"/>
              <a:t>. </a:t>
            </a:r>
            <a:r>
              <a:rPr lang="en-US" dirty="0" err="1"/>
              <a:t>gleiches</a:t>
            </a:r>
            <a:r>
              <a:rPr lang="en-US" dirty="0"/>
              <a:t> Genre/ </a:t>
            </a:r>
            <a:r>
              <a:rPr lang="en-US" dirty="0" err="1"/>
              <a:t>Regisseur</a:t>
            </a:r>
            <a:r>
              <a:rPr lang="en-US" dirty="0"/>
              <a:t> / </a:t>
            </a:r>
            <a:r>
              <a:rPr lang="en-US" dirty="0" err="1" smtClean="0"/>
              <a:t>Autor</a:t>
            </a:r>
            <a:r>
              <a:rPr lang="en-US" dirty="0" smtClean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Filmen</a:t>
            </a:r>
            <a:r>
              <a:rPr lang="en-US" dirty="0"/>
              <a:t> / </a:t>
            </a:r>
            <a:r>
              <a:rPr lang="en-US" dirty="0" err="1" smtClean="0"/>
              <a:t>Büchern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Auf </a:t>
            </a:r>
            <a:r>
              <a:rPr lang="en-US" dirty="0"/>
              <a:t>Basis von </a:t>
            </a:r>
            <a:r>
              <a:rPr lang="en-US" dirty="0" err="1"/>
              <a:t>Produktkatalogen</a:t>
            </a:r>
            <a:r>
              <a:rPr lang="en-US" dirty="0"/>
              <a:t> / </a:t>
            </a:r>
            <a:r>
              <a:rPr lang="en-US" dirty="0" err="1"/>
              <a:t>semantischen</a:t>
            </a:r>
            <a:r>
              <a:rPr lang="en-US" dirty="0"/>
              <a:t> </a:t>
            </a:r>
            <a:r>
              <a:rPr lang="en-US" dirty="0" err="1" smtClean="0"/>
              <a:t>Netzwerken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schlage</a:t>
            </a:r>
            <a:r>
              <a:rPr lang="en-US" dirty="0" smtClean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Nutzer</a:t>
            </a:r>
            <a:r>
              <a:rPr lang="en-US" dirty="0"/>
              <a:t> Items </a:t>
            </a:r>
            <a:r>
              <a:rPr lang="en-US" dirty="0" err="1"/>
              <a:t>vor</a:t>
            </a:r>
            <a:r>
              <a:rPr lang="en-US" dirty="0"/>
              <a:t>, die </a:t>
            </a:r>
            <a:r>
              <a:rPr lang="en-US" dirty="0" err="1"/>
              <a:t>denjenigen</a:t>
            </a:r>
            <a:r>
              <a:rPr lang="en-US" dirty="0"/>
              <a:t> </a:t>
            </a:r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die </a:t>
            </a:r>
            <a:r>
              <a:rPr lang="en-US" dirty="0" err="1"/>
              <a:t>er</a:t>
            </a:r>
            <a:r>
              <a:rPr lang="en-US" dirty="0"/>
              <a:t> /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bereits</a:t>
            </a:r>
            <a:r>
              <a:rPr lang="en-US" dirty="0"/>
              <a:t> </a:t>
            </a:r>
            <a:r>
              <a:rPr lang="en-US" dirty="0" err="1"/>
              <a:t>positiv</a:t>
            </a:r>
            <a:r>
              <a:rPr lang="en-US" dirty="0"/>
              <a:t> </a:t>
            </a:r>
            <a:r>
              <a:rPr lang="en-US" dirty="0" err="1"/>
              <a:t>bewertet</a:t>
            </a:r>
            <a:r>
              <a:rPr lang="en-US" dirty="0"/>
              <a:t> </a:t>
            </a:r>
            <a:r>
              <a:rPr lang="en-US" dirty="0" smtClean="0"/>
              <a:t>hat </a:t>
            </a:r>
            <a:r>
              <a:rPr lang="en-US" dirty="0"/>
              <a:t>(</a:t>
            </a:r>
            <a:r>
              <a:rPr lang="en-US" dirty="0" err="1"/>
              <a:t>Leute</a:t>
            </a:r>
            <a:r>
              <a:rPr lang="en-US" dirty="0"/>
              <a:t>, die </a:t>
            </a:r>
            <a:r>
              <a:rPr lang="en-US" dirty="0" err="1" smtClean="0"/>
              <a:t>Milch</a:t>
            </a:r>
            <a:r>
              <a:rPr lang="en-US" dirty="0" smtClean="0"/>
              <a:t> </a:t>
            </a:r>
            <a:r>
              <a:rPr lang="en-US" dirty="0" err="1"/>
              <a:t>kauften</a:t>
            </a:r>
            <a:r>
              <a:rPr lang="en-US" dirty="0"/>
              <a:t>, </a:t>
            </a:r>
            <a:r>
              <a:rPr lang="en-US" dirty="0" err="1"/>
              <a:t>kauften</a:t>
            </a:r>
            <a:r>
              <a:rPr lang="en-US" dirty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Eier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lediglich</a:t>
            </a:r>
            <a:r>
              <a:rPr lang="en-US" dirty="0" smtClean="0"/>
              <a:t> Start-</a:t>
            </a:r>
            <a:r>
              <a:rPr lang="en-US" dirty="0" err="1" smtClean="0"/>
              <a:t>Bewertungen</a:t>
            </a:r>
            <a:r>
              <a:rPr lang="en-US" dirty="0" smtClean="0"/>
              <a:t> des </a:t>
            </a:r>
            <a:r>
              <a:rPr lang="en-US" dirty="0" err="1" smtClean="0"/>
              <a:t>Nutzers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Ähnlichkeitsmaß</a:t>
            </a:r>
            <a:r>
              <a:rPr lang="en-US" dirty="0" smtClean="0"/>
              <a:t> je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Anwendungsgebiet</a:t>
            </a:r>
            <a:r>
              <a:rPr lang="en-US" dirty="0" smtClean="0"/>
              <a:t> </a:t>
            </a:r>
            <a:r>
              <a:rPr lang="en-US" dirty="0" err="1" smtClean="0"/>
              <a:t>ggf</a:t>
            </a:r>
            <a:r>
              <a:rPr lang="en-US" dirty="0" smtClean="0"/>
              <a:t>. </a:t>
            </a:r>
            <a:r>
              <a:rPr lang="en-US" dirty="0" err="1"/>
              <a:t>n</a:t>
            </a:r>
            <a:r>
              <a:rPr lang="en-US" dirty="0" err="1" smtClean="0"/>
              <a:t>icht</a:t>
            </a:r>
            <a:r>
              <a:rPr lang="en-US" dirty="0" smtClean="0"/>
              <a:t> trivial</a:t>
            </a:r>
            <a:endParaRPr lang="en-US" dirty="0"/>
          </a:p>
          <a:p>
            <a:endParaRPr lang="de-DE" dirty="0" err="1" smtClean="0"/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79494"/>
              </p:ext>
            </p:extLst>
          </p:nvPr>
        </p:nvGraphicFramePr>
        <p:xfrm>
          <a:off x="672888" y="3295649"/>
          <a:ext cx="3826086" cy="2733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</a:p>
                    <a:p>
                      <a:r>
                        <a:rPr lang="en-US" dirty="0" smtClean="0"/>
                        <a:t>/Item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2</a:t>
                      </a:r>
                    </a:p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(3)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5</a:t>
                      </a:r>
                    </a:p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(5)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6</a:t>
                      </a:r>
                    </a:p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(4)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8583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2764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0,0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0,6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0,3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</a:tbl>
          </a:graphicData>
        </a:graphic>
      </p:graphicFrame>
      <p:sp>
        <p:nvSpPr>
          <p:cNvPr id="24" name="Textfeld 23"/>
          <p:cNvSpPr txBox="1"/>
          <p:nvPr/>
        </p:nvSpPr>
        <p:spPr>
          <a:xfrm>
            <a:off x="4606818" y="3988987"/>
            <a:ext cx="1858945" cy="582804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(0,2 * 3 + 0,9 * 5) 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/ (0,2 + 0,9) =</a:t>
            </a:r>
            <a:endParaRPr lang="de-DE" dirty="0" err="1" smtClean="0"/>
          </a:p>
        </p:txBody>
      </p:sp>
      <p:sp>
        <p:nvSpPr>
          <p:cNvPr id="25" name="Textfeld 24"/>
          <p:cNvSpPr txBox="1"/>
          <p:nvPr/>
        </p:nvSpPr>
        <p:spPr>
          <a:xfrm>
            <a:off x="4606818" y="4661330"/>
            <a:ext cx="3366198" cy="50241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(0,7 * 5 + 0,8 * 4) 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/ (0,7 + 0,8) =</a:t>
            </a:r>
            <a:endParaRPr lang="de-DE" dirty="0" err="1" smtClean="0"/>
          </a:p>
        </p:txBody>
      </p:sp>
      <p:sp>
        <p:nvSpPr>
          <p:cNvPr id="26" name="Rechteck 25"/>
          <p:cNvSpPr/>
          <p:nvPr/>
        </p:nvSpPr>
        <p:spPr>
          <a:xfrm>
            <a:off x="7575874" y="409572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dirty="0"/>
              <a:t>4,63</a:t>
            </a:r>
            <a:endParaRPr lang="de-DE" dirty="0" err="1"/>
          </a:p>
        </p:txBody>
      </p:sp>
      <p:sp>
        <p:nvSpPr>
          <p:cNvPr id="27" name="Rechteck 26"/>
          <p:cNvSpPr/>
          <p:nvPr/>
        </p:nvSpPr>
        <p:spPr>
          <a:xfrm>
            <a:off x="7575875" y="472787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dirty="0"/>
              <a:t>4,47</a:t>
            </a:r>
            <a:endParaRPr lang="de-DE" dirty="0" err="1"/>
          </a:p>
        </p:txBody>
      </p:sp>
      <p:sp>
        <p:nvSpPr>
          <p:cNvPr id="28" name="Textfeld 27"/>
          <p:cNvSpPr txBox="1"/>
          <p:nvPr/>
        </p:nvSpPr>
        <p:spPr>
          <a:xfrm>
            <a:off x="4606818" y="5350751"/>
            <a:ext cx="3366198" cy="50241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(0,3 * 5 + 0,4 * 6) 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/ (0,3 + 0,4) =</a:t>
            </a:r>
            <a:endParaRPr lang="de-DE" dirty="0" err="1" smtClean="0"/>
          </a:p>
        </p:txBody>
      </p:sp>
      <p:sp>
        <p:nvSpPr>
          <p:cNvPr id="29" name="Rechteck 28"/>
          <p:cNvSpPr/>
          <p:nvPr/>
        </p:nvSpPr>
        <p:spPr>
          <a:xfrm>
            <a:off x="7575875" y="5360021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5,57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508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76"/>
    </mc:Choice>
    <mc:Fallback xmlns="">
      <p:transition spd="slow" advTm="513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Factor Models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0" y="1851691"/>
            <a:ext cx="4038600" cy="295672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049338"/>
            <a:ext cx="4038600" cy="507047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65604" y="6243363"/>
            <a:ext cx="132119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de-DE" sz="900" b="0" i="1" u="none" strike="noStrike" cap="none" normalizeH="0" baseline="0" dirty="0" err="1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Koren</a:t>
            </a: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2009, S. 32)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0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59"/>
    </mc:Choice>
    <mc:Fallback xmlns="">
      <p:transition spd="slow" advTm="7135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Content-based: </a:t>
            </a:r>
            <a:r>
              <a:rPr lang="en-US" dirty="0" err="1" smtClean="0"/>
              <a:t>empfehle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6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C5F1-7061-D341-809E-F671F9DC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Typische Probleme im Bereich 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3ACC-7966-2F4A-A5F9-568F7944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Sparsity</a:t>
            </a:r>
          </a:p>
          <a:p>
            <a:pPr lvl="1"/>
            <a:r>
              <a:rPr lang="en-US" dirty="0" err="1" smtClean="0"/>
              <a:t>Anzahl</a:t>
            </a:r>
            <a:r>
              <a:rPr lang="en-US" dirty="0" smtClean="0"/>
              <a:t> Items und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hoch</a:t>
            </a:r>
            <a:r>
              <a:rPr lang="en-US" dirty="0" smtClean="0"/>
              <a:t>, </a:t>
            </a:r>
            <a:r>
              <a:rPr lang="en-US" dirty="0" err="1" smtClean="0"/>
              <a:t>jedoch</a:t>
            </a:r>
            <a:r>
              <a:rPr lang="en-US" dirty="0" smtClean="0"/>
              <a:t> </a:t>
            </a:r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Überschneidungen</a:t>
            </a:r>
            <a:endParaRPr lang="en-US" dirty="0"/>
          </a:p>
          <a:p>
            <a:pPr lvl="1"/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ungleichmäßig</a:t>
            </a:r>
            <a:r>
              <a:rPr lang="en-US" dirty="0" smtClean="0"/>
              <a:t> </a:t>
            </a:r>
            <a:r>
              <a:rPr lang="en-US" dirty="0" err="1" smtClean="0"/>
              <a:t>verteilt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Kaltstart</a:t>
            </a:r>
            <a:endParaRPr lang="en-US" dirty="0" smtClean="0"/>
          </a:p>
          <a:p>
            <a:pPr lvl="1"/>
            <a:r>
              <a:rPr lang="en-US" dirty="0" smtClean="0"/>
              <a:t>Start des Systems, </a:t>
            </a:r>
            <a:r>
              <a:rPr lang="en-US" dirty="0" err="1" smtClean="0"/>
              <a:t>Umgang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Usern</a:t>
            </a:r>
            <a:endParaRPr lang="en-US" dirty="0" smtClean="0"/>
          </a:p>
          <a:p>
            <a:r>
              <a:rPr lang="en-US" dirty="0" err="1" smtClean="0"/>
              <a:t>Skalierbarkeit</a:t>
            </a:r>
            <a:endParaRPr lang="en-US" dirty="0"/>
          </a:p>
          <a:p>
            <a:pPr lvl="1"/>
            <a:r>
              <a:rPr lang="en-US" dirty="0" err="1" smtClean="0"/>
              <a:t>Parallelisierung</a:t>
            </a:r>
            <a:r>
              <a:rPr lang="en-US" dirty="0" smtClean="0"/>
              <a:t>, </a:t>
            </a:r>
            <a:r>
              <a:rPr lang="en-US" dirty="0" err="1" smtClean="0"/>
              <a:t>inkrementelle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r>
              <a:rPr lang="en-US" dirty="0" err="1" smtClean="0"/>
              <a:t>Angriffe</a:t>
            </a:r>
            <a:r>
              <a:rPr lang="en-US" dirty="0" smtClean="0"/>
              <a:t>: </a:t>
            </a:r>
            <a:r>
              <a:rPr lang="en-US" dirty="0" err="1" smtClean="0"/>
              <a:t>Hersteller</a:t>
            </a:r>
            <a:r>
              <a:rPr lang="en-US" dirty="0" smtClean="0"/>
              <a:t> hat </a:t>
            </a:r>
            <a:r>
              <a:rPr lang="en-US" dirty="0" err="1" smtClean="0"/>
              <a:t>hohes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r>
              <a:rPr lang="en-US" dirty="0" smtClean="0"/>
              <a:t> an Manipulation des RS</a:t>
            </a:r>
          </a:p>
          <a:p>
            <a:r>
              <a:rPr lang="en-US" dirty="0" smtClean="0"/>
              <a:t>User Interface / User </a:t>
            </a:r>
            <a:r>
              <a:rPr lang="en-US" dirty="0" err="1" smtClean="0"/>
              <a:t>Akzeptanz</a:t>
            </a:r>
            <a:endParaRPr lang="en-US" dirty="0" smtClean="0"/>
          </a:p>
          <a:p>
            <a:pPr lvl="1"/>
            <a:r>
              <a:rPr lang="en-US" dirty="0" err="1" smtClean="0"/>
              <a:t>Transparenz</a:t>
            </a:r>
            <a:r>
              <a:rPr lang="en-US" dirty="0" smtClean="0"/>
              <a:t> der </a:t>
            </a:r>
            <a:r>
              <a:rPr lang="en-US" dirty="0" err="1" smtClean="0"/>
              <a:t>Empfehlung</a:t>
            </a:r>
            <a:endParaRPr lang="en-US" dirty="0"/>
          </a:p>
          <a:p>
            <a:pPr lvl="1"/>
            <a:r>
              <a:rPr lang="en-US" dirty="0" smtClean="0"/>
              <a:t>Navigation in </a:t>
            </a:r>
            <a:r>
              <a:rPr lang="en-US" dirty="0" err="1" smtClean="0"/>
              <a:t>großen</a:t>
            </a:r>
            <a:r>
              <a:rPr lang="en-US" dirty="0" smtClean="0"/>
              <a:t> </a:t>
            </a:r>
            <a:r>
              <a:rPr lang="en-US" dirty="0" err="1" smtClean="0"/>
              <a:t>Datenmengen</a:t>
            </a:r>
            <a:endParaRPr lang="en-US" dirty="0" smtClean="0"/>
          </a:p>
          <a:p>
            <a:r>
              <a:rPr lang="en-US" dirty="0" err="1" smtClean="0"/>
              <a:t>Vielfalt</a:t>
            </a:r>
            <a:r>
              <a:rPr lang="en-US" dirty="0" smtClean="0"/>
              <a:t> und </a:t>
            </a:r>
            <a:r>
              <a:rPr lang="en-US" dirty="0" err="1" smtClean="0"/>
              <a:t>Neuheit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Ggf</a:t>
            </a:r>
            <a:r>
              <a:rPr lang="en-US" dirty="0" smtClean="0"/>
              <a:t>. </a:t>
            </a:r>
            <a:r>
              <a:rPr lang="en-US" dirty="0" err="1" smtClean="0"/>
              <a:t>Kontrovers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Genauigkeit</a:t>
            </a:r>
            <a:endParaRPr lang="en-US" dirty="0" smtClean="0"/>
          </a:p>
          <a:p>
            <a:r>
              <a:rPr lang="en-US" dirty="0" err="1" smtClean="0"/>
              <a:t>Zeit</a:t>
            </a:r>
            <a:r>
              <a:rPr lang="en-US" dirty="0" smtClean="0"/>
              <a:t>: </a:t>
            </a:r>
            <a:r>
              <a:rPr lang="en-US" dirty="0" err="1" smtClean="0"/>
              <a:t>Vorlieben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endParaRPr lang="en-US" dirty="0" smtClean="0"/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Bias: </a:t>
            </a:r>
            <a:r>
              <a:rPr lang="en-US" dirty="0" err="1" smtClean="0"/>
              <a:t>Skalen</a:t>
            </a:r>
            <a:r>
              <a:rPr lang="en-US" dirty="0" smtClean="0"/>
              <a:t> der </a:t>
            </a:r>
            <a:r>
              <a:rPr lang="en-US" dirty="0" err="1" smtClean="0"/>
              <a:t>Bewertungen</a:t>
            </a:r>
            <a:r>
              <a:rPr lang="en-US" dirty="0" smtClean="0"/>
              <a:t> von </a:t>
            </a:r>
            <a:r>
              <a:rPr lang="en-US" dirty="0" err="1" smtClean="0"/>
              <a:t>Nutzern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vergleichbar</a:t>
            </a:r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65604" y="6243363"/>
            <a:ext cx="9156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de-DE" sz="900" b="0" i="1" u="none" strike="noStrike" cap="none" normalizeH="0" baseline="0" dirty="0" err="1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</a:t>
            </a: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</a:t>
            </a:r>
            <a:r>
              <a:rPr kumimoji="0" lang="en-US" altLang="de-DE" sz="900" b="0" i="1" u="none" strike="noStrike" cap="none" normalizeH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S.6ff.</a:t>
            </a: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090"/>
    </mc:Choice>
    <mc:Fallback xmlns="">
      <p:transition spd="slow" advTm="32009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DEC7-004F-2D42-AA0E-E882A5F3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 – </a:t>
            </a:r>
            <a:r>
              <a:rPr lang="en-US" dirty="0" err="1" smtClean="0"/>
              <a:t>Phasen</a:t>
            </a:r>
            <a:r>
              <a:rPr lang="en-US" dirty="0" smtClean="0"/>
              <a:t>/ </a:t>
            </a:r>
            <a:r>
              <a:rPr lang="en-US" dirty="0" err="1" smtClean="0"/>
              <a:t>Aufgaben</a:t>
            </a:r>
            <a:r>
              <a:rPr lang="en-US" dirty="0" smtClean="0"/>
              <a:t> Recommender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726593"/>
              </p:ext>
            </p:extLst>
          </p:nvPr>
        </p:nvGraphicFramePr>
        <p:xfrm>
          <a:off x="457200" y="698500"/>
          <a:ext cx="8229600" cy="542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75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56"/>
    </mc:Choice>
    <mc:Fallback xmlns="">
      <p:transition spd="slow" advTm="17085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DEC7-004F-2D42-AA0E-E882A5F3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 – </a:t>
            </a:r>
            <a:r>
              <a:rPr lang="en-US" dirty="0" err="1" smtClean="0"/>
              <a:t>Phasen</a:t>
            </a:r>
            <a:r>
              <a:rPr lang="en-US" dirty="0" smtClean="0"/>
              <a:t>/ </a:t>
            </a:r>
            <a:r>
              <a:rPr lang="en-US" dirty="0" err="1" smtClean="0"/>
              <a:t>Aufgaben</a:t>
            </a:r>
            <a:r>
              <a:rPr lang="en-US" dirty="0" smtClean="0"/>
              <a:t> Recommender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582981"/>
              </p:ext>
            </p:extLst>
          </p:nvPr>
        </p:nvGraphicFramePr>
        <p:xfrm>
          <a:off x="457200" y="698500"/>
          <a:ext cx="8229600" cy="542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56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172"/>
    </mc:Choice>
    <mc:Fallback xmlns="">
      <p:transition spd="slow" advTm="19717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5037" y="2201779"/>
            <a:ext cx="733926" cy="176864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286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2"/>
    </mc:Choice>
    <mc:Fallback xmlns="">
      <p:transition spd="slow" advTm="199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2078" y="134036"/>
            <a:ext cx="830998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2800" b="0" i="0" u="none" strike="noStrike" cap="none" normalizeH="0" baseline="0" dirty="0" err="1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Literaturverzeichnis</a:t>
            </a:r>
            <a:endParaRPr kumimoji="0" lang="en-US" altLang="de-DE" sz="28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de-DE" sz="1400" dirty="0">
              <a:solidFill>
                <a:srgbClr val="2E74B5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Bobadilla, Jesús; Ortega, Fernando; Hernando, Antonio; Gutiérrez, Abraham (2013):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Knowledge-based systems 46, S. 109–132</a:t>
            </a:r>
            <a:r>
              <a:rPr lang="en-US" sz="14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Burke, Robin (2007): Hybrid web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The adaptive web: Springer, S. 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377–408</a:t>
            </a:r>
            <a:r>
              <a:rPr lang="en-US" sz="14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euk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Park;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Hyea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Kyeong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Kim; Il Young Choi; Jae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Kyeong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Kim (2012): A literature review and classification of recommender systems research. In: </a:t>
            </a:r>
            <a:r>
              <a:rPr lang="en-US" alt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Expert Systems with Applications 39 (11), S. 10059–10072. DOI: 10.1016/j.eswa.2012.02.038.</a:t>
            </a: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Koren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Yehuda; Bell, Robert; </a:t>
            </a:r>
            <a:r>
              <a:rPr lang="en-US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Volinsky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Chris (2009): Matrix factorization techniques for recommender systems. 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Computer 42 (8</a:t>
            </a:r>
            <a:r>
              <a:rPr lang="de-DE" sz="14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gl-ES" alt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gl-E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ü, Linyuan; Medo, Matúš; Yeung, Chi Ho; Zhang, Yi-Cheng; Zhang, Zi-Ke; Zhou, Tao (2012): Recommender systems. In: </a:t>
            </a:r>
            <a:r>
              <a:rPr lang="gl-ES" altLang="de-DE" sz="14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Physics Reports </a:t>
            </a:r>
            <a:r>
              <a:rPr lang="gl-ES" alt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519 (1), S. 1–49.</a:t>
            </a:r>
            <a:endParaRPr lang="gl-ES" altLang="de-DE" sz="1400" dirty="0">
              <a:latin typeface="Arial" panose="020B0604020202020204" pitchFamily="34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 smtClean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7"/>
    </mc:Choice>
    <mc:Fallback xmlns="">
      <p:transition spd="slow" advTm="153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7E8D-4EC0-F64F-8BB7-64D992BE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CRISP-DM: Hierarchie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7B76B-8A36-554E-9F9A-A5EABEE4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82169"/>
            <a:ext cx="8229600" cy="38603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EE72AF-91AD-AF4A-8148-D7ED47FC1999}"/>
              </a:ext>
            </a:extLst>
          </p:cNvPr>
          <p:cNvSpPr txBox="1"/>
          <p:nvPr/>
        </p:nvSpPr>
        <p:spPr>
          <a:xfrm rot="920610">
            <a:off x="4732637" y="3023245"/>
            <a:ext cx="284205" cy="45784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0A291-08F1-944B-86E5-A72F2EA1E971}"/>
              </a:ext>
            </a:extLst>
          </p:cNvPr>
          <p:cNvSpPr txBox="1"/>
          <p:nvPr/>
        </p:nvSpPr>
        <p:spPr>
          <a:xfrm rot="21053404">
            <a:off x="2600196" y="3458611"/>
            <a:ext cx="304540" cy="40311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0AEA3-CA6D-9745-959E-159F0567017B}"/>
              </a:ext>
            </a:extLst>
          </p:cNvPr>
          <p:cNvSpPr txBox="1"/>
          <p:nvPr/>
        </p:nvSpPr>
        <p:spPr>
          <a:xfrm>
            <a:off x="5338119" y="4275437"/>
            <a:ext cx="234778" cy="46955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3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E566E9-B3AE-B847-B1E0-4F265B3F2B3D}"/>
              </a:ext>
            </a:extLst>
          </p:cNvPr>
          <p:cNvSpPr txBox="1">
            <a:spLocks/>
          </p:cNvSpPr>
          <p:nvPr/>
        </p:nvSpPr>
        <p:spPr>
          <a:xfrm>
            <a:off x="457200" y="698500"/>
            <a:ext cx="8229600" cy="54276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Welche Aktivitäten sind für die </a:t>
            </a:r>
            <a:r>
              <a:rPr lang="de-DE" dirty="0" err="1" smtClean="0"/>
              <a:t>Recommender</a:t>
            </a:r>
            <a:r>
              <a:rPr lang="de-DE" dirty="0" smtClean="0"/>
              <a:t> Systeme wichtig</a:t>
            </a:r>
            <a:r>
              <a:rPr lang="de-DE" dirty="0"/>
              <a:t>?</a:t>
            </a:r>
          </a:p>
          <a:p>
            <a:r>
              <a:rPr lang="de-DE" dirty="0"/>
              <a:t>Wie sieht die Umsetzung dieser Aktivitäten aus?</a:t>
            </a:r>
          </a:p>
        </p:txBody>
      </p:sp>
    </p:spTree>
    <p:extLst>
      <p:ext uri="{BB962C8B-B14F-4D97-AF65-F5344CB8AC3E}">
        <p14:creationId xmlns:p14="http://schemas.microsoft.com/office/powerpoint/2010/main" val="233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46"/>
    </mc:Choice>
    <mc:Fallback xmlns="">
      <p:transition spd="slow" advTm="1744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DEC7-004F-2D42-AA0E-E882A5F3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CRISP-DM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BF456-B56A-E244-9A58-AFCFB58C4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25" y="893053"/>
            <a:ext cx="8568549" cy="4988763"/>
          </a:xfrm>
        </p:spPr>
      </p:pic>
    </p:spTree>
    <p:extLst>
      <p:ext uri="{BB962C8B-B14F-4D97-AF65-F5344CB8AC3E}">
        <p14:creationId xmlns:p14="http://schemas.microsoft.com/office/powerpoint/2010/main" val="8727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9"/>
    </mc:Choice>
    <mc:Fallback xmlns="">
      <p:transition spd="slow" advTm="2099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566976" cy="45676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Aufgabe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Recommender Systems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und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Vorlieben</a:t>
            </a:r>
            <a:r>
              <a:rPr lang="en-US" dirty="0" smtClean="0"/>
              <a:t> in </a:t>
            </a:r>
            <a:r>
              <a:rPr lang="en-US" dirty="0" err="1" smtClean="0"/>
              <a:t>Vorhersagen</a:t>
            </a:r>
            <a:r>
              <a:rPr lang="en-US" dirty="0" smtClean="0"/>
              <a:t> der </a:t>
            </a:r>
            <a:r>
              <a:rPr lang="en-US" dirty="0" err="1" smtClean="0"/>
              <a:t>zukünfigen</a:t>
            </a:r>
            <a:r>
              <a:rPr lang="en-US" dirty="0" smtClean="0"/>
              <a:t> </a:t>
            </a:r>
            <a:r>
              <a:rPr lang="en-US" dirty="0" err="1" smtClean="0"/>
              <a:t>Vorlieben</a:t>
            </a:r>
            <a:r>
              <a:rPr lang="en-US" dirty="0" smtClean="0"/>
              <a:t> und </a:t>
            </a:r>
            <a:r>
              <a:rPr lang="en-US" dirty="0" err="1" smtClean="0"/>
              <a:t>Interessen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Nutzers</a:t>
            </a:r>
            <a:r>
              <a:rPr lang="en-US" dirty="0" smtClean="0"/>
              <a:t> </a:t>
            </a:r>
            <a:r>
              <a:rPr lang="en-US" dirty="0" err="1" smtClean="0"/>
              <a:t>umzuwandeln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sz="1000" dirty="0" smtClean="0"/>
              <a:t>           (</a:t>
            </a:r>
            <a:r>
              <a:rPr lang="en-US" sz="1000" dirty="0" err="1"/>
              <a:t>Lü</a:t>
            </a:r>
            <a:r>
              <a:rPr lang="en-US" sz="1000" dirty="0"/>
              <a:t> et al. 2012, S. 2</a:t>
            </a:r>
            <a:r>
              <a:rPr lang="en-US" sz="1000" dirty="0" smtClean="0"/>
              <a:t>)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Allgemeinen</a:t>
            </a:r>
            <a:r>
              <a:rPr lang="en-US" dirty="0" smtClean="0"/>
              <a:t> </a:t>
            </a:r>
            <a:r>
              <a:rPr lang="en-US" dirty="0" err="1" smtClean="0"/>
              <a:t>helfen</a:t>
            </a:r>
            <a:r>
              <a:rPr lang="en-US" dirty="0" smtClean="0"/>
              <a:t> Recommender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Nutzern</a:t>
            </a:r>
            <a:r>
              <a:rPr lang="en-US" dirty="0" smtClean="0"/>
              <a:t>, </a:t>
            </a:r>
            <a:r>
              <a:rPr lang="en-US" dirty="0" err="1" smtClean="0"/>
              <a:t>Inhalte</a:t>
            </a:r>
            <a:r>
              <a:rPr lang="en-US" dirty="0" smtClean="0"/>
              <a:t>, </a:t>
            </a:r>
            <a:r>
              <a:rPr lang="en-US" dirty="0" err="1" smtClean="0"/>
              <a:t>Produkte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Dienstleistungen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finden</a:t>
            </a:r>
            <a:r>
              <a:rPr lang="en-US" dirty="0" smtClean="0"/>
              <a:t>, </a:t>
            </a:r>
            <a:r>
              <a:rPr lang="en-US" dirty="0" err="1" smtClean="0"/>
              <a:t>indem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Vorschläge</a:t>
            </a:r>
            <a:r>
              <a:rPr lang="en-US" dirty="0" smtClean="0"/>
              <a:t> und </a:t>
            </a:r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anderer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aggregieren</a:t>
            </a:r>
            <a:r>
              <a:rPr lang="en-US" dirty="0" smtClean="0"/>
              <a:t>. </a:t>
            </a:r>
            <a:r>
              <a:rPr lang="en-US" sz="1000" dirty="0" smtClean="0"/>
              <a:t>(</a:t>
            </a:r>
            <a:r>
              <a:rPr lang="en-US" sz="1000" dirty="0" err="1"/>
              <a:t>Deuk</a:t>
            </a:r>
            <a:r>
              <a:rPr lang="en-US" sz="1000" dirty="0"/>
              <a:t> </a:t>
            </a:r>
            <a:r>
              <a:rPr lang="en-US" sz="1000" dirty="0" err="1"/>
              <a:t>Hee</a:t>
            </a:r>
            <a:r>
              <a:rPr lang="en-US" sz="1000" dirty="0"/>
              <a:t> Park et al. 2012, S. 10059</a:t>
            </a:r>
            <a:r>
              <a:rPr lang="en-US" sz="1000" dirty="0" smtClean="0"/>
              <a:t>)</a:t>
            </a:r>
          </a:p>
          <a:p>
            <a:pPr marL="0" indent="0">
              <a:buNone/>
            </a:pPr>
            <a:endParaRPr lang="de-DE" sz="1000" dirty="0"/>
          </a:p>
          <a:p>
            <a:r>
              <a:rPr lang="en-US" dirty="0" smtClean="0"/>
              <a:t>Recommender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Quellen</a:t>
            </a:r>
            <a:r>
              <a:rPr lang="en-US" dirty="0" smtClean="0"/>
              <a:t> von </a:t>
            </a:r>
            <a:r>
              <a:rPr lang="en-US" dirty="0" err="1" smtClean="0"/>
              <a:t>Informationen</a:t>
            </a:r>
            <a:r>
              <a:rPr lang="en-US" dirty="0" smtClean="0"/>
              <a:t> um </a:t>
            </a:r>
            <a:r>
              <a:rPr lang="en-US" dirty="0" err="1" smtClean="0"/>
              <a:t>Nutzern</a:t>
            </a:r>
            <a:r>
              <a:rPr lang="en-US" dirty="0" smtClean="0"/>
              <a:t> </a:t>
            </a:r>
            <a:r>
              <a:rPr lang="en-US" dirty="0" err="1" smtClean="0"/>
              <a:t>Empfehlungen</a:t>
            </a:r>
            <a:r>
              <a:rPr lang="en-US" dirty="0" smtClean="0"/>
              <a:t> </a:t>
            </a:r>
            <a:r>
              <a:rPr lang="en-US" dirty="0" err="1" smtClean="0"/>
              <a:t>geben</a:t>
            </a:r>
            <a:r>
              <a:rPr lang="en-US" dirty="0" smtClean="0"/>
              <a:t>.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versuchen</a:t>
            </a:r>
            <a:r>
              <a:rPr lang="en-US" dirty="0" smtClean="0"/>
              <a:t>, </a:t>
            </a:r>
            <a:r>
              <a:rPr lang="en-US" dirty="0" err="1" smtClean="0"/>
              <a:t>Faktoren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Genauigkeit</a:t>
            </a:r>
            <a:r>
              <a:rPr lang="en-US" dirty="0" smtClean="0"/>
              <a:t>, </a:t>
            </a:r>
            <a:r>
              <a:rPr lang="en-US" dirty="0" err="1" smtClean="0"/>
              <a:t>Neuheit</a:t>
            </a:r>
            <a:r>
              <a:rPr lang="en-US" dirty="0" smtClean="0"/>
              <a:t>, </a:t>
            </a:r>
            <a:r>
              <a:rPr lang="en-US" dirty="0" err="1" smtClean="0"/>
              <a:t>Verschiedenheit</a:t>
            </a:r>
            <a:r>
              <a:rPr lang="en-US" dirty="0" smtClean="0"/>
              <a:t> (</a:t>
            </a:r>
            <a:r>
              <a:rPr lang="en-US" dirty="0" err="1" smtClean="0"/>
              <a:t>dispersity</a:t>
            </a:r>
            <a:r>
              <a:rPr lang="en-US" dirty="0" smtClean="0"/>
              <a:t>) und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Stabiltät</a:t>
            </a:r>
            <a:r>
              <a:rPr lang="en-US" dirty="0" smtClean="0"/>
              <a:t> der </a:t>
            </a:r>
            <a:r>
              <a:rPr lang="en-US" dirty="0" err="1" smtClean="0"/>
              <a:t>Vorhersagen</a:t>
            </a:r>
            <a:r>
              <a:rPr lang="en-US" dirty="0" smtClean="0"/>
              <a:t> </a:t>
            </a:r>
            <a:r>
              <a:rPr lang="en-US" dirty="0" err="1" smtClean="0"/>
              <a:t>miteinander</a:t>
            </a:r>
            <a:r>
              <a:rPr lang="en-US" dirty="0" smtClean="0"/>
              <a:t> in </a:t>
            </a:r>
            <a:r>
              <a:rPr lang="en-US" dirty="0" err="1" smtClean="0"/>
              <a:t>Einklang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bringen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sz="1000" dirty="0" smtClean="0"/>
              <a:t>           (</a:t>
            </a:r>
            <a:r>
              <a:rPr lang="en-US" sz="1000" dirty="0"/>
              <a:t>Bobadilla et al. 2013, S. 109)</a:t>
            </a:r>
            <a:endParaRPr lang="de-DE" sz="1000" dirty="0"/>
          </a:p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4" y="1049339"/>
            <a:ext cx="2989385" cy="37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9"/>
    </mc:Choice>
    <mc:Fallback xmlns="">
      <p:transition spd="slow" advTm="13617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Hybrider</a:t>
            </a:r>
            <a:r>
              <a:rPr lang="en-US" dirty="0" smtClean="0"/>
              <a:t> Ansatz am </a:t>
            </a:r>
            <a:r>
              <a:rPr lang="en-US" dirty="0" err="1" smtClean="0"/>
              <a:t>Beispiel</a:t>
            </a:r>
            <a:r>
              <a:rPr lang="en-US" dirty="0" smtClean="0"/>
              <a:t> Netflix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Kombination</a:t>
            </a:r>
            <a:r>
              <a:rPr lang="en-US" dirty="0" smtClean="0"/>
              <a:t> </a:t>
            </a:r>
            <a:r>
              <a:rPr lang="en-US" dirty="0" err="1"/>
              <a:t>mehrer</a:t>
            </a:r>
            <a:r>
              <a:rPr lang="en-US" dirty="0"/>
              <a:t> </a:t>
            </a:r>
            <a:r>
              <a:rPr lang="en-US" dirty="0" err="1"/>
              <a:t>Algorithmen</a:t>
            </a:r>
            <a:endParaRPr lang="en-US" dirty="0"/>
          </a:p>
          <a:p>
            <a:r>
              <a:rPr lang="en-US" dirty="0" err="1" smtClean="0"/>
              <a:t>nochmal</a:t>
            </a:r>
            <a:r>
              <a:rPr lang="en-US" dirty="0" smtClean="0"/>
              <a:t> </a:t>
            </a:r>
            <a:r>
              <a:rPr lang="en-US" dirty="0" err="1" smtClean="0"/>
              <a:t>ansehen</a:t>
            </a:r>
            <a:endParaRPr lang="en-US" dirty="0" smtClean="0"/>
          </a:p>
          <a:p>
            <a:r>
              <a:rPr lang="en-US" dirty="0" err="1" smtClean="0"/>
              <a:t>Personalisierte</a:t>
            </a:r>
            <a:r>
              <a:rPr lang="en-US" dirty="0" smtClean="0"/>
              <a:t> Top-N-Videos</a:t>
            </a:r>
          </a:p>
          <a:p>
            <a:r>
              <a:rPr lang="en-US" dirty="0" smtClean="0"/>
              <a:t>Genre-</a:t>
            </a:r>
            <a:r>
              <a:rPr lang="en-US" dirty="0" err="1" smtClean="0"/>
              <a:t>basiert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0" y="883874"/>
            <a:ext cx="8962039" cy="145149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0" y="2335371"/>
            <a:ext cx="8971597" cy="13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60"/>
    </mc:Choice>
    <mc:Fallback xmlns="">
      <p:transition spd="slow" advTm="20746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931F-7566-3A46-A8ED-FE6D4539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Herangehensweisen</a:t>
            </a:r>
            <a:endParaRPr lang="de-DE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219968" y="6243363"/>
            <a:ext cx="154721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(Bobadilla et al. 2013, S. 112)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040" y="669880"/>
            <a:ext cx="4255477" cy="557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87"/>
    </mc:Choice>
    <mc:Fallback xmlns="">
      <p:transition spd="slow" advTm="228387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de-DE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65604" y="6243363"/>
            <a:ext cx="132119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de-DE" sz="900" b="0" i="1" u="none" strike="noStrike" cap="none" normalizeH="0" baseline="0" dirty="0" err="1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Koren</a:t>
            </a: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2009, S. 32)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 smtClean="0"/>
                  <a:t>Nutzer und Items </a:t>
                </a:r>
                <a:r>
                  <a:rPr lang="en-US" sz="1600" dirty="0" err="1" smtClean="0"/>
                  <a:t>werden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zu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einem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Faktorraum</a:t>
                </a:r>
                <a:r>
                  <a:rPr lang="en-US" sz="1600" dirty="0" smtClean="0"/>
                  <a:t> der Dimension f </a:t>
                </a:r>
                <a:r>
                  <a:rPr lang="en-US" sz="1600" dirty="0" err="1" smtClean="0"/>
                  <a:t>gemappt</a:t>
                </a:r>
                <a:r>
                  <a:rPr lang="en-US" sz="16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600" dirty="0" err="1" smtClean="0"/>
                  <a:t>sodass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jedes</a:t>
                </a:r>
                <a:r>
                  <a:rPr lang="en-US" sz="1600" dirty="0" smtClean="0"/>
                  <a:t> Item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mit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einem</a:t>
                </a:r>
                <a:r>
                  <a:rPr lang="en-US" sz="1600" dirty="0" smtClean="0"/>
                  <a:t> Vector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und </a:t>
                </a:r>
                <a:r>
                  <a:rPr lang="en-US" sz="1600" dirty="0" err="1" smtClean="0"/>
                  <a:t>jeder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Nutzer</a:t>
                </a:r>
                <a:r>
                  <a:rPr lang="en-US" sz="1600" dirty="0" smtClean="0"/>
                  <a:t> u </a:t>
                </a:r>
                <a:r>
                  <a:rPr lang="en-US" sz="1600" dirty="0" err="1" smtClean="0"/>
                  <a:t>mit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einem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Vektor</a:t>
                </a:r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600" dirty="0" err="1"/>
                  <a:t>a</a:t>
                </a:r>
                <a:r>
                  <a:rPr lang="en-US" sz="1600" dirty="0" err="1" smtClean="0"/>
                  <a:t>ssoziiert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ist</a:t>
                </a:r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Das </a:t>
                </a:r>
                <a:r>
                  <a:rPr lang="en-US" sz="1600" dirty="0" err="1" smtClean="0"/>
                  <a:t>Kreuzprodukt</a:t>
                </a:r>
                <a:r>
                  <a:rPr lang="en-US" sz="1600" dirty="0" smtClean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entspricht </a:t>
                </a:r>
                <a:r>
                  <a:rPr lang="en-US" sz="1600" dirty="0" err="1" smtClean="0"/>
                  <a:t>dem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Interesse</a:t>
                </a:r>
                <a:r>
                  <a:rPr lang="en-US" sz="1600" dirty="0" smtClean="0"/>
                  <a:t> von </a:t>
                </a:r>
                <a:r>
                  <a:rPr lang="en-US" sz="1600" dirty="0" err="1" smtClean="0"/>
                  <a:t>Nutzer</a:t>
                </a:r>
                <a:r>
                  <a:rPr lang="en-US" sz="1600" dirty="0" smtClean="0"/>
                  <a:t> u an item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err="1" smtClean="0"/>
                  <a:t>Finde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durch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Minimierung</a:t>
                </a:r>
                <a:r>
                  <a:rPr lang="en-US" sz="1600" dirty="0" smtClean="0"/>
                  <a:t> des </a:t>
                </a:r>
                <a:r>
                  <a:rPr lang="en-US" sz="1600" dirty="0" err="1" smtClean="0"/>
                  <a:t>Fehlers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für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bekannte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Bewertungen</a:t>
                </a:r>
                <a:r>
                  <a:rPr lang="en-US" sz="1600" dirty="0" smtClean="0"/>
                  <a:t>: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∥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∥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err="1" smtClean="0"/>
                  <a:t>mit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1600" dirty="0" smtClean="0"/>
                  <a:t> = </a:t>
                </a:r>
                <a:r>
                  <a:rPr lang="en-US" sz="1600" dirty="0" err="1" smtClean="0"/>
                  <a:t>Menge</a:t>
                </a:r>
                <a:r>
                  <a:rPr lang="en-US" sz="1600" dirty="0" smtClean="0"/>
                  <a:t> der </a:t>
                </a:r>
                <a:r>
                  <a:rPr lang="en-US" sz="1600" dirty="0" err="1" smtClean="0"/>
                  <a:t>Paare</a:t>
                </a:r>
                <a:r>
                  <a:rPr lang="en-US" sz="1600" dirty="0" smtClean="0"/>
                  <a:t> (</a:t>
                </a:r>
                <a:r>
                  <a:rPr lang="en-US" sz="1600" dirty="0" err="1" smtClean="0"/>
                  <a:t>u,i</a:t>
                </a:r>
                <a:r>
                  <a:rPr lang="en-US" sz="1600" dirty="0" smtClean="0"/>
                  <a:t>) (</a:t>
                </a:r>
                <a:r>
                  <a:rPr lang="en-US" sz="1600" dirty="0" err="1" smtClean="0"/>
                  <a:t>Trainingsdatensatz</a:t>
                </a:r>
                <a:r>
                  <a:rPr lang="en-US" sz="1600" dirty="0" smtClean="0"/>
                  <a:t>),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 smtClean="0"/>
                  <a:t> = </a:t>
                </a:r>
                <a:r>
                  <a:rPr lang="en-US" sz="1600" dirty="0" err="1" smtClean="0"/>
                  <a:t>Regulierungskonstante</a:t>
                </a:r>
                <a:r>
                  <a:rPr lang="en-US" sz="1600" dirty="0" smtClean="0"/>
                  <a:t>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2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991"/>
    </mc:Choice>
    <mc:Fallback xmlns="">
      <p:transition spd="slow" advTm="13899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3578" y="6330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96721" y="11941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34108" y="6204998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000"/>
              </a:spcAft>
            </a:pP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Deuk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 et al. 2012, S. 10061)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457201" y="973845"/>
            <a:ext cx="8352690" cy="4518023"/>
            <a:chOff x="457201" y="973845"/>
            <a:chExt cx="8352690" cy="4518023"/>
          </a:xfrm>
        </p:grpSpPr>
        <p:sp>
          <p:nvSpPr>
            <p:cNvPr id="17" name="Freihandform 16"/>
            <p:cNvSpPr/>
            <p:nvPr/>
          </p:nvSpPr>
          <p:spPr>
            <a:xfrm>
              <a:off x="458456" y="1434645"/>
              <a:ext cx="2151394" cy="4057223"/>
            </a:xfrm>
            <a:custGeom>
              <a:avLst/>
              <a:gdLst>
                <a:gd name="connsiteX0" fmla="*/ 0 w 2490180"/>
                <a:gd name="connsiteY0" fmla="*/ 0 h 4057223"/>
                <a:gd name="connsiteX1" fmla="*/ 2490180 w 2490180"/>
                <a:gd name="connsiteY1" fmla="*/ 0 h 4057223"/>
                <a:gd name="connsiteX2" fmla="*/ 2490180 w 2490180"/>
                <a:gd name="connsiteY2" fmla="*/ 4057223 h 4057223"/>
                <a:gd name="connsiteX3" fmla="*/ 0 w 2490180"/>
                <a:gd name="connsiteY3" fmla="*/ 4057223 h 4057223"/>
                <a:gd name="connsiteX4" fmla="*/ 0 w 2490180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0180" h="4057223">
                  <a:moveTo>
                    <a:pt x="0" y="0"/>
                  </a:moveTo>
                  <a:lnTo>
                    <a:pt x="2490180" y="0"/>
                  </a:lnTo>
                  <a:lnTo>
                    <a:pt x="2490180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Bücher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Paper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Bilder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Filme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Musik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Produkte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Fernseh-programm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Reisen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Lerninhalte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Nachrichten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…</a:t>
              </a:r>
              <a:endParaRPr lang="de-DE" kern="1200" dirty="0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2768289" y="1434280"/>
              <a:ext cx="2325059" cy="4057223"/>
            </a:xfrm>
            <a:custGeom>
              <a:avLst/>
              <a:gdLst>
                <a:gd name="connsiteX0" fmla="*/ 0 w 2304675"/>
                <a:gd name="connsiteY0" fmla="*/ 0 h 4057223"/>
                <a:gd name="connsiteX1" fmla="*/ 2304675 w 2304675"/>
                <a:gd name="connsiteY1" fmla="*/ 0 h 4057223"/>
                <a:gd name="connsiteX2" fmla="*/ 2304675 w 2304675"/>
                <a:gd name="connsiteY2" fmla="*/ 4057223 h 4057223"/>
                <a:gd name="connsiteX3" fmla="*/ 0 w 2304675"/>
                <a:gd name="connsiteY3" fmla="*/ 4057223 h 4057223"/>
                <a:gd name="connsiteX4" fmla="*/ 0 w 2304675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675" h="4057223">
                  <a:moveTo>
                    <a:pt x="0" y="0"/>
                  </a:moveTo>
                  <a:lnTo>
                    <a:pt x="2304675" y="0"/>
                  </a:lnTo>
                  <a:lnTo>
                    <a:pt x="2304675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K nearest neighbors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Clustering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Entscheidungs-bäume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Neuronale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Netze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Link analysis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Regression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Heuristiken</a:t>
              </a:r>
              <a:endParaRPr lang="de-DE" kern="1200" dirty="0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5251786" y="1434645"/>
              <a:ext cx="3558105" cy="4057223"/>
            </a:xfrm>
            <a:custGeom>
              <a:avLst/>
              <a:gdLst>
                <a:gd name="connsiteX0" fmla="*/ 0 w 2361613"/>
                <a:gd name="connsiteY0" fmla="*/ 0 h 4057223"/>
                <a:gd name="connsiteX1" fmla="*/ 2361613 w 2361613"/>
                <a:gd name="connsiteY1" fmla="*/ 0 h 4057223"/>
                <a:gd name="connsiteX2" fmla="*/ 2361613 w 2361613"/>
                <a:gd name="connsiteY2" fmla="*/ 4057223 h 4057223"/>
                <a:gd name="connsiteX3" fmla="*/ 0 w 2361613"/>
                <a:gd name="connsiteY3" fmla="*/ 4057223 h 4057223"/>
                <a:gd name="connsiteX4" fmla="*/ 0 w 2361613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057223">
                  <a:moveTo>
                    <a:pt x="0" y="0"/>
                  </a:moveTo>
                  <a:lnTo>
                    <a:pt x="2361613" y="0"/>
                  </a:lnTo>
                  <a:lnTo>
                    <a:pt x="2361613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Recommender </a:t>
              </a:r>
              <a:r>
                <a:rPr lang="en-US" kern="1200" dirty="0" err="1" smtClean="0"/>
                <a:t>ist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Geschäftsmodell</a:t>
              </a:r>
              <a:r>
                <a:rPr lang="en-US" kern="1200" dirty="0" smtClean="0"/>
                <a:t> (Spotify, </a:t>
              </a:r>
              <a:r>
                <a:rPr lang="en-US" kern="1200" dirty="0" err="1" smtClean="0"/>
                <a:t>netflix</a:t>
              </a:r>
              <a:r>
                <a:rPr lang="en-US" kern="1200" dirty="0" smtClean="0"/>
                <a:t>)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Verbesserung</a:t>
              </a:r>
              <a:r>
                <a:rPr lang="en-US" kern="1200" dirty="0" smtClean="0"/>
                <a:t> des Service (amazon, </a:t>
              </a:r>
              <a:r>
                <a:rPr lang="en-US" kern="1200" dirty="0" err="1" smtClean="0"/>
                <a:t>expedia</a:t>
              </a:r>
              <a:r>
                <a:rPr lang="en-US" kern="1200" dirty="0" smtClean="0"/>
                <a:t>)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Umsatzsteigerung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Nichen-Produkte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Usability-</a:t>
              </a:r>
              <a:r>
                <a:rPr lang="en-US" kern="1200" dirty="0" err="1" smtClean="0"/>
                <a:t>Verbesserung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Nutzerbindung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Besseres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Verständnis</a:t>
              </a:r>
              <a:r>
                <a:rPr lang="en-US" kern="1200" dirty="0" smtClean="0"/>
                <a:t> der </a:t>
              </a:r>
              <a:r>
                <a:rPr lang="en-US" kern="1200" dirty="0" err="1" smtClean="0"/>
                <a:t>Bedürfnisse</a:t>
              </a:r>
              <a:r>
                <a:rPr lang="en-US" kern="1200" dirty="0" smtClean="0"/>
                <a:t> des </a:t>
              </a:r>
              <a:r>
                <a:rPr lang="en-US" kern="1200" dirty="0" err="1" smtClean="0"/>
                <a:t>Anweders</a:t>
              </a:r>
              <a:r>
                <a:rPr lang="en-US" kern="1200" dirty="0" smtClean="0"/>
                <a:t> / </a:t>
              </a:r>
              <a:r>
                <a:rPr lang="en-US" kern="1200" dirty="0" err="1" smtClean="0"/>
                <a:t>Käufers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Autonomes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Lernen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ermöglichen</a:t>
              </a:r>
              <a:endParaRPr lang="de-DE" kern="1200" dirty="0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251786" y="973845"/>
              <a:ext cx="3558105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/>
                <a:t>Warum</a:t>
              </a:r>
              <a:r>
                <a:rPr lang="en-US" sz="1500" kern="1200" dirty="0" smtClean="0"/>
                <a:t>?</a:t>
              </a:r>
              <a:endParaRPr lang="de-DE" sz="1500" kern="1200" dirty="0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2768289" y="973845"/>
              <a:ext cx="2325059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/>
                <a:t>Wie</a:t>
              </a:r>
              <a:r>
                <a:rPr lang="en-US" sz="1500" kern="1200" dirty="0" smtClean="0"/>
                <a:t>?</a:t>
              </a:r>
              <a:endParaRPr lang="de-DE" sz="1500" kern="1200" dirty="0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57201" y="973845"/>
              <a:ext cx="2152650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Was?</a:t>
              </a:r>
              <a:endParaRPr lang="de-DE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7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912"/>
    </mc:Choice>
    <mc:Fallback xmlns="">
      <p:transition advTm="9591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Strategien</a:t>
            </a:r>
            <a:r>
              <a:rPr lang="en-US" dirty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Recommender </a:t>
            </a:r>
            <a:r>
              <a:rPr lang="en-US" dirty="0" err="1" smtClean="0"/>
              <a:t>Systeme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5274297" cy="48989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Generierung</a:t>
            </a:r>
            <a:r>
              <a:rPr lang="en-US" dirty="0" smtClean="0"/>
              <a:t> von </a:t>
            </a:r>
            <a:r>
              <a:rPr lang="en-US" dirty="0" err="1" smtClean="0"/>
              <a:t>Empfehlungen</a:t>
            </a:r>
            <a:r>
              <a:rPr lang="en-US" dirty="0" smtClean="0"/>
              <a:t> auf Basis von</a:t>
            </a:r>
          </a:p>
          <a:p>
            <a:r>
              <a:rPr lang="en-US" dirty="0" smtClean="0"/>
              <a:t>Collaborative</a:t>
            </a:r>
          </a:p>
          <a:p>
            <a:pPr lvl="1"/>
            <a:r>
              <a:rPr lang="en-US" dirty="0" smtClean="0"/>
              <a:t>peer </a:t>
            </a:r>
            <a:r>
              <a:rPr lang="en-US" dirty="0" err="1" smtClean="0"/>
              <a:t>Usern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ähnlicher</a:t>
            </a:r>
            <a:r>
              <a:rPr lang="en-US" dirty="0" smtClean="0"/>
              <a:t> </a:t>
            </a:r>
            <a:r>
              <a:rPr lang="en-US" dirty="0" err="1" smtClean="0"/>
              <a:t>Bewertungsgeschichte</a:t>
            </a:r>
            <a:endParaRPr lang="en-US" dirty="0" smtClean="0"/>
          </a:p>
          <a:p>
            <a:r>
              <a:rPr lang="en-US" dirty="0" smtClean="0"/>
              <a:t>Content based</a:t>
            </a:r>
          </a:p>
          <a:p>
            <a:pPr lvl="1"/>
            <a:r>
              <a:rPr lang="en-US" dirty="0" err="1" smtClean="0"/>
              <a:t>Merkmalen</a:t>
            </a:r>
            <a:r>
              <a:rPr lang="en-US" dirty="0" smtClean="0"/>
              <a:t> des </a:t>
            </a:r>
            <a:r>
              <a:rPr lang="en-US" dirty="0" err="1" smtClean="0"/>
              <a:t>Produktes</a:t>
            </a:r>
            <a:r>
              <a:rPr lang="en-US" dirty="0" smtClean="0"/>
              <a:t> und </a:t>
            </a:r>
            <a:r>
              <a:rPr lang="en-US" dirty="0" err="1" smtClean="0"/>
              <a:t>Bewertungen</a:t>
            </a:r>
            <a:r>
              <a:rPr lang="en-US" dirty="0" smtClean="0"/>
              <a:t> der </a:t>
            </a:r>
            <a:r>
              <a:rPr lang="en-US" dirty="0" err="1" smtClean="0"/>
              <a:t>Nutzer</a:t>
            </a:r>
            <a:endParaRPr lang="en-US" dirty="0" smtClean="0"/>
          </a:p>
          <a:p>
            <a:pPr lvl="1"/>
            <a:r>
              <a:rPr lang="en-US" dirty="0" err="1" smtClean="0"/>
              <a:t>Nutzerspezifisches</a:t>
            </a:r>
            <a:r>
              <a:rPr lang="en-US" dirty="0" smtClean="0"/>
              <a:t> </a:t>
            </a:r>
            <a:r>
              <a:rPr lang="en-US" dirty="0" err="1" smtClean="0"/>
              <a:t>Klassifikationsproblem</a:t>
            </a:r>
            <a:r>
              <a:rPr lang="en-US" dirty="0" smtClean="0"/>
              <a:t>, Training </a:t>
            </a:r>
            <a:r>
              <a:rPr lang="en-US" dirty="0" err="1" smtClean="0"/>
              <a:t>mit</a:t>
            </a:r>
            <a:r>
              <a:rPr lang="en-US" dirty="0" smtClean="0"/>
              <a:t> likes / dislikes</a:t>
            </a:r>
          </a:p>
          <a:p>
            <a:r>
              <a:rPr lang="en-US" dirty="0" smtClean="0"/>
              <a:t>Demographic</a:t>
            </a:r>
          </a:p>
          <a:p>
            <a:pPr lvl="1"/>
            <a:r>
              <a:rPr lang="en-US" dirty="0" smtClean="0"/>
              <a:t>Clustering </a:t>
            </a:r>
            <a:r>
              <a:rPr lang="en-US" dirty="0" err="1" smtClean="0"/>
              <a:t>demographischer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, </a:t>
            </a:r>
            <a:r>
              <a:rPr lang="en-US" dirty="0" err="1" smtClean="0"/>
              <a:t>Empfehlung</a:t>
            </a:r>
            <a:r>
              <a:rPr lang="en-US" dirty="0" smtClean="0"/>
              <a:t> von </a:t>
            </a:r>
            <a:r>
              <a:rPr lang="en-US" dirty="0" err="1" smtClean="0"/>
              <a:t>Nutzern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gleichen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Knowledge based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Annahmen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Produkteigenschaften</a:t>
            </a:r>
            <a:r>
              <a:rPr lang="en-US" dirty="0" smtClean="0"/>
              <a:t> </a:t>
            </a:r>
            <a:r>
              <a:rPr lang="en-US" dirty="0" err="1" smtClean="0"/>
              <a:t>Nutzerbedürftnisse</a:t>
            </a:r>
            <a:r>
              <a:rPr lang="en-US" dirty="0" smtClean="0"/>
              <a:t> </a:t>
            </a:r>
            <a:r>
              <a:rPr lang="en-US" dirty="0" err="1" smtClean="0"/>
              <a:t>befriedrigen</a:t>
            </a:r>
            <a:r>
              <a:rPr lang="en-US" dirty="0" smtClean="0"/>
              <a:t>; </a:t>
            </a:r>
            <a:r>
              <a:rPr lang="en-US" dirty="0" err="1" smtClean="0"/>
              <a:t>Fragebogen</a:t>
            </a:r>
            <a:endParaRPr lang="en-US" dirty="0" smtClean="0"/>
          </a:p>
          <a:p>
            <a:pPr lvl="1"/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Expertensystem</a:t>
            </a:r>
            <a:endParaRPr lang="en-US" dirty="0" smtClean="0"/>
          </a:p>
          <a:p>
            <a:pPr lvl="1"/>
            <a:endParaRPr lang="de-DE" dirty="0"/>
          </a:p>
        </p:txBody>
      </p:sp>
      <p:pic>
        <p:nvPicPr>
          <p:cNvPr id="10" name="Grafik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68" y="1049339"/>
            <a:ext cx="3275814" cy="2030606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570789" y="6180469"/>
            <a:ext cx="111601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(Burke 2007, </a:t>
            </a: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379)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6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explizite</a:t>
            </a:r>
            <a:r>
              <a:rPr lang="en-US" dirty="0" smtClean="0"/>
              <a:t> </a:t>
            </a:r>
            <a:r>
              <a:rPr lang="en-US" dirty="0" err="1" smtClean="0"/>
              <a:t>Nutzerbewertungen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indirekte</a:t>
            </a:r>
            <a:r>
              <a:rPr lang="en-US" dirty="0" smtClean="0"/>
              <a:t> </a:t>
            </a:r>
            <a:r>
              <a:rPr lang="en-US" dirty="0" err="1" smtClean="0"/>
              <a:t>Bewertungen</a:t>
            </a:r>
            <a:r>
              <a:rPr lang="en-US" dirty="0" smtClean="0"/>
              <a:t> auf Basis von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Einkäufen</a:t>
            </a:r>
            <a:r>
              <a:rPr lang="en-US" dirty="0" smtClean="0"/>
              <a:t>, </a:t>
            </a:r>
            <a:r>
              <a:rPr lang="en-US" dirty="0" err="1" smtClean="0"/>
              <a:t>Ansehen</a:t>
            </a:r>
            <a:r>
              <a:rPr lang="en-US" dirty="0" smtClean="0"/>
              <a:t> von </a:t>
            </a:r>
            <a:r>
              <a:rPr lang="en-US" dirty="0" err="1" smtClean="0"/>
              <a:t>Produkten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Zugrunde</a:t>
            </a:r>
            <a:r>
              <a:rPr lang="en-US" dirty="0" smtClean="0"/>
              <a:t> </a:t>
            </a:r>
            <a:r>
              <a:rPr lang="en-US" dirty="0" err="1" smtClean="0"/>
              <a:t>liegende</a:t>
            </a:r>
            <a:r>
              <a:rPr lang="en-US" dirty="0" smtClean="0"/>
              <a:t> </a:t>
            </a:r>
            <a:r>
              <a:rPr lang="en-US" dirty="0" err="1" smtClean="0"/>
              <a:t>Heuristik</a:t>
            </a:r>
            <a:r>
              <a:rPr lang="en-US" dirty="0" smtClean="0"/>
              <a:t>: </a:t>
            </a:r>
            <a:r>
              <a:rPr lang="en-US" dirty="0" err="1" smtClean="0"/>
              <a:t>Mehr</a:t>
            </a:r>
            <a:r>
              <a:rPr lang="en-US" dirty="0" smtClean="0"/>
              <a:t> des </a:t>
            </a:r>
            <a:r>
              <a:rPr lang="en-US" dirty="0" err="1" smtClean="0"/>
              <a:t>Gleichen</a:t>
            </a:r>
            <a:endParaRPr lang="en-US" dirty="0" smtClean="0"/>
          </a:p>
          <a:p>
            <a:r>
              <a:rPr lang="en-US" dirty="0" smtClean="0"/>
              <a:t>User based: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Ähnlichkeit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utzern</a:t>
            </a:r>
            <a:endParaRPr lang="en-US" dirty="0" smtClean="0"/>
          </a:p>
          <a:p>
            <a:pPr lvl="1"/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euklidische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abgegebenen</a:t>
            </a:r>
            <a:r>
              <a:rPr lang="en-US" dirty="0" smtClean="0"/>
              <a:t> </a:t>
            </a:r>
            <a:r>
              <a:rPr lang="en-US" dirty="0" err="1" smtClean="0"/>
              <a:t>Nutzerbewertungen</a:t>
            </a:r>
            <a:r>
              <a:rPr lang="en-US" dirty="0" smtClean="0"/>
              <a:t>, auf Basis </a:t>
            </a:r>
            <a:r>
              <a:rPr lang="en-US" dirty="0" err="1" smtClean="0"/>
              <a:t>ähnlicher</a:t>
            </a:r>
            <a:r>
              <a:rPr lang="en-US" dirty="0" smtClean="0"/>
              <a:t> Hobbies </a:t>
            </a:r>
          </a:p>
          <a:p>
            <a:pPr lvl="1"/>
            <a:r>
              <a:rPr lang="en-US" dirty="0" err="1" smtClean="0"/>
              <a:t>Netzwerkanalyse</a:t>
            </a:r>
            <a:r>
              <a:rPr lang="en-US" dirty="0" smtClean="0"/>
              <a:t> in </a:t>
            </a:r>
            <a:r>
              <a:rPr lang="en-US" dirty="0" err="1" smtClean="0"/>
              <a:t>sozialen</a:t>
            </a:r>
            <a:r>
              <a:rPr lang="en-US" dirty="0" smtClean="0"/>
              <a:t> </a:t>
            </a:r>
            <a:r>
              <a:rPr lang="en-US" dirty="0" err="1" smtClean="0"/>
              <a:t>Medien</a:t>
            </a:r>
            <a:endParaRPr lang="en-US" dirty="0" smtClean="0"/>
          </a:p>
          <a:p>
            <a:pPr lvl="1"/>
            <a:r>
              <a:rPr lang="en-US" dirty="0" err="1" smtClean="0"/>
              <a:t>Mittels</a:t>
            </a:r>
            <a:r>
              <a:rPr lang="en-US" dirty="0" smtClean="0"/>
              <a:t> Clustering </a:t>
            </a:r>
            <a:r>
              <a:rPr lang="en-US" dirty="0" err="1" smtClean="0"/>
              <a:t>durch</a:t>
            </a:r>
            <a:r>
              <a:rPr lang="en-US" dirty="0" smtClean="0"/>
              <a:t> k-nearest neighbors auf Basis von </a:t>
            </a:r>
            <a:r>
              <a:rPr lang="en-US" dirty="0" err="1" smtClean="0"/>
              <a:t>Verhaltensbeschreibungen</a:t>
            </a:r>
            <a:r>
              <a:rPr lang="en-US" dirty="0" smtClean="0"/>
              <a:t> (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besuchte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Webseiten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Schlage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, was seine /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Nachbarn</a:t>
            </a:r>
            <a:r>
              <a:rPr lang="en-US" dirty="0" smtClean="0"/>
              <a:t> </a:t>
            </a:r>
            <a:r>
              <a:rPr lang="en-US" dirty="0" err="1" smtClean="0"/>
              <a:t>mögen</a:t>
            </a:r>
            <a:endParaRPr lang="en-US" dirty="0" smtClean="0"/>
          </a:p>
          <a:p>
            <a:r>
              <a:rPr lang="en-US" dirty="0" smtClean="0"/>
              <a:t>Item based: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Ähnlichkeiten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Items</a:t>
            </a:r>
          </a:p>
          <a:p>
            <a:pPr lvl="1"/>
            <a:r>
              <a:rPr lang="en-US" dirty="0" smtClean="0"/>
              <a:t>auf Basis der </a:t>
            </a:r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 lvl="1"/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Filme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bewertet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vermutlich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endParaRPr lang="en-US" dirty="0" smtClean="0"/>
          </a:p>
          <a:p>
            <a:pPr lvl="1"/>
            <a:r>
              <a:rPr lang="en-US" dirty="0" err="1" smtClean="0"/>
              <a:t>Verwende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vorhandene</a:t>
            </a:r>
            <a:r>
              <a:rPr lang="en-US" dirty="0" smtClean="0"/>
              <a:t> </a:t>
            </a:r>
            <a:r>
              <a:rPr lang="en-US" dirty="0" err="1" smtClean="0"/>
              <a:t>Bewertung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Nutzers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ähnlichen</a:t>
            </a:r>
            <a:r>
              <a:rPr lang="en-US" dirty="0" smtClean="0"/>
              <a:t> </a:t>
            </a:r>
            <a:r>
              <a:rPr lang="en-US" dirty="0" err="1" smtClean="0"/>
              <a:t>unbekannten</a:t>
            </a:r>
            <a:r>
              <a:rPr lang="en-US" dirty="0" smtClean="0"/>
              <a:t> Film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4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4815"/>
              </p:ext>
            </p:extLst>
          </p:nvPr>
        </p:nvGraphicFramePr>
        <p:xfrm>
          <a:off x="457200" y="773722"/>
          <a:ext cx="5009103" cy="54663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8583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2764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66609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5627077" y="1527349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Sim(4,1) = -</a:t>
            </a:r>
            <a:endParaRPr 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5627077" y="2227384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Sim(4,2) = 0.93</a:t>
            </a:r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627077" y="2927419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Sim(4,3) = 0.47</a:t>
            </a:r>
            <a:endParaRPr lang="de-DE" dirty="0" err="1" smtClean="0"/>
          </a:p>
        </p:txBody>
      </p:sp>
      <p:sp>
        <p:nvSpPr>
          <p:cNvPr id="14" name="Textfeld 13"/>
          <p:cNvSpPr txBox="1"/>
          <p:nvPr/>
        </p:nvSpPr>
        <p:spPr>
          <a:xfrm>
            <a:off x="5627077" y="4260500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Sim(4,5) = 1.00</a:t>
            </a:r>
            <a:endParaRPr lang="de-DE" dirty="0" err="1" smtClean="0"/>
          </a:p>
        </p:txBody>
      </p:sp>
      <p:sp>
        <p:nvSpPr>
          <p:cNvPr id="15" name="Textfeld 14"/>
          <p:cNvSpPr txBox="1"/>
          <p:nvPr/>
        </p:nvSpPr>
        <p:spPr>
          <a:xfrm>
            <a:off x="5627077" y="4940436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Sim(4,6) = 0,40</a:t>
            </a:r>
            <a:endParaRPr lang="de-DE" dirty="0" err="1" smtClean="0"/>
          </a:p>
        </p:txBody>
      </p:sp>
      <p:sp>
        <p:nvSpPr>
          <p:cNvPr id="16" name="Textfeld 15"/>
          <p:cNvSpPr txBox="1"/>
          <p:nvPr/>
        </p:nvSpPr>
        <p:spPr>
          <a:xfrm>
            <a:off x="5627077" y="5620372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Sim(4,6) = 0,87</a:t>
            </a:r>
            <a:endParaRPr lang="de-DE" dirty="0" err="1" smtClean="0"/>
          </a:p>
        </p:txBody>
      </p:sp>
      <p:cxnSp>
        <p:nvCxnSpPr>
          <p:cNvPr id="18" name="Gerader Verbinder 17"/>
          <p:cNvCxnSpPr/>
          <p:nvPr/>
        </p:nvCxnSpPr>
        <p:spPr>
          <a:xfrm>
            <a:off x="261257" y="1768509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261257" y="3096566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261257" y="5122980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24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45"/>
    </mc:Choice>
    <mc:Fallback xmlns="">
      <p:transition spd="slow" advTm="884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34492"/>
              </p:ext>
            </p:extLst>
          </p:nvPr>
        </p:nvGraphicFramePr>
        <p:xfrm>
          <a:off x="2054888" y="1597687"/>
          <a:ext cx="5009103" cy="34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3104941" y="2692958"/>
            <a:ext cx="10048" cy="36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4210259" y="2692957"/>
            <a:ext cx="10049" cy="36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310743" y="3305907"/>
            <a:ext cx="0" cy="109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893547" y="3305907"/>
            <a:ext cx="0" cy="492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802734" y="3305907"/>
            <a:ext cx="0" cy="109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6611815" y="2692958"/>
            <a:ext cx="0" cy="361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76"/>
    </mc:Choice>
    <mc:Fallback xmlns="">
      <p:transition spd="slow" advTm="247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57061"/>
              </p:ext>
            </p:extLst>
          </p:nvPr>
        </p:nvGraphicFramePr>
        <p:xfrm>
          <a:off x="2054888" y="1597687"/>
          <a:ext cx="5009103" cy="34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5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4,5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46"/>
    </mc:Choice>
    <mc:Fallback xmlns="">
      <p:transition spd="slow" advTm="1824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	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17358"/>
              </p:ext>
            </p:extLst>
          </p:nvPr>
        </p:nvGraphicFramePr>
        <p:xfrm>
          <a:off x="457200" y="698500"/>
          <a:ext cx="8229600" cy="542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6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"/>
</p:tagLst>
</file>

<file path=ppt/theme/theme1.xml><?xml version="1.0" encoding="utf-8"?>
<a:theme xmlns:a="http://schemas.openxmlformats.org/drawingml/2006/main" name="palunoFolienmaster">
  <a:themeElements>
    <a:clrScheme name="paluno_Farbenmaster">
      <a:dk1>
        <a:sysClr val="windowText" lastClr="000000"/>
      </a:dk1>
      <a:lt1>
        <a:sysClr val="window" lastClr="FFFFFF"/>
      </a:lt1>
      <a:dk2>
        <a:srgbClr val="0C3873"/>
      </a:dk2>
      <a:lt2>
        <a:srgbClr val="9EA8B1"/>
      </a:lt2>
      <a:accent1>
        <a:srgbClr val="CD0A1F"/>
      </a:accent1>
      <a:accent2>
        <a:srgbClr val="4A4B4C"/>
      </a:accent2>
      <a:accent3>
        <a:srgbClr val="64990E"/>
      </a:accent3>
      <a:accent4>
        <a:srgbClr val="8D1133"/>
      </a:accent4>
      <a:accent5>
        <a:srgbClr val="0C3873"/>
      </a:accent5>
      <a:accent6>
        <a:srgbClr val="EAA3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 anchorCtr="1">
        <a:normAutofit/>
      </a:bodyPr>
      <a:lstStyle>
        <a:defPPr algn="ctr">
          <a:defRPr dirty="0" err="1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>
          <a:buClr>
            <a:schemeClr val="tx2"/>
          </a:buCl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2563</Words>
  <Application>Microsoft Office PowerPoint</Application>
  <PresentationFormat>Bildschirmpräsentation (4:3)</PresentationFormat>
  <Paragraphs>394</Paragraphs>
  <Slides>22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palunoFolienmaster</vt:lpstr>
      <vt:lpstr>PowerPoint-Präsentation</vt:lpstr>
      <vt:lpstr>Recommender Systeme</vt:lpstr>
      <vt:lpstr>Überblick</vt:lpstr>
      <vt:lpstr>Strategien für Recommender Systeme</vt:lpstr>
      <vt:lpstr>Collaborative Filtering</vt:lpstr>
      <vt:lpstr>User based Collaborative Filtering</vt:lpstr>
      <vt:lpstr>User based Collaborative Filtering</vt:lpstr>
      <vt:lpstr>User based Collaborative Filtering</vt:lpstr>
      <vt:lpstr>Collaborative Filtering </vt:lpstr>
      <vt:lpstr>Content based Recommender Systems</vt:lpstr>
      <vt:lpstr>Latent Factor Models</vt:lpstr>
      <vt:lpstr>Weitere Ansätze</vt:lpstr>
      <vt:lpstr>Typische Probleme im Bereich RS</vt:lpstr>
      <vt:lpstr>CRISP – Phasen/ Aufgaben Recommender</vt:lpstr>
      <vt:lpstr>CRISP – Phasen/ Aufgaben Recommender</vt:lpstr>
      <vt:lpstr>Fragen</vt:lpstr>
      <vt:lpstr>PowerPoint-Präsentation</vt:lpstr>
      <vt:lpstr>CRISP-DM: Hierarchie</vt:lpstr>
      <vt:lpstr>CRISP-DM</vt:lpstr>
      <vt:lpstr>Hybrider Ansatz am Beispiel Netflix</vt:lpstr>
      <vt:lpstr>Herangehensweisen</vt:lpstr>
      <vt:lpstr>Matrix Factorization</vt:lpstr>
    </vt:vector>
  </TitlesOfParts>
  <Company>paluno - The Ruhr Institute for Software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Stefanie Griebe</dc:creator>
  <cp:lastModifiedBy>Jacqueline Büttner</cp:lastModifiedBy>
  <cp:revision>1432</cp:revision>
  <cp:lastPrinted>2017-11-20T08:42:43Z</cp:lastPrinted>
  <dcterms:created xsi:type="dcterms:W3CDTF">2011-12-06T09:49:55Z</dcterms:created>
  <dcterms:modified xsi:type="dcterms:W3CDTF">2018-04-06T07:35:44Z</dcterms:modified>
</cp:coreProperties>
</file>