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272" r:id="rId4"/>
    <p:sldId id="267" r:id="rId5"/>
    <p:sldId id="259" r:id="rId6"/>
    <p:sldId id="275" r:id="rId7"/>
    <p:sldId id="277" r:id="rId8"/>
    <p:sldId id="397" r:id="rId9"/>
    <p:sldId id="268" r:id="rId10"/>
    <p:sldId id="257" r:id="rId11"/>
    <p:sldId id="258" r:id="rId12"/>
    <p:sldId id="310" r:id="rId13"/>
    <p:sldId id="311" r:id="rId14"/>
    <p:sldId id="312" r:id="rId15"/>
    <p:sldId id="363" r:id="rId16"/>
    <p:sldId id="365" r:id="rId17"/>
    <p:sldId id="364" r:id="rId18"/>
    <p:sldId id="366" r:id="rId19"/>
    <p:sldId id="407" r:id="rId20"/>
    <p:sldId id="368" r:id="rId21"/>
    <p:sldId id="340" r:id="rId22"/>
    <p:sldId id="342" r:id="rId23"/>
    <p:sldId id="343" r:id="rId24"/>
    <p:sldId id="344" r:id="rId25"/>
    <p:sldId id="345" r:id="rId26"/>
    <p:sldId id="369" r:id="rId27"/>
    <p:sldId id="370" r:id="rId28"/>
    <p:sldId id="371" r:id="rId29"/>
    <p:sldId id="385" r:id="rId30"/>
    <p:sldId id="409" r:id="rId31"/>
    <p:sldId id="386" r:id="rId32"/>
    <p:sldId id="408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1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95A-5816-478D-8B8D-E30E8EDB1DE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A90A-B7F9-4CD3-AF2F-23E20347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0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95A-5816-478D-8B8D-E30E8EDB1DE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A90A-B7F9-4CD3-AF2F-23E20347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0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95A-5816-478D-8B8D-E30E8EDB1DE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A90A-B7F9-4CD3-AF2F-23E20347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7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F02E5E-1DFC-4AD5-AFA0-72F413F765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M. Lye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3BCA5-284E-48A9-8A91-1A638ED156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 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A8F384-3FE1-47EF-972D-D06AEFD483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FC4E4C-338F-42AF-AE8D-EEC5125273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01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0C9A8F-E4E7-44C1-9EF6-E54499429D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M. Lye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E40F61-BE7C-4321-BFBF-889EDA351D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 Course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1E0D88-50E8-4B9A-9A32-5E00882F4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23FB1-7F37-4F33-9864-7570AD3D8A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045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004CF-B191-4C2D-B65B-C7DF9623DF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M. Lye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7B8153-058C-4D3A-BF36-380299D945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 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29C3B-7C05-4557-B63C-EFB9F828B1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1EE80B-4A50-47C2-B9CE-E9ED1704AE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24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95A-5816-478D-8B8D-E30E8EDB1DE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A90A-B7F9-4CD3-AF2F-23E20347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3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95A-5816-478D-8B8D-E30E8EDB1DE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A90A-B7F9-4CD3-AF2F-23E20347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5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95A-5816-478D-8B8D-E30E8EDB1DE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A90A-B7F9-4CD3-AF2F-23E20347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0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95A-5816-478D-8B8D-E30E8EDB1DE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A90A-B7F9-4CD3-AF2F-23E20347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9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95A-5816-478D-8B8D-E30E8EDB1DE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A90A-B7F9-4CD3-AF2F-23E20347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7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95A-5816-478D-8B8D-E30E8EDB1DE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A90A-B7F9-4CD3-AF2F-23E20347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95A-5816-478D-8B8D-E30E8EDB1DE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A90A-B7F9-4CD3-AF2F-23E20347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9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95A-5816-478D-8B8D-E30E8EDB1DE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A90A-B7F9-4CD3-AF2F-23E20347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5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295A-5816-478D-8B8D-E30E8EDB1DE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FA90A-B7F9-4CD3-AF2F-23E20347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1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C399-4970-4763-BEFB-21A0F11AB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of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06071-6754-412C-8EF0-D3A644F02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70664"/>
            <a:ext cx="6858000" cy="987136"/>
          </a:xfrm>
        </p:spPr>
        <p:txBody>
          <a:bodyPr/>
          <a:lstStyle/>
          <a:p>
            <a:r>
              <a:rPr lang="en-US" dirty="0"/>
              <a:t>Steve Van Dien</a:t>
            </a:r>
          </a:p>
          <a:p>
            <a:r>
              <a:rPr lang="en-US" dirty="0"/>
              <a:t>Nov. 29, 2018</a:t>
            </a:r>
          </a:p>
        </p:txBody>
      </p:sp>
    </p:spTree>
    <p:extLst>
      <p:ext uri="{BB962C8B-B14F-4D97-AF65-F5344CB8AC3E}">
        <p14:creationId xmlns:p14="http://schemas.microsoft.com/office/powerpoint/2010/main" val="163490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>
            <a:extLst>
              <a:ext uri="{FF2B5EF4-FFF2-40B4-BE49-F238E27FC236}">
                <a16:creationId xmlns:a16="http://schemas.microsoft.com/office/drawing/2014/main" id="{F439C8F8-B6F0-4506-900E-FC735D2CE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49249"/>
            <a:ext cx="7772400" cy="838200"/>
          </a:xfrm>
        </p:spPr>
        <p:txBody>
          <a:bodyPr/>
          <a:lstStyle/>
          <a:p>
            <a:r>
              <a:rPr lang="en-US" altLang="en-US" sz="3600" dirty="0"/>
              <a:t>Guidelines for Designing Experiments</a:t>
            </a:r>
            <a:endParaRPr lang="en-US" altLang="en-US" dirty="0"/>
          </a:p>
        </p:txBody>
      </p:sp>
      <p:sp>
        <p:nvSpPr>
          <p:cNvPr id="53254" name="Rectangle 3">
            <a:extLst>
              <a:ext uri="{FF2B5EF4-FFF2-40B4-BE49-F238E27FC236}">
                <a16:creationId xmlns:a16="http://schemas.microsoft.com/office/drawing/2014/main" id="{2CE8BB32-47EC-4BD8-9AB7-CFA4C9C13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altLang="en-US" sz="2800" dirty="0"/>
              <a:t>Recognition of and statement of the problem</a:t>
            </a:r>
          </a:p>
          <a:p>
            <a:pPr lvl="1"/>
            <a:r>
              <a:rPr lang="en-US" altLang="en-US" dirty="0"/>
              <a:t>N</a:t>
            </a:r>
            <a:r>
              <a:rPr lang="en-US" altLang="en-US" sz="2400" dirty="0"/>
              <a:t>eed to develop all ideas about the objectives of the experiment - get input from everybody - use team approach.</a:t>
            </a:r>
          </a:p>
          <a:p>
            <a:pPr lvl="1"/>
            <a:r>
              <a:rPr lang="en-US" altLang="en-US" dirty="0"/>
              <a:t>Use non-statistical knowledge of problem</a:t>
            </a:r>
            <a:endParaRPr lang="en-US" altLang="en-US" sz="2400" dirty="0"/>
          </a:p>
          <a:p>
            <a:r>
              <a:rPr lang="en-US" altLang="en-US" sz="2800" dirty="0"/>
              <a:t>Choice of factors, levels, ranges, and response variables.  </a:t>
            </a:r>
          </a:p>
          <a:p>
            <a:pPr lvl="1"/>
            <a:r>
              <a:rPr lang="en-US" altLang="en-US" sz="2400" dirty="0"/>
              <a:t>Need to use engineering judgment or prior test results.</a:t>
            </a:r>
          </a:p>
          <a:p>
            <a:r>
              <a:rPr lang="en-US" altLang="en-US" sz="2800" dirty="0"/>
              <a:t>Choice of experimental design</a:t>
            </a:r>
          </a:p>
          <a:p>
            <a:pPr lvl="1"/>
            <a:r>
              <a:rPr lang="en-US" altLang="en-US" dirty="0"/>
              <a:t>S</a:t>
            </a:r>
            <a:r>
              <a:rPr lang="en-US" altLang="en-US" sz="2400" dirty="0"/>
              <a:t>ample size, replicates, run order, randomization, software to use, design of data collection forms.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3">
            <a:extLst>
              <a:ext uri="{FF2B5EF4-FFF2-40B4-BE49-F238E27FC236}">
                <a16:creationId xmlns:a16="http://schemas.microsoft.com/office/drawing/2014/main" id="{9CA9EDD8-C7E9-438D-BD46-B2253C5E0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8456" y="906863"/>
            <a:ext cx="7772400" cy="5486400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Performing the experiment</a:t>
            </a:r>
          </a:p>
          <a:p>
            <a:pPr lvl="1"/>
            <a:r>
              <a:rPr lang="en-US" altLang="en-US" dirty="0"/>
              <a:t>V</a:t>
            </a:r>
            <a:r>
              <a:rPr lang="en-US" altLang="en-US" sz="2400" dirty="0"/>
              <a:t>ital to monitor the process carefully</a:t>
            </a:r>
            <a:r>
              <a:rPr lang="en-US" altLang="en-US" dirty="0"/>
              <a:t>, and ensure consistency in experimental procedure and measurement techniques</a:t>
            </a:r>
            <a:endParaRPr lang="en-US" altLang="en-US" sz="2400" dirty="0"/>
          </a:p>
          <a:p>
            <a:r>
              <a:rPr lang="en-US" altLang="en-US" sz="2800" dirty="0"/>
              <a:t>Statistical analysis of data</a:t>
            </a:r>
          </a:p>
          <a:p>
            <a:pPr lvl="1"/>
            <a:r>
              <a:rPr lang="en-US" altLang="en-US" dirty="0"/>
              <a:t>P</a:t>
            </a:r>
            <a:r>
              <a:rPr lang="en-US" altLang="en-US" sz="2400" dirty="0"/>
              <a:t>rovides objective conclusions - use simple graphics whenever possible.</a:t>
            </a:r>
          </a:p>
          <a:p>
            <a:pPr lvl="1"/>
            <a:r>
              <a:rPr lang="en-US" altLang="en-US" dirty="0"/>
              <a:t>Keep analysis as simple as possible</a:t>
            </a:r>
            <a:endParaRPr lang="en-US" altLang="en-US" sz="2400" dirty="0"/>
          </a:p>
          <a:p>
            <a:r>
              <a:rPr lang="en-US" altLang="en-US" sz="2800" dirty="0"/>
              <a:t>Conclusion and recommendations</a:t>
            </a:r>
          </a:p>
          <a:p>
            <a:pPr lvl="1"/>
            <a:r>
              <a:rPr lang="en-US" altLang="en-US" dirty="0"/>
              <a:t>F</a:t>
            </a:r>
            <a:r>
              <a:rPr lang="en-US" altLang="en-US" sz="2400" dirty="0"/>
              <a:t>ollow-up test runs and confirmation testing to validate the conclusions from the experiment.</a:t>
            </a:r>
          </a:p>
          <a:p>
            <a:r>
              <a:rPr lang="en-US" altLang="en-US" sz="2800" dirty="0"/>
              <a:t>Experiments are usually iterative</a:t>
            </a:r>
          </a:p>
          <a:p>
            <a:pPr lvl="1"/>
            <a:r>
              <a:rPr lang="en-US" altLang="en-US" dirty="0"/>
              <a:t>Do we need to add or drop factors, change ranges, levels, new responses, etc.. ???</a:t>
            </a:r>
          </a:p>
          <a:p>
            <a:pPr lvl="1"/>
            <a:r>
              <a:rPr lang="en-US" altLang="en-US" dirty="0"/>
              <a:t>Don’t expend all resources in first iteration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1026">
            <a:extLst>
              <a:ext uri="{FF2B5EF4-FFF2-40B4-BE49-F238E27FC236}">
                <a16:creationId xmlns:a16="http://schemas.microsoft.com/office/drawing/2014/main" id="{69781A31-7FAC-42C6-8893-AE7E1E68B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Factorial Designs</a:t>
            </a:r>
          </a:p>
        </p:txBody>
      </p:sp>
      <p:sp>
        <p:nvSpPr>
          <p:cNvPr id="60422" name="Rectangle 1027">
            <a:extLst>
              <a:ext uri="{FF2B5EF4-FFF2-40B4-BE49-F238E27FC236}">
                <a16:creationId xmlns:a16="http://schemas.microsoft.com/office/drawing/2014/main" id="{26D14810-BF2A-4302-AFEF-A98D74677A7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828800"/>
            <a:ext cx="4419600" cy="4267200"/>
          </a:xfrm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In a factorial experiment, </a:t>
            </a:r>
            <a:r>
              <a:rPr lang="en-US" altLang="en-US" sz="2400" b="1" dirty="0">
                <a:solidFill>
                  <a:schemeClr val="tx2"/>
                </a:solidFill>
              </a:rPr>
              <a:t>all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b="1" dirty="0">
                <a:solidFill>
                  <a:schemeClr val="tx2"/>
                </a:solidFill>
              </a:rPr>
              <a:t>possible combinations</a:t>
            </a:r>
            <a:r>
              <a:rPr lang="en-US" altLang="en-US" sz="2400" dirty="0"/>
              <a:t> of factor levels are tested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golf experiment: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Type of driver (over or regular)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Type of ball (balata or 3-piece)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Walking vs. riding a cart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Type of beverage (Beer vs water)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Time of round (am or pm)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Weather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Etc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…</a:t>
            </a:r>
          </a:p>
        </p:txBody>
      </p:sp>
      <p:pic>
        <p:nvPicPr>
          <p:cNvPr id="60423" name="Picture 1028" descr="fig2">
            <a:extLst>
              <a:ext uri="{FF2B5EF4-FFF2-40B4-BE49-F238E27FC236}">
                <a16:creationId xmlns:a16="http://schemas.microsoft.com/office/drawing/2014/main" id="{91ED1D62-CE9B-4BE2-BA1A-8FE1328FE37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8" b="7408"/>
          <a:stretch>
            <a:fillRect/>
          </a:stretch>
        </p:blipFill>
        <p:spPr>
          <a:xfrm>
            <a:off x="5105400" y="1828800"/>
            <a:ext cx="3595688" cy="4343400"/>
          </a:xfrm>
        </p:spPr>
      </p:pic>
      <p:sp>
        <p:nvSpPr>
          <p:cNvPr id="60424" name="Rectangle 1029">
            <a:extLst>
              <a:ext uri="{FF2B5EF4-FFF2-40B4-BE49-F238E27FC236}">
                <a16:creationId xmlns:a16="http://schemas.microsoft.com/office/drawing/2014/main" id="{D0B15E14-B3B9-4C22-A791-9C9A18C5C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105400"/>
            <a:ext cx="9906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1026">
            <a:extLst>
              <a:ext uri="{FF2B5EF4-FFF2-40B4-BE49-F238E27FC236}">
                <a16:creationId xmlns:a16="http://schemas.microsoft.com/office/drawing/2014/main" id="{665D3199-5015-4C2A-901E-A91D10AE7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z="4000" b="1"/>
              <a:t>Factorial Design</a:t>
            </a:r>
          </a:p>
        </p:txBody>
      </p:sp>
      <p:pic>
        <p:nvPicPr>
          <p:cNvPr id="61446" name="Picture 1027" descr="fig3">
            <a:extLst>
              <a:ext uri="{FF2B5EF4-FFF2-40B4-BE49-F238E27FC236}">
                <a16:creationId xmlns:a16="http://schemas.microsoft.com/office/drawing/2014/main" id="{8AA55D2A-03C8-476B-B1B3-35EF1280D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6" r="13136" b="3961"/>
          <a:stretch>
            <a:fillRect/>
          </a:stretch>
        </p:blipFill>
        <p:spPr bwMode="auto">
          <a:xfrm>
            <a:off x="990600" y="1066800"/>
            <a:ext cx="7086600" cy="566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1026">
            <a:extLst>
              <a:ext uri="{FF2B5EF4-FFF2-40B4-BE49-F238E27FC236}">
                <a16:creationId xmlns:a16="http://schemas.microsoft.com/office/drawing/2014/main" id="{6CAC0B60-CC65-4392-AE10-D8BCA49B9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z="3600" b="1"/>
              <a:t>Factorial Designs with Several Factors</a:t>
            </a:r>
          </a:p>
        </p:txBody>
      </p:sp>
      <p:pic>
        <p:nvPicPr>
          <p:cNvPr id="62470" name="Picture 1027" descr="fig4">
            <a:extLst>
              <a:ext uri="{FF2B5EF4-FFF2-40B4-BE49-F238E27FC236}">
                <a16:creationId xmlns:a16="http://schemas.microsoft.com/office/drawing/2014/main" id="{22001918-A9D7-4AE5-8C0E-4DA07E60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1" b="14793"/>
          <a:stretch>
            <a:fillRect/>
          </a:stretch>
        </p:blipFill>
        <p:spPr bwMode="auto">
          <a:xfrm>
            <a:off x="609600" y="1219200"/>
            <a:ext cx="45720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1028" descr="fig5">
            <a:extLst>
              <a:ext uri="{FF2B5EF4-FFF2-40B4-BE49-F238E27FC236}">
                <a16:creationId xmlns:a16="http://schemas.microsoft.com/office/drawing/2014/main" id="{7B0AEADA-8F1F-4E49-BF78-246CF94C2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57600"/>
            <a:ext cx="6092825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2" name="Rectangle 1029">
            <a:extLst>
              <a:ext uri="{FF2B5EF4-FFF2-40B4-BE49-F238E27FC236}">
                <a16:creationId xmlns:a16="http://schemas.microsoft.com/office/drawing/2014/main" id="{D4488C0D-7ABA-4CD5-8204-6A71F5FBB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048000"/>
            <a:ext cx="9144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473" name="Rectangle 1030">
            <a:extLst>
              <a:ext uri="{FF2B5EF4-FFF2-40B4-BE49-F238E27FC236}">
                <a16:creationId xmlns:a16="http://schemas.microsoft.com/office/drawing/2014/main" id="{8BD27536-4865-44E3-AC0A-CEDFD5479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91200"/>
            <a:ext cx="8382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2">
            <a:extLst>
              <a:ext uri="{FF2B5EF4-FFF2-40B4-BE49-F238E27FC236}">
                <a16:creationId xmlns:a16="http://schemas.microsoft.com/office/drawing/2014/main" id="{3BE919E0-D5EE-4410-BD5F-DE585DA89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altLang="en-US" sz="3600" b="1" dirty="0"/>
              <a:t>Factor Effects</a:t>
            </a:r>
          </a:p>
        </p:txBody>
      </p:sp>
      <p:pic>
        <p:nvPicPr>
          <p:cNvPr id="25607" name="Picture 3" descr="fig6">
            <a:extLst>
              <a:ext uri="{FF2B5EF4-FFF2-40B4-BE49-F238E27FC236}">
                <a16:creationId xmlns:a16="http://schemas.microsoft.com/office/drawing/2014/main" id="{D159039D-5F73-4C7E-8BA8-4BC2B2FE5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4" t="5128" b="5128"/>
          <a:stretch>
            <a:fillRect/>
          </a:stretch>
        </p:blipFill>
        <p:spPr bwMode="auto">
          <a:xfrm>
            <a:off x="1219200" y="685800"/>
            <a:ext cx="31242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4" descr="fig7">
            <a:extLst>
              <a:ext uri="{FF2B5EF4-FFF2-40B4-BE49-F238E27FC236}">
                <a16:creationId xmlns:a16="http://schemas.microsoft.com/office/drawing/2014/main" id="{AE4FA203-44CF-4052-AF7B-C0795128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80" b="7124"/>
          <a:stretch>
            <a:fillRect/>
          </a:stretch>
        </p:blipFill>
        <p:spPr bwMode="auto">
          <a:xfrm>
            <a:off x="4419600" y="838200"/>
            <a:ext cx="3429000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Text Box 5">
            <a:extLst>
              <a:ext uri="{FF2B5EF4-FFF2-40B4-BE49-F238E27FC236}">
                <a16:creationId xmlns:a16="http://schemas.microsoft.com/office/drawing/2014/main" id="{2CE95BA7-F85A-4964-B0E2-26972CF90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05200"/>
            <a:ext cx="762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/>
              <a:t>Definition of a factor effect: The change in the mean response when the factor is changed from low to high</a:t>
            </a:r>
          </a:p>
        </p:txBody>
      </p:sp>
      <p:graphicFrame>
        <p:nvGraphicFramePr>
          <p:cNvPr id="25602" name="Object 6">
            <a:extLst>
              <a:ext uri="{FF2B5EF4-FFF2-40B4-BE49-F238E27FC236}">
                <a16:creationId xmlns:a16="http://schemas.microsoft.com/office/drawing/2014/main" id="{937E6CCF-525E-4CB9-8A0B-61F78793EA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606313"/>
              </p:ext>
            </p:extLst>
          </p:nvPr>
        </p:nvGraphicFramePr>
        <p:xfrm>
          <a:off x="2438400" y="4199731"/>
          <a:ext cx="4419600" cy="226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5" imgW="2349360" imgH="1206360" progId="Equation.DSMT4">
                  <p:embed/>
                </p:oleObj>
              </mc:Choice>
              <mc:Fallback>
                <p:oleObj name="Equation" r:id="rId5" imgW="2349360" imgH="1206360" progId="Equation.DSMT4">
                  <p:embed/>
                  <p:pic>
                    <p:nvPicPr>
                      <p:cNvPr id="25602" name="Object 6">
                        <a:extLst>
                          <a:ext uri="{FF2B5EF4-FFF2-40B4-BE49-F238E27FC236}">
                            <a16:creationId xmlns:a16="http://schemas.microsoft.com/office/drawing/2014/main" id="{937E6CCF-525E-4CB9-8A0B-61F78793EA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99731"/>
                        <a:ext cx="4419600" cy="226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7">
            <a:extLst>
              <a:ext uri="{FF2B5EF4-FFF2-40B4-BE49-F238E27FC236}">
                <a16:creationId xmlns:a16="http://schemas.microsoft.com/office/drawing/2014/main" id="{665C3FEA-E870-4F6C-A72A-04445BE43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048000"/>
            <a:ext cx="838200" cy="152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11" name="Rectangle 8">
            <a:extLst>
              <a:ext uri="{FF2B5EF4-FFF2-40B4-BE49-F238E27FC236}">
                <a16:creationId xmlns:a16="http://schemas.microsoft.com/office/drawing/2014/main" id="{5F716346-8ECD-4A90-88B2-379A678AF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9144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2">
            <a:extLst>
              <a:ext uri="{FF2B5EF4-FFF2-40B4-BE49-F238E27FC236}">
                <a16:creationId xmlns:a16="http://schemas.microsoft.com/office/drawing/2014/main" id="{B87ABED2-E4A5-42AE-BF1C-29058AD1E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3657600" cy="1066800"/>
          </a:xfrm>
        </p:spPr>
        <p:txBody>
          <a:bodyPr/>
          <a:lstStyle/>
          <a:p>
            <a:r>
              <a:rPr lang="en-US" altLang="en-US" sz="2400" b="1"/>
              <a:t>Regression Model &amp; The Associated Response Surface</a:t>
            </a:r>
          </a:p>
        </p:txBody>
      </p:sp>
      <p:pic>
        <p:nvPicPr>
          <p:cNvPr id="27655" name="Picture 3" descr="fig10">
            <a:extLst>
              <a:ext uri="{FF2B5EF4-FFF2-40B4-BE49-F238E27FC236}">
                <a16:creationId xmlns:a16="http://schemas.microsoft.com/office/drawing/2014/main" id="{3BD4AFB4-FD6B-4991-85FD-3DBB4EBBA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r="6630" b="3105"/>
          <a:stretch>
            <a:fillRect/>
          </a:stretch>
        </p:blipFill>
        <p:spPr bwMode="auto">
          <a:xfrm>
            <a:off x="4191000" y="152400"/>
            <a:ext cx="421957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0" name="Object 0">
            <a:extLst>
              <a:ext uri="{FF2B5EF4-FFF2-40B4-BE49-F238E27FC236}">
                <a16:creationId xmlns:a16="http://schemas.microsoft.com/office/drawing/2014/main" id="{FFBEFC45-3BC1-46AB-8E2E-AC772ED594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971192"/>
              </p:ext>
            </p:extLst>
          </p:nvPr>
        </p:nvGraphicFramePr>
        <p:xfrm>
          <a:off x="381000" y="2209800"/>
          <a:ext cx="3581400" cy="314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4" imgW="1562040" imgH="1371600" progId="Equation.DSMT4">
                  <p:embed/>
                </p:oleObj>
              </mc:Choice>
              <mc:Fallback>
                <p:oleObj name="Equation" r:id="rId4" imgW="1562040" imgH="1371600" progId="Equation.DSMT4">
                  <p:embed/>
                  <p:pic>
                    <p:nvPicPr>
                      <p:cNvPr id="27650" name="Object 0">
                        <a:extLst>
                          <a:ext uri="{FF2B5EF4-FFF2-40B4-BE49-F238E27FC236}">
                            <a16:creationId xmlns:a16="http://schemas.microsoft.com/office/drawing/2014/main" id="{FFBEFC45-3BC1-46AB-8E2E-AC772ED59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09800"/>
                        <a:ext cx="3581400" cy="31448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5">
            <a:extLst>
              <a:ext uri="{FF2B5EF4-FFF2-40B4-BE49-F238E27FC236}">
                <a16:creationId xmlns:a16="http://schemas.microsoft.com/office/drawing/2014/main" id="{AFF21745-972B-4620-B988-E16B37B6F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133600"/>
            <a:ext cx="3657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7" name="Rectangle 6">
            <a:extLst>
              <a:ext uri="{FF2B5EF4-FFF2-40B4-BE49-F238E27FC236}">
                <a16:creationId xmlns:a16="http://schemas.microsoft.com/office/drawing/2014/main" id="{49AFDB76-44CF-4991-9C95-A9C622629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791200"/>
            <a:ext cx="6096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727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2">
            <a:extLst>
              <a:ext uri="{FF2B5EF4-FFF2-40B4-BE49-F238E27FC236}">
                <a16:creationId xmlns:a16="http://schemas.microsoft.com/office/drawing/2014/main" id="{0E02AB9C-6F82-470E-ACCE-5EB1595B9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altLang="en-US" sz="3600" b="1"/>
              <a:t>The Case of Interaction:</a:t>
            </a:r>
          </a:p>
        </p:txBody>
      </p:sp>
      <p:pic>
        <p:nvPicPr>
          <p:cNvPr id="26631" name="Picture 3" descr="fig8">
            <a:extLst>
              <a:ext uri="{FF2B5EF4-FFF2-40B4-BE49-F238E27FC236}">
                <a16:creationId xmlns:a16="http://schemas.microsoft.com/office/drawing/2014/main" id="{883C671E-FB11-4AC1-A681-306F06178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7" t="1634" r="9160" b="66985"/>
          <a:stretch>
            <a:fillRect/>
          </a:stretch>
        </p:blipFill>
        <p:spPr bwMode="auto">
          <a:xfrm>
            <a:off x="838200" y="914400"/>
            <a:ext cx="327660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4" descr="fig9">
            <a:extLst>
              <a:ext uri="{FF2B5EF4-FFF2-40B4-BE49-F238E27FC236}">
                <a16:creationId xmlns:a16="http://schemas.microsoft.com/office/drawing/2014/main" id="{E19FC0E3-0C34-4C24-A715-676A3942A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90600"/>
            <a:ext cx="39624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26" name="Object 0">
            <a:extLst>
              <a:ext uri="{FF2B5EF4-FFF2-40B4-BE49-F238E27FC236}">
                <a16:creationId xmlns:a16="http://schemas.microsoft.com/office/drawing/2014/main" id="{B12707D8-F231-4EB2-ADEA-F9A969E3B2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918550"/>
              </p:ext>
            </p:extLst>
          </p:nvPr>
        </p:nvGraphicFramePr>
        <p:xfrm>
          <a:off x="2427288" y="4038600"/>
          <a:ext cx="4443412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5" imgW="2361960" imgH="1206360" progId="Equation.DSMT4">
                  <p:embed/>
                </p:oleObj>
              </mc:Choice>
              <mc:Fallback>
                <p:oleObj name="Equation" r:id="rId5" imgW="2361960" imgH="1206360" progId="Equation.DSMT4">
                  <p:embed/>
                  <p:pic>
                    <p:nvPicPr>
                      <p:cNvPr id="26626" name="Object 0">
                        <a:extLst>
                          <a:ext uri="{FF2B5EF4-FFF2-40B4-BE49-F238E27FC236}">
                            <a16:creationId xmlns:a16="http://schemas.microsoft.com/office/drawing/2014/main" id="{B12707D8-F231-4EB2-ADEA-F9A969E3B2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4038600"/>
                        <a:ext cx="4443412" cy="226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6">
            <a:extLst>
              <a:ext uri="{FF2B5EF4-FFF2-40B4-BE49-F238E27FC236}">
                <a16:creationId xmlns:a16="http://schemas.microsoft.com/office/drawing/2014/main" id="{7AAAD5CF-4C85-47B4-A4C4-D01602DE5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52800"/>
            <a:ext cx="9144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4" name="Rectangle 7">
            <a:extLst>
              <a:ext uri="{FF2B5EF4-FFF2-40B4-BE49-F238E27FC236}">
                <a16:creationId xmlns:a16="http://schemas.microsoft.com/office/drawing/2014/main" id="{772CC6B5-7086-4F36-9C31-3E5D9FE2C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76600"/>
            <a:ext cx="9906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>
            <a:extLst>
              <a:ext uri="{FF2B5EF4-FFF2-40B4-BE49-F238E27FC236}">
                <a16:creationId xmlns:a16="http://schemas.microsoft.com/office/drawing/2014/main" id="{B5262CC3-CBF8-4C93-8B30-772A4D4FF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3505200" cy="1143000"/>
          </a:xfrm>
        </p:spPr>
        <p:txBody>
          <a:bodyPr/>
          <a:lstStyle/>
          <a:p>
            <a:r>
              <a:rPr lang="en-US" altLang="en-US" sz="2400" b="1"/>
              <a:t>The Effect of Interaction on the Response Surface</a:t>
            </a:r>
          </a:p>
        </p:txBody>
      </p:sp>
      <p:pic>
        <p:nvPicPr>
          <p:cNvPr id="28679" name="Picture 3" descr="fig11">
            <a:extLst>
              <a:ext uri="{FF2B5EF4-FFF2-40B4-BE49-F238E27FC236}">
                <a16:creationId xmlns:a16="http://schemas.microsoft.com/office/drawing/2014/main" id="{62A7FC77-ACF2-4819-99EC-C2B323B28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3"/>
          <a:stretch>
            <a:fillRect/>
          </a:stretch>
        </p:blipFill>
        <p:spPr bwMode="auto">
          <a:xfrm>
            <a:off x="4267200" y="152400"/>
            <a:ext cx="427037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Text Box 4">
            <a:extLst>
              <a:ext uri="{FF2B5EF4-FFF2-40B4-BE49-F238E27FC236}">
                <a16:creationId xmlns:a16="http://schemas.microsoft.com/office/drawing/2014/main" id="{61437E83-475B-48DB-BFB3-B4E488420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3352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Suppose that we add an interaction term to the model:</a:t>
            </a:r>
          </a:p>
        </p:txBody>
      </p:sp>
      <p:graphicFrame>
        <p:nvGraphicFramePr>
          <p:cNvPr id="28674" name="Object 0">
            <a:extLst>
              <a:ext uri="{FF2B5EF4-FFF2-40B4-BE49-F238E27FC236}">
                <a16:creationId xmlns:a16="http://schemas.microsoft.com/office/drawing/2014/main" id="{99BC9E69-9286-49A3-AC1E-3C4328C8DF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992795"/>
              </p:ext>
            </p:extLst>
          </p:nvPr>
        </p:nvGraphicFramePr>
        <p:xfrm>
          <a:off x="457200" y="3200400"/>
          <a:ext cx="33528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4" imgW="1498320" imgH="457200" progId="Equation.DSMT4">
                  <p:embed/>
                </p:oleObj>
              </mc:Choice>
              <mc:Fallback>
                <p:oleObj name="Equation" r:id="rId4" imgW="1498320" imgH="457200" progId="Equation.DSMT4">
                  <p:embed/>
                  <p:pic>
                    <p:nvPicPr>
                      <p:cNvPr id="28674" name="Object 0">
                        <a:extLst>
                          <a:ext uri="{FF2B5EF4-FFF2-40B4-BE49-F238E27FC236}">
                            <a16:creationId xmlns:a16="http://schemas.microsoft.com/office/drawing/2014/main" id="{99BC9E69-9286-49A3-AC1E-3C4328C8DF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00400"/>
                        <a:ext cx="3352800" cy="10223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6">
            <a:extLst>
              <a:ext uri="{FF2B5EF4-FFF2-40B4-BE49-F238E27FC236}">
                <a16:creationId xmlns:a16="http://schemas.microsoft.com/office/drawing/2014/main" id="{37870B01-1273-442E-926A-61AE17909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2971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accent2"/>
                </a:solidFill>
              </a:rPr>
              <a:t>Interaction</a:t>
            </a:r>
            <a:r>
              <a:rPr lang="en-US" altLang="en-US"/>
              <a:t> is actually a form of </a:t>
            </a:r>
            <a:r>
              <a:rPr lang="en-US" altLang="en-US" b="1">
                <a:solidFill>
                  <a:schemeClr val="accent2"/>
                </a:solidFill>
              </a:rPr>
              <a:t>curvature</a:t>
            </a:r>
          </a:p>
        </p:txBody>
      </p:sp>
      <p:sp>
        <p:nvSpPr>
          <p:cNvPr id="28682" name="Rectangle 7">
            <a:extLst>
              <a:ext uri="{FF2B5EF4-FFF2-40B4-BE49-F238E27FC236}">
                <a16:creationId xmlns:a16="http://schemas.microsoft.com/office/drawing/2014/main" id="{DED341B7-30EE-43CC-A911-A79E05951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52600"/>
            <a:ext cx="3505200" cy="3962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83" name="Rectangle 8">
            <a:extLst>
              <a:ext uri="{FF2B5EF4-FFF2-40B4-BE49-F238E27FC236}">
                <a16:creationId xmlns:a16="http://schemas.microsoft.com/office/drawing/2014/main" id="{1BC5C344-534B-4F89-9EB6-116E4C2C3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791200"/>
            <a:ext cx="609600" cy="152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2">
            <a:extLst>
              <a:ext uri="{FF2B5EF4-FFF2-40B4-BE49-F238E27FC236}">
                <a16:creationId xmlns:a16="http://schemas.microsoft.com/office/drawing/2014/main" id="{E4FDA465-ED92-424F-AED7-0BD154DCE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828674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Simple Conceptual Examples</a:t>
            </a:r>
          </a:p>
        </p:txBody>
      </p:sp>
      <p:sp>
        <p:nvSpPr>
          <p:cNvPr id="119814" name="Rectangle 3">
            <a:extLst>
              <a:ext uri="{FF2B5EF4-FFF2-40B4-BE49-F238E27FC236}">
                <a16:creationId xmlns:a16="http://schemas.microsoft.com/office/drawing/2014/main" id="{EAC99231-66AF-416D-90BD-05C65CF92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25685"/>
            <a:ext cx="7772400" cy="5350213"/>
          </a:xfrm>
        </p:spPr>
        <p:txBody>
          <a:bodyPr>
            <a:normAutofit/>
          </a:bodyPr>
          <a:lstStyle/>
          <a:p>
            <a:r>
              <a:rPr lang="en-US" altLang="en-US" dirty="0"/>
              <a:t>No Interaction</a:t>
            </a:r>
          </a:p>
          <a:p>
            <a:pPr lvl="1"/>
            <a:r>
              <a:rPr lang="en-US" altLang="en-US" dirty="0"/>
              <a:t>Essentially, output is a linear function of the two inputs</a:t>
            </a:r>
          </a:p>
          <a:p>
            <a:pPr lvl="1"/>
            <a:r>
              <a:rPr lang="en-US" altLang="en-US" dirty="0"/>
              <a:t>Liquid volume = starting volume + volume added</a:t>
            </a:r>
          </a:p>
          <a:p>
            <a:pPr>
              <a:spcBef>
                <a:spcPts val="0"/>
              </a:spcBef>
            </a:pPr>
            <a:endParaRPr lang="en-US" altLang="en-US" dirty="0"/>
          </a:p>
          <a:p>
            <a:r>
              <a:rPr lang="en-US" altLang="en-US" dirty="0"/>
              <a:t>Interaction</a:t>
            </a:r>
          </a:p>
          <a:p>
            <a:pPr lvl="1"/>
            <a:r>
              <a:rPr lang="en-US" altLang="en-US" dirty="0"/>
              <a:t>Can be positive or negative (coefficient of AB term)</a:t>
            </a:r>
          </a:p>
          <a:p>
            <a:pPr lvl="1"/>
            <a:r>
              <a:rPr lang="en-US" altLang="en-US" dirty="0"/>
              <a:t>Positive indicates synergistic behavior</a:t>
            </a:r>
          </a:p>
          <a:p>
            <a:pPr lvl="2"/>
            <a:r>
              <a:rPr lang="en-US" altLang="en-US" dirty="0"/>
              <a:t>Second order chemical reactions</a:t>
            </a:r>
          </a:p>
          <a:p>
            <a:pPr lvl="2"/>
            <a:r>
              <a:rPr lang="en-US" altLang="en-US" dirty="0"/>
              <a:t>Cooperative binding of transcription factors</a:t>
            </a:r>
          </a:p>
          <a:p>
            <a:pPr lvl="1"/>
            <a:r>
              <a:rPr lang="en-US" altLang="en-US" dirty="0"/>
              <a:t>Negative indicates antagonism</a:t>
            </a:r>
          </a:p>
          <a:p>
            <a:pPr lvl="2"/>
            <a:r>
              <a:rPr lang="en-US" altLang="en-US" dirty="0"/>
              <a:t>Adverse drug interactions</a:t>
            </a:r>
          </a:p>
          <a:p>
            <a:pPr lvl="1"/>
            <a:r>
              <a:rPr lang="en-US" altLang="en-US" dirty="0"/>
              <a:t>Interactions are not the same thing as dependent variables!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066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Agenda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CD3B77B9-75A3-4BA1-AE79-5A27B78D5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7515" y="1322962"/>
            <a:ext cx="7772400" cy="3064212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 – what is DOE?</a:t>
            </a:r>
          </a:p>
          <a:p>
            <a:r>
              <a:rPr lang="en-US" altLang="en-US" dirty="0"/>
              <a:t>Factorial designs – basic concepts</a:t>
            </a:r>
          </a:p>
          <a:p>
            <a:r>
              <a:rPr lang="en-US" altLang="en-US" dirty="0"/>
              <a:t>Statistical background – ANOVA and regression</a:t>
            </a:r>
          </a:p>
          <a:p>
            <a:r>
              <a:rPr lang="en-US" altLang="en-US" dirty="0"/>
              <a:t>Developing fractional factorial designs</a:t>
            </a:r>
          </a:p>
          <a:p>
            <a:r>
              <a:rPr lang="en-US" altLang="en-US" dirty="0"/>
              <a:t>Hands on example in R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1514416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2">
            <a:extLst>
              <a:ext uri="{FF2B5EF4-FFF2-40B4-BE49-F238E27FC236}">
                <a16:creationId xmlns:a16="http://schemas.microsoft.com/office/drawing/2014/main" id="{62027469-7CC5-4CD6-8C9E-7C3025FF1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3600" b="1" dirty="0"/>
              <a:t>General Two-Factor Factorial Experiment</a:t>
            </a:r>
          </a:p>
        </p:txBody>
      </p:sp>
      <p:pic>
        <p:nvPicPr>
          <p:cNvPr id="104454" name="Picture 3" descr="fig13">
            <a:extLst>
              <a:ext uri="{FF2B5EF4-FFF2-40B4-BE49-F238E27FC236}">
                <a16:creationId xmlns:a16="http://schemas.microsoft.com/office/drawing/2014/main" id="{0E167AC2-C0CF-4259-A766-E4E50A8F6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82000" cy="363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5" name="Text Box 4">
            <a:extLst>
              <a:ext uri="{FF2B5EF4-FFF2-40B4-BE49-F238E27FC236}">
                <a16:creationId xmlns:a16="http://schemas.microsoft.com/office/drawing/2014/main" id="{095A67DF-55A6-44EB-923E-F366AD8A4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6781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/>
              <a:t>a</a:t>
            </a:r>
            <a:r>
              <a:rPr lang="en-US" altLang="en-US"/>
              <a:t> levels of factor </a:t>
            </a:r>
            <a:r>
              <a:rPr lang="en-US" altLang="en-US" i="1"/>
              <a:t>A</a:t>
            </a:r>
            <a:r>
              <a:rPr lang="en-US" altLang="en-US"/>
              <a:t>; </a:t>
            </a:r>
            <a:r>
              <a:rPr lang="en-US" altLang="en-US" i="1"/>
              <a:t>b</a:t>
            </a:r>
            <a:r>
              <a:rPr lang="en-US" altLang="en-US"/>
              <a:t> levels of factor </a:t>
            </a:r>
            <a:r>
              <a:rPr lang="en-US" altLang="en-US" i="1"/>
              <a:t>B</a:t>
            </a:r>
            <a:r>
              <a:rPr lang="en-US" altLang="en-US"/>
              <a:t>; </a:t>
            </a:r>
            <a:r>
              <a:rPr lang="en-US" altLang="en-US" i="1"/>
              <a:t>n</a:t>
            </a:r>
            <a:r>
              <a:rPr lang="en-US" altLang="en-US"/>
              <a:t> replicates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This is a </a:t>
            </a:r>
            <a:r>
              <a:rPr lang="en-US" altLang="en-US" b="1">
                <a:solidFill>
                  <a:schemeClr val="accent2"/>
                </a:solidFill>
              </a:rPr>
              <a:t>completely randomized design</a:t>
            </a:r>
            <a:endParaRPr lang="en-US" altLang="en-US" b="1" i="1">
              <a:solidFill>
                <a:schemeClr val="accent2"/>
              </a:solidFill>
            </a:endParaRPr>
          </a:p>
        </p:txBody>
      </p:sp>
      <p:sp>
        <p:nvSpPr>
          <p:cNvPr id="104456" name="Rectangle 5">
            <a:extLst>
              <a:ext uri="{FF2B5EF4-FFF2-40B4-BE49-F238E27FC236}">
                <a16:creationId xmlns:a16="http://schemas.microsoft.com/office/drawing/2014/main" id="{66180021-6609-415A-A3A0-CE33954F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0"/>
            <a:ext cx="9906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>
            <a:extLst>
              <a:ext uri="{FF2B5EF4-FFF2-40B4-BE49-F238E27FC236}">
                <a16:creationId xmlns:a16="http://schemas.microsoft.com/office/drawing/2014/main" id="{7A180061-FFDB-476E-9CD1-BAC5096EB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altLang="en-US" sz="3600" b="1" dirty="0"/>
              <a:t>The Analysis of Variance (Digression)</a:t>
            </a:r>
          </a:p>
        </p:txBody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7D6CE061-1769-4AD3-A84D-5022E8D5D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4114800"/>
          </a:xfrm>
        </p:spPr>
        <p:txBody>
          <a:bodyPr/>
          <a:lstStyle/>
          <a:p>
            <a:r>
              <a:rPr lang="en-US" altLang="en-US" sz="2800" dirty="0"/>
              <a:t>The name “analysis of variance” stems from a </a:t>
            </a:r>
            <a:r>
              <a:rPr lang="en-US" altLang="en-US" sz="2800" b="1" dirty="0">
                <a:solidFill>
                  <a:schemeClr val="accent2"/>
                </a:solidFill>
              </a:rPr>
              <a:t>partitioning</a:t>
            </a:r>
            <a:r>
              <a:rPr lang="en-US" altLang="en-US" sz="2800" dirty="0"/>
              <a:t> of the total variability in the response variable into components that are consistent with a </a:t>
            </a:r>
            <a:r>
              <a:rPr lang="en-US" altLang="en-US" sz="2800" b="1" dirty="0">
                <a:solidFill>
                  <a:schemeClr val="accent2"/>
                </a:solidFill>
              </a:rPr>
              <a:t>model</a:t>
            </a:r>
            <a:r>
              <a:rPr lang="en-US" altLang="en-US" sz="2800" dirty="0"/>
              <a:t> for the experiment</a:t>
            </a:r>
          </a:p>
          <a:p>
            <a:r>
              <a:rPr lang="en-US" altLang="en-US" sz="2800" dirty="0"/>
              <a:t>The basic single-factor ANOVA model is </a:t>
            </a:r>
          </a:p>
        </p:txBody>
      </p:sp>
      <p:graphicFrame>
        <p:nvGraphicFramePr>
          <p:cNvPr id="18434" name="Object 1024">
            <a:extLst>
              <a:ext uri="{FF2B5EF4-FFF2-40B4-BE49-F238E27FC236}">
                <a16:creationId xmlns:a16="http://schemas.microsoft.com/office/drawing/2014/main" id="{BA2CA6D4-E373-4695-B2C8-7CEE13E42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304141"/>
              </p:ext>
            </p:extLst>
          </p:nvPr>
        </p:nvGraphicFramePr>
        <p:xfrm>
          <a:off x="1447800" y="3276600"/>
          <a:ext cx="5821363" cy="270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3" imgW="2844720" imgH="1193760" progId="Equation.DSMT4">
                  <p:embed/>
                </p:oleObj>
              </mc:Choice>
              <mc:Fallback>
                <p:oleObj name="Equation" r:id="rId3" imgW="2844720" imgH="1193760" progId="Equation.DSMT4">
                  <p:embed/>
                  <p:pic>
                    <p:nvPicPr>
                      <p:cNvPr id="18434" name="Object 1024">
                        <a:extLst>
                          <a:ext uri="{FF2B5EF4-FFF2-40B4-BE49-F238E27FC236}">
                            <a16:creationId xmlns:a16="http://schemas.microsoft.com/office/drawing/2014/main" id="{BA2CA6D4-E373-4695-B2C8-7CEE13E420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5821363" cy="27019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2">
            <a:extLst>
              <a:ext uri="{FF2B5EF4-FFF2-40B4-BE49-F238E27FC236}">
                <a16:creationId xmlns:a16="http://schemas.microsoft.com/office/drawing/2014/main" id="{25A97BE2-1A9F-4677-B6EA-0F5ABF18D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altLang="en-US" sz="3600" b="1"/>
              <a:t>The Analysis of Variance</a:t>
            </a:r>
          </a:p>
        </p:txBody>
      </p:sp>
      <p:sp>
        <p:nvSpPr>
          <p:cNvPr id="20488" name="Rectangle 3">
            <a:extLst>
              <a:ext uri="{FF2B5EF4-FFF2-40B4-BE49-F238E27FC236}">
                <a16:creationId xmlns:a16="http://schemas.microsoft.com/office/drawing/2014/main" id="{06FFA5B5-BE12-4DF5-AE0E-8A98147BE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2895600"/>
          </a:xfrm>
        </p:spPr>
        <p:txBody>
          <a:bodyPr/>
          <a:lstStyle/>
          <a:p>
            <a:r>
              <a:rPr lang="en-US" altLang="en-US" sz="2800" b="1" dirty="0">
                <a:solidFill>
                  <a:schemeClr val="tx2"/>
                </a:solidFill>
              </a:rPr>
              <a:t>Total variability</a:t>
            </a:r>
            <a:r>
              <a:rPr lang="en-US" altLang="en-US" sz="2800" dirty="0"/>
              <a:t> is measured by the total sum of squares of the deviation from the mean: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spcBef>
                <a:spcPts val="1800"/>
              </a:spcBef>
            </a:pPr>
            <a:r>
              <a:rPr lang="en-US" altLang="en-US" sz="2800" dirty="0"/>
              <a:t>The basic ANOVA partitioning is:</a:t>
            </a:r>
          </a:p>
        </p:txBody>
      </p:sp>
      <p:graphicFrame>
        <p:nvGraphicFramePr>
          <p:cNvPr id="20482" name="Object 1024">
            <a:extLst>
              <a:ext uri="{FF2B5EF4-FFF2-40B4-BE49-F238E27FC236}">
                <a16:creationId xmlns:a16="http://schemas.microsoft.com/office/drawing/2014/main" id="{CB119281-FE9F-455B-8CEF-4FF6B9E57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820366"/>
              </p:ext>
            </p:extLst>
          </p:nvPr>
        </p:nvGraphicFramePr>
        <p:xfrm>
          <a:off x="3048000" y="1828800"/>
          <a:ext cx="32004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4" name="Equation" r:id="rId3" imgW="1384200" imgH="444240" progId="Equation.DSMT4">
                  <p:embed/>
                </p:oleObj>
              </mc:Choice>
              <mc:Fallback>
                <p:oleObj name="Equation" r:id="rId3" imgW="1384200" imgH="444240" progId="Equation.DSMT4">
                  <p:embed/>
                  <p:pic>
                    <p:nvPicPr>
                      <p:cNvPr id="20482" name="Object 1024">
                        <a:extLst>
                          <a:ext uri="{FF2B5EF4-FFF2-40B4-BE49-F238E27FC236}">
                            <a16:creationId xmlns:a16="http://schemas.microsoft.com/office/drawing/2014/main" id="{CB119281-FE9F-455B-8CEF-4FF6B9E57C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828800"/>
                        <a:ext cx="3200400" cy="10271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025">
            <a:extLst>
              <a:ext uri="{FF2B5EF4-FFF2-40B4-BE49-F238E27FC236}">
                <a16:creationId xmlns:a16="http://schemas.microsoft.com/office/drawing/2014/main" id="{D5DF3326-72EB-4221-A6CD-F11D8B8C5C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734382"/>
              </p:ext>
            </p:extLst>
          </p:nvPr>
        </p:nvGraphicFramePr>
        <p:xfrm>
          <a:off x="1447800" y="3733800"/>
          <a:ext cx="6096000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name="Equation" r:id="rId5" imgW="3073320" imgH="1155600" progId="Equation.DSMT4">
                  <p:embed/>
                </p:oleObj>
              </mc:Choice>
              <mc:Fallback>
                <p:oleObj name="Equation" r:id="rId5" imgW="3073320" imgH="1155600" progId="Equation.DSMT4">
                  <p:embed/>
                  <p:pic>
                    <p:nvPicPr>
                      <p:cNvPr id="20483" name="Object 1025">
                        <a:extLst>
                          <a:ext uri="{FF2B5EF4-FFF2-40B4-BE49-F238E27FC236}">
                            <a16:creationId xmlns:a16="http://schemas.microsoft.com/office/drawing/2014/main" id="{D5DF3326-72EB-4221-A6CD-F11D8B8C5C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6096000" cy="22939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2">
            <a:extLst>
              <a:ext uri="{FF2B5EF4-FFF2-40B4-BE49-F238E27FC236}">
                <a16:creationId xmlns:a16="http://schemas.microsoft.com/office/drawing/2014/main" id="{D64CC572-18A2-449A-B25C-1B355F2AA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/>
              <a:t>The Analysis of Variance</a:t>
            </a:r>
          </a:p>
        </p:txBody>
      </p:sp>
      <p:sp>
        <p:nvSpPr>
          <p:cNvPr id="21512" name="Rectangle 3">
            <a:extLst>
              <a:ext uri="{FF2B5EF4-FFF2-40B4-BE49-F238E27FC236}">
                <a16:creationId xmlns:a16="http://schemas.microsoft.com/office/drawing/2014/main" id="{210F5906-2C53-48ED-99FC-423CFCBF03F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2743200"/>
            <a:ext cx="8001000" cy="1981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A large value of </a:t>
            </a:r>
            <a:r>
              <a:rPr lang="en-US" altLang="en-US" sz="2400" i="1"/>
              <a:t>SS</a:t>
            </a:r>
            <a:r>
              <a:rPr lang="en-US" altLang="en-US" sz="2400" i="1" baseline="-25000"/>
              <a:t>Treatments </a:t>
            </a:r>
            <a:r>
              <a:rPr lang="en-US" altLang="en-US" sz="2400"/>
              <a:t>reflects large differences in treatment means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small value of </a:t>
            </a:r>
            <a:r>
              <a:rPr lang="en-US" altLang="en-US" sz="2400" i="1"/>
              <a:t>SS</a:t>
            </a:r>
            <a:r>
              <a:rPr lang="en-US" altLang="en-US" sz="2400" i="1" baseline="-25000"/>
              <a:t>Treatments </a:t>
            </a:r>
            <a:r>
              <a:rPr lang="en-US" altLang="en-US" sz="2400"/>
              <a:t> likely indicates no differences in treatment means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Formal statistical hypotheses are: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graphicFrame>
        <p:nvGraphicFramePr>
          <p:cNvPr id="21506" name="Object 1024">
            <a:extLst>
              <a:ext uri="{FF2B5EF4-FFF2-40B4-BE49-F238E27FC236}">
                <a16:creationId xmlns:a16="http://schemas.microsoft.com/office/drawing/2014/main" id="{F6BD558B-B8BC-4765-8B22-1290D41184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012129"/>
              </p:ext>
            </p:extLst>
          </p:nvPr>
        </p:nvGraphicFramePr>
        <p:xfrm>
          <a:off x="2057400" y="1752600"/>
          <a:ext cx="457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8" name="Equation" r:id="rId3" imgW="1371600" imgH="228600" progId="Equation.DSMT4">
                  <p:embed/>
                </p:oleObj>
              </mc:Choice>
              <mc:Fallback>
                <p:oleObj name="Equation" r:id="rId3" imgW="1371600" imgH="228600" progId="Equation.DSMT4">
                  <p:embed/>
                  <p:pic>
                    <p:nvPicPr>
                      <p:cNvPr id="21506" name="Object 1024">
                        <a:extLst>
                          <a:ext uri="{FF2B5EF4-FFF2-40B4-BE49-F238E27FC236}">
                            <a16:creationId xmlns:a16="http://schemas.microsoft.com/office/drawing/2014/main" id="{F6BD558B-B8BC-4765-8B22-1290D41184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4572000" cy="762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025">
            <a:extLst>
              <a:ext uri="{FF2B5EF4-FFF2-40B4-BE49-F238E27FC236}">
                <a16:creationId xmlns:a16="http://schemas.microsoft.com/office/drawing/2014/main" id="{91336514-3C77-4F18-BBFC-9152E24578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150714"/>
              </p:ext>
            </p:extLst>
          </p:nvPr>
        </p:nvGraphicFramePr>
        <p:xfrm>
          <a:off x="1828800" y="4800600"/>
          <a:ext cx="5029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9" name="Equation" r:id="rId5" imgW="2184120" imgH="457200" progId="Equation.DSMT4">
                  <p:embed/>
                </p:oleObj>
              </mc:Choice>
              <mc:Fallback>
                <p:oleObj name="Equation" r:id="rId5" imgW="2184120" imgH="457200" progId="Equation.DSMT4">
                  <p:embed/>
                  <p:pic>
                    <p:nvPicPr>
                      <p:cNvPr id="21507" name="Object 1025">
                        <a:extLst>
                          <a:ext uri="{FF2B5EF4-FFF2-40B4-BE49-F238E27FC236}">
                            <a16:creationId xmlns:a16="http://schemas.microsoft.com/office/drawing/2014/main" id="{91336514-3C77-4F18-BBFC-9152E24578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00600"/>
                        <a:ext cx="5029200" cy="10541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6">
            <a:extLst>
              <a:ext uri="{FF2B5EF4-FFF2-40B4-BE49-F238E27FC236}">
                <a16:creationId xmlns:a16="http://schemas.microsoft.com/office/drawing/2014/main" id="{0C3DD95D-567D-4FE1-87A9-859C57653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76400"/>
            <a:ext cx="5029200" cy="914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>
            <a:extLst>
              <a:ext uri="{FF2B5EF4-FFF2-40B4-BE49-F238E27FC236}">
                <a16:creationId xmlns:a16="http://schemas.microsoft.com/office/drawing/2014/main" id="{A67CAD11-046C-4C35-B423-1223C2F29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en-US" sz="3600" b="1" dirty="0"/>
              <a:t>The Analysis of Variance</a:t>
            </a:r>
          </a:p>
        </p:txBody>
      </p:sp>
      <p:sp>
        <p:nvSpPr>
          <p:cNvPr id="22535" name="Rectangle 3">
            <a:extLst>
              <a:ext uri="{FF2B5EF4-FFF2-40B4-BE49-F238E27FC236}">
                <a16:creationId xmlns:a16="http://schemas.microsoft.com/office/drawing/2014/main" id="{04177809-DB3F-41E3-B12E-E2A6BEC7774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914400"/>
            <a:ext cx="7772400" cy="2209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While sums of squares cannot be directly compared to test the hypothesis of equal means, </a:t>
            </a:r>
            <a:r>
              <a:rPr lang="en-US" altLang="en-US" sz="2000" b="1" dirty="0">
                <a:solidFill>
                  <a:schemeClr val="accent2"/>
                </a:solidFill>
              </a:rPr>
              <a:t>mean squares</a:t>
            </a:r>
            <a:r>
              <a:rPr lang="en-US" altLang="en-US" sz="2000" dirty="0"/>
              <a:t> can be compared.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 mean square is a sum of squares divided by its degrees of freedom: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If the treatment means are equal, the treatment and error mean squares will be (theoretically) equal.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If treatment means differ, the treatment mean square will be larger than the error mean square.</a:t>
            </a:r>
          </a:p>
        </p:txBody>
      </p:sp>
      <p:graphicFrame>
        <p:nvGraphicFramePr>
          <p:cNvPr id="22530" name="Object 1024">
            <a:extLst>
              <a:ext uri="{FF2B5EF4-FFF2-40B4-BE49-F238E27FC236}">
                <a16:creationId xmlns:a16="http://schemas.microsoft.com/office/drawing/2014/main" id="{294F0350-87AC-4063-97DB-9AA7F59DD9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312263"/>
              </p:ext>
            </p:extLst>
          </p:nvPr>
        </p:nvGraphicFramePr>
        <p:xfrm>
          <a:off x="1766093" y="2286837"/>
          <a:ext cx="5459413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Equation" r:id="rId3" imgW="2412720" imgH="888840" progId="Equation.DSMT4">
                  <p:embed/>
                </p:oleObj>
              </mc:Choice>
              <mc:Fallback>
                <p:oleObj name="Equation" r:id="rId3" imgW="2412720" imgH="888840" progId="Equation.DSMT4">
                  <p:embed/>
                  <p:pic>
                    <p:nvPicPr>
                      <p:cNvPr id="22530" name="Object 1024">
                        <a:extLst>
                          <a:ext uri="{FF2B5EF4-FFF2-40B4-BE49-F238E27FC236}">
                            <a16:creationId xmlns:a16="http://schemas.microsoft.com/office/drawing/2014/main" id="{294F0350-87AC-4063-97DB-9AA7F59DD9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093" y="2286837"/>
                        <a:ext cx="5459413" cy="19272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4EA8D0F-4812-4AD1-BEF8-A70BF835EBBD}"/>
              </a:ext>
            </a:extLst>
          </p:cNvPr>
          <p:cNvSpPr txBox="1"/>
          <p:nvPr/>
        </p:nvSpPr>
        <p:spPr>
          <a:xfrm>
            <a:off x="1208073" y="4420437"/>
            <a:ext cx="643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number of treatments;  n = number of replicates per treatment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2">
            <a:extLst>
              <a:ext uri="{FF2B5EF4-FFF2-40B4-BE49-F238E27FC236}">
                <a16:creationId xmlns:a16="http://schemas.microsoft.com/office/drawing/2014/main" id="{1408678E-4F24-4931-B0FE-17623EED0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b="1"/>
              <a:t>The Analysis of Variance is Summarized in a Table</a:t>
            </a:r>
          </a:p>
        </p:txBody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E458A810-5C03-471F-AC31-8498F210B16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495800"/>
            <a:ext cx="7772400" cy="99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The </a:t>
            </a:r>
            <a:r>
              <a:rPr lang="en-US" altLang="en-US" sz="2000" b="1">
                <a:solidFill>
                  <a:schemeClr val="accent2"/>
                </a:solidFill>
              </a:rPr>
              <a:t>reference distribution</a:t>
            </a:r>
            <a:r>
              <a:rPr lang="en-US" altLang="en-US" sz="2000"/>
              <a:t> for </a:t>
            </a:r>
            <a:r>
              <a:rPr lang="en-US" altLang="en-US" sz="2000" i="1"/>
              <a:t>F</a:t>
            </a:r>
            <a:r>
              <a:rPr lang="en-US" altLang="en-US" sz="2000" baseline="-25000"/>
              <a:t>0 </a:t>
            </a:r>
            <a:r>
              <a:rPr lang="en-US" altLang="en-US" sz="2000"/>
              <a:t>is the </a:t>
            </a:r>
            <a:r>
              <a:rPr lang="en-US" altLang="en-US" sz="2000" i="1"/>
              <a:t>F</a:t>
            </a:r>
            <a:r>
              <a:rPr lang="en-US" altLang="en-US" sz="2000" i="1" baseline="-25000"/>
              <a:t>a</a:t>
            </a:r>
            <a:r>
              <a:rPr lang="en-US" altLang="en-US" sz="2000" baseline="-25000"/>
              <a:t>-1,</a:t>
            </a:r>
            <a:r>
              <a:rPr lang="en-US" altLang="en-US" sz="2000" i="1" baseline="-25000"/>
              <a:t> a</a:t>
            </a:r>
            <a:r>
              <a:rPr lang="en-US" altLang="en-US" sz="2000" baseline="-25000"/>
              <a:t>(</a:t>
            </a:r>
            <a:r>
              <a:rPr lang="en-US" altLang="en-US" sz="2000" i="1" baseline="-25000"/>
              <a:t>n-</a:t>
            </a:r>
            <a:r>
              <a:rPr lang="en-US" altLang="en-US" sz="2000" baseline="-25000"/>
              <a:t>1)</a:t>
            </a:r>
            <a:r>
              <a:rPr lang="en-US" altLang="en-US" sz="2000"/>
              <a:t> distribution</a:t>
            </a:r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Reject</a:t>
            </a:r>
            <a:r>
              <a:rPr lang="en-US" altLang="en-US" sz="2000"/>
              <a:t> the null hypothesis (equal treatment means) if </a:t>
            </a:r>
          </a:p>
        </p:txBody>
      </p:sp>
      <p:pic>
        <p:nvPicPr>
          <p:cNvPr id="23560" name="Picture 4" descr="fig11">
            <a:extLst>
              <a:ext uri="{FF2B5EF4-FFF2-40B4-BE49-F238E27FC236}">
                <a16:creationId xmlns:a16="http://schemas.microsoft.com/office/drawing/2014/main" id="{A53F1E5E-C828-4D6A-87C9-9B78C037E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6" b="6093"/>
          <a:stretch>
            <a:fillRect/>
          </a:stretch>
        </p:blipFill>
        <p:spPr bwMode="auto">
          <a:xfrm>
            <a:off x="762000" y="1600200"/>
            <a:ext cx="7924800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4" name="Object 1024">
            <a:extLst>
              <a:ext uri="{FF2B5EF4-FFF2-40B4-BE49-F238E27FC236}">
                <a16:creationId xmlns:a16="http://schemas.microsoft.com/office/drawing/2014/main" id="{7B5D506B-E1C4-4E50-A8B3-5DC1D16A9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45232"/>
              </p:ext>
            </p:extLst>
          </p:nvPr>
        </p:nvGraphicFramePr>
        <p:xfrm>
          <a:off x="3581400" y="5562600"/>
          <a:ext cx="182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4" imgW="939600" imgH="241200" progId="Equation.DSMT4">
                  <p:embed/>
                </p:oleObj>
              </mc:Choice>
              <mc:Fallback>
                <p:oleObj name="Equation" r:id="rId4" imgW="939600" imgH="241200" progId="Equation.DSMT4">
                  <p:embed/>
                  <p:pic>
                    <p:nvPicPr>
                      <p:cNvPr id="23554" name="Object 1024">
                        <a:extLst>
                          <a:ext uri="{FF2B5EF4-FFF2-40B4-BE49-F238E27FC236}">
                            <a16:creationId xmlns:a16="http://schemas.microsoft.com/office/drawing/2014/main" id="{7B5D506B-E1C4-4E50-A8B3-5DC1D16A97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562600"/>
                        <a:ext cx="1828800" cy="469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6">
            <a:extLst>
              <a:ext uri="{FF2B5EF4-FFF2-40B4-BE49-F238E27FC236}">
                <a16:creationId xmlns:a16="http://schemas.microsoft.com/office/drawing/2014/main" id="{A020144F-8EF0-4D29-816D-CEFDF7B3A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6400"/>
            <a:ext cx="9144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5106C-22F3-4024-9B1C-CD3D311E9717}"/>
              </a:ext>
            </a:extLst>
          </p:cNvPr>
          <p:cNvSpPr txBox="1"/>
          <p:nvPr/>
        </p:nvSpPr>
        <p:spPr>
          <a:xfrm>
            <a:off x="5839691" y="3939421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(N=an)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0">
            <a:extLst>
              <a:ext uri="{FF2B5EF4-FFF2-40B4-BE49-F238E27FC236}">
                <a16:creationId xmlns:a16="http://schemas.microsoft.com/office/drawing/2014/main" id="{2BC2882D-A7E7-42C0-8F4A-9E84B40DA2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690897"/>
              </p:ext>
            </p:extLst>
          </p:nvPr>
        </p:nvGraphicFramePr>
        <p:xfrm>
          <a:off x="1361552" y="1509711"/>
          <a:ext cx="54864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3" imgW="2628720" imgH="711000" progId="Equation.DSMT4">
                  <p:embed/>
                </p:oleObj>
              </mc:Choice>
              <mc:Fallback>
                <p:oleObj name="Equation" r:id="rId3" imgW="2628720" imgH="711000" progId="Equation.DSMT4">
                  <p:embed/>
                  <p:pic>
                    <p:nvPicPr>
                      <p:cNvPr id="29698" name="Object 0">
                        <a:extLst>
                          <a:ext uri="{FF2B5EF4-FFF2-40B4-BE49-F238E27FC236}">
                            <a16:creationId xmlns:a16="http://schemas.microsoft.com/office/drawing/2014/main" id="{2BC2882D-A7E7-42C0-8F4A-9E84B40DA2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552" y="1509711"/>
                        <a:ext cx="5486400" cy="14843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6">
            <a:extLst>
              <a:ext uri="{FF2B5EF4-FFF2-40B4-BE49-F238E27FC236}">
                <a16:creationId xmlns:a16="http://schemas.microsoft.com/office/drawing/2014/main" id="{168A07B1-6B76-4F7F-B752-B406434F7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95" y="4004801"/>
            <a:ext cx="7924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ANOVA model does not allow for quantitative prediction of responses - treats all factors as qualitative.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Regression model allows for prediction of responses when we have quantitative factors.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8C9EB61-9C72-424E-A6E6-C2F18069F74E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/>
              <a:t>2-Factor ANOVA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EFD739-FD1F-412F-B145-45552A3A4993}"/>
              </a:ext>
            </a:extLst>
          </p:cNvPr>
          <p:cNvSpPr txBox="1"/>
          <p:nvPr/>
        </p:nvSpPr>
        <p:spPr>
          <a:xfrm>
            <a:off x="2009671" y="2868440"/>
            <a:ext cx="80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 factor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6D761A-A006-41D0-975F-C2A63EE13127}"/>
              </a:ext>
            </a:extLst>
          </p:cNvPr>
          <p:cNvSpPr txBox="1"/>
          <p:nvPr/>
        </p:nvSpPr>
        <p:spPr>
          <a:xfrm>
            <a:off x="3028950" y="2860100"/>
            <a:ext cx="80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Second factor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71E2BA-190D-4B34-A4A6-1280325450B2}"/>
              </a:ext>
            </a:extLst>
          </p:cNvPr>
          <p:cNvSpPr txBox="1"/>
          <p:nvPr/>
        </p:nvSpPr>
        <p:spPr>
          <a:xfrm>
            <a:off x="4048229" y="2994024"/>
            <a:ext cx="1259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Interaction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36EDB6-CB4F-41BB-9F64-5AA383C053E6}"/>
              </a:ext>
            </a:extLst>
          </p:cNvPr>
          <p:cNvCxnSpPr>
            <a:stCxn id="2" idx="0"/>
          </p:cNvCxnSpPr>
          <p:nvPr/>
        </p:nvCxnSpPr>
        <p:spPr>
          <a:xfrm flipV="1">
            <a:off x="2413175" y="2421653"/>
            <a:ext cx="272875" cy="44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A8C682-8EE8-4D33-AC8F-9A2D6C54B281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3326004" y="2451798"/>
            <a:ext cx="106450" cy="40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1B663F-50DD-4ECB-BB88-FF215F084B27}"/>
              </a:ext>
            </a:extLst>
          </p:cNvPr>
          <p:cNvCxnSpPr>
            <a:cxnSpLocks/>
          </p:cNvCxnSpPr>
          <p:nvPr/>
        </p:nvCxnSpPr>
        <p:spPr>
          <a:xfrm flipH="1" flipV="1">
            <a:off x="4160019" y="2487440"/>
            <a:ext cx="315893" cy="50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536175-FB3B-4633-A560-AAE2A8851EB1}"/>
              </a:ext>
            </a:extLst>
          </p:cNvPr>
          <p:cNvSpPr txBox="1"/>
          <p:nvPr/>
        </p:nvSpPr>
        <p:spPr>
          <a:xfrm>
            <a:off x="4320896" y="1208936"/>
            <a:ext cx="80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Error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53A363-5284-4C4A-964C-B1CB9E4A871B}"/>
              </a:ext>
            </a:extLst>
          </p:cNvPr>
          <p:cNvCxnSpPr/>
          <p:nvPr/>
        </p:nvCxnSpPr>
        <p:spPr>
          <a:xfrm>
            <a:off x="4724400" y="1547490"/>
            <a:ext cx="179196" cy="57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2">
            <a:extLst>
              <a:ext uri="{FF2B5EF4-FFF2-40B4-BE49-F238E27FC236}">
                <a16:creationId xmlns:a16="http://schemas.microsoft.com/office/drawing/2014/main" id="{DDABEAA0-4664-4F3A-850D-4AC49D990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b="1"/>
              <a:t>Extension of the ANOVA to Factorials (Fixed Effects Case) </a:t>
            </a:r>
            <a:br>
              <a:rPr lang="en-US" altLang="en-US" sz="3200" b="1"/>
            </a:br>
            <a:endParaRPr lang="en-US" altLang="en-US" sz="3200" b="1"/>
          </a:p>
        </p:txBody>
      </p:sp>
      <p:graphicFrame>
        <p:nvGraphicFramePr>
          <p:cNvPr id="30722" name="Object 0">
            <a:extLst>
              <a:ext uri="{FF2B5EF4-FFF2-40B4-BE49-F238E27FC236}">
                <a16:creationId xmlns:a16="http://schemas.microsoft.com/office/drawing/2014/main" id="{8C6562B7-0724-47E1-9E7B-E555ABE577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204172"/>
              </p:ext>
            </p:extLst>
          </p:nvPr>
        </p:nvGraphicFramePr>
        <p:xfrm>
          <a:off x="152400" y="1979613"/>
          <a:ext cx="8763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" name="Equation" r:id="rId3" imgW="4508280" imgH="914400" progId="Equation.DSMT4">
                  <p:embed/>
                </p:oleObj>
              </mc:Choice>
              <mc:Fallback>
                <p:oleObj name="Equation" r:id="rId3" imgW="4508280" imgH="914400" progId="Equation.DSMT4">
                  <p:embed/>
                  <p:pic>
                    <p:nvPicPr>
                      <p:cNvPr id="30722" name="Object 0">
                        <a:extLst>
                          <a:ext uri="{FF2B5EF4-FFF2-40B4-BE49-F238E27FC236}">
                            <a16:creationId xmlns:a16="http://schemas.microsoft.com/office/drawing/2014/main" id="{8C6562B7-0724-47E1-9E7B-E555ABE577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79613"/>
                        <a:ext cx="8763000" cy="1778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1">
            <a:extLst>
              <a:ext uri="{FF2B5EF4-FFF2-40B4-BE49-F238E27FC236}">
                <a16:creationId xmlns:a16="http://schemas.microsoft.com/office/drawing/2014/main" id="{EE1AED81-A39F-4008-9A22-A228B28E2E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042673"/>
              </p:ext>
            </p:extLst>
          </p:nvPr>
        </p:nvGraphicFramePr>
        <p:xfrm>
          <a:off x="1066800" y="4038600"/>
          <a:ext cx="71628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" name="Equation" r:id="rId5" imgW="2781000" imgH="672840" progId="Equation.DSMT4">
                  <p:embed/>
                </p:oleObj>
              </mc:Choice>
              <mc:Fallback>
                <p:oleObj name="Equation" r:id="rId5" imgW="2781000" imgH="672840" progId="Equation.DSMT4">
                  <p:embed/>
                  <p:pic>
                    <p:nvPicPr>
                      <p:cNvPr id="30723" name="Object 1">
                        <a:extLst>
                          <a:ext uri="{FF2B5EF4-FFF2-40B4-BE49-F238E27FC236}">
                            <a16:creationId xmlns:a16="http://schemas.microsoft.com/office/drawing/2014/main" id="{EE1AED81-A39F-4008-9A22-A228B28E2E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38600"/>
                        <a:ext cx="7162800" cy="17335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Rectangle 2">
            <a:extLst>
              <a:ext uri="{FF2B5EF4-FFF2-40B4-BE49-F238E27FC236}">
                <a16:creationId xmlns:a16="http://schemas.microsoft.com/office/drawing/2014/main" id="{F330F579-28FB-46A7-A489-1446778DC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3200" b="1"/>
              <a:t>ANOVA Table – Fixed Effects Case</a:t>
            </a:r>
          </a:p>
        </p:txBody>
      </p:sp>
      <p:pic>
        <p:nvPicPr>
          <p:cNvPr id="105478" name="Picture 3" descr="fig14">
            <a:extLst>
              <a:ext uri="{FF2B5EF4-FFF2-40B4-BE49-F238E27FC236}">
                <a16:creationId xmlns:a16="http://schemas.microsoft.com/office/drawing/2014/main" id="{81E6C0D8-37D1-4D35-A9E9-3E297727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6"/>
          <a:stretch>
            <a:fillRect/>
          </a:stretch>
        </p:blipFill>
        <p:spPr bwMode="auto">
          <a:xfrm>
            <a:off x="228600" y="1066800"/>
            <a:ext cx="8610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9" name="Text Box 4">
            <a:extLst>
              <a:ext uri="{FF2B5EF4-FFF2-40B4-BE49-F238E27FC236}">
                <a16:creationId xmlns:a16="http://schemas.microsoft.com/office/drawing/2014/main" id="{B6778949-301B-44DD-ABA6-27FAA533A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6477000" cy="156966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Software available to perform calculations</a:t>
            </a:r>
          </a:p>
          <a:p>
            <a:pPr marL="803275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R</a:t>
            </a:r>
          </a:p>
          <a:p>
            <a:pPr marL="803275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JMP</a:t>
            </a:r>
          </a:p>
          <a:p>
            <a:pPr marL="803275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Design Expert</a:t>
            </a:r>
          </a:p>
        </p:txBody>
      </p:sp>
      <p:sp>
        <p:nvSpPr>
          <p:cNvPr id="105480" name="Rectangle 5">
            <a:extLst>
              <a:ext uri="{FF2B5EF4-FFF2-40B4-BE49-F238E27FC236}">
                <a16:creationId xmlns:a16="http://schemas.microsoft.com/office/drawing/2014/main" id="{F0494C14-5CD6-4170-B5CF-37274895B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43000"/>
            <a:ext cx="9144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2">
            <a:extLst>
              <a:ext uri="{FF2B5EF4-FFF2-40B4-BE49-F238E27FC236}">
                <a16:creationId xmlns:a16="http://schemas.microsoft.com/office/drawing/2014/main" id="{03F4F601-8172-4425-BB1F-F14AE44BA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/>
              <a:t>Factorials with More Than </a:t>
            </a:r>
            <a:br>
              <a:rPr lang="en-US" altLang="en-US" sz="3600" b="1"/>
            </a:br>
            <a:r>
              <a:rPr lang="en-US" altLang="en-US" sz="3600" b="1"/>
              <a:t>Two Factors</a:t>
            </a:r>
          </a:p>
        </p:txBody>
      </p:sp>
      <p:sp>
        <p:nvSpPr>
          <p:cNvPr id="31751" name="Rectangle 3">
            <a:extLst>
              <a:ext uri="{FF2B5EF4-FFF2-40B4-BE49-F238E27FC236}">
                <a16:creationId xmlns:a16="http://schemas.microsoft.com/office/drawing/2014/main" id="{A20A6943-C6EE-4575-8F5C-D218D7B80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Basic procedure is similar to the two-factor case; all </a:t>
            </a:r>
            <a:r>
              <a:rPr lang="en-US" altLang="en-US" sz="2800" i="1"/>
              <a:t>abc…kn</a:t>
            </a:r>
            <a:r>
              <a:rPr lang="en-US" altLang="en-US" sz="2800"/>
              <a:t> treatment combinations are run in random order</a:t>
            </a:r>
          </a:p>
          <a:p>
            <a:r>
              <a:rPr lang="en-US" altLang="en-US" sz="2800"/>
              <a:t>ANOVA identity is also similar: 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</p:txBody>
      </p:sp>
      <p:graphicFrame>
        <p:nvGraphicFramePr>
          <p:cNvPr id="31746" name="Object 0">
            <a:extLst>
              <a:ext uri="{FF2B5EF4-FFF2-40B4-BE49-F238E27FC236}">
                <a16:creationId xmlns:a16="http://schemas.microsoft.com/office/drawing/2014/main" id="{3CF82CE4-7985-4634-954D-93EA1BF803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781913"/>
              </p:ext>
            </p:extLst>
          </p:nvPr>
        </p:nvGraphicFramePr>
        <p:xfrm>
          <a:off x="1295400" y="4005263"/>
          <a:ext cx="58674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3" imgW="2438280" imgH="457200" progId="Equation.DSMT4">
                  <p:embed/>
                </p:oleObj>
              </mc:Choice>
              <mc:Fallback>
                <p:oleObj name="Equation" r:id="rId3" imgW="2438280" imgH="457200" progId="Equation.DSMT4">
                  <p:embed/>
                  <p:pic>
                    <p:nvPicPr>
                      <p:cNvPr id="31746" name="Object 0">
                        <a:extLst>
                          <a:ext uri="{FF2B5EF4-FFF2-40B4-BE49-F238E27FC236}">
                            <a16:creationId xmlns:a16="http://schemas.microsoft.com/office/drawing/2014/main" id="{3CF82CE4-7985-4634-954D-93EA1BF803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05263"/>
                        <a:ext cx="5867400" cy="11001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968AD5F5-3C69-4713-8993-810C5DB3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Introduction: What is meant by DOE?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CD3B77B9-75A3-4BA1-AE79-5A27B78D5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334000"/>
          </a:xfrm>
        </p:spPr>
        <p:txBody>
          <a:bodyPr/>
          <a:lstStyle/>
          <a:p>
            <a:r>
              <a:rPr lang="en-US" altLang="en-US" sz="2800" dirty="0"/>
              <a:t>Experiment -</a:t>
            </a:r>
          </a:p>
          <a:p>
            <a:pPr marL="457200" lvl="1" indent="0">
              <a:buNone/>
            </a:pPr>
            <a:r>
              <a:rPr lang="en-US" altLang="en-US" dirty="0"/>
              <a:t>A</a:t>
            </a:r>
            <a:r>
              <a:rPr lang="en-US" altLang="en-US" sz="2400" dirty="0"/>
              <a:t> test or a series of tests in which purposeful changes are made to the </a:t>
            </a:r>
            <a:r>
              <a:rPr lang="en-US" altLang="en-US" sz="2400" i="1" dirty="0"/>
              <a:t>input variables or factors</a:t>
            </a:r>
            <a:r>
              <a:rPr lang="en-US" altLang="en-US" sz="2400" dirty="0"/>
              <a:t> of a system so that we may observe and identify the reasons for changes in the </a:t>
            </a:r>
            <a:r>
              <a:rPr lang="en-US" altLang="en-US" sz="2400" i="1" dirty="0"/>
              <a:t>output</a:t>
            </a:r>
            <a:r>
              <a:rPr lang="en-US" altLang="en-US" sz="2400" dirty="0"/>
              <a:t> response(s).</a:t>
            </a:r>
          </a:p>
          <a:p>
            <a:r>
              <a:rPr lang="en-US" altLang="en-US" dirty="0"/>
              <a:t>Question:  </a:t>
            </a:r>
            <a:r>
              <a:rPr lang="en-US" altLang="en-US" sz="2800" dirty="0"/>
              <a:t>5 factors, and 2 response variables</a:t>
            </a:r>
          </a:p>
          <a:p>
            <a:pPr lvl="1"/>
            <a:r>
              <a:rPr lang="en-US" altLang="en-US" sz="2400" dirty="0"/>
              <a:t>Want to know the effect of each factor on the response and how the factors may interact with each other</a:t>
            </a:r>
          </a:p>
          <a:p>
            <a:pPr lvl="1"/>
            <a:r>
              <a:rPr lang="en-US" altLang="en-US" sz="2400" dirty="0"/>
              <a:t>Want to predict the responses for given levels of the factors</a:t>
            </a:r>
          </a:p>
          <a:p>
            <a:pPr lvl="1"/>
            <a:r>
              <a:rPr lang="en-US" altLang="en-US" sz="2400" dirty="0"/>
              <a:t>Want to find the levels of the factors that optimizes the responses - e.g. maximize Y</a:t>
            </a:r>
            <a:r>
              <a:rPr lang="en-US" altLang="en-US" sz="2400" baseline="-25000" dirty="0"/>
              <a:t>1 </a:t>
            </a:r>
            <a:r>
              <a:rPr lang="en-US" altLang="en-US" sz="2400" dirty="0"/>
              <a:t>but minimize Y</a:t>
            </a:r>
            <a:r>
              <a:rPr lang="en-US" altLang="en-US" sz="2400" baseline="-25000" dirty="0"/>
              <a:t>2</a:t>
            </a:r>
          </a:p>
          <a:p>
            <a:pPr lvl="1"/>
            <a:r>
              <a:rPr lang="en-US" altLang="en-US" sz="2400" dirty="0"/>
              <a:t>Time and budget allocation for number of test runs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9704" name="Text Box 6">
                <a:extLst>
                  <a:ext uri="{FF2B5EF4-FFF2-40B4-BE49-F238E27FC236}">
                    <a16:creationId xmlns:a16="http://schemas.microsoft.com/office/drawing/2014/main" id="{168A07B1-6B76-4F7F-B752-B406434F78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065" y="990600"/>
                <a:ext cx="7924800" cy="5601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342900" indent="-34290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Conceptually similar to ANOVA, but provides quantitative models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altLang="en-US" sz="2000" dirty="0"/>
                  <a:t>Quantifies relationship between factors and response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altLang="en-US" sz="2000" dirty="0"/>
                  <a:t>Can be used for predictive analysis on conditions not tested</a:t>
                </a:r>
              </a:p>
              <a:p>
                <a:pPr marL="342900" indent="-34290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Normally used to analyze designed experiments with quantitative factors</a:t>
                </a:r>
              </a:p>
              <a:p>
                <a:pPr marL="973138" lvl="1" indent="-342900">
                  <a:buFont typeface="Arial" panose="020B0604020202020204" pitchFamily="34" charset="0"/>
                  <a:buChar char="•"/>
                </a:pPr>
                <a:r>
                  <a:rPr lang="en-US" altLang="en-US" sz="2000" dirty="0"/>
                  <a:t>Qualitative factors can be made quantitative (e.g., 0 or 1)</a:t>
                </a:r>
              </a:p>
              <a:p>
                <a:pPr marL="230188" indent="-34290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Simple linear regression – Single factor</a:t>
                </a:r>
              </a:p>
              <a:p>
                <a:pPr marL="973138" lvl="1" indent="-342900">
                  <a:buFont typeface="Arial" panose="020B0604020202020204" pitchFamily="34" charset="0"/>
                  <a:buChar char="•"/>
                </a:pPr>
                <a:r>
                  <a:rPr lang="en-US" altLang="en-US" sz="2000" dirty="0"/>
                  <a:t>Model form of y = mx + b</a:t>
                </a:r>
              </a:p>
              <a:p>
                <a:pPr marL="973138" lvl="1" indent="-342900">
                  <a:buFont typeface="Arial" panose="020B0604020202020204" pitchFamily="34" charset="0"/>
                  <a:buChar char="•"/>
                </a:pPr>
                <a:r>
                  <a:rPr lang="en-US" altLang="en-US" sz="2000" dirty="0"/>
                  <a:t>Common example is standard curve</a:t>
                </a:r>
              </a:p>
              <a:p>
                <a:pPr marL="230188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Multiple regression – 2 or more factors</a:t>
                </a:r>
              </a:p>
              <a:p>
                <a:pPr marL="973138" lvl="1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aln/>
                      </m:rP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aln/>
                      </m:rP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/>
                  <a:t>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(+ residual)</a:t>
                </a:r>
              </a:p>
              <a:p>
                <a:pPr marL="973138" lvl="1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000" dirty="0"/>
                  <a:t>r</a:t>
                </a:r>
                <a:r>
                  <a:rPr lang="en-US" altLang="en-US" sz="2000" baseline="30000" dirty="0"/>
                  <a:t>2</a:t>
                </a:r>
                <a:r>
                  <a:rPr lang="en-US" altLang="en-US" sz="2000" dirty="0"/>
                  <a:t> indicates the fraction of the variability in data not explained by factors</a:t>
                </a:r>
              </a:p>
            </p:txBody>
          </p:sp>
        </mc:Choice>
        <mc:Fallback>
          <p:sp>
            <p:nvSpPr>
              <p:cNvPr id="29704" name="Text Box 6">
                <a:extLst>
                  <a:ext uri="{FF2B5EF4-FFF2-40B4-BE49-F238E27FC236}">
                    <a16:creationId xmlns:a16="http://schemas.microsoft.com/office/drawing/2014/main" id="{168A07B1-6B76-4F7F-B752-B406434F7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065" y="990600"/>
                <a:ext cx="7924800" cy="5601533"/>
              </a:xfrm>
              <a:prstGeom prst="rect">
                <a:avLst/>
              </a:prstGeom>
              <a:blipFill>
                <a:blip r:embed="rId2"/>
                <a:stretch>
                  <a:fillRect l="-1077" t="-871" b="-9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E8C9EB61-9C72-424E-A6E6-C2F18069F74E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/>
              <a:t>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1185659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2">
            <a:extLst>
              <a:ext uri="{FF2B5EF4-FFF2-40B4-BE49-F238E27FC236}">
                <a16:creationId xmlns:a16="http://schemas.microsoft.com/office/drawing/2014/main" id="{E4FDA465-ED92-424F-AED7-0BD154DCE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than 2 factors</a:t>
            </a:r>
          </a:p>
        </p:txBody>
      </p:sp>
      <p:sp>
        <p:nvSpPr>
          <p:cNvPr id="119814" name="Rectangle 3">
            <a:extLst>
              <a:ext uri="{FF2B5EF4-FFF2-40B4-BE49-F238E27FC236}">
                <a16:creationId xmlns:a16="http://schemas.microsoft.com/office/drawing/2014/main" id="{EAC99231-66AF-416D-90BD-05C65CF92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en-US" dirty="0"/>
              <a:t>With more than 2 factors, the most useful type of experiment is the 2-level factorial experiment.</a:t>
            </a:r>
          </a:p>
          <a:p>
            <a:r>
              <a:rPr lang="en-US" altLang="en-US" dirty="0"/>
              <a:t>Most efficient design (least runs)</a:t>
            </a:r>
          </a:p>
          <a:p>
            <a:r>
              <a:rPr lang="en-US" altLang="en-US" dirty="0"/>
              <a:t>Can add additional levels only if required</a:t>
            </a:r>
          </a:p>
          <a:p>
            <a:r>
              <a:rPr lang="en-US" altLang="en-US" dirty="0"/>
              <a:t>Can be done sequentially</a:t>
            </a:r>
          </a:p>
          <a:p>
            <a:r>
              <a:rPr lang="en-US" altLang="en-US" dirty="0"/>
              <a:t>2- level multifactorial experiments are the topic of the next discussion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2">
            <a:extLst>
              <a:ext uri="{FF2B5EF4-FFF2-40B4-BE49-F238E27FC236}">
                <a16:creationId xmlns:a16="http://schemas.microsoft.com/office/drawing/2014/main" id="{E4FDA465-ED92-424F-AED7-0BD154DCE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/>
          <a:lstStyle/>
          <a:p>
            <a:r>
              <a:rPr lang="en-US" altLang="en-US" dirty="0"/>
              <a:t>Full Factorial Designs</a:t>
            </a:r>
          </a:p>
        </p:txBody>
      </p:sp>
      <p:sp>
        <p:nvSpPr>
          <p:cNvPr id="119814" name="Rectangle 3">
            <a:extLst>
              <a:ext uri="{FF2B5EF4-FFF2-40B4-BE49-F238E27FC236}">
                <a16:creationId xmlns:a16="http://schemas.microsoft.com/office/drawing/2014/main" id="{EAC99231-66AF-416D-90BD-05C65CF92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90689"/>
            <a:ext cx="7772400" cy="4664074"/>
          </a:xfrm>
        </p:spPr>
        <p:txBody>
          <a:bodyPr>
            <a:normAutofit/>
          </a:bodyPr>
          <a:lstStyle/>
          <a:p>
            <a:r>
              <a:rPr lang="en-US" altLang="en-US" dirty="0"/>
              <a:t>Every combination of each factor is tested</a:t>
            </a:r>
          </a:p>
          <a:p>
            <a:r>
              <a:rPr lang="en-US" altLang="en-US" dirty="0"/>
              <a:t>Total number of runs for experiment with k factors is 2</a:t>
            </a:r>
            <a:r>
              <a:rPr lang="en-US" altLang="en-US" baseline="30000" dirty="0"/>
              <a:t>k</a:t>
            </a:r>
          </a:p>
          <a:p>
            <a:r>
              <a:rPr lang="en-US" altLang="en-US" dirty="0"/>
              <a:t>Gives most complete information, and will find theoretically guarantee optimum</a:t>
            </a:r>
          </a:p>
          <a:p>
            <a:r>
              <a:rPr lang="en-US" altLang="en-US" dirty="0"/>
              <a:t>Only practical for small number of factors and/or inexpensive experiments</a:t>
            </a:r>
          </a:p>
        </p:txBody>
      </p:sp>
    </p:spTree>
    <p:extLst>
      <p:ext uri="{BB962C8B-B14F-4D97-AF65-F5344CB8AC3E}">
        <p14:creationId xmlns:p14="http://schemas.microsoft.com/office/powerpoint/2010/main" val="3091999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2">
            <a:extLst>
              <a:ext uri="{FF2B5EF4-FFF2-40B4-BE49-F238E27FC236}">
                <a16:creationId xmlns:a16="http://schemas.microsoft.com/office/drawing/2014/main" id="{E4FDA465-ED92-424F-AED7-0BD154DCE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/>
          <a:lstStyle/>
          <a:p>
            <a:r>
              <a:rPr lang="en-US" altLang="en-US" dirty="0"/>
              <a:t>Fractional Factorial Designs</a:t>
            </a:r>
          </a:p>
        </p:txBody>
      </p:sp>
      <p:sp>
        <p:nvSpPr>
          <p:cNvPr id="119814" name="Rectangle 3">
            <a:extLst>
              <a:ext uri="{FF2B5EF4-FFF2-40B4-BE49-F238E27FC236}">
                <a16:creationId xmlns:a16="http://schemas.microsoft.com/office/drawing/2014/main" id="{EAC99231-66AF-416D-90BD-05C65CF92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90689"/>
            <a:ext cx="7772400" cy="4664074"/>
          </a:xfrm>
        </p:spPr>
        <p:txBody>
          <a:bodyPr>
            <a:normAutofit/>
          </a:bodyPr>
          <a:lstStyle/>
          <a:p>
            <a:r>
              <a:rPr lang="en-US" altLang="en-US" dirty="0"/>
              <a:t>Experimental designs requiring only a fraction of the total number of runs of a full factorial</a:t>
            </a:r>
          </a:p>
          <a:p>
            <a:r>
              <a:rPr lang="en-US" altLang="en-US" dirty="0"/>
              <a:t>Always accompanied by some degree of confounding (lower order effects confounded with each other or with higher order ones)</a:t>
            </a:r>
          </a:p>
          <a:p>
            <a:r>
              <a:rPr lang="en-US" altLang="en-US" dirty="0"/>
              <a:t>Denoted by 2</a:t>
            </a:r>
            <a:r>
              <a:rPr lang="en-US" altLang="en-US" baseline="30000" dirty="0"/>
              <a:t>k-p</a:t>
            </a:r>
          </a:p>
          <a:p>
            <a:pPr lvl="1"/>
            <a:r>
              <a:rPr lang="en-US" altLang="en-US" dirty="0"/>
              <a:t>k is the number of variables</a:t>
            </a:r>
          </a:p>
          <a:p>
            <a:pPr lvl="1"/>
            <a:r>
              <a:rPr lang="en-US" altLang="en-US" dirty="0"/>
              <a:t>2</a:t>
            </a:r>
            <a:r>
              <a:rPr lang="en-US" altLang="en-US" baseline="30000" dirty="0"/>
              <a:t>k-p</a:t>
            </a:r>
            <a:r>
              <a:rPr lang="en-US" altLang="en-US" dirty="0"/>
              <a:t> is the total number of runs</a:t>
            </a:r>
          </a:p>
          <a:p>
            <a:pPr lvl="1"/>
            <a:r>
              <a:rPr lang="en-US" altLang="en-US" dirty="0"/>
              <a:t>p is the number of extra variables beyond a full factorial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0985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2">
            <a:extLst>
              <a:ext uri="{FF2B5EF4-FFF2-40B4-BE49-F238E27FC236}">
                <a16:creationId xmlns:a16="http://schemas.microsoft.com/office/drawing/2014/main" id="{E4FDA465-ED92-424F-AED7-0BD154DCE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828674"/>
          </a:xfrm>
        </p:spPr>
        <p:txBody>
          <a:bodyPr/>
          <a:lstStyle/>
          <a:p>
            <a:r>
              <a:rPr lang="en-US" altLang="en-US" dirty="0"/>
              <a:t>Fractional Factorial Designs</a:t>
            </a:r>
          </a:p>
        </p:txBody>
      </p:sp>
      <p:sp>
        <p:nvSpPr>
          <p:cNvPr id="119814" name="Rectangle 3">
            <a:extLst>
              <a:ext uri="{FF2B5EF4-FFF2-40B4-BE49-F238E27FC236}">
                <a16:creationId xmlns:a16="http://schemas.microsoft.com/office/drawing/2014/main" id="{EAC99231-66AF-416D-90BD-05C65CF92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83163"/>
          </a:xfrm>
        </p:spPr>
        <p:txBody>
          <a:bodyPr>
            <a:normAutofit/>
          </a:bodyPr>
          <a:lstStyle/>
          <a:p>
            <a:r>
              <a:rPr lang="en-US" altLang="en-US" dirty="0"/>
              <a:t>Total number of runs must be a power of 2</a:t>
            </a:r>
          </a:p>
          <a:p>
            <a:r>
              <a:rPr lang="en-US" altLang="en-US" dirty="0"/>
              <a:t>Design is always some fraction 1/2</a:t>
            </a:r>
            <a:r>
              <a:rPr lang="en-US" altLang="en-US" baseline="30000" dirty="0"/>
              <a:t>p</a:t>
            </a:r>
            <a:r>
              <a:rPr lang="en-US" altLang="en-US" dirty="0"/>
              <a:t> of a 2</a:t>
            </a:r>
            <a:r>
              <a:rPr lang="en-US" altLang="en-US" baseline="30000" dirty="0"/>
              <a:t>k </a:t>
            </a:r>
            <a:r>
              <a:rPr lang="en-US" altLang="en-US" dirty="0"/>
              <a:t>full factorial design</a:t>
            </a:r>
          </a:p>
          <a:p>
            <a:r>
              <a:rPr lang="en-US" altLang="en-US" dirty="0"/>
              <a:t>Which fraction of the total possibilities do you choose?</a:t>
            </a:r>
          </a:p>
          <a:p>
            <a:pPr lvl="1"/>
            <a:r>
              <a:rPr lang="en-US" altLang="en-US" dirty="0"/>
              <a:t>Design rules for how to generate tables of runs</a:t>
            </a:r>
          </a:p>
          <a:p>
            <a:pPr lvl="1"/>
            <a:r>
              <a:rPr lang="en-US" altLang="en-US" dirty="0"/>
              <a:t>Better yet, let the computer generate it for you!</a:t>
            </a:r>
          </a:p>
          <a:p>
            <a:r>
              <a:rPr lang="en-US" altLang="en-US" dirty="0"/>
              <a:t>Adding replicates will double (or triple) the number of runs needed</a:t>
            </a:r>
          </a:p>
          <a:p>
            <a:r>
              <a:rPr lang="en-US" altLang="en-US" dirty="0"/>
              <a:t>Use blocking to reduce error due to uncontrollable factors (e.g., week to week variability)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4489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2">
            <a:extLst>
              <a:ext uri="{FF2B5EF4-FFF2-40B4-BE49-F238E27FC236}">
                <a16:creationId xmlns:a16="http://schemas.microsoft.com/office/drawing/2014/main" id="{E4FDA465-ED92-424F-AED7-0BD154DCE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61277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Confounding and Resolution of Study</a:t>
            </a:r>
          </a:p>
        </p:txBody>
      </p:sp>
      <p:sp>
        <p:nvSpPr>
          <p:cNvPr id="119814" name="Rectangle 3">
            <a:extLst>
              <a:ext uri="{FF2B5EF4-FFF2-40B4-BE49-F238E27FC236}">
                <a16:creationId xmlns:a16="http://schemas.microsoft.com/office/drawing/2014/main" id="{EAC99231-66AF-416D-90BD-05C65CF92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096963"/>
            <a:ext cx="7772400" cy="5395910"/>
          </a:xfrm>
        </p:spPr>
        <p:txBody>
          <a:bodyPr>
            <a:normAutofit/>
          </a:bodyPr>
          <a:lstStyle/>
          <a:p>
            <a:r>
              <a:rPr lang="en-US" altLang="en-US" dirty="0"/>
              <a:t>Full factorials have 2</a:t>
            </a:r>
            <a:r>
              <a:rPr lang="en-US" altLang="en-US" baseline="30000" dirty="0"/>
              <a:t>k</a:t>
            </a:r>
            <a:r>
              <a:rPr lang="en-US" altLang="en-US" dirty="0"/>
              <a:t>-1 degrees of freedom</a:t>
            </a:r>
          </a:p>
          <a:p>
            <a:r>
              <a:rPr lang="en-US" altLang="en-US" dirty="0"/>
              <a:t>Each </a:t>
            </a:r>
            <a:r>
              <a:rPr lang="en-US" altLang="en-US" dirty="0" err="1"/>
              <a:t>DoF</a:t>
            </a:r>
            <a:r>
              <a:rPr lang="en-US" altLang="en-US" dirty="0"/>
              <a:t> enables us to measure one effect, so in a full factorial we can determine all effects</a:t>
            </a:r>
          </a:p>
          <a:p>
            <a:pPr lvl="1"/>
            <a:r>
              <a:rPr lang="en-US" altLang="en-US" dirty="0"/>
              <a:t>For 3-factor experiment, 2</a:t>
            </a:r>
            <a:r>
              <a:rPr lang="en-US" altLang="en-US" baseline="30000" dirty="0"/>
              <a:t>k</a:t>
            </a:r>
            <a:r>
              <a:rPr lang="en-US" altLang="en-US" dirty="0"/>
              <a:t>-1=7 so we can determine A, B, C, AB, AC, BC, and ABC</a:t>
            </a:r>
            <a:endParaRPr lang="en-US" altLang="en-US" baseline="30000" dirty="0"/>
          </a:p>
          <a:p>
            <a:r>
              <a:rPr lang="en-US" altLang="en-US" dirty="0"/>
              <a:t>In fractional experiments, we have reduced </a:t>
            </a:r>
            <a:r>
              <a:rPr lang="en-US" altLang="en-US" dirty="0" err="1"/>
              <a:t>DoF</a:t>
            </a:r>
            <a:r>
              <a:rPr lang="en-US" altLang="en-US" dirty="0"/>
              <a:t> (2</a:t>
            </a:r>
            <a:r>
              <a:rPr lang="en-US" altLang="en-US" baseline="30000" dirty="0"/>
              <a:t>k-p</a:t>
            </a:r>
            <a:r>
              <a:rPr lang="en-US" altLang="en-US" dirty="0"/>
              <a:t>-1) but the same number of effects. Effects are said to be confounded</a:t>
            </a:r>
          </a:p>
          <a:p>
            <a:pPr lvl="1"/>
            <a:r>
              <a:rPr lang="en-US" altLang="en-US" dirty="0"/>
              <a:t>For 2</a:t>
            </a:r>
            <a:r>
              <a:rPr lang="en-US" altLang="en-US" baseline="30000" dirty="0"/>
              <a:t>3-1</a:t>
            </a:r>
            <a:r>
              <a:rPr lang="en-US" altLang="en-US" dirty="0"/>
              <a:t> experiment, 3 </a:t>
            </a:r>
            <a:r>
              <a:rPr lang="en-US" altLang="en-US" dirty="0" err="1"/>
              <a:t>DoF</a:t>
            </a:r>
            <a:r>
              <a:rPr lang="en-US" altLang="en-US" dirty="0"/>
              <a:t>. Can only estimate the following:   A-BC, B-AC, and C-AB</a:t>
            </a:r>
          </a:p>
          <a:p>
            <a:pPr lvl="1"/>
            <a:r>
              <a:rPr lang="en-US" altLang="en-US" dirty="0"/>
              <a:t>Main effects are confounded with 2-way interactions</a:t>
            </a:r>
          </a:p>
          <a:p>
            <a:pPr lvl="1"/>
            <a:r>
              <a:rPr lang="en-US" altLang="en-US" dirty="0"/>
              <a:t>Only useful if you know interactions are not important</a:t>
            </a:r>
          </a:p>
        </p:txBody>
      </p:sp>
    </p:spTree>
    <p:extLst>
      <p:ext uri="{BB962C8B-B14F-4D97-AF65-F5344CB8AC3E}">
        <p14:creationId xmlns:p14="http://schemas.microsoft.com/office/powerpoint/2010/main" val="2325422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2">
            <a:extLst>
              <a:ext uri="{FF2B5EF4-FFF2-40B4-BE49-F238E27FC236}">
                <a16:creationId xmlns:a16="http://schemas.microsoft.com/office/drawing/2014/main" id="{E4FDA465-ED92-424F-AED7-0BD154DCE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61277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Confounding and Resolution of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9C9E7-919E-407A-A9B5-80BA217F8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28" y="964478"/>
            <a:ext cx="6672484" cy="3732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194529-314B-406D-8180-A05D43365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720" y="4835523"/>
            <a:ext cx="5572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36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2">
            <a:extLst>
              <a:ext uri="{FF2B5EF4-FFF2-40B4-BE49-F238E27FC236}">
                <a16:creationId xmlns:a16="http://schemas.microsoft.com/office/drawing/2014/main" id="{E4FDA465-ED92-424F-AED7-0BD154DCE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828674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Alternative Fractional Factorial Designs</a:t>
            </a:r>
          </a:p>
        </p:txBody>
      </p:sp>
      <p:sp>
        <p:nvSpPr>
          <p:cNvPr id="119814" name="Rectangle 3">
            <a:extLst>
              <a:ext uri="{FF2B5EF4-FFF2-40B4-BE49-F238E27FC236}">
                <a16:creationId xmlns:a16="http://schemas.microsoft.com/office/drawing/2014/main" id="{EAC99231-66AF-416D-90BD-05C65CF92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83163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Foldover</a:t>
            </a:r>
            <a:r>
              <a:rPr lang="en-US" altLang="en-US" dirty="0"/>
              <a:t> Designs</a:t>
            </a:r>
          </a:p>
          <a:p>
            <a:pPr lvl="1"/>
            <a:r>
              <a:rPr lang="en-US" altLang="en-US" dirty="0"/>
              <a:t>If you do a fraction of a full factorial in the first iteration, can do the exact inverse in the next</a:t>
            </a:r>
          </a:p>
          <a:p>
            <a:pPr lvl="1"/>
            <a:r>
              <a:rPr lang="en-US" altLang="en-US" dirty="0"/>
              <a:t>To increase resolution, can just fold over on one or two specific factors of interest</a:t>
            </a:r>
          </a:p>
          <a:p>
            <a:endParaRPr lang="en-US" altLang="en-US" dirty="0"/>
          </a:p>
          <a:p>
            <a:r>
              <a:rPr lang="en-US" altLang="en-US" dirty="0" err="1"/>
              <a:t>Plackett</a:t>
            </a:r>
            <a:r>
              <a:rPr lang="en-US" altLang="en-US" dirty="0"/>
              <a:t>-Burman Designs</a:t>
            </a:r>
          </a:p>
          <a:p>
            <a:pPr lvl="1"/>
            <a:r>
              <a:rPr lang="en-US" altLang="en-US" dirty="0"/>
              <a:t>What if we have the capacity to do more runs than 2</a:t>
            </a:r>
            <a:r>
              <a:rPr lang="en-US" altLang="en-US" baseline="30000" dirty="0"/>
              <a:t>k-p</a:t>
            </a:r>
            <a:r>
              <a:rPr lang="en-US" altLang="en-US" dirty="0"/>
              <a:t>, but less than 2</a:t>
            </a:r>
            <a:r>
              <a:rPr lang="en-US" altLang="en-US" baseline="30000" dirty="0"/>
              <a:t>k-p+1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dirty="0"/>
              <a:t>These allow you to do any multiple of 4</a:t>
            </a:r>
          </a:p>
          <a:p>
            <a:pPr lvl="1"/>
            <a:r>
              <a:rPr lang="en-US" altLang="en-US" dirty="0"/>
              <a:t>Partial instead of complete confounding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0411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2">
            <a:extLst>
              <a:ext uri="{FF2B5EF4-FFF2-40B4-BE49-F238E27FC236}">
                <a16:creationId xmlns:a16="http://schemas.microsoft.com/office/drawing/2014/main" id="{E4FDA465-ED92-424F-AED7-0BD154DCE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828674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Higher Order Designs</a:t>
            </a:r>
          </a:p>
        </p:txBody>
      </p:sp>
      <p:sp>
        <p:nvSpPr>
          <p:cNvPr id="119814" name="Rectangle 3">
            <a:extLst>
              <a:ext uri="{FF2B5EF4-FFF2-40B4-BE49-F238E27FC236}">
                <a16:creationId xmlns:a16="http://schemas.microsoft.com/office/drawing/2014/main" id="{EAC99231-66AF-416D-90BD-05C65CF92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83163"/>
          </a:xfrm>
        </p:spPr>
        <p:txBody>
          <a:bodyPr>
            <a:normAutofit/>
          </a:bodyPr>
          <a:lstStyle/>
          <a:p>
            <a:r>
              <a:rPr lang="en-US" altLang="en-US" dirty="0"/>
              <a:t>2-level factorial designs are primarily for screening</a:t>
            </a:r>
          </a:p>
          <a:p>
            <a:r>
              <a:rPr lang="en-US" altLang="en-US" dirty="0"/>
              <a:t>To perform optimization of regression, need higher order</a:t>
            </a:r>
          </a:p>
          <a:p>
            <a:r>
              <a:rPr lang="en-US" altLang="en-US" dirty="0"/>
              <a:t>3-level designs can estimate quadratic effects</a:t>
            </a:r>
          </a:p>
          <a:p>
            <a:r>
              <a:rPr lang="en-US" altLang="en-US" dirty="0"/>
              <a:t>Normally perform higher order experiments with just 1 or 2 factors, or the number of runs becomes unwieldy</a:t>
            </a:r>
          </a:p>
          <a:p>
            <a:r>
              <a:rPr lang="en-US" altLang="en-US" dirty="0"/>
              <a:t>Response surface methods</a:t>
            </a:r>
          </a:p>
          <a:p>
            <a:pPr lvl="1"/>
            <a:r>
              <a:rPr lang="en-US" altLang="en-US" dirty="0"/>
              <a:t>Central composite design</a:t>
            </a:r>
          </a:p>
          <a:p>
            <a:pPr lvl="1"/>
            <a:r>
              <a:rPr lang="en-US" altLang="en-US" dirty="0"/>
              <a:t>Box-Behnken design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8820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2">
            <a:extLst>
              <a:ext uri="{FF2B5EF4-FFF2-40B4-BE49-F238E27FC236}">
                <a16:creationId xmlns:a16="http://schemas.microsoft.com/office/drawing/2014/main" id="{E4FDA465-ED92-424F-AED7-0BD154DCE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828674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Higher Order Designs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35EAD-AC2C-4551-BB4B-1C21A9D3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80" y="550778"/>
            <a:ext cx="3425190" cy="3137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7E7C65-DF88-4F46-A732-CE3E181E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45" y="4125361"/>
            <a:ext cx="6357574" cy="251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6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1026">
            <a:extLst>
              <a:ext uri="{FF2B5EF4-FFF2-40B4-BE49-F238E27FC236}">
                <a16:creationId xmlns:a16="http://schemas.microsoft.com/office/drawing/2014/main" id="{07C07309-5BA2-47D1-BEDB-390F457A1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en-US" sz="3600" dirty="0"/>
              <a:t>Basic Principles</a:t>
            </a:r>
            <a:endParaRPr lang="en-US" altLang="en-US" sz="3200" dirty="0"/>
          </a:p>
        </p:txBody>
      </p:sp>
      <p:sp>
        <p:nvSpPr>
          <p:cNvPr id="50182" name="Rectangle 1027">
            <a:extLst>
              <a:ext uri="{FF2B5EF4-FFF2-40B4-BE49-F238E27FC236}">
                <a16:creationId xmlns:a16="http://schemas.microsoft.com/office/drawing/2014/main" id="{44BF2F1B-BE1C-436E-8B69-9A59EC58F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Statistical design of experiments (DOE)</a:t>
            </a:r>
            <a:endParaRPr lang="en-US" altLang="en-US" sz="2800" dirty="0"/>
          </a:p>
          <a:p>
            <a:pPr lvl="1"/>
            <a:r>
              <a:rPr lang="en-US" altLang="en-US" dirty="0"/>
              <a:t>the process of planning experiments so that appropriate data can be analyzed by statistical methods that results in valid, objective, and meaningful conclusions from the data </a:t>
            </a:r>
          </a:p>
          <a:p>
            <a:pPr lvl="1"/>
            <a:r>
              <a:rPr lang="en-US" altLang="en-US" dirty="0"/>
              <a:t>involves two aspects: design and statistical analysis</a:t>
            </a:r>
          </a:p>
          <a:p>
            <a:endParaRPr lang="en-US" altLang="en-US" sz="28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5946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2">
            <a:extLst>
              <a:ext uri="{FF2B5EF4-FFF2-40B4-BE49-F238E27FC236}">
                <a16:creationId xmlns:a16="http://schemas.microsoft.com/office/drawing/2014/main" id="{E4FDA465-ED92-424F-AED7-0BD154DCE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828674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Example – Well plate cultivation</a:t>
            </a:r>
          </a:p>
        </p:txBody>
      </p:sp>
      <p:sp>
        <p:nvSpPr>
          <p:cNvPr id="119814" name="Rectangle 3">
            <a:extLst>
              <a:ext uri="{FF2B5EF4-FFF2-40B4-BE49-F238E27FC236}">
                <a16:creationId xmlns:a16="http://schemas.microsoft.com/office/drawing/2014/main" id="{EAC99231-66AF-416D-90BD-05C65CF92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12223"/>
            <a:ext cx="7772400" cy="4917272"/>
          </a:xfrm>
        </p:spPr>
        <p:txBody>
          <a:bodyPr>
            <a:normAutofit/>
          </a:bodyPr>
          <a:lstStyle/>
          <a:p>
            <a:r>
              <a:rPr lang="en-US" altLang="en-US" dirty="0"/>
              <a:t>Determine effects of process conditions on production of a particular metabolite</a:t>
            </a:r>
          </a:p>
          <a:p>
            <a:r>
              <a:rPr lang="en-US" altLang="en-US" dirty="0"/>
              <a:t>6 factors, 2 levels each</a:t>
            </a:r>
          </a:p>
          <a:p>
            <a:pPr lvl="1"/>
            <a:r>
              <a:rPr lang="en-US" altLang="en-US" dirty="0"/>
              <a:t>Fill volume (0.7 or 1.2 mL)</a:t>
            </a:r>
          </a:p>
          <a:p>
            <a:pPr lvl="1"/>
            <a:r>
              <a:rPr lang="en-US" altLang="en-US" dirty="0"/>
              <a:t>Glucose concentration (10 or 20 g/L)</a:t>
            </a:r>
          </a:p>
          <a:p>
            <a:pPr lvl="1"/>
            <a:r>
              <a:rPr lang="en-US" altLang="en-US" dirty="0"/>
              <a:t>Phosphate buffer (50 or 100 mM)</a:t>
            </a:r>
          </a:p>
          <a:p>
            <a:pPr lvl="1"/>
            <a:r>
              <a:rPr lang="en-US" altLang="en-US" dirty="0"/>
              <a:t>Trace metals (- or +)</a:t>
            </a:r>
          </a:p>
          <a:p>
            <a:pPr lvl="1"/>
            <a:r>
              <a:rPr lang="en-US" altLang="en-US" dirty="0"/>
              <a:t>Strain (A or B)</a:t>
            </a:r>
          </a:p>
          <a:p>
            <a:pPr lvl="1"/>
            <a:r>
              <a:rPr lang="en-US" altLang="en-US" dirty="0"/>
              <a:t>Experimenter (X or Y)</a:t>
            </a:r>
          </a:p>
          <a:p>
            <a:r>
              <a:rPr lang="en-US" altLang="en-US" dirty="0"/>
              <a:t>Have the capacity to run 4 24-well plates</a:t>
            </a:r>
          </a:p>
          <a:p>
            <a:r>
              <a:rPr lang="en-US" altLang="en-US" dirty="0"/>
              <a:t>Would like triplicates</a:t>
            </a:r>
          </a:p>
        </p:txBody>
      </p:sp>
    </p:spTree>
    <p:extLst>
      <p:ext uri="{BB962C8B-B14F-4D97-AF65-F5344CB8AC3E}">
        <p14:creationId xmlns:p14="http://schemas.microsoft.com/office/powerpoint/2010/main" val="1447771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2">
            <a:extLst>
              <a:ext uri="{FF2B5EF4-FFF2-40B4-BE49-F238E27FC236}">
                <a16:creationId xmlns:a16="http://schemas.microsoft.com/office/drawing/2014/main" id="{E4FDA465-ED92-424F-AED7-0BD154DCE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828674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DOE in R using R Commander interface</a:t>
            </a:r>
          </a:p>
        </p:txBody>
      </p:sp>
      <p:sp>
        <p:nvSpPr>
          <p:cNvPr id="119814" name="Rectangle 3">
            <a:extLst>
              <a:ext uri="{FF2B5EF4-FFF2-40B4-BE49-F238E27FC236}">
                <a16:creationId xmlns:a16="http://schemas.microsoft.com/office/drawing/2014/main" id="{EAC99231-66AF-416D-90BD-05C65CF92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041401"/>
            <a:ext cx="7772400" cy="560387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Install the following libraries</a:t>
            </a:r>
          </a:p>
          <a:p>
            <a:pPr lvl="1"/>
            <a:r>
              <a:rPr lang="en-US" altLang="en-US" dirty="0" err="1"/>
              <a:t>Rcmdr</a:t>
            </a:r>
            <a:endParaRPr lang="en-US" altLang="en-US" dirty="0"/>
          </a:p>
          <a:p>
            <a:pPr lvl="1"/>
            <a:r>
              <a:rPr lang="en-US" altLang="en-US" dirty="0" err="1"/>
              <a:t>RcmdrPlugin.DOE</a:t>
            </a:r>
            <a:endParaRPr lang="en-US" altLang="en-US" dirty="0"/>
          </a:p>
          <a:p>
            <a:pPr lvl="1"/>
            <a:r>
              <a:rPr lang="en-US" altLang="en-US" dirty="0"/>
              <a:t>FrF2</a:t>
            </a:r>
          </a:p>
          <a:p>
            <a:r>
              <a:rPr lang="en-US" altLang="en-US" sz="2400" dirty="0"/>
              <a:t>In R command window (not R Studio), type</a:t>
            </a:r>
          </a:p>
          <a:p>
            <a:pPr marL="0" indent="0">
              <a:buNone/>
            </a:pPr>
            <a:r>
              <a:rPr lang="en-US" altLang="en-US" sz="2400" dirty="0"/>
              <a:t>	&gt; library(</a:t>
            </a:r>
            <a:r>
              <a:rPr lang="en-US" altLang="en-US" sz="2400" dirty="0" err="1"/>
              <a:t>Rcmdr</a:t>
            </a:r>
            <a:r>
              <a:rPr lang="en-US" altLang="en-US" sz="2400" dirty="0"/>
              <a:t>)</a:t>
            </a:r>
          </a:p>
          <a:p>
            <a:r>
              <a:rPr lang="en-US" altLang="en-US" sz="2400" dirty="0"/>
              <a:t>R commander will open</a:t>
            </a:r>
          </a:p>
          <a:p>
            <a:r>
              <a:rPr lang="en-US" altLang="en-US" sz="2400" dirty="0"/>
              <a:t>Select Tools </a:t>
            </a:r>
            <a:r>
              <a:rPr lang="en-US" altLang="en-US" sz="2400" dirty="0">
                <a:sym typeface="Wingdings" panose="05000000000000000000" pitchFamily="2" charset="2"/>
              </a:rPr>
              <a:t> Load </a:t>
            </a:r>
            <a:r>
              <a:rPr lang="en-US" altLang="en-US" sz="2400" dirty="0" err="1">
                <a:sym typeface="Wingdings" panose="05000000000000000000" pitchFamily="2" charset="2"/>
              </a:rPr>
              <a:t>Rcmdr</a:t>
            </a:r>
            <a:r>
              <a:rPr lang="en-US" altLang="en-US" sz="2400" dirty="0">
                <a:sym typeface="Wingdings" panose="05000000000000000000" pitchFamily="2" charset="2"/>
              </a:rPr>
              <a:t> Plug-Ins  </a:t>
            </a:r>
            <a:r>
              <a:rPr lang="en-US" altLang="en-US" sz="2400" dirty="0" err="1"/>
              <a:t>RcmdrPlugin.DOE</a:t>
            </a:r>
            <a:endParaRPr lang="en-US" altLang="en-US" sz="2400" dirty="0"/>
          </a:p>
          <a:p>
            <a:r>
              <a:rPr lang="en-US" altLang="en-US" sz="2400" dirty="0"/>
              <a:t>Allow to restart</a:t>
            </a:r>
          </a:p>
          <a:p>
            <a:r>
              <a:rPr lang="en-US" altLang="en-US" sz="2400" dirty="0"/>
              <a:t>Select Design </a:t>
            </a:r>
            <a:r>
              <a:rPr lang="en-US" altLang="en-US" sz="2400" dirty="0">
                <a:sym typeface="Wingdings" panose="05000000000000000000" pitchFamily="2" charset="2"/>
              </a:rPr>
              <a:t> Create design  Regular (Fractional) Factorial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7759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2">
            <a:extLst>
              <a:ext uri="{FF2B5EF4-FFF2-40B4-BE49-F238E27FC236}">
                <a16:creationId xmlns:a16="http://schemas.microsoft.com/office/drawing/2014/main" id="{E4FDA465-ED92-424F-AED7-0BD154DCE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828674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References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C86DFC-1B41-4E45-A738-55A78D49C2A8}"/>
              </a:ext>
            </a:extLst>
          </p:cNvPr>
          <p:cNvSpPr/>
          <p:nvPr/>
        </p:nvSpPr>
        <p:spPr>
          <a:xfrm>
            <a:off x="474831" y="1234776"/>
            <a:ext cx="81943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D. G. Montgomery (2008): Design and Analysis of Experiments, 7th Edition, John Wiley and Sons</a:t>
            </a:r>
          </a:p>
          <a:p>
            <a:pPr marL="690563" lvl="1"/>
            <a:r>
              <a:rPr lang="en-US" altLang="en-US" sz="2400" dirty="0"/>
              <a:t>one of the best book in the market. Uses Design-Expert software for illustrations. Uses letters for Factors.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G. E. P. Box, W. G. Hunter, and J. S. Hunter (2005): Statistics for Experimenters: An Introduction to Design, Data Analysis, and Model Building, John Wiley and Sons. 2</a:t>
            </a:r>
            <a:r>
              <a:rPr lang="en-US" altLang="en-US" sz="2800" baseline="30000" dirty="0"/>
              <a:t>nd</a:t>
            </a:r>
            <a:r>
              <a:rPr lang="en-US" altLang="en-US" sz="2800" dirty="0"/>
              <a:t> Edition</a:t>
            </a:r>
          </a:p>
          <a:p>
            <a:pPr marL="690563" lvl="1">
              <a:spcAft>
                <a:spcPts val="1200"/>
              </a:spcAft>
            </a:pPr>
            <a:r>
              <a:rPr lang="en-US" altLang="en-US" sz="2400" dirty="0"/>
              <a:t>Classic text with lots of examples. No computer aided solutions.  Uses  numbers for Factors.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Many others</a:t>
            </a:r>
          </a:p>
        </p:txBody>
      </p:sp>
    </p:spTree>
    <p:extLst>
      <p:ext uri="{BB962C8B-B14F-4D97-AF65-F5344CB8AC3E}">
        <p14:creationId xmlns:p14="http://schemas.microsoft.com/office/powerpoint/2010/main" val="130477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>
            <a:extLst>
              <a:ext uri="{FF2B5EF4-FFF2-40B4-BE49-F238E27FC236}">
                <a16:creationId xmlns:a16="http://schemas.microsoft.com/office/drawing/2014/main" id="{373CB544-E54D-4519-8348-7755D7BD6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Strategy of Experimentation</a:t>
            </a:r>
          </a:p>
        </p:txBody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240943BF-7C15-49C0-BBA3-432AA248E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Best guess approach (trial and error)</a:t>
            </a:r>
          </a:p>
          <a:p>
            <a:pPr lvl="1"/>
            <a:r>
              <a:rPr lang="en-US" altLang="en-US" dirty="0"/>
              <a:t>can continue indefinitely</a:t>
            </a:r>
          </a:p>
          <a:p>
            <a:pPr lvl="1"/>
            <a:r>
              <a:rPr lang="en-US" altLang="en-US" dirty="0"/>
              <a:t>cannot guarantee best solution has been found</a:t>
            </a:r>
          </a:p>
          <a:p>
            <a:r>
              <a:rPr lang="en-US" altLang="en-US" dirty="0"/>
              <a:t>One-factor-at-a-time (OFAT) approach</a:t>
            </a:r>
          </a:p>
          <a:p>
            <a:pPr lvl="1"/>
            <a:r>
              <a:rPr lang="en-US" altLang="en-US" dirty="0"/>
              <a:t>inefficient (requires many test runs)</a:t>
            </a:r>
          </a:p>
          <a:p>
            <a:pPr lvl="1"/>
            <a:r>
              <a:rPr lang="en-US" altLang="en-US" dirty="0"/>
              <a:t>fails to consider any possible interaction between factors</a:t>
            </a:r>
          </a:p>
          <a:p>
            <a:r>
              <a:rPr lang="en-US" altLang="en-US" dirty="0"/>
              <a:t>Factorial approach (invented in the 1920’s)</a:t>
            </a:r>
          </a:p>
          <a:p>
            <a:pPr lvl="1"/>
            <a:r>
              <a:rPr lang="en-US" altLang="en-US" dirty="0"/>
              <a:t>Factors varied together</a:t>
            </a:r>
          </a:p>
          <a:p>
            <a:pPr lvl="1"/>
            <a:r>
              <a:rPr lang="en-US" altLang="en-US" dirty="0"/>
              <a:t>Correct, modern, and most efficient approach- do not need to try every possible combination</a:t>
            </a:r>
          </a:p>
          <a:p>
            <a:pPr lvl="1"/>
            <a:r>
              <a:rPr lang="en-US" altLang="en-US" dirty="0"/>
              <a:t>Can determine how factors interact</a:t>
            </a:r>
          </a:p>
          <a:p>
            <a:pPr lvl="1"/>
            <a:r>
              <a:rPr lang="en-US" altLang="en-US" dirty="0"/>
              <a:t>Used extensively in industrial R&amp;D, and for process improvement.</a:t>
            </a:r>
          </a:p>
          <a:p>
            <a:endParaRPr lang="en-US" altLang="en-US" dirty="0"/>
          </a:p>
          <a:p>
            <a:pPr lvl="1"/>
            <a:endParaRPr lang="en-US" altLang="en-US" sz="2400" dirty="0"/>
          </a:p>
          <a:p>
            <a:endParaRPr lang="en-US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1026">
            <a:extLst>
              <a:ext uri="{FF2B5EF4-FFF2-40B4-BE49-F238E27FC236}">
                <a16:creationId xmlns:a16="http://schemas.microsoft.com/office/drawing/2014/main" id="{B1E0CCC4-B7A9-4FE0-B9A0-E15B7157E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3600" dirty="0"/>
              <a:t>Statistical Design of Experiments</a:t>
            </a:r>
          </a:p>
        </p:txBody>
      </p:sp>
      <p:sp>
        <p:nvSpPr>
          <p:cNvPr id="44038" name="Rectangle 1027">
            <a:extLst>
              <a:ext uri="{FF2B5EF4-FFF2-40B4-BE49-F238E27FC236}">
                <a16:creationId xmlns:a16="http://schemas.microsoft.com/office/drawing/2014/main" id="{9FD2D794-F3EE-4B84-B0C5-813AA06A4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en-US" altLang="en-US" sz="2800"/>
              <a:t>All experiments should be designed experiments</a:t>
            </a:r>
          </a:p>
          <a:p>
            <a:r>
              <a:rPr lang="en-US" altLang="en-US" sz="2800"/>
              <a:t>Unfortunately, some experiments are poorly designed - valuable resources are used ineffectively and results inconclusive</a:t>
            </a:r>
          </a:p>
          <a:p>
            <a:r>
              <a:rPr lang="en-US" altLang="en-US" sz="2800"/>
              <a:t>Statistically designed experiments permit efficiency and economy, and the use of statistical methods in examining the data result in scientific objectivity when drawing conclusions.</a:t>
            </a:r>
            <a:endParaRPr lang="en-US" altLang="en-US"/>
          </a:p>
          <a:p>
            <a:endParaRPr lang="en-US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318D3D9-3784-45C0-88D0-D7CC48D1538F}"/>
              </a:ext>
            </a:extLst>
          </p:cNvPr>
          <p:cNvSpPr txBox="1">
            <a:spLocks noChangeArrowheads="1"/>
          </p:cNvSpPr>
          <p:nvPr/>
        </p:nvSpPr>
        <p:spPr>
          <a:xfrm>
            <a:off x="453432" y="5143080"/>
            <a:ext cx="8458200" cy="1105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All DOE are based on the same statistical principles and method of analysis - ANOVA and regression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1027">
            <a:extLst>
              <a:ext uri="{FF2B5EF4-FFF2-40B4-BE49-F238E27FC236}">
                <a16:creationId xmlns:a16="http://schemas.microsoft.com/office/drawing/2014/main" id="{F5197071-D68F-4C7D-B7B3-800F1A407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r>
              <a:rPr lang="en-US" altLang="en-US"/>
              <a:t>In general, by using DOE, we can:</a:t>
            </a:r>
          </a:p>
          <a:p>
            <a:pPr lvl="1"/>
            <a:r>
              <a:rPr lang="en-US" altLang="en-US"/>
              <a:t>Learn about the process we are investigating</a:t>
            </a:r>
          </a:p>
          <a:p>
            <a:pPr lvl="1"/>
            <a:r>
              <a:rPr lang="en-US" altLang="en-US"/>
              <a:t>Screen important variables </a:t>
            </a:r>
          </a:p>
          <a:p>
            <a:pPr lvl="1"/>
            <a:r>
              <a:rPr lang="en-US" altLang="en-US"/>
              <a:t>Build a mathematical model</a:t>
            </a:r>
          </a:p>
          <a:p>
            <a:pPr lvl="1"/>
            <a:r>
              <a:rPr lang="en-US" altLang="en-US"/>
              <a:t>Obtain prediction equations</a:t>
            </a:r>
          </a:p>
          <a:p>
            <a:pPr lvl="1"/>
            <a:r>
              <a:rPr lang="en-US" altLang="en-US"/>
              <a:t>Optimize the response (if required)</a:t>
            </a:r>
          </a:p>
          <a:p>
            <a:endParaRPr lang="en-US" altLang="en-US"/>
          </a:p>
          <a:p>
            <a:r>
              <a:rPr lang="en-US" altLang="en-US" sz="2800">
                <a:solidFill>
                  <a:schemeClr val="tx2"/>
                </a:solidFill>
              </a:rPr>
              <a:t>Statistical significance is tested using </a:t>
            </a:r>
            <a:r>
              <a:rPr lang="en-US" altLang="en-US" sz="2800" b="1">
                <a:solidFill>
                  <a:schemeClr val="tx2"/>
                </a:solidFill>
              </a:rPr>
              <a:t>ANOVA</a:t>
            </a:r>
            <a:r>
              <a:rPr lang="en-US" altLang="en-US" sz="2800">
                <a:solidFill>
                  <a:schemeClr val="tx2"/>
                </a:solidFill>
              </a:rPr>
              <a:t>, and the prediction model is obtained using </a:t>
            </a:r>
            <a:r>
              <a:rPr lang="en-US" altLang="en-US" sz="2800" b="1">
                <a:solidFill>
                  <a:schemeClr val="tx2"/>
                </a:solidFill>
              </a:rPr>
              <a:t>regression analysis.</a:t>
            </a:r>
            <a:endParaRPr lang="en-US" altLang="en-US" b="1">
              <a:solidFill>
                <a:srgbClr val="66FF66"/>
              </a:solidFill>
            </a:endParaRP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>
            <a:extLst>
              <a:ext uri="{FF2B5EF4-FFF2-40B4-BE49-F238E27FC236}">
                <a16:creationId xmlns:a16="http://schemas.microsoft.com/office/drawing/2014/main" id="{736FDE1A-EE78-40A3-8B72-795773BDD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Applications of DOE in Biotechnology</a:t>
            </a:r>
          </a:p>
        </p:txBody>
      </p:sp>
      <p:sp>
        <p:nvSpPr>
          <p:cNvPr id="48134" name="Rectangle 3">
            <a:extLst>
              <a:ext uri="{FF2B5EF4-FFF2-40B4-BE49-F238E27FC236}">
                <a16:creationId xmlns:a16="http://schemas.microsoft.com/office/drawing/2014/main" id="{037AEEC4-966F-4B7B-807A-8984ECF78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8154"/>
            <a:ext cx="7772400" cy="5029200"/>
          </a:xfrm>
        </p:spPr>
        <p:txBody>
          <a:bodyPr/>
          <a:lstStyle/>
          <a:p>
            <a:r>
              <a:rPr lang="en-US" altLang="en-US" sz="2400" dirty="0"/>
              <a:t>Optimization of small-scale culture conditions</a:t>
            </a:r>
          </a:p>
          <a:p>
            <a:pPr lvl="1"/>
            <a:r>
              <a:rPr lang="en-US" altLang="en-US" sz="2000" dirty="0"/>
              <a:t>Factors:  shaking speed, fill volume, media, temperature</a:t>
            </a:r>
          </a:p>
          <a:p>
            <a:pPr lvl="1"/>
            <a:r>
              <a:rPr lang="en-US" altLang="en-US" sz="2000" dirty="0"/>
              <a:t>Response: product yield, product titer, byproducts, OD</a:t>
            </a:r>
          </a:p>
          <a:p>
            <a:r>
              <a:rPr lang="en-US" altLang="en-US" sz="2400" dirty="0"/>
              <a:t>Fermentation optimization</a:t>
            </a:r>
          </a:p>
          <a:p>
            <a:pPr lvl="1"/>
            <a:r>
              <a:rPr lang="en-US" altLang="en-US" sz="2000" dirty="0"/>
              <a:t>Factors: pH, temperature, inoculum size, aeration</a:t>
            </a:r>
          </a:p>
          <a:p>
            <a:pPr lvl="1"/>
            <a:r>
              <a:rPr lang="en-US" altLang="en-US" sz="2000" dirty="0"/>
              <a:t>Response: titer, rate, yield</a:t>
            </a:r>
          </a:p>
          <a:p>
            <a:r>
              <a:rPr lang="en-US" altLang="en-US" sz="2400" dirty="0"/>
              <a:t>Pathway engineering</a:t>
            </a:r>
          </a:p>
          <a:p>
            <a:pPr lvl="1"/>
            <a:r>
              <a:rPr lang="en-US" altLang="en-US" sz="2000" dirty="0"/>
              <a:t>Factors: gene, promoter, RBS</a:t>
            </a:r>
          </a:p>
          <a:p>
            <a:pPr lvl="1"/>
            <a:r>
              <a:rPr lang="en-US" altLang="en-US" sz="2000" dirty="0"/>
              <a:t>Response: expression, product titer</a:t>
            </a:r>
          </a:p>
          <a:p>
            <a:r>
              <a:rPr lang="en-US" altLang="en-US" sz="2400" dirty="0"/>
              <a:t>Enzyme engineering</a:t>
            </a:r>
          </a:p>
          <a:p>
            <a:pPr lvl="1"/>
            <a:r>
              <a:rPr lang="en-US" altLang="en-US" sz="2000" dirty="0"/>
              <a:t>Factors: presence/absence of specific mutations</a:t>
            </a:r>
          </a:p>
          <a:p>
            <a:pPr lvl="1"/>
            <a:r>
              <a:rPr lang="en-US" altLang="en-US" sz="2000" dirty="0"/>
              <a:t>Response: specific enzyme activity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>
            <a:extLst>
              <a:ext uri="{FF2B5EF4-FFF2-40B4-BE49-F238E27FC236}">
                <a16:creationId xmlns:a16="http://schemas.microsoft.com/office/drawing/2014/main" id="{B09C1B49-081C-4296-8AF0-A12DEED60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27025"/>
            <a:ext cx="7772400" cy="4572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Three basic principles of Statistical DOE</a:t>
            </a:r>
          </a:p>
        </p:txBody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520BB32F-8F4F-4BCC-87A3-BFB4E31E9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r>
              <a:rPr lang="en-US" altLang="en-US" sz="2800" dirty="0"/>
              <a:t>Replication</a:t>
            </a:r>
          </a:p>
          <a:p>
            <a:pPr lvl="1"/>
            <a:r>
              <a:rPr lang="en-US" altLang="en-US" sz="2400" dirty="0"/>
              <a:t>allows an estimate of experimental error</a:t>
            </a:r>
          </a:p>
          <a:p>
            <a:pPr lvl="1"/>
            <a:r>
              <a:rPr lang="en-US" altLang="en-US" sz="2400" dirty="0"/>
              <a:t>allows for a more precise estimate of the sample mean value</a:t>
            </a:r>
          </a:p>
          <a:p>
            <a:r>
              <a:rPr lang="en-US" altLang="en-US" sz="2800" dirty="0"/>
              <a:t>Randomization</a:t>
            </a:r>
          </a:p>
          <a:p>
            <a:pPr lvl="1"/>
            <a:r>
              <a:rPr lang="en-US" altLang="en-US" sz="2400" dirty="0"/>
              <a:t>cornerstone of all statistical methods</a:t>
            </a:r>
          </a:p>
          <a:p>
            <a:pPr lvl="1"/>
            <a:r>
              <a:rPr lang="en-US" altLang="en-US" sz="2400" dirty="0"/>
              <a:t>“average out” effects of extraneous factors</a:t>
            </a:r>
          </a:p>
          <a:p>
            <a:pPr lvl="1"/>
            <a:r>
              <a:rPr lang="en-US" altLang="en-US" sz="2400" dirty="0"/>
              <a:t>reduce bias and systematic errors</a:t>
            </a:r>
          </a:p>
          <a:p>
            <a:r>
              <a:rPr lang="en-US" altLang="en-US" sz="2800" dirty="0"/>
              <a:t>Blocking</a:t>
            </a:r>
          </a:p>
          <a:p>
            <a:pPr lvl="1"/>
            <a:r>
              <a:rPr lang="en-US" altLang="en-US" sz="2400" dirty="0"/>
              <a:t>increases precision of experiment</a:t>
            </a:r>
          </a:p>
          <a:p>
            <a:pPr lvl="1"/>
            <a:r>
              <a:rPr lang="en-US" altLang="en-US" sz="2400" dirty="0"/>
              <a:t>“factor out” variable not studied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18998</TotalTime>
  <Words>2083</Words>
  <Application>Microsoft Office PowerPoint</Application>
  <PresentationFormat>On-screen Show (4:3)</PresentationFormat>
  <Paragraphs>266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Design of Experiments</vt:lpstr>
      <vt:lpstr>Agenda</vt:lpstr>
      <vt:lpstr>Introduction: What is meant by DOE?</vt:lpstr>
      <vt:lpstr>Basic Principles</vt:lpstr>
      <vt:lpstr>Strategy of Experimentation</vt:lpstr>
      <vt:lpstr>Statistical Design of Experiments</vt:lpstr>
      <vt:lpstr>PowerPoint Presentation</vt:lpstr>
      <vt:lpstr>Applications of DOE in Biotechnology</vt:lpstr>
      <vt:lpstr>Three basic principles of Statistical DOE</vt:lpstr>
      <vt:lpstr>Guidelines for Designing Experiments</vt:lpstr>
      <vt:lpstr>PowerPoint Presentation</vt:lpstr>
      <vt:lpstr>Factorial Designs</vt:lpstr>
      <vt:lpstr>Factorial Design</vt:lpstr>
      <vt:lpstr>Factorial Designs with Several Factors</vt:lpstr>
      <vt:lpstr>Factor Effects</vt:lpstr>
      <vt:lpstr>Regression Model &amp; The Associated Response Surface</vt:lpstr>
      <vt:lpstr>The Case of Interaction:</vt:lpstr>
      <vt:lpstr>The Effect of Interaction on the Response Surface</vt:lpstr>
      <vt:lpstr>Simple Conceptual Examples</vt:lpstr>
      <vt:lpstr>General Two-Factor Factorial Experiment</vt:lpstr>
      <vt:lpstr>The Analysis of Variance (Digression)</vt:lpstr>
      <vt:lpstr>The Analysis of Variance</vt:lpstr>
      <vt:lpstr>The Analysis of Variance</vt:lpstr>
      <vt:lpstr>The Analysis of Variance</vt:lpstr>
      <vt:lpstr>The Analysis of Variance is Summarized in a Table</vt:lpstr>
      <vt:lpstr>PowerPoint Presentation</vt:lpstr>
      <vt:lpstr>Extension of the ANOVA to Factorials (Fixed Effects Case)  </vt:lpstr>
      <vt:lpstr>ANOVA Table – Fixed Effects Case</vt:lpstr>
      <vt:lpstr>Factorials with More Than  Two Factors</vt:lpstr>
      <vt:lpstr>PowerPoint Presentation</vt:lpstr>
      <vt:lpstr>More than 2 factors</vt:lpstr>
      <vt:lpstr>Full Factorial Designs</vt:lpstr>
      <vt:lpstr>Fractional Factorial Designs</vt:lpstr>
      <vt:lpstr>Fractional Factorial Designs</vt:lpstr>
      <vt:lpstr>Confounding and Resolution of Study</vt:lpstr>
      <vt:lpstr>Confounding and Resolution of Study</vt:lpstr>
      <vt:lpstr>Alternative Fractional Factorial Designs</vt:lpstr>
      <vt:lpstr>Higher Order Designs</vt:lpstr>
      <vt:lpstr>Higher Order Designs</vt:lpstr>
      <vt:lpstr>Example – Well plate cultivation</vt:lpstr>
      <vt:lpstr>DOE in R using R Commander interface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Hiro Persephone Biome</dc:creator>
  <cp:lastModifiedBy>Hiro Persephone Biome</cp:lastModifiedBy>
  <cp:revision>69</cp:revision>
  <dcterms:created xsi:type="dcterms:W3CDTF">2018-10-14T04:30:37Z</dcterms:created>
  <dcterms:modified xsi:type="dcterms:W3CDTF">2018-11-28T15:50:09Z</dcterms:modified>
</cp:coreProperties>
</file>