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96" r:id="rId3"/>
    <p:sldId id="273" r:id="rId4"/>
    <p:sldId id="274" r:id="rId5"/>
    <p:sldId id="275" r:id="rId6"/>
    <p:sldId id="276" r:id="rId7"/>
    <p:sldId id="277" r:id="rId8"/>
    <p:sldId id="284" r:id="rId9"/>
    <p:sldId id="285" r:id="rId10"/>
    <p:sldId id="286" r:id="rId11"/>
    <p:sldId id="278" r:id="rId12"/>
    <p:sldId id="279" r:id="rId13"/>
    <p:sldId id="287" r:id="rId14"/>
    <p:sldId id="280" r:id="rId15"/>
    <p:sldId id="290" r:id="rId16"/>
    <p:sldId id="288" r:id="rId17"/>
    <p:sldId id="281" r:id="rId18"/>
    <p:sldId id="291" r:id="rId19"/>
    <p:sldId id="292" r:id="rId20"/>
    <p:sldId id="282" r:id="rId21"/>
    <p:sldId id="289" r:id="rId22"/>
    <p:sldId id="283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13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8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8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9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81C7-2055-47A0-B9AC-8F34F2454CD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0377-DBCB-4B2B-8597-DCC803AD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C399-4970-4763-BEFB-21A0F11AB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Fermentation Data Analysis</a:t>
            </a:r>
            <a:br>
              <a:rPr lang="en-US" dirty="0"/>
            </a:br>
            <a:r>
              <a:rPr lang="en-US" sz="3600" dirty="0"/>
              <a:t>(and other time course experiments)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6071-6754-412C-8EF0-D3A644F02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12690"/>
            <a:ext cx="6858000" cy="987136"/>
          </a:xfrm>
        </p:spPr>
        <p:txBody>
          <a:bodyPr/>
          <a:lstStyle/>
          <a:p>
            <a:r>
              <a:rPr lang="en-US" dirty="0"/>
              <a:t>Steve Van Dien</a:t>
            </a:r>
          </a:p>
          <a:p>
            <a:r>
              <a:rPr lang="en-US" dirty="0"/>
              <a:t>Nov. 29, 2018</a:t>
            </a:r>
          </a:p>
        </p:txBody>
      </p:sp>
    </p:spTree>
    <p:extLst>
      <p:ext uri="{BB962C8B-B14F-4D97-AF65-F5344CB8AC3E}">
        <p14:creationId xmlns:p14="http://schemas.microsoft.com/office/powerpoint/2010/main" val="16349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Consumption and Production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7F59E-9BD3-4CED-AD45-9BE1A20D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554143"/>
            <a:ext cx="6742948" cy="47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Product and Byproduct Yields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514" y="1254717"/>
            <a:ext cx="7956885" cy="1383633"/>
          </a:xfrm>
        </p:spPr>
        <p:txBody>
          <a:bodyPr>
            <a:normAutofit/>
          </a:bodyPr>
          <a:lstStyle/>
          <a:p>
            <a:r>
              <a:rPr lang="en-US" altLang="en-US" dirty="0"/>
              <a:t>Once the product formed and carbon source consumed are determined, yields can be calculated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3A7A18B-6338-495E-B27B-B06D246E2B18}"/>
              </a:ext>
            </a:extLst>
          </p:cNvPr>
          <p:cNvSpPr txBox="1">
            <a:spLocks noChangeArrowheads="1"/>
          </p:cNvSpPr>
          <p:nvPr/>
        </p:nvSpPr>
        <p:spPr>
          <a:xfrm>
            <a:off x="577514" y="4508468"/>
            <a:ext cx="7772400" cy="150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Calculate amount of CS consumed in seed based on volume of inoculum, not entire seed tank</a:t>
            </a:r>
          </a:p>
          <a:p>
            <a:r>
              <a:rPr lang="en-US" altLang="en-US" sz="2400" dirty="0"/>
              <a:t>In not measured, can estimate: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11485C-4F02-4F35-A448-CD6A31C5A019}"/>
                  </a:ext>
                </a:extLst>
              </p:cNvPr>
              <p:cNvSpPr/>
              <p:nvPr/>
            </p:nvSpPr>
            <p:spPr>
              <a:xfrm>
                <a:off x="288760" y="2464236"/>
                <a:ext cx="8277726" cy="678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𝑌𝑖𝑒𝑙𝑑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𝑃𝑂𝐼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𝑝𝑟𝑜𝑑𝑢𝑐𝑒𝑑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𝑐𝑜𝑛𝑠𝑢𝑚𝑒𝑑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𝑓𝑒𝑟𝑚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11485C-4F02-4F35-A448-CD6A31C5A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60" y="2464236"/>
                <a:ext cx="8277726" cy="67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A1EC87-2999-4018-A1C9-70CF7DF6ECEC}"/>
                  </a:ext>
                </a:extLst>
              </p:cNvPr>
              <p:cNvSpPr/>
              <p:nvPr/>
            </p:nvSpPr>
            <p:spPr>
              <a:xfrm>
                <a:off x="457200" y="3406769"/>
                <a:ext cx="8277726" cy="678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𝑀𝑜𝑙𝑎𝑟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𝑦𝑖𝑒𝑙𝑑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𝑚𝑚𝑜𝑙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𝑃𝑂𝐼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𝑝𝑟𝑜𝑑𝑢𝑐𝑒𝑑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𝑚𝑚𝑜𝑙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𝑐𝑜𝑛𝑠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𝑓𝑒𝑟𝑚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𝑚𝑚𝑜𝑙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A1EC87-2999-4018-A1C9-70CF7DF6E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06769"/>
                <a:ext cx="8277726" cy="678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958836-974E-424B-98DC-DB7CABE0D215}"/>
                  </a:ext>
                </a:extLst>
              </p:cNvPr>
              <p:cNvSpPr/>
              <p:nvPr/>
            </p:nvSpPr>
            <p:spPr>
              <a:xfrm>
                <a:off x="1279357" y="5811331"/>
                <a:ext cx="6585285" cy="629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𝑐𝑜𝑛𝑠𝑢𝑚𝑒𝑑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𝑂𝐷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𝑂𝐷𝑐𝑜𝑛𝑣𝑒𝑟𝑠𝑖𝑜𝑛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𝐵𝑖𝑜𝑚𝑎𝑠𝑠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𝑌𝑖𝑒𝑙𝑑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𝑆𝑒𝑒𝑑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958836-974E-424B-98DC-DB7CABE0D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357" y="5811331"/>
                <a:ext cx="658528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80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Off-gas Calculations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514" y="1090633"/>
            <a:ext cx="7956885" cy="1383633"/>
          </a:xfrm>
        </p:spPr>
        <p:txBody>
          <a:bodyPr>
            <a:normAutofit/>
          </a:bodyPr>
          <a:lstStyle/>
          <a:p>
            <a:r>
              <a:rPr lang="en-US" altLang="en-US" dirty="0"/>
              <a:t>Oxygen uptake rate (OUR) and CO</a:t>
            </a:r>
            <a:r>
              <a:rPr lang="en-US" altLang="en-US" baseline="-25000" dirty="0"/>
              <a:t>2</a:t>
            </a:r>
            <a:r>
              <a:rPr lang="en-US" altLang="en-US" dirty="0"/>
              <a:t> evolution rate (CER) are calculated from off-gas analysis</a:t>
            </a:r>
          </a:p>
          <a:p>
            <a:r>
              <a:rPr lang="en-US" altLang="en-US" dirty="0"/>
              <a:t>Units are mmol/</a:t>
            </a:r>
            <a:r>
              <a:rPr lang="en-US" altLang="en-US" dirty="0" err="1"/>
              <a:t>hr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9762D0-EB8C-4F9C-BF5B-02B7107332E3}"/>
                  </a:ext>
                </a:extLst>
              </p:cNvPr>
              <p:cNvSpPr/>
              <p:nvPr/>
            </p:nvSpPr>
            <p:spPr>
              <a:xfrm>
                <a:off x="393029" y="2642584"/>
                <a:ext cx="7956885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𝑂𝑈𝑅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∗60∗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600∗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𝐴𝑖𝑟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9762D0-EB8C-4F9C-BF5B-02B710733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9" y="2642584"/>
                <a:ext cx="7956885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C956FD-6199-45C5-BE95-D93282B3F4EF}"/>
                  </a:ext>
                </a:extLst>
              </p:cNvPr>
              <p:cNvSpPr/>
              <p:nvPr/>
            </p:nvSpPr>
            <p:spPr>
              <a:xfrm>
                <a:off x="762000" y="3429000"/>
                <a:ext cx="325383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𝐶𝐸𝑅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600∗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𝐴𝑖𝑟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C956FD-6199-45C5-BE95-D93282B3F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429000"/>
                <a:ext cx="325383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1AF049-13C0-4EA5-9D73-3035A9244071}"/>
              </a:ext>
            </a:extLst>
          </p:cNvPr>
          <p:cNvSpPr txBox="1"/>
          <p:nvPr/>
        </p:nvSpPr>
        <p:spPr>
          <a:xfrm>
            <a:off x="1572127" y="4244468"/>
            <a:ext cx="615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O2 and CO2 are the mol% of each in the off-gas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</a:t>
            </a:r>
            <a:r>
              <a:rPr lang="en-US" sz="2000" baseline="-25000" dirty="0"/>
              <a:t>air</a:t>
            </a:r>
            <a:r>
              <a:rPr lang="en-US" sz="2000" dirty="0"/>
              <a:t> is the air flowrate at a given time, L/min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 is the pressure (atm), T is temperature in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X is the inlet %O2, equal to 21% for pure air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EDB73B-D93D-49DB-AC99-08E5DAF68089}"/>
              </a:ext>
            </a:extLst>
          </p:cNvPr>
          <p:cNvSpPr txBox="1">
            <a:spLocks noChangeArrowheads="1"/>
          </p:cNvSpPr>
          <p:nvPr/>
        </p:nvSpPr>
        <p:spPr>
          <a:xfrm>
            <a:off x="393028" y="5679653"/>
            <a:ext cx="7956885" cy="98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Cumulative amount of O</a:t>
            </a:r>
            <a:r>
              <a:rPr lang="en-US" altLang="en-US" baseline="-25000" dirty="0"/>
              <a:t>2</a:t>
            </a:r>
            <a:r>
              <a:rPr lang="en-US" altLang="en-US" dirty="0"/>
              <a:t> consumed or CO</a:t>
            </a:r>
            <a:r>
              <a:rPr lang="en-US" altLang="en-US" baseline="-25000" dirty="0"/>
              <a:t>2</a:t>
            </a:r>
            <a:r>
              <a:rPr lang="en-US" altLang="en-US" dirty="0"/>
              <a:t> produced is calculated by integrating up to time t</a:t>
            </a:r>
          </a:p>
        </p:txBody>
      </p:sp>
    </p:spTree>
    <p:extLst>
      <p:ext uri="{BB962C8B-B14F-4D97-AF65-F5344CB8AC3E}">
        <p14:creationId xmlns:p14="http://schemas.microsoft.com/office/powerpoint/2010/main" val="413767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Off-gas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AA3A9-527A-4F96-BD64-FF506A61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6" y="1042736"/>
            <a:ext cx="6406816" cy="2530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6DBE7-462C-43D2-8208-E57D1393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6" y="3573381"/>
            <a:ext cx="6406815" cy="29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Other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67426B-686E-4022-9DA9-A7C520116CC0}"/>
                  </a:ext>
                </a:extLst>
              </p:cNvPr>
              <p:cNvSpPr/>
              <p:nvPr/>
            </p:nvSpPr>
            <p:spPr>
              <a:xfrm>
                <a:off x="1633323" y="1286111"/>
                <a:ext cx="7199396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𝐵𝑖𝑜𝑚𝑎𝑠𝑠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𝑐𝑜𝑛𝑣𝑒𝑟𝑠𝑖𝑜𝑛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67426B-686E-4022-9DA9-A7C520116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23" y="1286111"/>
                <a:ext cx="7199396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C45789-499C-4641-8A1F-C839B081DB10}"/>
              </a:ext>
            </a:extLst>
          </p:cNvPr>
          <p:cNvSpPr txBox="1"/>
          <p:nvPr/>
        </p:nvSpPr>
        <p:spPr>
          <a:xfrm>
            <a:off x="516658" y="100528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Biomass: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3A40E-40BA-4059-921F-F01D9093DE42}"/>
              </a:ext>
            </a:extLst>
          </p:cNvPr>
          <p:cNvSpPr txBox="1"/>
          <p:nvPr/>
        </p:nvSpPr>
        <p:spPr>
          <a:xfrm>
            <a:off x="516658" y="3821526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Specific OUR: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C6A75D-CF80-40DC-8315-736B08582B45}"/>
                  </a:ext>
                </a:extLst>
              </p:cNvPr>
              <p:cNvSpPr/>
              <p:nvPr/>
            </p:nvSpPr>
            <p:spPr>
              <a:xfrm>
                <a:off x="3535031" y="3675524"/>
                <a:ext cx="3120406" cy="661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𝑠𝑂𝑈𝑅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𝑂𝑈𝑅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𝐵𝑖𝑜𝑚𝑎𝑠𝑠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C6A75D-CF80-40DC-8315-736B08582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031" y="3675524"/>
                <a:ext cx="3120406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D8E26D-3B82-4DFF-84F3-42EBC83DDE01}"/>
                  </a:ext>
                </a:extLst>
              </p:cNvPr>
              <p:cNvSpPr/>
              <p:nvPr/>
            </p:nvSpPr>
            <p:spPr>
              <a:xfrm>
                <a:off x="3529564" y="2421167"/>
                <a:ext cx="3433248" cy="10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𝑜𝑓</m:t>
                                              </m:r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𝐵𝑖𝑜𝑚𝑎𝑠𝑠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𝑜𝑓</m:t>
                                              </m:r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𝐵𝑖𝑜𝑚𝑎𝑠𝑠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𝑝𝑟𝑒𝑣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D8E26D-3B82-4DFF-84F3-42EBC83DD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4" y="2421167"/>
                <a:ext cx="3433248" cy="1072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707534-7A3D-40A7-B3AC-7B0175996C4D}"/>
              </a:ext>
            </a:extLst>
          </p:cNvPr>
          <p:cNvSpPr txBox="1"/>
          <p:nvPr/>
        </p:nvSpPr>
        <p:spPr>
          <a:xfrm>
            <a:off x="499936" y="2891206"/>
            <a:ext cx="1841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Growth Rate: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86FAD0-5391-43B3-8EF4-6B1C6BD531DE}"/>
                  </a:ext>
                </a:extLst>
              </p:cNvPr>
              <p:cNvSpPr/>
              <p:nvPr/>
            </p:nvSpPr>
            <p:spPr>
              <a:xfrm>
                <a:off x="3842385" y="5578946"/>
                <a:ext cx="2645083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𝑆𝑈𝑅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86FAD0-5391-43B3-8EF4-6B1C6BD53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85" y="5578946"/>
                <a:ext cx="2645083" cy="7684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F7344E6-735C-4127-A63B-7F919B2BD0DB}"/>
              </a:ext>
            </a:extLst>
          </p:cNvPr>
          <p:cNvSpPr txBox="1"/>
          <p:nvPr/>
        </p:nvSpPr>
        <p:spPr>
          <a:xfrm>
            <a:off x="499936" y="5736177"/>
            <a:ext cx="303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Substrate Uptake Rate: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E1ED5-7165-4295-BD87-DA7D6AC1493B}"/>
              </a:ext>
            </a:extLst>
          </p:cNvPr>
          <p:cNvSpPr txBox="1"/>
          <p:nvPr/>
        </p:nvSpPr>
        <p:spPr>
          <a:xfrm>
            <a:off x="499936" y="4840719"/>
            <a:ext cx="2266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Volumetric OUR: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AEC592-7DC0-4511-9D95-314B508C44E3}"/>
                  </a:ext>
                </a:extLst>
              </p:cNvPr>
              <p:cNvSpPr/>
              <p:nvPr/>
            </p:nvSpPr>
            <p:spPr>
              <a:xfrm>
                <a:off x="3535031" y="4700241"/>
                <a:ext cx="2528128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𝑂𝑈𝑅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𝑂𝑈𝑅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AEC592-7DC0-4511-9D95-314B508C4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031" y="4700241"/>
                <a:ext cx="2528128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28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Off-gas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13252-F93F-49E8-A79F-275E25F9CA0F}"/>
              </a:ext>
            </a:extLst>
          </p:cNvPr>
          <p:cNvSpPr txBox="1"/>
          <p:nvPr/>
        </p:nvSpPr>
        <p:spPr>
          <a:xfrm>
            <a:off x="260685" y="1062217"/>
            <a:ext cx="8273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Respiratory quotient:   RQ = CER/OUR</a:t>
            </a:r>
          </a:p>
          <a:p>
            <a:r>
              <a:rPr lang="en-US" sz="2400" dirty="0"/>
              <a:t>RQ &gt; 1 may indicate oxygen limitation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B543C-934E-4570-AA76-B1B786BD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27" y="2117231"/>
            <a:ext cx="8029345" cy="44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3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Total </a:t>
            </a:r>
            <a:r>
              <a:rPr lang="en-US" altLang="en-US" sz="3600" dirty="0" err="1"/>
              <a:t>mmoles</a:t>
            </a:r>
            <a:r>
              <a:rPr lang="en-US" altLang="en-US" sz="3600" dirty="0"/>
              <a:t> produced or consumed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ECF6-A2D3-4620-96F6-FC17F646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68635"/>
            <a:ext cx="7555149" cy="52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Interval Uptake and Production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45789-499C-4641-8A1F-C839B081DB10}"/>
              </a:ext>
            </a:extLst>
          </p:cNvPr>
          <p:cNvSpPr txBox="1"/>
          <p:nvPr/>
        </p:nvSpPr>
        <p:spPr>
          <a:xfrm>
            <a:off x="499936" y="1279054"/>
            <a:ext cx="5239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 (or any liquid-phase byproduct):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07534-7A3D-40A7-B3AC-7B0175996C4D}"/>
              </a:ext>
            </a:extLst>
          </p:cNvPr>
          <p:cNvSpPr txBox="1"/>
          <p:nvPr/>
        </p:nvSpPr>
        <p:spPr>
          <a:xfrm>
            <a:off x="431647" y="4148025"/>
            <a:ext cx="819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Analogous equations for substrate uptake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also determine specific rates – divide by average biomass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151DB5-8E85-47F6-9775-3E47D7D6BAAB}"/>
                  </a:ext>
                </a:extLst>
              </p:cNvPr>
              <p:cNvSpPr/>
              <p:nvPr/>
            </p:nvSpPr>
            <p:spPr>
              <a:xfrm>
                <a:off x="144379" y="1923417"/>
                <a:ext cx="8554451" cy="812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𝐼𝑛𝑠𝑡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𝑃𝑂𝐼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𝑃𝑂𝐼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𝑝𝑟𝑜𝑑𝑢𝑐𝑒𝑑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𝑃𝑂𝐼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𝑝𝑟𝑜𝑑𝑢𝑐𝑒𝑑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151DB5-8E85-47F6-9775-3E47D7D6B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9" y="1923417"/>
                <a:ext cx="8554451" cy="812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04127D-EF3F-43BB-A318-77C635A26C4B}"/>
                  </a:ext>
                </a:extLst>
              </p:cNvPr>
              <p:cNvSpPr/>
              <p:nvPr/>
            </p:nvSpPr>
            <p:spPr>
              <a:xfrm>
                <a:off x="144379" y="3015702"/>
                <a:ext cx="8554451" cy="812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𝐼𝑛𝑠𝑡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𝑃𝑂𝐼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olar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mmol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𝑃𝑂𝐼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𝑝𝑟𝑜𝑑𝑢𝑐𝑒𝑑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mmol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𝑃𝑂𝐼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𝑝𝑟𝑜𝑑𝑢𝑐𝑒𝑑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04127D-EF3F-43BB-A318-77C635A26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9" y="3015702"/>
                <a:ext cx="8554451" cy="812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A9FD70-0DF0-4CA8-8FD5-16ED872F4AC7}"/>
                  </a:ext>
                </a:extLst>
              </p:cNvPr>
              <p:cNvSpPr/>
              <p:nvPr/>
            </p:nvSpPr>
            <p:spPr>
              <a:xfrm>
                <a:off x="762000" y="5767351"/>
                <a:ext cx="6785809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𝐼𝑛𝑠𝑡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𝑃𝑂𝐼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𝑌𝑖𝑒𝑙𝑑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𝐼𝑛𝑠𝑡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𝑆𝑝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𝑃𝑂𝐼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𝑃𝑟𝑜𝑑𝑢𝑐𝑡𝑖𝑣𝑖𝑡𝑦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𝑀𝑜𝑙𝑎𝑟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𝐼𝑛𝑠𝑡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𝑆𝑝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𝑆𝑈𝑅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𝑀𝑜𝑙𝑎𝑟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A9FD70-0DF0-4CA8-8FD5-16ED872F4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767351"/>
                <a:ext cx="6785809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7FC35BE-B44C-420C-A173-EB9095FB7EDE}"/>
              </a:ext>
            </a:extLst>
          </p:cNvPr>
          <p:cNvSpPr txBox="1"/>
          <p:nvPr/>
        </p:nvSpPr>
        <p:spPr>
          <a:xfrm>
            <a:off x="431647" y="5117281"/>
            <a:ext cx="654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also calculate interval yields at each time point</a:t>
            </a:r>
          </a:p>
        </p:txBody>
      </p:sp>
    </p:spTree>
    <p:extLst>
      <p:ext uri="{BB962C8B-B14F-4D97-AF65-F5344CB8AC3E}">
        <p14:creationId xmlns:p14="http://schemas.microsoft.com/office/powerpoint/2010/main" val="118956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Interval Uptake and Production 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07534-7A3D-40A7-B3AC-7B0175996C4D}"/>
              </a:ext>
            </a:extLst>
          </p:cNvPr>
          <p:cNvSpPr txBox="1"/>
          <p:nvPr/>
        </p:nvSpPr>
        <p:spPr>
          <a:xfrm>
            <a:off x="396297" y="1988917"/>
            <a:ext cx="83514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Calculated rates are just an approximation of derivative of cumulative mmol plot – usually based on sparse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 rates have additional uncertainty of biomass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Various ways to calculate, potentially giving different results if sampling is infrequent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t and t-1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t+1 and t-1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average biomass or estimate based on growth rate?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Curve fitting followed by analytical differentiation may be the most accurate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85C40-A215-4340-A7EF-8309A2159494}"/>
              </a:ext>
            </a:extLst>
          </p:cNvPr>
          <p:cNvSpPr txBox="1"/>
          <p:nvPr/>
        </p:nvSpPr>
        <p:spPr>
          <a:xfrm>
            <a:off x="396297" y="1121171"/>
            <a:ext cx="1730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Warning!</a:t>
            </a:r>
          </a:p>
        </p:txBody>
      </p:sp>
    </p:spTree>
    <p:extLst>
      <p:ext uri="{BB962C8B-B14F-4D97-AF65-F5344CB8AC3E}">
        <p14:creationId xmlns:p14="http://schemas.microsoft.com/office/powerpoint/2010/main" val="337124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Rates Calculated for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B1269-EB1A-4730-A703-6489885D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85" y="1251220"/>
            <a:ext cx="7302230" cy="50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Agenda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515" y="1322962"/>
            <a:ext cx="7772400" cy="5121954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Step-by-step demonstration of calculations, with example</a:t>
            </a:r>
          </a:p>
          <a:p>
            <a:r>
              <a:rPr lang="en-US" altLang="en-US" dirty="0"/>
              <a:t>Conceptual example – fatty acids in yeast</a:t>
            </a:r>
          </a:p>
          <a:p>
            <a:r>
              <a:rPr lang="en-US" altLang="en-US" dirty="0"/>
              <a:t>Hands on example using raw data spreadsheets – serine in </a:t>
            </a:r>
            <a:r>
              <a:rPr lang="en-US" altLang="en-US" i="1" dirty="0"/>
              <a:t>E. coli</a:t>
            </a:r>
          </a:p>
        </p:txBody>
      </p:sp>
    </p:spTree>
    <p:extLst>
      <p:ext uri="{BB962C8B-B14F-4D97-AF65-F5344CB8AC3E}">
        <p14:creationId xmlns:p14="http://schemas.microsoft.com/office/powerpoint/2010/main" val="151441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Carbon Balance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C35BE-B44C-420C-A173-EB9095FB7EDE}"/>
              </a:ext>
            </a:extLst>
          </p:cNvPr>
          <p:cNvSpPr txBox="1"/>
          <p:nvPr/>
        </p:nvSpPr>
        <p:spPr>
          <a:xfrm>
            <a:off x="431647" y="5995282"/>
            <a:ext cx="604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E. coli, #C in OD determined to be about 17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5F88BE-F780-4124-AC03-9E127FFBF14C}"/>
              </a:ext>
            </a:extLst>
          </p:cNvPr>
          <p:cNvSpPr txBox="1">
            <a:spLocks noChangeArrowheads="1"/>
          </p:cNvSpPr>
          <p:nvPr/>
        </p:nvSpPr>
        <p:spPr>
          <a:xfrm>
            <a:off x="308807" y="1071968"/>
            <a:ext cx="7956885" cy="153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Carbon balance is useful to determine the quality of the measurements, and used to track down missing products.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F11DCC-4BC2-4EB7-9197-17C812AD142C}"/>
                  </a:ext>
                </a:extLst>
              </p:cNvPr>
              <p:cNvSpPr/>
              <p:nvPr/>
            </p:nvSpPr>
            <p:spPr>
              <a:xfrm>
                <a:off x="1086849" y="2465511"/>
                <a:ext cx="6400800" cy="66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𝐶𝑎𝑟𝑏𝑜𝑛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𝐵𝑎𝑙𝑎𝑛𝑐𝑒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%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𝑚𝑚𝑜𝑙𝑠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𝑐𝑎𝑟𝑏𝑜𝑛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𝑝𝑟𝑜𝑑𝑢𝑐𝑒𝑑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𝑚𝑚𝑜𝑙𝑠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𝑐𝑎𝑟𝑏𝑜𝑛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𝑐𝑜𝑛𝑠𝑢𝑚𝑒𝑑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F11DCC-4BC2-4EB7-9197-17C812AD1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49" y="2465511"/>
                <a:ext cx="6400800" cy="667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1B64DE-7AD6-4602-A3EA-B0BF29F6CDA2}"/>
                  </a:ext>
                </a:extLst>
              </p:cNvPr>
              <p:cNvSpPr/>
              <p:nvPr/>
            </p:nvSpPr>
            <p:spPr>
              <a:xfrm>
                <a:off x="270710" y="3309166"/>
                <a:ext cx="8602579" cy="88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𝑚𝑚𝑜𝑙𝑠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𝑐𝑎𝑟𝑏𝑜𝑛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𝑢𝑛𝑖𝑞𝑢𝑒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𝑚𝑚𝑜𝑙𝑠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𝑐𝑜𝑛𝑠𝑢𝑚𝑒𝑑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1B64DE-7AD6-4602-A3EA-B0BF29F6C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0" y="3309166"/>
                <a:ext cx="8602579" cy="885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9B18BA-03B5-4CC0-AD95-14F2BAF8F8D8}"/>
                  </a:ext>
                </a:extLst>
              </p:cNvPr>
              <p:cNvSpPr/>
              <p:nvPr/>
            </p:nvSpPr>
            <p:spPr>
              <a:xfrm>
                <a:off x="762000" y="4329187"/>
                <a:ext cx="4572000" cy="15317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𝑚𝑚𝑜𝑙𝑠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𝑐𝑎𝑟𝑏𝑜𝑛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𝑝𝑟𝑜𝑑𝑢𝑐𝑒𝑑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𝑢𝑛𝑖𝑞𝑢𝑒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𝑝𝑟𝑜𝑑𝑢𝑐𝑡𝑠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𝑚𝑚𝑜𝑙𝑠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𝑝𝑟𝑜𝑑𝑢𝑐𝑡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𝑝𝑟𝑜𝑑𝑢𝑐𝑒𝑑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𝑝𝑟𝑜𝑑𝑢𝑐𝑡</m:t>
                              </m:r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𝐶𝐸𝑅𝑇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9B18BA-03B5-4CC0-AD95-14F2BAF8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29187"/>
                <a:ext cx="4572000" cy="1531701"/>
              </a:xfrm>
              <a:prstGeom prst="rect">
                <a:avLst/>
              </a:prstGeom>
              <a:blipFill>
                <a:blip r:embed="rId4"/>
                <a:stretch>
                  <a:fillRect r="-58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4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Carbon Balance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C35BE-B44C-420C-A173-EB9095FB7EDE}"/>
              </a:ext>
            </a:extLst>
          </p:cNvPr>
          <p:cNvSpPr txBox="1"/>
          <p:nvPr/>
        </p:nvSpPr>
        <p:spPr>
          <a:xfrm>
            <a:off x="762000" y="5821682"/>
            <a:ext cx="800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Carbon in lower than carbon out because uptake from rich media is not measured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5AB79-C1D2-4034-B4E2-490822DA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0427"/>
            <a:ext cx="7055268" cy="42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Degree of Reduction Balance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5F88BE-F780-4124-AC03-9E127FFBF14C}"/>
              </a:ext>
            </a:extLst>
          </p:cNvPr>
          <p:cNvSpPr txBox="1">
            <a:spLocks noChangeArrowheads="1"/>
          </p:cNvSpPr>
          <p:nvPr/>
        </p:nvSpPr>
        <p:spPr>
          <a:xfrm>
            <a:off x="308807" y="1071969"/>
            <a:ext cx="7956885" cy="103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Useful for QC, especially for oxygen measurement</a:t>
            </a:r>
          </a:p>
          <a:p>
            <a:r>
              <a:rPr lang="en-US" altLang="en-US" dirty="0"/>
              <a:t>Generally not as accurate as carbon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17561A-151D-4889-A63C-C5341BFBA09E}"/>
                  </a:ext>
                </a:extLst>
              </p:cNvPr>
              <p:cNvSpPr/>
              <p:nvPr/>
            </p:nvSpPr>
            <p:spPr>
              <a:xfrm>
                <a:off x="282743" y="2339296"/>
                <a:ext cx="8578514" cy="125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𝑚𝑚𝑜𝑙𝑠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𝑟𝑒𝑑𝑢𝑐𝑡𝑖𝑜𝑛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𝑢𝑛𝑖𝑞𝑢𝑒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𝐶𝑆𝑠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𝑚𝑚𝑜𝑙𝑠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𝑐𝑜𝑛𝑠𝑢𝑚𝑒𝑑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𝐷𝑂𝑅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𝑂𝑈𝑅𝑇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𝑂𝑥𝑦𝑔𝑒𝑛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𝐷𝑂𝑅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17561A-151D-4889-A63C-C5341BFBA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43" y="2339296"/>
                <a:ext cx="8578514" cy="125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067D15-51C2-4D93-A7AD-AEEEE3F5BCFC}"/>
                  </a:ext>
                </a:extLst>
              </p:cNvPr>
              <p:cNvSpPr/>
              <p:nvPr/>
            </p:nvSpPr>
            <p:spPr>
              <a:xfrm>
                <a:off x="282743" y="3827767"/>
                <a:ext cx="8552450" cy="1531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𝑚𝑚𝑜𝑙𝑠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𝑟𝑒𝑑𝑢𝑐𝑡𝑖𝑜𝑛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𝑝𝑟𝑜𝑑𝑢𝑐𝑒𝑑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𝑢𝑛𝑖𝑞𝑢𝑒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𝑝𝑟𝑜𝑑𝑢𝑐𝑡𝑠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𝑚𝑚𝑜𝑙𝑠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𝑝𝑟𝑜𝑑𝑢𝑐𝑡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𝑝𝑟𝑜𝑑𝑢𝑐𝑒𝑑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𝐷𝑂𝑅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𝑝𝑟𝑜𝑑𝑢𝑐𝑡</m:t>
                              </m:r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𝐷𝑂𝑅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𝐶𝐸𝑅𝑇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𝐷𝑂𝑅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067D15-51C2-4D93-A7AD-AEEEE3F5B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43" y="3827767"/>
                <a:ext cx="8552450" cy="1531701"/>
              </a:xfrm>
              <a:prstGeom prst="rect">
                <a:avLst/>
              </a:prstGeom>
              <a:blipFill>
                <a:blip r:embed="rId3"/>
                <a:stretch>
                  <a:fillRect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7C6519-8566-4DC1-9D12-8027D9EF1A41}"/>
              </a:ext>
            </a:extLst>
          </p:cNvPr>
          <p:cNvSpPr txBox="1"/>
          <p:nvPr/>
        </p:nvSpPr>
        <p:spPr>
          <a:xfrm>
            <a:off x="469232" y="5919537"/>
            <a:ext cx="7132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any compound   </a:t>
            </a:r>
            <a:r>
              <a:rPr lang="en-US" sz="2000" dirty="0" err="1"/>
              <a:t>C</a:t>
            </a:r>
            <a:r>
              <a:rPr lang="en-US" sz="2000" i="1" baseline="-25000" dirty="0" err="1"/>
              <a:t>a</a:t>
            </a:r>
            <a:r>
              <a:rPr lang="en-US" sz="2000" dirty="0" err="1"/>
              <a:t>H</a:t>
            </a:r>
            <a:r>
              <a:rPr lang="en-US" sz="2000" i="1" baseline="-25000" dirty="0" err="1"/>
              <a:t>b</a:t>
            </a:r>
            <a:r>
              <a:rPr lang="en-US" sz="2000" dirty="0" err="1"/>
              <a:t>O</a:t>
            </a:r>
            <a:r>
              <a:rPr lang="en-US" sz="2000" i="1" baseline="-25000" dirty="0" err="1"/>
              <a:t>c</a:t>
            </a:r>
            <a:r>
              <a:rPr lang="en-US" sz="2000" dirty="0" err="1"/>
              <a:t>N</a:t>
            </a:r>
            <a:r>
              <a:rPr lang="en-US" sz="2000" i="1" baseline="-25000" dirty="0" err="1"/>
              <a:t>d</a:t>
            </a:r>
            <a:r>
              <a:rPr lang="en-US" sz="2000" dirty="0"/>
              <a:t> </a:t>
            </a:r>
            <a:r>
              <a:rPr lang="en-US" sz="2000" dirty="0" err="1"/>
              <a:t>S</a:t>
            </a:r>
            <a:r>
              <a:rPr lang="en-US" sz="2000" i="1" baseline="-25000" dirty="0" err="1"/>
              <a:t>e</a:t>
            </a:r>
            <a:r>
              <a:rPr lang="en-US" sz="2000" dirty="0" err="1"/>
              <a:t>P</a:t>
            </a:r>
            <a:r>
              <a:rPr lang="en-US" sz="2000" i="1" baseline="-25000" dirty="0" err="1"/>
              <a:t>f</a:t>
            </a:r>
            <a:r>
              <a:rPr lang="en-US" sz="2000" i="1" baseline="-25000" dirty="0"/>
              <a:t>  </a:t>
            </a:r>
            <a:r>
              <a:rPr lang="en-US" sz="2000" dirty="0"/>
              <a:t>, DOR = 4</a:t>
            </a:r>
            <a:r>
              <a:rPr lang="en-US" sz="2000" i="1" dirty="0"/>
              <a:t>a</a:t>
            </a:r>
            <a:r>
              <a:rPr lang="en-US" sz="2000" dirty="0"/>
              <a:t> + </a:t>
            </a:r>
            <a:r>
              <a:rPr lang="en-US" sz="2000" i="1" dirty="0"/>
              <a:t>b</a:t>
            </a:r>
            <a:r>
              <a:rPr lang="en-US" sz="2000" dirty="0"/>
              <a:t> –2</a:t>
            </a:r>
            <a:r>
              <a:rPr lang="en-US" sz="2000" i="1" dirty="0"/>
              <a:t>c</a:t>
            </a:r>
            <a:r>
              <a:rPr lang="en-US" sz="2000" dirty="0"/>
              <a:t> – 3</a:t>
            </a:r>
            <a:r>
              <a:rPr lang="en-US" sz="2000" i="1" dirty="0"/>
              <a:t>d</a:t>
            </a:r>
            <a:r>
              <a:rPr lang="en-US" sz="2000" dirty="0"/>
              <a:t> + 6</a:t>
            </a:r>
            <a:r>
              <a:rPr lang="en-US" sz="2000" i="1" dirty="0"/>
              <a:t>e</a:t>
            </a:r>
            <a:r>
              <a:rPr lang="en-US" sz="2000" dirty="0"/>
              <a:t> + 5</a:t>
            </a:r>
            <a:r>
              <a:rPr lang="en-US" sz="2000" i="1" dirty="0"/>
              <a:t>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60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Example – Fatty Acid Production in Yeast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07534-7A3D-40A7-B3AC-7B0175996C4D}"/>
              </a:ext>
            </a:extLst>
          </p:cNvPr>
          <p:cNvSpPr txBox="1"/>
          <p:nvPr/>
        </p:nvSpPr>
        <p:spPr>
          <a:xfrm>
            <a:off x="472497" y="1218895"/>
            <a:ext cx="8351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Removed PDC genes to prevent ethanol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Added citrate lyase to generate cytosolic acetyl-CoA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Inserted heterologous pathway for free fatty acid synthesis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9F2B9A-A628-4824-B005-99ACED53BE8F}"/>
              </a:ext>
            </a:extLst>
          </p:cNvPr>
          <p:cNvGrpSpPr/>
          <p:nvPr/>
        </p:nvGrpSpPr>
        <p:grpSpPr>
          <a:xfrm>
            <a:off x="665746" y="2788554"/>
            <a:ext cx="5001127" cy="3395677"/>
            <a:chOff x="870284" y="3066101"/>
            <a:chExt cx="4258154" cy="26933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B9D4E1-D7F2-4F89-A8F6-5FDDF5F5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284" y="3066101"/>
              <a:ext cx="4258154" cy="2693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40211B-F18F-4224-B45E-C292BD5688F3}"/>
                </a:ext>
              </a:extLst>
            </p:cNvPr>
            <p:cNvSpPr/>
            <p:nvPr/>
          </p:nvSpPr>
          <p:spPr>
            <a:xfrm>
              <a:off x="4439653" y="3308684"/>
              <a:ext cx="469231" cy="565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CCD394-E38A-472D-8E46-480B6C26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91" y="2668239"/>
            <a:ext cx="2390525" cy="36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6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Example – Fatty Acid Production in Yeast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07534-7A3D-40A7-B3AC-7B0175996C4D}"/>
              </a:ext>
            </a:extLst>
          </p:cNvPr>
          <p:cNvSpPr txBox="1"/>
          <p:nvPr/>
        </p:nvSpPr>
        <p:spPr>
          <a:xfrm>
            <a:off x="366720" y="1519684"/>
            <a:ext cx="296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 all data to cumulative </a:t>
            </a:r>
            <a:r>
              <a:rPr lang="en-US" sz="2400" dirty="0" err="1"/>
              <a:t>mmoles</a:t>
            </a:r>
            <a:r>
              <a:rPr lang="en-US" sz="2400" dirty="0"/>
              <a:t> produced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F1E12-B363-42C6-BEC2-97A6D1FC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54" y="964727"/>
            <a:ext cx="5086851" cy="2752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6A423-5D4B-4FEB-8DB8-3B4D735A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254" y="3800475"/>
            <a:ext cx="50868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1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Example – Fatty Acid Production in Yeast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07534-7A3D-40A7-B3AC-7B0175996C4D}"/>
              </a:ext>
            </a:extLst>
          </p:cNvPr>
          <p:cNvSpPr txBox="1"/>
          <p:nvPr/>
        </p:nvSpPr>
        <p:spPr>
          <a:xfrm>
            <a:off x="487035" y="1178942"/>
            <a:ext cx="611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rates over each time interval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EC805-C253-4806-AE14-52061401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6" y="2165685"/>
            <a:ext cx="4429878" cy="3759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32380-481A-4061-B1D8-56690C24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7" y="2165684"/>
            <a:ext cx="4581525" cy="37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9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Fermentation Overview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74820"/>
            <a:ext cx="7772400" cy="5614737"/>
          </a:xfrm>
        </p:spPr>
        <p:txBody>
          <a:bodyPr/>
          <a:lstStyle/>
          <a:p>
            <a:r>
              <a:rPr lang="en-US" altLang="en-US" dirty="0"/>
              <a:t>Benefits of Fermentation</a:t>
            </a:r>
            <a:endParaRPr lang="en-US" altLang="en-US" sz="2800" dirty="0"/>
          </a:p>
          <a:p>
            <a:pPr lvl="1"/>
            <a:r>
              <a:rPr lang="en-US" altLang="en-US" sz="2400" dirty="0"/>
              <a:t>Tuning and control of aeration</a:t>
            </a:r>
          </a:p>
          <a:p>
            <a:pPr lvl="1"/>
            <a:r>
              <a:rPr lang="en-US" altLang="en-US" dirty="0"/>
              <a:t>pH control</a:t>
            </a:r>
          </a:p>
          <a:p>
            <a:pPr lvl="1"/>
            <a:r>
              <a:rPr lang="en-US" altLang="en-US" sz="2400" dirty="0"/>
              <a:t>Substrate feeding</a:t>
            </a:r>
          </a:p>
          <a:p>
            <a:pPr lvl="1"/>
            <a:r>
              <a:rPr lang="en-US" altLang="en-US" dirty="0"/>
              <a:t>Off-gas analysis</a:t>
            </a:r>
          </a:p>
          <a:p>
            <a:pPr lvl="1"/>
            <a:r>
              <a:rPr lang="en-US" altLang="en-US" dirty="0"/>
              <a:t>Facilitates time-course sampling</a:t>
            </a:r>
            <a:endParaRPr lang="en-US" altLang="en-US" sz="2400" dirty="0"/>
          </a:p>
          <a:p>
            <a:pPr>
              <a:spcBef>
                <a:spcPts val="1800"/>
              </a:spcBef>
            </a:pPr>
            <a:r>
              <a:rPr lang="en-US" altLang="en-US" sz="2800" dirty="0"/>
              <a:t>Objectives of Fermentation Experiments</a:t>
            </a:r>
          </a:p>
          <a:p>
            <a:pPr lvl="1"/>
            <a:r>
              <a:rPr lang="en-US" altLang="en-US" dirty="0"/>
              <a:t>Evaluation of milestone strains at process conditions</a:t>
            </a:r>
          </a:p>
          <a:p>
            <a:pPr lvl="1"/>
            <a:r>
              <a:rPr lang="en-US" altLang="en-US" sz="2400" dirty="0"/>
              <a:t>New strain evaluation</a:t>
            </a:r>
          </a:p>
          <a:p>
            <a:pPr lvl="1"/>
            <a:r>
              <a:rPr lang="en-US" altLang="en-US" dirty="0"/>
              <a:t>Condition optimization- aeration, media, pH, temp</a:t>
            </a:r>
          </a:p>
          <a:p>
            <a:pPr lvl="1"/>
            <a:r>
              <a:rPr lang="en-US" altLang="en-US" sz="2400" dirty="0"/>
              <a:t>Detailed strain evaluation</a:t>
            </a:r>
          </a:p>
          <a:p>
            <a:pPr lvl="1"/>
            <a:r>
              <a:rPr lang="en-US" altLang="en-US" dirty="0"/>
              <a:t>Diagnostic experiments</a:t>
            </a:r>
          </a:p>
          <a:p>
            <a:pPr lvl="1"/>
            <a:r>
              <a:rPr lang="en-US" altLang="en-US" sz="2400" dirty="0"/>
              <a:t>Scale-up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EA2E9D-F1CF-4E47-9129-1A8AD88AAF3B}"/>
              </a:ext>
            </a:extLst>
          </p:cNvPr>
          <p:cNvGrpSpPr/>
          <p:nvPr/>
        </p:nvGrpSpPr>
        <p:grpSpPr>
          <a:xfrm>
            <a:off x="5293894" y="1576137"/>
            <a:ext cx="3164306" cy="1957137"/>
            <a:chOff x="5293894" y="1576137"/>
            <a:chExt cx="3164306" cy="1957137"/>
          </a:xfrm>
        </p:grpSpPr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CC7F1496-2521-4F44-9370-9C60C83BCDF6}"/>
                </a:ext>
              </a:extLst>
            </p:cNvPr>
            <p:cNvSpPr/>
            <p:nvPr/>
          </p:nvSpPr>
          <p:spPr>
            <a:xfrm>
              <a:off x="5293894" y="1576137"/>
              <a:ext cx="300789" cy="10347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78D3F22C-3F94-411F-9FE4-3B120E0C046D}"/>
                </a:ext>
              </a:extLst>
            </p:cNvPr>
            <p:cNvSpPr/>
            <p:nvPr/>
          </p:nvSpPr>
          <p:spPr>
            <a:xfrm>
              <a:off x="5594682" y="2731168"/>
              <a:ext cx="300789" cy="80210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766F6E-075F-4196-B352-991437743FB5}"/>
                </a:ext>
              </a:extLst>
            </p:cNvPr>
            <p:cNvSpPr txBox="1"/>
            <p:nvPr/>
          </p:nvSpPr>
          <p:spPr>
            <a:xfrm>
              <a:off x="5999747" y="1770329"/>
              <a:ext cx="2458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cell density and product titer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50C35D-F4D5-4584-A2BF-70764832D8A8}"/>
                </a:ext>
              </a:extLst>
            </p:cNvPr>
            <p:cNvSpPr txBox="1"/>
            <p:nvPr/>
          </p:nvSpPr>
          <p:spPr>
            <a:xfrm>
              <a:off x="6051886" y="2809055"/>
              <a:ext cx="2141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Accurate calculation of rates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Calculation of Rates in Fermentation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515" y="1142999"/>
            <a:ext cx="7772400" cy="530191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Calculation of specific rates (mmol/</a:t>
            </a:r>
            <a:r>
              <a:rPr lang="en-US" altLang="en-US" dirty="0" err="1"/>
              <a:t>gDCW-hr</a:t>
            </a:r>
            <a:r>
              <a:rPr lang="en-US" altLang="en-US" dirty="0"/>
              <a:t>) over each time interval facilitates understanding of cell physiology</a:t>
            </a:r>
          </a:p>
          <a:p>
            <a:r>
              <a:rPr lang="en-US" altLang="en-US" dirty="0"/>
              <a:t>Independent of volume changes</a:t>
            </a:r>
          </a:p>
          <a:p>
            <a:r>
              <a:rPr lang="en-US" altLang="en-US" dirty="0"/>
              <a:t>Inputs for constraint-based modeling</a:t>
            </a:r>
          </a:p>
          <a:p>
            <a:pPr lvl="1"/>
            <a:endParaRPr lang="en-US" altLang="en-US" sz="2800" dirty="0"/>
          </a:p>
          <a:p>
            <a:r>
              <a:rPr lang="en-US" altLang="en-US" dirty="0"/>
              <a:t>How to get there</a:t>
            </a:r>
          </a:p>
          <a:p>
            <a:pPr lvl="1"/>
            <a:r>
              <a:rPr lang="en-US" altLang="en-US" dirty="0"/>
              <a:t>Determine all system inputs, outputs, and accumulation</a:t>
            </a:r>
          </a:p>
          <a:p>
            <a:pPr lvl="1"/>
            <a:r>
              <a:rPr lang="en-US" altLang="en-US" dirty="0"/>
              <a:t>Convert to cumulative </a:t>
            </a:r>
            <a:r>
              <a:rPr lang="en-US" altLang="en-US" dirty="0" err="1"/>
              <a:t>mmoles</a:t>
            </a:r>
            <a:r>
              <a:rPr lang="en-US" altLang="en-US" dirty="0"/>
              <a:t> of each produced or consumed</a:t>
            </a:r>
          </a:p>
          <a:p>
            <a:pPr lvl="1"/>
            <a:r>
              <a:rPr lang="en-US" altLang="en-US" sz="2400" dirty="0"/>
              <a:t>Evaluate carbon balance</a:t>
            </a:r>
          </a:p>
          <a:p>
            <a:pPr lvl="1"/>
            <a:r>
              <a:rPr lang="en-US" altLang="en-US" dirty="0"/>
              <a:t>Calculate average specific rate over any time interval</a:t>
            </a:r>
            <a:endParaRPr lang="en-US" altLang="en-US" sz="2400" dirty="0"/>
          </a:p>
          <a:p>
            <a:pPr lvl="1"/>
            <a:r>
              <a:rPr lang="en-US" altLang="en-US" dirty="0"/>
              <a:t>Calculate specific rates at each time point (various methods)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357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Calculation of Liquid Volume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515" y="1142999"/>
            <a:ext cx="7772400" cy="1383633"/>
          </a:xfrm>
        </p:spPr>
        <p:txBody>
          <a:bodyPr>
            <a:normAutofit/>
          </a:bodyPr>
          <a:lstStyle/>
          <a:p>
            <a:r>
              <a:rPr lang="en-US" altLang="en-US" dirty="0"/>
              <a:t>Accurate liquid volume needed to convert concentrations to amounts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5B16FD-921B-4716-944B-D09EF0FF2DB2}"/>
                  </a:ext>
                </a:extLst>
              </p:cNvPr>
              <p:cNvSpPr/>
              <p:nvPr/>
            </p:nvSpPr>
            <p:spPr>
              <a:xfrm>
                <a:off x="577514" y="2538664"/>
                <a:ext cx="7956885" cy="828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𝑆𝑢𝑏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𝑆𝑢𝑏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𝑠𝑎𝑚𝑝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5B16FD-921B-4716-944B-D09EF0FF2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4" y="2538664"/>
                <a:ext cx="7956885" cy="8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70A247-C818-4D8E-B55E-F72E5082666A}"/>
              </a:ext>
            </a:extLst>
          </p:cNvPr>
          <p:cNvSpPr txBox="1"/>
          <p:nvPr/>
        </p:nvSpPr>
        <p:spPr>
          <a:xfrm>
            <a:off x="1784683" y="3648942"/>
            <a:ext cx="1151021" cy="66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volume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5BDBA-DC9C-419E-BBC4-A739BE1C9281}"/>
              </a:ext>
            </a:extLst>
          </p:cNvPr>
          <p:cNvSpPr txBox="1"/>
          <p:nvPr/>
        </p:nvSpPr>
        <p:spPr>
          <a:xfrm>
            <a:off x="3268578" y="3432374"/>
            <a:ext cx="21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amount of each substrate fed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BA598-8A77-4897-9D80-E237648E09D7}"/>
              </a:ext>
            </a:extLst>
          </p:cNvPr>
          <p:cNvSpPr txBox="1"/>
          <p:nvPr/>
        </p:nvSpPr>
        <p:spPr>
          <a:xfrm>
            <a:off x="5386139" y="3755539"/>
            <a:ext cx="164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of base (or acid) fed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90223B-A66A-4734-B6E5-45333A1E53C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360194" y="3209058"/>
            <a:ext cx="227363" cy="439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D165FD-5131-4410-A34A-64666A3667A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08298" y="3295877"/>
            <a:ext cx="98254" cy="459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2EE005-6490-4ED9-9CC9-F90D36462933}"/>
              </a:ext>
            </a:extLst>
          </p:cNvPr>
          <p:cNvSpPr txBox="1"/>
          <p:nvPr/>
        </p:nvSpPr>
        <p:spPr>
          <a:xfrm>
            <a:off x="7106655" y="3755538"/>
            <a:ext cx="164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of samples taken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5B9BE6-586E-407E-A77B-30E3C760EC25}"/>
              </a:ext>
            </a:extLst>
          </p:cNvPr>
          <p:cNvCxnSpPr>
            <a:cxnSpLocks/>
          </p:cNvCxnSpPr>
          <p:nvPr/>
        </p:nvCxnSpPr>
        <p:spPr>
          <a:xfrm flipH="1" flipV="1">
            <a:off x="7206916" y="3295877"/>
            <a:ext cx="553460" cy="459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63A7A18B-6338-495E-B27B-B06D246E2B18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790118"/>
            <a:ext cx="7772400" cy="188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Does not account for</a:t>
            </a:r>
          </a:p>
          <a:p>
            <a:pPr lvl="1"/>
            <a:r>
              <a:rPr lang="en-US" altLang="en-US" dirty="0"/>
              <a:t>Loss of water vapor or volatile liquids in off-gas</a:t>
            </a:r>
          </a:p>
          <a:p>
            <a:pPr lvl="1"/>
            <a:r>
              <a:rPr lang="en-US" altLang="en-US" dirty="0"/>
              <a:t>Changes in broth density</a:t>
            </a:r>
          </a:p>
          <a:p>
            <a:pPr lvl="1"/>
            <a:r>
              <a:rPr lang="en-US" altLang="en-US" dirty="0"/>
              <a:t>Water produced or consumed during metabolism</a:t>
            </a:r>
          </a:p>
        </p:txBody>
      </p:sp>
    </p:spTree>
    <p:extLst>
      <p:ext uri="{BB962C8B-B14F-4D97-AF65-F5344CB8AC3E}">
        <p14:creationId xmlns:p14="http://schemas.microsoft.com/office/powerpoint/2010/main" val="7015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Products and Byproducts Formed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515" y="1254717"/>
            <a:ext cx="7772400" cy="1383633"/>
          </a:xfrm>
        </p:spPr>
        <p:txBody>
          <a:bodyPr>
            <a:normAutofit/>
          </a:bodyPr>
          <a:lstStyle/>
          <a:p>
            <a:r>
              <a:rPr lang="en-US" altLang="en-US" dirty="0"/>
              <a:t>At any given time (t), total product formed is the amount in the tank at time t plus all removed by 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0A247-C818-4D8E-B55E-F72E5082666A}"/>
              </a:ext>
            </a:extLst>
          </p:cNvPr>
          <p:cNvSpPr txBox="1"/>
          <p:nvPr/>
        </p:nvSpPr>
        <p:spPr>
          <a:xfrm>
            <a:off x="1752600" y="4019389"/>
            <a:ext cx="115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5BDBA-DC9C-419E-BBC4-A739BE1C9281}"/>
              </a:ext>
            </a:extLst>
          </p:cNvPr>
          <p:cNvSpPr txBox="1"/>
          <p:nvPr/>
        </p:nvSpPr>
        <p:spPr>
          <a:xfrm>
            <a:off x="3038976" y="3997019"/>
            <a:ext cx="21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in tank = conc x volume at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BA598-8A77-4897-9D80-E237648E09D7}"/>
              </a:ext>
            </a:extLst>
          </p:cNvPr>
          <p:cNvSpPr txBox="1"/>
          <p:nvPr/>
        </p:nvSpPr>
        <p:spPr>
          <a:xfrm>
            <a:off x="5559596" y="3985851"/>
            <a:ext cx="207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in sample = conc x vol</a:t>
            </a:r>
          </a:p>
          <a:p>
            <a:r>
              <a:rPr lang="en-US" dirty="0"/>
              <a:t>at each time point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90223B-A66A-4734-B6E5-45333A1E53CB}"/>
              </a:ext>
            </a:extLst>
          </p:cNvPr>
          <p:cNvCxnSpPr>
            <a:cxnSpLocks/>
          </p:cNvCxnSpPr>
          <p:nvPr/>
        </p:nvCxnSpPr>
        <p:spPr>
          <a:xfrm flipV="1">
            <a:off x="2456446" y="3410041"/>
            <a:ext cx="10027" cy="484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D165FD-5131-4410-A34A-64666A3667AB}"/>
              </a:ext>
            </a:extLst>
          </p:cNvPr>
          <p:cNvCxnSpPr>
            <a:cxnSpLocks/>
          </p:cNvCxnSpPr>
          <p:nvPr/>
        </p:nvCxnSpPr>
        <p:spPr>
          <a:xfrm flipV="1">
            <a:off x="3886202" y="3429000"/>
            <a:ext cx="761998" cy="55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63A7A18B-6338-495E-B27B-B06D246E2B1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5366085"/>
            <a:ext cx="7772400" cy="75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Analogous equations for all soluble byproducts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3F4D28-FC30-4FEA-B3BD-74866D8230D8}"/>
                  </a:ext>
                </a:extLst>
              </p:cNvPr>
              <p:cNvSpPr/>
              <p:nvPr/>
            </p:nvSpPr>
            <p:spPr>
              <a:xfrm>
                <a:off x="518359" y="2749070"/>
                <a:ext cx="7495674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𝑚𝑚𝑜𝑙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𝑃𝑂𝐼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𝑝𝑟𝑜𝑑𝑢𝑐𝑒𝑑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𝑃𝑂𝐼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𝑃𝑂𝐼</m:t>
                              </m:r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3F4D28-FC30-4FEA-B3BD-74866D82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9" y="2749070"/>
                <a:ext cx="7495674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B8028D3-C734-4BD9-9766-454E8C4AA6D3}"/>
              </a:ext>
            </a:extLst>
          </p:cNvPr>
          <p:cNvSpPr/>
          <p:nvPr/>
        </p:nvSpPr>
        <p:spPr>
          <a:xfrm rot="5400000">
            <a:off x="6397445" y="3036399"/>
            <a:ext cx="310268" cy="14771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Carbon Source Consumed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16CBE5-67C4-42A6-9657-B6079888DDC5}"/>
                  </a:ext>
                </a:extLst>
              </p:cNvPr>
              <p:cNvSpPr/>
              <p:nvPr/>
            </p:nvSpPr>
            <p:spPr>
              <a:xfrm>
                <a:off x="392851" y="1122955"/>
                <a:ext cx="8281734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16CBE5-67C4-42A6-9657-B6079888D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1" y="1122955"/>
                <a:ext cx="8281734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5102B6-58DA-44FD-9414-A0387F73645D}"/>
                  </a:ext>
                </a:extLst>
              </p:cNvPr>
              <p:cNvSpPr/>
              <p:nvPr/>
            </p:nvSpPr>
            <p:spPr>
              <a:xfrm>
                <a:off x="2755683" y="2252534"/>
                <a:ext cx="3524876" cy="87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5102B6-58DA-44FD-9414-A0387F7364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683" y="2252534"/>
                <a:ext cx="3524876" cy="879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0F7B23-93DB-40AB-90AA-A004B624AB50}"/>
                  </a:ext>
                </a:extLst>
              </p:cNvPr>
              <p:cNvSpPr/>
              <p:nvPr/>
            </p:nvSpPr>
            <p:spPr>
              <a:xfrm>
                <a:off x="2820117" y="5167700"/>
                <a:ext cx="2260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𝐹𝑒𝑒𝑑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0F7B23-93DB-40AB-90AA-A004B624A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7" y="5167700"/>
                <a:ext cx="22604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B75335-8C49-424B-AE86-A440910BF6D6}"/>
                  </a:ext>
                </a:extLst>
              </p:cNvPr>
              <p:cNvSpPr/>
              <p:nvPr/>
            </p:nvSpPr>
            <p:spPr>
              <a:xfrm>
                <a:off x="2755683" y="3424934"/>
                <a:ext cx="357302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𝑆𝑢𝑏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𝑓𝑑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𝐹𝑒𝑒𝑑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B75335-8C49-424B-AE86-A440910BF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683" y="3424934"/>
                <a:ext cx="3573029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D32976-DE6C-4DC0-80CA-2AF761B454B1}"/>
              </a:ext>
            </a:extLst>
          </p:cNvPr>
          <p:cNvSpPr txBox="1"/>
          <p:nvPr/>
        </p:nvSpPr>
        <p:spPr>
          <a:xfrm>
            <a:off x="1141263" y="243467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CS: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2A8B9-9523-4E14-A13C-E8951FC8AA5B}"/>
              </a:ext>
            </a:extLst>
          </p:cNvPr>
          <p:cNvSpPr txBox="1"/>
          <p:nvPr/>
        </p:nvSpPr>
        <p:spPr>
          <a:xfrm>
            <a:off x="1127416" y="3341331"/>
            <a:ext cx="1701180" cy="84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Continuous feed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B1D92-0A1C-49A0-A550-6F594E1E6D50}"/>
              </a:ext>
            </a:extLst>
          </p:cNvPr>
          <p:cNvSpPr txBox="1"/>
          <p:nvPr/>
        </p:nvSpPr>
        <p:spPr>
          <a:xfrm>
            <a:off x="1127416" y="5091894"/>
            <a:ext cx="170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Bolus feed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979AF-B02C-4D6E-82E4-2CDE8CC5A132}"/>
              </a:ext>
            </a:extLst>
          </p:cNvPr>
          <p:cNvSpPr txBox="1"/>
          <p:nvPr/>
        </p:nvSpPr>
        <p:spPr>
          <a:xfrm>
            <a:off x="5587122" y="5098641"/>
            <a:ext cx="170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(Often zero)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D082E9-C45F-4D09-AFE1-F53C76707BB9}"/>
                  </a:ext>
                </a:extLst>
              </p:cNvPr>
              <p:cNvSpPr/>
              <p:nvPr/>
            </p:nvSpPr>
            <p:spPr>
              <a:xfrm>
                <a:off x="2824121" y="5713887"/>
                <a:ext cx="3815019" cy="87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D082E9-C45F-4D09-AFE1-F53C76707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21" y="5713887"/>
                <a:ext cx="3815019" cy="879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4B188EF-F073-485B-A3D0-FE715D9F01B3}"/>
              </a:ext>
            </a:extLst>
          </p:cNvPr>
          <p:cNvSpPr txBox="1"/>
          <p:nvPr/>
        </p:nvSpPr>
        <p:spPr>
          <a:xfrm>
            <a:off x="1127416" y="5922950"/>
            <a:ext cx="13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EF504C-9EB4-4941-B920-5C61527E640C}"/>
              </a:ext>
            </a:extLst>
          </p:cNvPr>
          <p:cNvSpPr txBox="1"/>
          <p:nvPr/>
        </p:nvSpPr>
        <p:spPr>
          <a:xfrm>
            <a:off x="2947020" y="4218231"/>
            <a:ext cx="558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 = volumetric flowrate</a:t>
            </a:r>
          </a:p>
          <a:p>
            <a:r>
              <a:rPr lang="en-US" sz="2400" dirty="0"/>
              <a:t>Can also measure weight if feed on scale</a:t>
            </a:r>
          </a:p>
        </p:txBody>
      </p:sp>
    </p:spTree>
    <p:extLst>
      <p:ext uri="{BB962C8B-B14F-4D97-AF65-F5344CB8AC3E}">
        <p14:creationId xmlns:p14="http://schemas.microsoft.com/office/powerpoint/2010/main" val="421994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Example: Biotransformation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515" y="1254717"/>
            <a:ext cx="7772400" cy="1383633"/>
          </a:xfrm>
        </p:spPr>
        <p:txBody>
          <a:bodyPr>
            <a:normAutofit/>
          </a:bodyPr>
          <a:lstStyle/>
          <a:p>
            <a:r>
              <a:rPr lang="en-US" altLang="en-US" dirty="0"/>
              <a:t>Cells are grown on glucose, then pathway is induced to convert substrate to product</a:t>
            </a:r>
          </a:p>
          <a:p>
            <a:r>
              <a:rPr lang="en-US" altLang="en-US" dirty="0"/>
              <a:t>Aerobic process – oxidative biotransformation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450D7-DE20-464F-A915-A8E9B152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90" y="2888156"/>
            <a:ext cx="6121567" cy="35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Example: Biotransformation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195AA-99FC-45FE-B780-4B4A31DB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938337"/>
            <a:ext cx="8391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72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2554</TotalTime>
  <Words>916</Words>
  <Application>Microsoft Office PowerPoint</Application>
  <PresentationFormat>On-screen Show (4:3)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1_Office Theme</vt:lpstr>
      <vt:lpstr>Fermentation Data Analysis (and other time course experiments)</vt:lpstr>
      <vt:lpstr>Agenda</vt:lpstr>
      <vt:lpstr>Fermentation Overview</vt:lpstr>
      <vt:lpstr>Calculation of Rates in Fermentation</vt:lpstr>
      <vt:lpstr>Calculation of Liquid Volume</vt:lpstr>
      <vt:lpstr>Products and Byproducts Formed</vt:lpstr>
      <vt:lpstr>Carbon Source Consumed</vt:lpstr>
      <vt:lpstr>Example: Biotransformation</vt:lpstr>
      <vt:lpstr>Example: Biotransformation</vt:lpstr>
      <vt:lpstr>Consumption and Production</vt:lpstr>
      <vt:lpstr>Product and Byproduct Yields</vt:lpstr>
      <vt:lpstr>Off-gas Calculations</vt:lpstr>
      <vt:lpstr>Off-gas Analysis</vt:lpstr>
      <vt:lpstr>Other Calculations</vt:lpstr>
      <vt:lpstr>Off-gas Analysis</vt:lpstr>
      <vt:lpstr>Total mmoles produced or consumed</vt:lpstr>
      <vt:lpstr>Interval Uptake and Production Rates</vt:lpstr>
      <vt:lpstr>Interval Uptake and Production Rates</vt:lpstr>
      <vt:lpstr>Rates Calculated for Example</vt:lpstr>
      <vt:lpstr>Carbon Balance</vt:lpstr>
      <vt:lpstr>Carbon Balance</vt:lpstr>
      <vt:lpstr>Degree of Reduction Balance</vt:lpstr>
      <vt:lpstr>Example – Fatty Acid Production in Yeast</vt:lpstr>
      <vt:lpstr>Example – Fatty Acid Production in Yeast</vt:lpstr>
      <vt:lpstr>Example – Fatty Acid Production in Yeast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 Persephone Biome</dc:creator>
  <cp:lastModifiedBy>Hiro Persephone Biome</cp:lastModifiedBy>
  <cp:revision>55</cp:revision>
  <dcterms:created xsi:type="dcterms:W3CDTF">2018-10-29T01:37:13Z</dcterms:created>
  <dcterms:modified xsi:type="dcterms:W3CDTF">2018-11-29T18:20:30Z</dcterms:modified>
</cp:coreProperties>
</file>