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46" r:id="rId6"/>
    <p:sldId id="274" r:id="rId7"/>
    <p:sldId id="362" r:id="rId8"/>
    <p:sldId id="367" r:id="rId9"/>
    <p:sldId id="368" r:id="rId10"/>
    <p:sldId id="363" r:id="rId11"/>
    <p:sldId id="369" r:id="rId12"/>
    <p:sldId id="364" r:id="rId13"/>
    <p:sldId id="372" r:id="rId14"/>
    <p:sldId id="365" r:id="rId15"/>
    <p:sldId id="371" r:id="rId16"/>
    <p:sldId id="374" r:id="rId17"/>
    <p:sldId id="366" r:id="rId18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1B"/>
    <a:srgbClr val="F9B21C"/>
    <a:srgbClr val="163E83"/>
    <a:srgbClr val="EFAD00"/>
    <a:srgbClr val="FFFF99"/>
    <a:srgbClr val="FF66CC"/>
    <a:srgbClr val="FFD08B"/>
    <a:srgbClr val="FFCCCC"/>
    <a:srgbClr val="966B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13" autoAdjust="0"/>
  </p:normalViewPr>
  <p:slideViewPr>
    <p:cSldViewPr showGuides="1">
      <p:cViewPr>
        <p:scale>
          <a:sx n="75" d="100"/>
          <a:sy n="75" d="100"/>
        </p:scale>
        <p:origin x="2670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ocuments\GitHub\ICAI\CUARTO\TFG\Diagrama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ocuments\GitHub\ICAI\CUARTO\TFG\DiagramaGantt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FECHA INICIO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básico</c:v>
                </c:pt>
                <c:pt idx="5">
                  <c:v>Back-end básico </c:v>
                </c:pt>
                <c:pt idx="6">
                  <c:v>Funcionalidad y back-end avanzado</c:v>
                </c:pt>
                <c:pt idx="7">
                  <c:v>Front-end avanzado</c:v>
                </c:pt>
                <c:pt idx="8">
                  <c:v>Análisis de hosting &amp; deployment</c:v>
                </c:pt>
                <c:pt idx="9">
                  <c:v>Posible reajuste de modelo de negocio</c:v>
                </c:pt>
                <c:pt idx="10">
                  <c:v>Cambios de problemas no anticipados</c:v>
                </c:pt>
                <c:pt idx="11">
                  <c:v>Informe final</c:v>
                </c:pt>
              </c:strCache>
            </c:strRef>
          </c:cat>
          <c:val>
            <c:numRef>
              <c:f>Hoja1!$C$3:$C$14</c:f>
              <c:numCache>
                <c:formatCode>d\-mmm</c:formatCode>
                <c:ptCount val="12"/>
                <c:pt idx="0">
                  <c:v>44454</c:v>
                </c:pt>
                <c:pt idx="1">
                  <c:v>44470</c:v>
                </c:pt>
                <c:pt idx="2">
                  <c:v>44490</c:v>
                </c:pt>
                <c:pt idx="3">
                  <c:v>44501</c:v>
                </c:pt>
                <c:pt idx="4">
                  <c:v>44511</c:v>
                </c:pt>
                <c:pt idx="5">
                  <c:v>44522</c:v>
                </c:pt>
                <c:pt idx="6">
                  <c:v>44563</c:v>
                </c:pt>
                <c:pt idx="7">
                  <c:v>44622</c:v>
                </c:pt>
                <c:pt idx="8">
                  <c:v>44642</c:v>
                </c:pt>
                <c:pt idx="9">
                  <c:v>44652</c:v>
                </c:pt>
                <c:pt idx="10">
                  <c:v>44662</c:v>
                </c:pt>
                <c:pt idx="11">
                  <c:v>44676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D-4340-B768-44B370C9579D}"/>
            </c:ext>
          </c:extLst>
        </c:ser>
        <c:ser>
          <c:idx val="1"/>
          <c:order val="1"/>
          <c:tx>
            <c:strRef>
              <c:f>Hoja1!$E$2</c:f>
              <c:strCache>
                <c:ptCount val="1"/>
                <c:pt idx="0">
                  <c:v>DURACIÓN [días]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básico</c:v>
                </c:pt>
                <c:pt idx="5">
                  <c:v>Back-end básico </c:v>
                </c:pt>
                <c:pt idx="6">
                  <c:v>Funcionalidad y back-end avanzado</c:v>
                </c:pt>
                <c:pt idx="7">
                  <c:v>Front-end avanzado</c:v>
                </c:pt>
                <c:pt idx="8">
                  <c:v>Análisis de hosting &amp; deployment</c:v>
                </c:pt>
                <c:pt idx="9">
                  <c:v>Posible reajuste de modelo de negocio</c:v>
                </c:pt>
                <c:pt idx="10">
                  <c:v>Cambios de problemas no anticipados</c:v>
                </c:pt>
                <c:pt idx="11">
                  <c:v>Informe final</c:v>
                </c:pt>
              </c:strCache>
            </c:strRef>
          </c:cat>
          <c:val>
            <c:numRef>
              <c:f>Hoja1!$E$3:$E$14</c:f>
              <c:numCache>
                <c:formatCode>General</c:formatCode>
                <c:ptCount val="12"/>
                <c:pt idx="0">
                  <c:v>15</c:v>
                </c:pt>
                <c:pt idx="1">
                  <c:v>19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40</c:v>
                </c:pt>
                <c:pt idx="6">
                  <c:v>58</c:v>
                </c:pt>
                <c:pt idx="7">
                  <c:v>19</c:v>
                </c:pt>
                <c:pt idx="8">
                  <c:v>9</c:v>
                </c:pt>
                <c:pt idx="9">
                  <c:v>9</c:v>
                </c:pt>
                <c:pt idx="10">
                  <c:v>13</c:v>
                </c:pt>
                <c:pt idx="1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D-4340-B768-44B370C95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9623680"/>
        <c:axId val="419638656"/>
        <c:axId val="0"/>
      </c:bar3DChart>
      <c:catAx>
        <c:axId val="419623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38656"/>
        <c:crosses val="autoZero"/>
        <c:auto val="1"/>
        <c:lblAlgn val="ctr"/>
        <c:lblOffset val="100"/>
        <c:noMultiLvlLbl val="0"/>
      </c:catAx>
      <c:valAx>
        <c:axId val="419638656"/>
        <c:scaling>
          <c:orientation val="minMax"/>
          <c:max val="44712"/>
          <c:min val="4445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200" b="1"/>
                  <a:t>DIAGRAMA DE GANTT |</a:t>
                </a:r>
                <a:r>
                  <a:rPr lang="es-ES" sz="1200" b="1" baseline="0"/>
                  <a:t> TFG JAIME ARANA CARDELÚS</a:t>
                </a:r>
                <a:endParaRPr lang="es-E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2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FECHA INICIO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página principal</c:v>
                </c:pt>
                <c:pt idx="5">
                  <c:v>Back-end inicial, Seguridad</c:v>
                </c:pt>
                <c:pt idx="6">
                  <c:v>Planteamiento interfaz plataforma</c:v>
                </c:pt>
                <c:pt idx="7">
                  <c:v>Funcionalidad y back-end avanzado</c:v>
                </c:pt>
                <c:pt idx="8">
                  <c:v>Front-end avanzado</c:v>
                </c:pt>
                <c:pt idx="9">
                  <c:v>Análisis de hosting &amp; deployment</c:v>
                </c:pt>
                <c:pt idx="10">
                  <c:v>Posible reajuste de modelo de negocio</c:v>
                </c:pt>
                <c:pt idx="11">
                  <c:v>Informe final</c:v>
                </c:pt>
              </c:strCache>
            </c:strRef>
          </c:cat>
          <c:val>
            <c:numRef>
              <c:f>Hoja1!$C$3:$C$14</c:f>
              <c:numCache>
                <c:formatCode>d\-mmm</c:formatCode>
                <c:ptCount val="12"/>
                <c:pt idx="0">
                  <c:v>44454</c:v>
                </c:pt>
                <c:pt idx="1">
                  <c:v>44460</c:v>
                </c:pt>
                <c:pt idx="2">
                  <c:v>44471</c:v>
                </c:pt>
                <c:pt idx="3">
                  <c:v>44475</c:v>
                </c:pt>
                <c:pt idx="4">
                  <c:v>44480</c:v>
                </c:pt>
                <c:pt idx="5">
                  <c:v>44501</c:v>
                </c:pt>
                <c:pt idx="6">
                  <c:v>44563</c:v>
                </c:pt>
                <c:pt idx="7">
                  <c:v>44577</c:v>
                </c:pt>
                <c:pt idx="8">
                  <c:v>44577</c:v>
                </c:pt>
                <c:pt idx="9">
                  <c:v>44682</c:v>
                </c:pt>
                <c:pt idx="10">
                  <c:v>44689</c:v>
                </c:pt>
                <c:pt idx="11">
                  <c:v>44692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3-49EC-AA28-C64E968D921A}"/>
            </c:ext>
          </c:extLst>
        </c:ser>
        <c:ser>
          <c:idx val="1"/>
          <c:order val="1"/>
          <c:tx>
            <c:strRef>
              <c:f>Hoja1!$E$2</c:f>
              <c:strCache>
                <c:ptCount val="1"/>
                <c:pt idx="0">
                  <c:v>DURACIÓN [días]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página principal</c:v>
                </c:pt>
                <c:pt idx="5">
                  <c:v>Back-end inicial, Seguridad</c:v>
                </c:pt>
                <c:pt idx="6">
                  <c:v>Planteamiento interfaz plataforma</c:v>
                </c:pt>
                <c:pt idx="7">
                  <c:v>Funcionalidad y back-end avanzado</c:v>
                </c:pt>
                <c:pt idx="8">
                  <c:v>Front-end avanzado</c:v>
                </c:pt>
                <c:pt idx="9">
                  <c:v>Análisis de hosting &amp; deployment</c:v>
                </c:pt>
                <c:pt idx="10">
                  <c:v>Posible reajuste de modelo de negocio</c:v>
                </c:pt>
                <c:pt idx="11">
                  <c:v>Informe final</c:v>
                </c:pt>
              </c:strCache>
            </c:strRef>
          </c:cat>
          <c:val>
            <c:numRef>
              <c:f>Hoja1!$E$3:$E$14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3</c:v>
                </c:pt>
                <c:pt idx="3">
                  <c:v>4</c:v>
                </c:pt>
                <c:pt idx="4">
                  <c:v>20</c:v>
                </c:pt>
                <c:pt idx="5">
                  <c:v>61</c:v>
                </c:pt>
                <c:pt idx="6">
                  <c:v>13</c:v>
                </c:pt>
                <c:pt idx="7">
                  <c:v>104</c:v>
                </c:pt>
                <c:pt idx="8">
                  <c:v>104</c:v>
                </c:pt>
                <c:pt idx="9">
                  <c:v>6</c:v>
                </c:pt>
                <c:pt idx="10">
                  <c:v>2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3-49EC-AA28-C64E968D9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9623680"/>
        <c:axId val="419638656"/>
        <c:axId val="0"/>
      </c:bar3DChart>
      <c:catAx>
        <c:axId val="419623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38656"/>
        <c:crosses val="autoZero"/>
        <c:auto val="1"/>
        <c:lblAlgn val="ctr"/>
        <c:lblOffset val="100"/>
        <c:noMultiLvlLbl val="0"/>
      </c:catAx>
      <c:valAx>
        <c:axId val="419638656"/>
        <c:scaling>
          <c:orientation val="minMax"/>
          <c:max val="44712"/>
          <c:min val="4445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200" b="1"/>
                  <a:t>DIAGRAMA DE GANTT |</a:t>
                </a:r>
                <a:r>
                  <a:rPr lang="es-ES" sz="1200" b="1" baseline="0"/>
                  <a:t> TFG JAIME ARANA CARDELÚS</a:t>
                </a:r>
                <a:endParaRPr lang="es-E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2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02/04/2022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Nombre del Programa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ctr" eaLnBrk="1" hangingPunct="1"/>
            <a:endParaRPr lang="es-ES" altLang="es-ES" sz="135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Máquinas eléctricas</a:t>
            </a:r>
          </a:p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rgbClr val="808080"/>
                </a:solidFill>
                <a:latin typeface="+mj-lt"/>
              </a:rPr>
              <a:t>ICAI - Máster en Ciberseguridad</a:t>
            </a:r>
            <a:endParaRPr lang="es-ES_tradnl" sz="1200" b="1" noProof="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Tema 1: transformadores</a:t>
            </a:r>
          </a:p>
          <a:p>
            <a:pPr algn="r" defTabSz="1015975" eaLnBrk="0" hangingPunct="0">
              <a:defRPr/>
            </a:pPr>
            <a:r>
              <a:rPr lang="es-ES_tradnl" sz="1200" b="1">
                <a:solidFill>
                  <a:srgbClr val="808080"/>
                </a:solidFill>
                <a:latin typeface="+mj-lt"/>
              </a:rPr>
              <a:t>Curso 2019-2020</a:t>
            </a:r>
            <a:endParaRPr lang="es-ES_tradnl" sz="1200" b="1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s-ES" altLang="es-ES" sz="4400" dirty="0">
                <a:solidFill>
                  <a:schemeClr val="bg1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ES" dirty="0">
                <a:latin typeface="+mj-lt"/>
              </a:rPr>
              <a:t>Jaime Arana Cardelús – 4ºGITT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419103-3DB6-4815-831A-49D17C53FE73}"/>
              </a:ext>
            </a:extLst>
          </p:cNvPr>
          <p:cNvSpPr/>
          <p:nvPr/>
        </p:nvSpPr>
        <p:spPr>
          <a:xfrm>
            <a:off x="3271520" y="260648"/>
            <a:ext cx="4324816" cy="504056"/>
          </a:xfrm>
          <a:prstGeom prst="rect">
            <a:avLst/>
          </a:prstGeom>
          <a:solidFill>
            <a:srgbClr val="F9B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Diagrama de Gantt - Provisional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955B1FE-5B5F-41C5-84A7-542081235031}"/>
              </a:ext>
            </a:extLst>
          </p:cNvPr>
          <p:cNvGraphicFramePr>
            <a:graphicFrameLocks/>
          </p:cNvGraphicFramePr>
          <p:nvPr/>
        </p:nvGraphicFramePr>
        <p:xfrm>
          <a:off x="298493" y="764704"/>
          <a:ext cx="854701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8314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4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Situación actual</a:t>
            </a:r>
          </a:p>
        </p:txBody>
      </p:sp>
    </p:spTree>
    <p:extLst>
      <p:ext uri="{BB962C8B-B14F-4D97-AF65-F5344CB8AC3E}">
        <p14:creationId xmlns:p14="http://schemas.microsoft.com/office/powerpoint/2010/main" val="9859900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Completado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4B9519-5AC2-4EB4-9180-CB38C63026E8}"/>
              </a:ext>
            </a:extLst>
          </p:cNvPr>
          <p:cNvSpPr txBox="1"/>
          <p:nvPr/>
        </p:nvSpPr>
        <p:spPr>
          <a:xfrm>
            <a:off x="808443" y="1340768"/>
            <a:ext cx="7527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Registro &amp; validación</a:t>
            </a:r>
            <a:r>
              <a:rPr lang="es-ES" sz="2400" dirty="0">
                <a:latin typeface="Trebuchet MS" panose="020B0603020202020204" pitchFamily="34" charset="0"/>
              </a:rPr>
              <a:t> de usuarios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Estructura de la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base de datos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Funcionalidad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básica</a:t>
            </a:r>
            <a:r>
              <a:rPr lang="es-ES" sz="2400" dirty="0">
                <a:latin typeface="Trebuchet MS" panose="020B0603020202020204" pitchFamily="34" charset="0"/>
              </a:rPr>
              <a:t> cliente &amp; profesional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Interfaz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modular</a:t>
            </a:r>
            <a:r>
              <a:rPr lang="es-ES" sz="2400" dirty="0"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6113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En proceso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4B9519-5AC2-4EB4-9180-CB38C63026E8}"/>
              </a:ext>
            </a:extLst>
          </p:cNvPr>
          <p:cNvSpPr txBox="1"/>
          <p:nvPr/>
        </p:nvSpPr>
        <p:spPr>
          <a:xfrm>
            <a:off x="808443" y="1628800"/>
            <a:ext cx="7527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Red social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Funcionalidad avanzada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45989979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5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Plan de futuro</a:t>
            </a:r>
          </a:p>
        </p:txBody>
      </p:sp>
    </p:spTree>
    <p:extLst>
      <p:ext uri="{BB962C8B-B14F-4D97-AF65-F5344CB8AC3E}">
        <p14:creationId xmlns:p14="http://schemas.microsoft.com/office/powerpoint/2010/main" val="176225656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Contenidos de la presentación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Introducción a la plataforma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Planteamiento inicial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El proceso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Situación actual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Plan de futuro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Preguntas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Introducción a la plataforma</a:t>
            </a: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Nuevos gimnasios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A102E-0B09-4271-8384-A185614E1869}"/>
              </a:ext>
            </a:extLst>
          </p:cNvPr>
          <p:cNvSpPr txBox="1"/>
          <p:nvPr/>
        </p:nvSpPr>
        <p:spPr>
          <a:xfrm>
            <a:off x="2051720" y="1412776"/>
            <a:ext cx="5904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46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2018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53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2019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25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2020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13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12312-1EF1-43FE-9C4F-117553403340}"/>
              </a:ext>
            </a:extLst>
          </p:cNvPr>
          <p:cNvSpPr txBox="1"/>
          <p:nvPr/>
        </p:nvSpPr>
        <p:spPr>
          <a:xfrm>
            <a:off x="4355976" y="249289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rgbClr val="FFC000"/>
                </a:solidFill>
                <a:latin typeface="Trebuchet MS" panose="020B0603020202020204" pitchFamily="34" charset="0"/>
              </a:rPr>
              <a:t>85</a:t>
            </a:r>
            <a:endParaRPr lang="es-ES" sz="5400" b="1" dirty="0">
              <a:latin typeface="Trebuchet MS" panose="020B0603020202020204" pitchFamily="34" charset="0"/>
            </a:endParaRPr>
          </a:p>
          <a:p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513935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Actividad física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5321F-8215-481D-884A-A5678022E35D}"/>
              </a:ext>
            </a:extLst>
          </p:cNvPr>
          <p:cNvSpPr txBox="1"/>
          <p:nvPr/>
        </p:nvSpPr>
        <p:spPr>
          <a:xfrm>
            <a:off x="340391" y="1105665"/>
            <a:ext cx="8208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rebuchet MS" panose="020B0603020202020204" pitchFamily="34" charset="0"/>
              </a:rPr>
              <a:t>+ 50% </a:t>
            </a:r>
          </a:p>
          <a:p>
            <a:r>
              <a:rPr lang="es-ES" sz="2800" b="1" dirty="0">
                <a:latin typeface="Trebuchet MS" panose="020B0603020202020204" pitchFamily="34" charset="0"/>
              </a:rPr>
              <a:t>2021</a:t>
            </a:r>
            <a:endParaRPr lang="es-ES" sz="2800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2800" b="1" dirty="0">
                <a:latin typeface="Trebuchet MS" panose="020B0603020202020204" pitchFamily="34" charset="0"/>
              </a:rPr>
              <a:t>64% incluyen online por la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2800" b="1" dirty="0">
                <a:latin typeface="Trebuchet MS" panose="020B0603020202020204" pitchFamily="34" charset="0"/>
              </a:rPr>
              <a:t>49% gimnasios incluyen online por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64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65711-AE60-4E95-B9C6-8F492C6C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07" y="1878505"/>
            <a:ext cx="7912188" cy="3100989"/>
          </a:xfrm>
        </p:spPr>
        <p:txBody>
          <a:bodyPr/>
          <a:lstStyle/>
          <a:p>
            <a:r>
              <a:rPr lang="es-ES" sz="3200" dirty="0">
                <a:latin typeface="Trebuchet MS" panose="020B0603020202020204" pitchFamily="34" charset="0"/>
              </a:rPr>
              <a:t>herramienta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homogénea</a:t>
            </a:r>
          </a:p>
          <a:p>
            <a:endParaRPr lang="es-ES" sz="3200" dirty="0">
              <a:latin typeface="Trebuchet MS" panose="020B0603020202020204" pitchFamily="34" charset="0"/>
            </a:endParaRPr>
          </a:p>
          <a:p>
            <a:r>
              <a:rPr lang="es-ES" sz="3200" dirty="0">
                <a:latin typeface="Trebuchet MS" panose="020B0603020202020204" pitchFamily="34" charset="0"/>
              </a:rPr>
              <a:t>servicios en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una plataforma</a:t>
            </a:r>
          </a:p>
          <a:p>
            <a:endParaRPr lang="es-ES" dirty="0">
              <a:latin typeface="Trebuchet MS" panose="020B0603020202020204" pitchFamily="34" charset="0"/>
            </a:endParaRPr>
          </a:p>
          <a:p>
            <a:r>
              <a:rPr lang="es-ES" dirty="0">
                <a:latin typeface="Trebuchet MS" panose="020B0603020202020204" pitchFamily="34" charset="0"/>
              </a:rPr>
              <a:t>c</a:t>
            </a:r>
            <a:r>
              <a:rPr lang="es-ES" sz="3200" dirty="0">
                <a:latin typeface="Trebuchet MS" panose="020B0603020202020204" pitchFamily="34" charset="0"/>
              </a:rPr>
              <a:t>orroboramos la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digitalización</a:t>
            </a:r>
            <a:r>
              <a:rPr lang="es-ES" sz="3200" dirty="0">
                <a:latin typeface="Trebuchet MS" panose="020B0603020202020204" pitchFamily="34" charset="0"/>
              </a:rPr>
              <a:t> del sector</a:t>
            </a:r>
          </a:p>
          <a:p>
            <a:endParaRPr lang="es-ES" dirty="0">
              <a:latin typeface="Trebuchet MS" panose="020B0603020202020204" pitchFamily="34" charset="0"/>
            </a:endParaRPr>
          </a:p>
        </p:txBody>
      </p:sp>
      <p:sp>
        <p:nvSpPr>
          <p:cNvPr id="4" name="7 Título">
            <a:extLst>
              <a:ext uri="{FF2B5EF4-FFF2-40B4-BE49-F238E27FC236}">
                <a16:creationId xmlns:a16="http://schemas.microsoft.com/office/drawing/2014/main" id="{7681F7EE-0FD7-4C57-903C-CF43CA6A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0963"/>
            <a:ext cx="7912100" cy="1016000"/>
          </a:xfrm>
          <a:ln w="9525"/>
        </p:spPr>
        <p:txBody>
          <a:bodyPr/>
          <a:lstStyle/>
          <a:p>
            <a:r>
              <a:rPr lang="es-ES" altLang="es-ES" sz="4400" dirty="0">
                <a:solidFill>
                  <a:srgbClr val="FFC000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8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2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Planteamiento inicial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722251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Diagrama de Gantt - Inicial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955B1FE-5B5F-41C5-84A7-542081235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452586"/>
              </p:ext>
            </p:extLst>
          </p:nvPr>
        </p:nvGraphicFramePr>
        <p:xfrm>
          <a:off x="615906" y="887772"/>
          <a:ext cx="7912188" cy="554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3027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3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El proceso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1279276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patron ICAI</Template>
  <TotalTime>308</TotalTime>
  <Words>139</Words>
  <Application>Microsoft Office PowerPoint</Application>
  <PresentationFormat>Presentación en pantalla (4:3)</PresentationFormat>
  <Paragraphs>73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Optima</vt:lpstr>
      <vt:lpstr>Roboto</vt:lpstr>
      <vt:lpstr>Trebuchet MS</vt:lpstr>
      <vt:lpstr>Wingdings</vt:lpstr>
      <vt:lpstr>AnalisisPreliminarIIT</vt:lpstr>
      <vt:lpstr>MYPOCKETTRAINER</vt:lpstr>
      <vt:lpstr>Contenidos de la presentación</vt:lpstr>
      <vt:lpstr>1</vt:lpstr>
      <vt:lpstr>Nuevos gimnasios</vt:lpstr>
      <vt:lpstr>Actividad física</vt:lpstr>
      <vt:lpstr>MYPOCKETTRAINER</vt:lpstr>
      <vt:lpstr>2</vt:lpstr>
      <vt:lpstr>Diagrama de Gantt - Inicial</vt:lpstr>
      <vt:lpstr>3</vt:lpstr>
      <vt:lpstr>Diagrama de Gantt - Provisional</vt:lpstr>
      <vt:lpstr>4</vt:lpstr>
      <vt:lpstr>Completado</vt:lpstr>
      <vt:lpstr>En proceso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MYPOCKETTRAINER</dc:title>
  <dc:creator>Jaime Arana Cardelús</dc:creator>
  <cp:keywords>transformadores</cp:keywords>
  <cp:lastModifiedBy>Jaime Arana Cardelús</cp:lastModifiedBy>
  <cp:revision>2</cp:revision>
  <cp:lastPrinted>2014-09-02T23:13:43Z</cp:lastPrinted>
  <dcterms:created xsi:type="dcterms:W3CDTF">2022-04-02T09:56:50Z</dcterms:created>
  <dcterms:modified xsi:type="dcterms:W3CDTF">2022-04-02T15:05:27Z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