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85" d="100"/>
          <a:sy n="85" d="100"/>
        </p:scale>
        <p:origin x="92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842-3614-AC4D-9A4D-77C1DBD2B6B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EC297-0D9D-2A4E-B424-ACD569A7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William Sealey </a:t>
            </a:r>
            <a:r>
              <a:rPr lang="en-US" dirty="0" err="1"/>
              <a:t>Gosset</a:t>
            </a:r>
            <a:r>
              <a:rPr lang="en-US" dirty="0"/>
              <a:t> =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EC297-0D9D-2A4E-B424-ACD569A7B2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85B1-DB1C-233E-DF18-D95DD5F9F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00CCA-D0FA-FD07-7F21-2DD298AE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5445-4BC6-EFD8-3756-2A61CFA8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2532-B881-4F58-6608-BD70F820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010A-90B9-E026-88A9-E2CD3167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55AA-BF56-46A0-E958-D658A213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569F6-33C3-2BDE-A5F1-C1ACF11F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0BDA-2680-BB4D-3E0B-06B15A97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CD0D-D63E-19C7-528E-0AAA601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E563E-2FAE-2A52-BE64-3FED0D68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69F7E-0C35-5614-8C3B-16BD5D08E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AD15F-0982-317F-5650-25390AE5E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B89E-32C5-B58D-660E-EE26D2B0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F217-04AD-DE33-0BBF-1E7CB916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73CA-96B3-744B-F856-717FB59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4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E012-011D-E3BC-2E04-4DB1CFA9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ACCB-416D-EC40-5D4B-82EB3BCD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4B66-8514-76E2-F703-7FEB1E1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80BE-5684-5DC7-B940-0AE0B195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B7D2-333D-D265-86E3-B47416E3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8BB3-D3F9-7CAB-4F28-BE8B5E3E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8F0D-D8CE-6954-48A1-6C8B2347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F908-1159-4F32-B34F-AB73071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7E7-6897-5B76-3940-E213F76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E6AA-B1C9-2437-F647-8211E28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101-25D2-E150-2FEE-F181D13E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53EB-8330-5DE8-D81A-DC3C9A3F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0E0C-767B-C320-78BC-5E045F5D2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248E4-F6EC-F1F5-5FDA-FADA6522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BB22-D398-8B26-4FC0-0E463278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6ED3-4930-CE09-5ED7-A6B37096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5986-480D-CFEA-9F7B-43B89EAB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4A54-68F5-F313-6729-186F7035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2AE9E-B6EE-48EF-C1F5-81AF11FA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3A514-9CB8-929B-CDFE-FD81003C7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C8C80-07B4-19E7-7B62-3094EAA29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97B27-4586-5B23-B29F-CC628D61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02676-4D9C-2547-ABA2-4BA2031F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8870D-C422-27E6-8613-6BD16B8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FE91-FE9D-BBEF-C50C-363447D1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689B9-81B7-6E84-6B01-06304603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EF83E-BD8E-4F9D-C900-F358797F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87DDC-117C-9FF4-774B-2544CE88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9CDEB-FB1B-B2E7-AB39-A89B7A49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A7F88-2DA7-684F-145D-7EEE018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DC0BB-07E1-C07A-1A10-1458BA01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F537-7DD8-CF21-DE71-2C69913D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BB15-BFCE-61DC-3F3A-F14E1D16F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B112-2829-A643-B17C-2F0D9F0B1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4EBD-2A7E-8B8A-12FB-6171140B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817D9-479F-7108-0EBD-BDA7E663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91E1E-2A22-4131-876E-89937B5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5EA2-A0D5-CC26-2609-07B931EC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BC04A-4F53-C555-761D-ECC85E4F3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BE395-549E-0AC7-D74D-24EB908BD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50BDD-F6C2-8292-C5A8-EA5B79CF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7F79-4C17-F637-D184-70143C28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B53D7-9E0B-C71B-BFF2-93561201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3F4DA-3307-042E-3C60-0492F62E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4D322-8946-1F8D-82A2-A83F5E83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AA38-6065-6CA3-7446-7F963B77C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ADB8-7EAB-F94F-9A2A-8453FF17E08F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09F1-0A7E-020A-2D91-1C20811D8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6CB0-7A03-243F-128E-1341D4800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463A-CCE1-9849-9255-8042E4C6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 restored in HD 4k the original &quot;Spider-Man Pointing at Spider-Man&quot;  Template - (aka spiderman confusion meme) - [4096*3072] : r/MemeRestoration">
            <a:extLst>
              <a:ext uri="{FF2B5EF4-FFF2-40B4-BE49-F238E27FC236}">
                <a16:creationId xmlns:a16="http://schemas.microsoft.com/office/drawing/2014/main" id="{059C4465-E982-567B-17C3-C2F2F740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AA813-4CFD-E3D2-7EDF-A909815A3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Are these different?</a:t>
            </a:r>
          </a:p>
        </p:txBody>
      </p:sp>
    </p:spTree>
    <p:extLst>
      <p:ext uri="{BB962C8B-B14F-4D97-AF65-F5344CB8AC3E}">
        <p14:creationId xmlns:p14="http://schemas.microsoft.com/office/powerpoint/2010/main" val="123603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87F-E284-0FE6-8F8E-B0AFEB51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B83C-EAF3-7F78-7F70-1B8DB464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p-value measures how consistent the data is with the hypothesis. 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Normal distribution with mean = 0</a:t>
            </a:r>
          </a:p>
          <a:p>
            <a:r>
              <a:rPr lang="en-US" dirty="0"/>
              <a:t>NOT probability that the hypothesis is true!!!</a:t>
            </a:r>
          </a:p>
          <a:p>
            <a:r>
              <a:rPr lang="en-US" dirty="0"/>
              <a:t>p=1 does NOT mean the hypothesis is true. it means that your samples could be produced under the hypothesis. </a:t>
            </a:r>
          </a:p>
          <a:p>
            <a:r>
              <a:rPr lang="en-US" dirty="0"/>
              <a:t>There are LOTS of other hypotheses that could potentially also do this.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7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4" name="Rectangle 1025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2F23E-5EBF-B9D9-19FD-B6840AA4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Two sample T-test</a:t>
            </a:r>
          </a:p>
        </p:txBody>
      </p:sp>
      <p:sp>
        <p:nvSpPr>
          <p:cNvPr id="1025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E688-FC81-20D5-EC83-1157FEDA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335149" cy="354787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Are two sets of samples the same?</a:t>
            </a:r>
          </a:p>
          <a:p>
            <a:r>
              <a:rPr lang="en-US" dirty="0"/>
              <a:t>Sometimes instead of comparing to an abstract value you want to know if two sets of tests are demonstrably different.</a:t>
            </a:r>
          </a:p>
          <a:p>
            <a:r>
              <a:rPr lang="en-US" dirty="0"/>
              <a:t>Very common for experiments, is my test group different than my control group.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0242" name="Picture 2" descr="Independent Samples T-Test - StatsTest.com">
            <a:extLst>
              <a:ext uri="{FF2B5EF4-FFF2-40B4-BE49-F238E27FC236}">
                <a16:creationId xmlns:a16="http://schemas.microsoft.com/office/drawing/2014/main" id="{E5610577-A53C-DC0E-17A3-557CFA53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19" y="2391156"/>
            <a:ext cx="5458968" cy="26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6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84D-E0BF-87F0-1285-C2DE59A7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2 sample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D5F1-D106-BE02-B7E5-4175022D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/>
              <a:t> The two samples are independent of one another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 The two populations have equal variance or spread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 The two populations are normally distributed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F280-9BF3-4E8F-88CD-66384C01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Independent vs Paired samples</a:t>
            </a:r>
          </a:p>
        </p:txBody>
      </p:sp>
      <p:pic>
        <p:nvPicPr>
          <p:cNvPr id="11266" name="Picture 2" descr="Paired t-Test • Simply explained - DATAtab">
            <a:extLst>
              <a:ext uri="{FF2B5EF4-FFF2-40B4-BE49-F238E27FC236}">
                <a16:creationId xmlns:a16="http://schemas.microsoft.com/office/drawing/2014/main" id="{A0700FBA-87BD-59BC-2850-FF554ACFA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301" y="1675227"/>
            <a:ext cx="9435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0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B83A8-8094-0EC0-A7F0-5E3C0A13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Equal vs Unequal Variance</a:t>
            </a:r>
          </a:p>
        </p:txBody>
      </p:sp>
      <p:sp>
        <p:nvSpPr>
          <p:cNvPr id="1229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Comparing variances of two groups">
            <a:extLst>
              <a:ext uri="{FF2B5EF4-FFF2-40B4-BE49-F238E27FC236}">
                <a16:creationId xmlns:a16="http://schemas.microsoft.com/office/drawing/2014/main" id="{F7139CCE-120A-D388-8DD1-48740806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724" y="2560593"/>
            <a:ext cx="5048097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omparing variances of two groups">
            <a:extLst>
              <a:ext uri="{FF2B5EF4-FFF2-40B4-BE49-F238E27FC236}">
                <a16:creationId xmlns:a16="http://schemas.microsoft.com/office/drawing/2014/main" id="{058BA68E-FE0C-98CD-91D6-DCE08D25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179" y="2560593"/>
            <a:ext cx="5048097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00AD3-48E1-8568-C9AC-5B70D2223254}"/>
              </a:ext>
            </a:extLst>
          </p:cNvPr>
          <p:cNvSpPr txBox="1"/>
          <p:nvPr/>
        </p:nvSpPr>
        <p:spPr>
          <a:xfrm>
            <a:off x="1978701" y="6050523"/>
            <a:ext cx="203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25202-B444-E720-993A-F246B5B1E593}"/>
              </a:ext>
            </a:extLst>
          </p:cNvPr>
          <p:cNvSpPr txBox="1"/>
          <p:nvPr/>
        </p:nvSpPr>
        <p:spPr>
          <a:xfrm>
            <a:off x="7880031" y="6050522"/>
            <a:ext cx="19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Welch’s t-test</a:t>
            </a:r>
          </a:p>
        </p:txBody>
      </p:sp>
    </p:spTree>
    <p:extLst>
      <p:ext uri="{BB962C8B-B14F-4D97-AF65-F5344CB8AC3E}">
        <p14:creationId xmlns:p14="http://schemas.microsoft.com/office/powerpoint/2010/main" val="401077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19AB-B363-096F-3138-4F7E669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Non-normal distributions – </a:t>
            </a:r>
            <a:r>
              <a:rPr lang="en-US" dirty="0" err="1"/>
              <a:t>Wilcoxan</a:t>
            </a:r>
            <a:r>
              <a:rPr lang="en-US" dirty="0"/>
              <a:t> Rank sum test / Mann-Whitney U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E8B5-1924-B452-53EB-1EF13960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6" name="Picture 4" descr="Mann-Whitney U Test - StatsTest.com">
            <a:extLst>
              <a:ext uri="{FF2B5EF4-FFF2-40B4-BE49-F238E27FC236}">
                <a16:creationId xmlns:a16="http://schemas.microsoft.com/office/drawing/2014/main" id="{85F5A790-7319-649E-D246-7F53E42BC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0"/>
          <a:stretch/>
        </p:blipFill>
        <p:spPr bwMode="auto">
          <a:xfrm>
            <a:off x="0" y="1825625"/>
            <a:ext cx="12192000" cy="49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0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E07E-A0BF-9718-05DB-987C94C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Wilcoxan</a:t>
            </a:r>
            <a:r>
              <a:rPr lang="en-US" dirty="0"/>
              <a:t> Signed Rank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F1B6-1849-F2A5-E40A-69EEFB97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Single Sample Wilcoxon Signed-Rank Test - StatsTest.com">
            <a:extLst>
              <a:ext uri="{FF2B5EF4-FFF2-40B4-BE49-F238E27FC236}">
                <a16:creationId xmlns:a16="http://schemas.microsoft.com/office/drawing/2014/main" id="{428C0B2F-79C9-742D-CBA5-D9ED8A4A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63"/>
            <a:ext cx="12192000" cy="664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0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611305-4102-AF9E-5294-21E51B34FFA6}"/>
              </a:ext>
            </a:extLst>
          </p:cNvPr>
          <p:cNvSpPr/>
          <p:nvPr/>
        </p:nvSpPr>
        <p:spPr>
          <a:xfrm>
            <a:off x="4062337" y="824459"/>
            <a:ext cx="2338466" cy="629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Number of samples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C0FDAD-587C-A0F2-231D-E65A807AC420}"/>
              </a:ext>
            </a:extLst>
          </p:cNvPr>
          <p:cNvSpPr/>
          <p:nvPr/>
        </p:nvSpPr>
        <p:spPr>
          <a:xfrm>
            <a:off x="5708971" y="3320320"/>
            <a:ext cx="1812347" cy="629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Equal Variance?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490210-25F2-6304-F358-77B4351BABD8}"/>
              </a:ext>
            </a:extLst>
          </p:cNvPr>
          <p:cNvSpPr/>
          <p:nvPr/>
        </p:nvSpPr>
        <p:spPr>
          <a:xfrm>
            <a:off x="10047892" y="3318029"/>
            <a:ext cx="1791325" cy="629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Independent or paired samples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65233C-47A2-1D9D-DF0F-1BBADF7C2A67}"/>
              </a:ext>
            </a:extLst>
          </p:cNvPr>
          <p:cNvSpPr/>
          <p:nvPr/>
        </p:nvSpPr>
        <p:spPr>
          <a:xfrm>
            <a:off x="1021833" y="1981199"/>
            <a:ext cx="1871271" cy="629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Normally distributed?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22F696-6B43-1E50-ABCF-BDF9EA205DFC}"/>
              </a:ext>
            </a:extLst>
          </p:cNvPr>
          <p:cNvSpPr/>
          <p:nvPr/>
        </p:nvSpPr>
        <p:spPr>
          <a:xfrm>
            <a:off x="19994" y="3320321"/>
            <a:ext cx="1588957" cy="62958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Single sample T-test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AEE711-7F00-5107-A82C-492AD590CAE5}"/>
              </a:ext>
            </a:extLst>
          </p:cNvPr>
          <p:cNvSpPr/>
          <p:nvPr/>
        </p:nvSpPr>
        <p:spPr>
          <a:xfrm>
            <a:off x="2654538" y="5598826"/>
            <a:ext cx="2114844" cy="62958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Two sample independent T-test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0B13A4-4E6C-E521-E269-DB148D42F5CB}"/>
              </a:ext>
            </a:extLst>
          </p:cNvPr>
          <p:cNvSpPr/>
          <p:nvPr/>
        </p:nvSpPr>
        <p:spPr>
          <a:xfrm>
            <a:off x="8868625" y="4597624"/>
            <a:ext cx="1663910" cy="62958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Mann Whitney U test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388B78-0637-5B3C-D897-FF38D6211E84}"/>
              </a:ext>
            </a:extLst>
          </p:cNvPr>
          <p:cNvSpPr/>
          <p:nvPr/>
        </p:nvSpPr>
        <p:spPr>
          <a:xfrm>
            <a:off x="7207216" y="4602193"/>
            <a:ext cx="1556479" cy="62958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Welch’s t-test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E14F75-5053-BE8B-EC96-EF2DAA4EEFAF}"/>
              </a:ext>
            </a:extLst>
          </p:cNvPr>
          <p:cNvSpPr/>
          <p:nvPr/>
        </p:nvSpPr>
        <p:spPr>
          <a:xfrm>
            <a:off x="2455892" y="3377782"/>
            <a:ext cx="1871271" cy="62958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Wilcoxan</a:t>
            </a:r>
            <a:r>
              <a:rPr lang="en-US" dirty="0">
                <a:solidFill>
                  <a:sysClr val="windowText" lastClr="000000"/>
                </a:solidFill>
              </a:rPr>
              <a:t> Signed rank test - single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A4CF857-2F56-6F73-9622-2DB05EB3C443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57469" y="1139253"/>
            <a:ext cx="2104868" cy="8419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9BE6044-D594-272D-B988-4EFEAF1A01B2}"/>
              </a:ext>
            </a:extLst>
          </p:cNvPr>
          <p:cNvCxnSpPr>
            <a:cxnSpLocks/>
            <a:stCxn id="4" idx="3"/>
            <a:endCxn id="33" idx="0"/>
          </p:cNvCxnSpPr>
          <p:nvPr/>
        </p:nvCxnSpPr>
        <p:spPr>
          <a:xfrm>
            <a:off x="6400803" y="1139253"/>
            <a:ext cx="2056151" cy="82738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307972-E8E4-FFFB-C84E-C9AF579A91E3}"/>
              </a:ext>
            </a:extLst>
          </p:cNvPr>
          <p:cNvSpPr txBox="1"/>
          <p:nvPr/>
        </p:nvSpPr>
        <p:spPr>
          <a:xfrm>
            <a:off x="2616426" y="7699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5EDE8-B1AE-FFB6-AB10-1A11E9082082}"/>
              </a:ext>
            </a:extLst>
          </p:cNvPr>
          <p:cNvSpPr txBox="1"/>
          <p:nvPr/>
        </p:nvSpPr>
        <p:spPr>
          <a:xfrm>
            <a:off x="7027069" y="797190"/>
            <a:ext cx="5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D2593F0-94B3-8ABD-1BDF-4828F9BD27B6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814473" y="2295993"/>
            <a:ext cx="207360" cy="10243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37537CD-8CC6-6C92-160B-350832664ACA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2893104" y="2295993"/>
            <a:ext cx="498424" cy="10817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180604-0A29-5E98-D705-D3599951AB9B}"/>
              </a:ext>
            </a:extLst>
          </p:cNvPr>
          <p:cNvSpPr txBox="1"/>
          <p:nvPr/>
        </p:nvSpPr>
        <p:spPr>
          <a:xfrm>
            <a:off x="210078" y="259622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98C70F-3BD1-11B5-5C86-DF0E8462BED1}"/>
              </a:ext>
            </a:extLst>
          </p:cNvPr>
          <p:cNvSpPr txBox="1"/>
          <p:nvPr/>
        </p:nvSpPr>
        <p:spPr>
          <a:xfrm>
            <a:off x="3413595" y="262349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A298A61-FE43-4A8D-C782-584B9972A1CC}"/>
              </a:ext>
            </a:extLst>
          </p:cNvPr>
          <p:cNvSpPr/>
          <p:nvPr/>
        </p:nvSpPr>
        <p:spPr>
          <a:xfrm>
            <a:off x="7521318" y="1966635"/>
            <a:ext cx="1871271" cy="629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Normally distributed?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07D727A-BB73-BDF9-A9B6-7FCBF4BC8579}"/>
              </a:ext>
            </a:extLst>
          </p:cNvPr>
          <p:cNvCxnSpPr>
            <a:cxnSpLocks/>
            <a:stCxn id="33" idx="1"/>
            <a:endCxn id="5" idx="0"/>
          </p:cNvCxnSpPr>
          <p:nvPr/>
        </p:nvCxnSpPr>
        <p:spPr>
          <a:xfrm rot="10800000" flipV="1">
            <a:off x="6615146" y="2281428"/>
            <a:ext cx="906173" cy="1038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AF52D9-62FE-2050-B334-4ABB092843E7}"/>
              </a:ext>
            </a:extLst>
          </p:cNvPr>
          <p:cNvSpPr txBox="1"/>
          <p:nvPr/>
        </p:nvSpPr>
        <p:spPr>
          <a:xfrm>
            <a:off x="6090799" y="262349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BB91C9D-8940-ADD0-9888-1211639755BC}"/>
              </a:ext>
            </a:extLst>
          </p:cNvPr>
          <p:cNvCxnSpPr>
            <a:cxnSpLocks/>
            <a:stCxn id="33" idx="3"/>
            <a:endCxn id="6" idx="0"/>
          </p:cNvCxnSpPr>
          <p:nvPr/>
        </p:nvCxnSpPr>
        <p:spPr>
          <a:xfrm>
            <a:off x="9392589" y="2281429"/>
            <a:ext cx="1550966" cy="10366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5D1D5D-DA6C-3F89-8B41-93CC23F74A15}"/>
              </a:ext>
            </a:extLst>
          </p:cNvPr>
          <p:cNvSpPr txBox="1"/>
          <p:nvPr/>
        </p:nvSpPr>
        <p:spPr>
          <a:xfrm>
            <a:off x="10976744" y="25814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77B59D7-8E34-55CC-C0EF-C4B82023FE12}"/>
              </a:ext>
            </a:extLst>
          </p:cNvPr>
          <p:cNvSpPr/>
          <p:nvPr/>
        </p:nvSpPr>
        <p:spPr>
          <a:xfrm>
            <a:off x="4299474" y="4559935"/>
            <a:ext cx="1791325" cy="6295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Independent or paired samples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F54B872-00BF-79A0-0A64-82EF66F58892}"/>
              </a:ext>
            </a:extLst>
          </p:cNvPr>
          <p:cNvSpPr/>
          <p:nvPr/>
        </p:nvSpPr>
        <p:spPr>
          <a:xfrm>
            <a:off x="5520821" y="5574056"/>
            <a:ext cx="1791325" cy="62958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Two sample related T-test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BE1B75C-0209-D42A-AB7C-D8BAE97B9B68}"/>
              </a:ext>
            </a:extLst>
          </p:cNvPr>
          <p:cNvCxnSpPr>
            <a:cxnSpLocks/>
            <a:stCxn id="45" idx="1"/>
            <a:endCxn id="9" idx="0"/>
          </p:cNvCxnSpPr>
          <p:nvPr/>
        </p:nvCxnSpPr>
        <p:spPr>
          <a:xfrm rot="10800000" flipV="1">
            <a:off x="3711960" y="4874728"/>
            <a:ext cx="587514" cy="7240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8F97B20-67E0-FF36-CDED-4E48B4E6A949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>
            <a:off x="6090799" y="4874729"/>
            <a:ext cx="325685" cy="6993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27598FD-D6BB-4165-0BFD-5BFE5959CB48}"/>
              </a:ext>
            </a:extLst>
          </p:cNvPr>
          <p:cNvCxnSpPr>
            <a:cxnSpLocks/>
            <a:stCxn id="5" idx="1"/>
            <a:endCxn id="45" idx="0"/>
          </p:cNvCxnSpPr>
          <p:nvPr/>
        </p:nvCxnSpPr>
        <p:spPr>
          <a:xfrm rot="10800000" flipV="1">
            <a:off x="5195137" y="3635113"/>
            <a:ext cx="513834" cy="9248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3C810D3-86A8-0D92-285E-5A130C6A38ED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7521318" y="3635114"/>
            <a:ext cx="464138" cy="9670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C6364C1-37DC-B4EA-DF25-B75051FA2879}"/>
              </a:ext>
            </a:extLst>
          </p:cNvPr>
          <p:cNvSpPr txBox="1"/>
          <p:nvPr/>
        </p:nvSpPr>
        <p:spPr>
          <a:xfrm>
            <a:off x="4746052" y="3885589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F3570F-0710-D981-2028-D6999AEB8A22}"/>
              </a:ext>
            </a:extLst>
          </p:cNvPr>
          <p:cNvSpPr txBox="1"/>
          <p:nvPr/>
        </p:nvSpPr>
        <p:spPr>
          <a:xfrm>
            <a:off x="8051844" y="3933987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41766B-8008-02BD-0C27-B4C3C62772E7}"/>
              </a:ext>
            </a:extLst>
          </p:cNvPr>
          <p:cNvSpPr txBox="1"/>
          <p:nvPr/>
        </p:nvSpPr>
        <p:spPr>
          <a:xfrm>
            <a:off x="2330779" y="5024842"/>
            <a:ext cx="13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3FB87F-6636-87EC-7B0C-D2B9F257DD20}"/>
              </a:ext>
            </a:extLst>
          </p:cNvPr>
          <p:cNvSpPr txBox="1"/>
          <p:nvPr/>
        </p:nvSpPr>
        <p:spPr>
          <a:xfrm>
            <a:off x="6400803" y="4980510"/>
            <a:ext cx="9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Paired</a:t>
            </a:r>
          </a:p>
        </p:txBody>
      </p:sp>
      <p:sp>
        <p:nvSpPr>
          <p:cNvPr id="15361" name="Rounded Rectangle 15360">
            <a:extLst>
              <a:ext uri="{FF2B5EF4-FFF2-40B4-BE49-F238E27FC236}">
                <a16:creationId xmlns:a16="http://schemas.microsoft.com/office/drawing/2014/main" id="{EE7DC998-8037-7BDD-314E-D660A26ABAA1}"/>
              </a:ext>
            </a:extLst>
          </p:cNvPr>
          <p:cNvSpPr/>
          <p:nvPr/>
        </p:nvSpPr>
        <p:spPr>
          <a:xfrm>
            <a:off x="10268895" y="5571985"/>
            <a:ext cx="1871271" cy="62958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Wilcoxan</a:t>
            </a:r>
            <a:r>
              <a:rPr lang="en-US" dirty="0">
                <a:solidFill>
                  <a:sysClr val="windowText" lastClr="000000"/>
                </a:solidFill>
              </a:rPr>
              <a:t> Signed rank test – paired</a:t>
            </a:r>
          </a:p>
        </p:txBody>
      </p:sp>
      <p:cxnSp>
        <p:nvCxnSpPr>
          <p:cNvPr id="15363" name="Elbow Connector 15362">
            <a:extLst>
              <a:ext uri="{FF2B5EF4-FFF2-40B4-BE49-F238E27FC236}">
                <a16:creationId xmlns:a16="http://schemas.microsoft.com/office/drawing/2014/main" id="{7615FB6B-2297-E884-37E5-4C936BFCFC2B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rot="10800000" flipV="1">
            <a:off x="9700580" y="3632822"/>
            <a:ext cx="347312" cy="9648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7" name="TextBox 15366">
            <a:extLst>
              <a:ext uri="{FF2B5EF4-FFF2-40B4-BE49-F238E27FC236}">
                <a16:creationId xmlns:a16="http://schemas.microsoft.com/office/drawing/2014/main" id="{13B588EB-6258-0C5A-C4F7-B6087EE5C63D}"/>
              </a:ext>
            </a:extLst>
          </p:cNvPr>
          <p:cNvSpPr txBox="1"/>
          <p:nvPr/>
        </p:nvSpPr>
        <p:spPr>
          <a:xfrm>
            <a:off x="9161331" y="3947616"/>
            <a:ext cx="55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Ind.</a:t>
            </a:r>
          </a:p>
        </p:txBody>
      </p:sp>
      <p:cxnSp>
        <p:nvCxnSpPr>
          <p:cNvPr id="15368" name="Elbow Connector 15367">
            <a:extLst>
              <a:ext uri="{FF2B5EF4-FFF2-40B4-BE49-F238E27FC236}">
                <a16:creationId xmlns:a16="http://schemas.microsoft.com/office/drawing/2014/main" id="{AB91C5B9-61B9-05DD-3D26-E4CB46830547}"/>
              </a:ext>
            </a:extLst>
          </p:cNvPr>
          <p:cNvCxnSpPr>
            <a:cxnSpLocks/>
            <a:stCxn id="6" idx="3"/>
            <a:endCxn id="15361" idx="0"/>
          </p:cNvCxnSpPr>
          <p:nvPr/>
        </p:nvCxnSpPr>
        <p:spPr>
          <a:xfrm flipH="1">
            <a:off x="11204531" y="3632823"/>
            <a:ext cx="634686" cy="1939162"/>
          </a:xfrm>
          <a:prstGeom prst="bentConnector4">
            <a:avLst>
              <a:gd name="adj1" fmla="val -36018"/>
              <a:gd name="adj2" fmla="val 5811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1" name="TextBox 15370">
            <a:extLst>
              <a:ext uri="{FF2B5EF4-FFF2-40B4-BE49-F238E27FC236}">
                <a16:creationId xmlns:a16="http://schemas.microsoft.com/office/drawing/2014/main" id="{68E544D6-D822-83A1-5D74-1837F7C71BB8}"/>
              </a:ext>
            </a:extLst>
          </p:cNvPr>
          <p:cNvSpPr txBox="1"/>
          <p:nvPr/>
        </p:nvSpPr>
        <p:spPr>
          <a:xfrm>
            <a:off x="11385043" y="4141771"/>
            <a:ext cx="6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24420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B91DE-E471-F48E-9759-430965AB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Sampling and Reproducibility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1777-3EAB-684B-2467-3FC1DEAF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/>
          </a:bodyPr>
          <a:lstStyle/>
          <a:p>
            <a:r>
              <a:rPr lang="en-US" dirty="0"/>
              <a:t>When we collect data we are taking a snapshot of a fragment of a larger continuously existing system.</a:t>
            </a:r>
          </a:p>
          <a:p>
            <a:r>
              <a:rPr lang="en-US" dirty="0"/>
              <a:t>Every sample we take is going to be a little different.</a:t>
            </a:r>
          </a:p>
          <a:p>
            <a:r>
              <a:rPr lang="en-US" dirty="0"/>
              <a:t>Did the system change?</a:t>
            </a:r>
          </a:p>
        </p:txBody>
      </p:sp>
      <p:pic>
        <p:nvPicPr>
          <p:cNvPr id="2050" name="Picture 2" descr="Water Sample Collection from the Boise River | U.S. Geological Survey">
            <a:extLst>
              <a:ext uri="{FF2B5EF4-FFF2-40B4-BE49-F238E27FC236}">
                <a16:creationId xmlns:a16="http://schemas.microsoft.com/office/drawing/2014/main" id="{5194CA82-837D-5EB0-44E3-5F0821AD4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7" r="111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9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CAD2-6640-38F6-4824-25083675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Normal (Gaussian) Distribution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A018-887C-3F3E-EB9C-B89CC8A1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When you sample from a stable system your results will generally be represented by a normal distribution.</a:t>
            </a:r>
          </a:p>
          <a:p>
            <a:r>
              <a:rPr lang="en-US" sz="2400" dirty="0"/>
              <a:t>Normal distributions are balanced around the mean (mean = median) </a:t>
            </a:r>
          </a:p>
          <a:p>
            <a:r>
              <a:rPr lang="en-US" sz="2400" dirty="0"/>
              <a:t>Standard deviation describes how much noise or churn there is between samples.</a:t>
            </a:r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CC0E65CA-C2D5-72FA-C05A-31A4754CF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9824" y="1380744"/>
            <a:ext cx="6451544" cy="44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9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5116-1937-F360-8EF8-9A24E95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Sampling from a normal distribution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E4CFE6-52B0-9269-21DB-5513BB757C94}"/>
              </a:ext>
            </a:extLst>
          </p:cNvPr>
          <p:cNvGrpSpPr/>
          <p:nvPr/>
        </p:nvGrpSpPr>
        <p:grpSpPr>
          <a:xfrm>
            <a:off x="2593298" y="1753849"/>
            <a:ext cx="6920048" cy="4751083"/>
            <a:chOff x="2079047" y="1753849"/>
            <a:chExt cx="7434299" cy="5104151"/>
          </a:xfrm>
        </p:grpSpPr>
        <p:pic>
          <p:nvPicPr>
            <p:cNvPr id="6" name="Picture 4" descr="undefined">
              <a:extLst>
                <a:ext uri="{FF2B5EF4-FFF2-40B4-BE49-F238E27FC236}">
                  <a16:creationId xmlns:a16="http://schemas.microsoft.com/office/drawing/2014/main" id="{BB3EF57A-4AB8-02CA-E517-6E6D77C37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79047" y="1978260"/>
              <a:ext cx="7434299" cy="487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105DB1-C5D6-78AD-EAF8-74297EFE9CAD}"/>
                </a:ext>
              </a:extLst>
            </p:cNvPr>
            <p:cNvCxnSpPr/>
            <p:nvPr/>
          </p:nvCxnSpPr>
          <p:spPr>
            <a:xfrm>
              <a:off x="5291528" y="22934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88C226-DDB7-5C11-45E3-5EB3271876DC}"/>
                </a:ext>
              </a:extLst>
            </p:cNvPr>
            <p:cNvCxnSpPr/>
            <p:nvPr/>
          </p:nvCxnSpPr>
          <p:spPr>
            <a:xfrm>
              <a:off x="5796196" y="1753849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F580EF-3872-4779-3ADF-F58FF9424839}"/>
                </a:ext>
              </a:extLst>
            </p:cNvPr>
            <p:cNvCxnSpPr/>
            <p:nvPr/>
          </p:nvCxnSpPr>
          <p:spPr>
            <a:xfrm>
              <a:off x="5548859" y="22934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721C59-629A-27F6-0B86-B628F5A5BFDF}"/>
                </a:ext>
              </a:extLst>
            </p:cNvPr>
            <p:cNvCxnSpPr/>
            <p:nvPr/>
          </p:nvCxnSpPr>
          <p:spPr>
            <a:xfrm>
              <a:off x="5443928" y="24458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0DD1C1-374A-45A6-3401-D8D573ECA7B6}"/>
                </a:ext>
              </a:extLst>
            </p:cNvPr>
            <p:cNvCxnSpPr/>
            <p:nvPr/>
          </p:nvCxnSpPr>
          <p:spPr>
            <a:xfrm>
              <a:off x="6555699" y="2023672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5B570C-A789-7674-B5F3-127D71EA2CA8}"/>
                </a:ext>
              </a:extLst>
            </p:cNvPr>
            <p:cNvCxnSpPr/>
            <p:nvPr/>
          </p:nvCxnSpPr>
          <p:spPr>
            <a:xfrm>
              <a:off x="6160958" y="1753849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F3DE41-F0F5-F0A2-521F-E1F9ED0AFC44}"/>
                </a:ext>
              </a:extLst>
            </p:cNvPr>
            <p:cNvCxnSpPr/>
            <p:nvPr/>
          </p:nvCxnSpPr>
          <p:spPr>
            <a:xfrm>
              <a:off x="6840512" y="27506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34EA5C-C6DB-DF37-9C8F-D5776C099A07}"/>
                </a:ext>
              </a:extLst>
            </p:cNvPr>
            <p:cNvCxnSpPr/>
            <p:nvPr/>
          </p:nvCxnSpPr>
          <p:spPr>
            <a:xfrm>
              <a:off x="4681928" y="3878484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92BB41-859E-A56C-1394-D2591101BFDC}"/>
                </a:ext>
              </a:extLst>
            </p:cNvPr>
            <p:cNvCxnSpPr/>
            <p:nvPr/>
          </p:nvCxnSpPr>
          <p:spPr>
            <a:xfrm>
              <a:off x="7170295" y="3429000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AFE1FF-752E-72D7-0176-D9A57255751D}"/>
                </a:ext>
              </a:extLst>
            </p:cNvPr>
            <p:cNvCxnSpPr/>
            <p:nvPr/>
          </p:nvCxnSpPr>
          <p:spPr>
            <a:xfrm>
              <a:off x="8534400" y="4891790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44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5116-1937-F360-8EF8-9A24E95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don’t get infinite money or time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E4CFE6-52B0-9269-21DB-5513BB757C94}"/>
              </a:ext>
            </a:extLst>
          </p:cNvPr>
          <p:cNvGrpSpPr/>
          <p:nvPr/>
        </p:nvGrpSpPr>
        <p:grpSpPr>
          <a:xfrm>
            <a:off x="2593298" y="1753849"/>
            <a:ext cx="6920048" cy="4751083"/>
            <a:chOff x="2079047" y="1753849"/>
            <a:chExt cx="7434299" cy="5104151"/>
          </a:xfrm>
        </p:grpSpPr>
        <p:pic>
          <p:nvPicPr>
            <p:cNvPr id="6" name="Picture 4" descr="undefined">
              <a:extLst>
                <a:ext uri="{FF2B5EF4-FFF2-40B4-BE49-F238E27FC236}">
                  <a16:creationId xmlns:a16="http://schemas.microsoft.com/office/drawing/2014/main" id="{BB3EF57A-4AB8-02CA-E517-6E6D77C37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079047" y="1978260"/>
              <a:ext cx="7434299" cy="4879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105DB1-C5D6-78AD-EAF8-74297EFE9CAD}"/>
                </a:ext>
              </a:extLst>
            </p:cNvPr>
            <p:cNvCxnSpPr/>
            <p:nvPr/>
          </p:nvCxnSpPr>
          <p:spPr>
            <a:xfrm>
              <a:off x="5291528" y="22934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88C226-DDB7-5C11-45E3-5EB3271876DC}"/>
                </a:ext>
              </a:extLst>
            </p:cNvPr>
            <p:cNvCxnSpPr/>
            <p:nvPr/>
          </p:nvCxnSpPr>
          <p:spPr>
            <a:xfrm>
              <a:off x="5796196" y="1753849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F580EF-3872-4779-3ADF-F58FF9424839}"/>
                </a:ext>
              </a:extLst>
            </p:cNvPr>
            <p:cNvCxnSpPr/>
            <p:nvPr/>
          </p:nvCxnSpPr>
          <p:spPr>
            <a:xfrm>
              <a:off x="5548859" y="22934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721C59-629A-27F6-0B86-B628F5A5BFDF}"/>
                </a:ext>
              </a:extLst>
            </p:cNvPr>
            <p:cNvCxnSpPr/>
            <p:nvPr/>
          </p:nvCxnSpPr>
          <p:spPr>
            <a:xfrm>
              <a:off x="5443928" y="24458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0DD1C1-374A-45A6-3401-D8D573ECA7B6}"/>
                </a:ext>
              </a:extLst>
            </p:cNvPr>
            <p:cNvCxnSpPr/>
            <p:nvPr/>
          </p:nvCxnSpPr>
          <p:spPr>
            <a:xfrm>
              <a:off x="6555699" y="2023672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5B570C-A789-7674-B5F3-127D71EA2CA8}"/>
                </a:ext>
              </a:extLst>
            </p:cNvPr>
            <p:cNvCxnSpPr/>
            <p:nvPr/>
          </p:nvCxnSpPr>
          <p:spPr>
            <a:xfrm>
              <a:off x="6160958" y="1753849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F3DE41-F0F5-F0A2-521F-E1F9ED0AFC44}"/>
                </a:ext>
              </a:extLst>
            </p:cNvPr>
            <p:cNvCxnSpPr/>
            <p:nvPr/>
          </p:nvCxnSpPr>
          <p:spPr>
            <a:xfrm>
              <a:off x="6840512" y="2750695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34EA5C-C6DB-DF37-9C8F-D5776C099A07}"/>
                </a:ext>
              </a:extLst>
            </p:cNvPr>
            <p:cNvCxnSpPr/>
            <p:nvPr/>
          </p:nvCxnSpPr>
          <p:spPr>
            <a:xfrm>
              <a:off x="4681928" y="3878484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92BB41-859E-A56C-1394-D2591101BFDC}"/>
                </a:ext>
              </a:extLst>
            </p:cNvPr>
            <p:cNvCxnSpPr/>
            <p:nvPr/>
          </p:nvCxnSpPr>
          <p:spPr>
            <a:xfrm>
              <a:off x="7170295" y="3429000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AFE1FF-752E-72D7-0176-D9A57255751D}"/>
                </a:ext>
              </a:extLst>
            </p:cNvPr>
            <p:cNvCxnSpPr/>
            <p:nvPr/>
          </p:nvCxnSpPr>
          <p:spPr>
            <a:xfrm>
              <a:off x="8534400" y="4891790"/>
              <a:ext cx="0" cy="539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F154D0-9A52-D2DE-8803-DC010C44EB38}"/>
              </a:ext>
            </a:extLst>
          </p:cNvPr>
          <p:cNvGrpSpPr/>
          <p:nvPr/>
        </p:nvGrpSpPr>
        <p:grpSpPr>
          <a:xfrm>
            <a:off x="90552" y="2404516"/>
            <a:ext cx="11950414" cy="2801716"/>
            <a:chOff x="90552" y="2404516"/>
            <a:chExt cx="11950414" cy="2801716"/>
          </a:xfrm>
        </p:grpSpPr>
        <p:pic>
          <p:nvPicPr>
            <p:cNvPr id="4098" name="Picture 2" descr="Money Tree: Symbol of Wealth in Vastu and Feng Shui">
              <a:extLst>
                <a:ext uri="{FF2B5EF4-FFF2-40B4-BE49-F238E27FC236}">
                  <a16:creationId xmlns:a16="http://schemas.microsoft.com/office/drawing/2014/main" id="{77BA6146-F213-D18A-1291-F4C6369A9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250" y="2404516"/>
              <a:ext cx="2801716" cy="2801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Dali Melting Desk Clock Gold – Cleveland Museum of Art">
              <a:extLst>
                <a:ext uri="{FF2B5EF4-FFF2-40B4-BE49-F238E27FC236}">
                  <a16:creationId xmlns:a16="http://schemas.microsoft.com/office/drawing/2014/main" id="{350A1758-C837-F222-9F72-C81B62D69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0" y="2900341"/>
              <a:ext cx="2273412" cy="227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&quot;No&quot; Symbol 19">
              <a:extLst>
                <a:ext uri="{FF2B5EF4-FFF2-40B4-BE49-F238E27FC236}">
                  <a16:creationId xmlns:a16="http://schemas.microsoft.com/office/drawing/2014/main" id="{19B3604F-157B-1179-13F7-14B53EAE1E26}"/>
                </a:ext>
              </a:extLst>
            </p:cNvPr>
            <p:cNvSpPr/>
            <p:nvPr/>
          </p:nvSpPr>
          <p:spPr>
            <a:xfrm>
              <a:off x="9504361" y="2758483"/>
              <a:ext cx="2431818" cy="2203261"/>
            </a:xfrm>
            <a:prstGeom prst="noSmoking">
              <a:avLst>
                <a:gd name="adj" fmla="val 1053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&quot;No&quot; Symbol 20">
              <a:extLst>
                <a:ext uri="{FF2B5EF4-FFF2-40B4-BE49-F238E27FC236}">
                  <a16:creationId xmlns:a16="http://schemas.microsoft.com/office/drawing/2014/main" id="{BD8CDB8B-E90A-32BC-DF5A-AAE2038C9754}"/>
                </a:ext>
              </a:extLst>
            </p:cNvPr>
            <p:cNvSpPr/>
            <p:nvPr/>
          </p:nvSpPr>
          <p:spPr>
            <a:xfrm>
              <a:off x="90552" y="2684928"/>
              <a:ext cx="2431818" cy="2203261"/>
            </a:xfrm>
            <a:prstGeom prst="noSmoking">
              <a:avLst>
                <a:gd name="adj" fmla="val 1053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9672F-84FE-8340-06F5-E35EE3E1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One-Sample (“Student’s”) T-test</a:t>
            </a:r>
          </a:p>
        </p:txBody>
      </p:sp>
      <p:sp>
        <p:nvSpPr>
          <p:cNvPr id="820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2645-48E7-FC37-A4CF-F29E290F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Looks at one sample set. </a:t>
            </a:r>
          </a:p>
          <a:p>
            <a:r>
              <a:rPr lang="en-US" dirty="0"/>
              <a:t>Asks does the sample set have the same mean as a specific expected value.</a:t>
            </a:r>
          </a:p>
          <a:p>
            <a:r>
              <a:rPr lang="en-US" dirty="0"/>
              <a:t>Provides a p-value for support of the hypothesis.</a:t>
            </a:r>
          </a:p>
          <a:p>
            <a:r>
              <a:rPr lang="en-US" dirty="0"/>
              <a:t>THE HYPOTHESIS: The mean of the sample set is equal to the expected value.</a:t>
            </a:r>
          </a:p>
          <a:p>
            <a:r>
              <a:rPr lang="en-US" dirty="0"/>
              <a:t>In general we reject the hypothesis if p&lt;0.05 although in some cases other thresholds may be used.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194" name="Picture 2" descr="William Sealy Gosset - Wikipedia">
            <a:extLst>
              <a:ext uri="{FF2B5EF4-FFF2-40B4-BE49-F238E27FC236}">
                <a16:creationId xmlns:a16="http://schemas.microsoft.com/office/drawing/2014/main" id="{E08F62C0-61C5-EB20-D13D-D3B4EA76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9289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A4AE0-B8DF-2DD4-F0CD-69DE011E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264539" cy="1065276"/>
          </a:xfrm>
        </p:spPr>
        <p:txBody>
          <a:bodyPr anchor="b">
            <a:normAutofit/>
          </a:bodyPr>
          <a:lstStyle/>
          <a:p>
            <a:r>
              <a:rPr lang="en-US" sz="5000" dirty="0"/>
              <a:t>Why rejection test???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364B-CF36-B2B1-E9D1-032C35BD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994716" cy="354787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With a finite sample size you cannot prove that the data follows a certain distribution or has an exact mean. </a:t>
            </a:r>
          </a:p>
          <a:p>
            <a:r>
              <a:rPr lang="en-US" dirty="0"/>
              <a:t>The mean could be 0, or 0.001 or 0.00345 - you’d really never know. </a:t>
            </a:r>
          </a:p>
          <a:p>
            <a:r>
              <a:rPr lang="en-US" dirty="0"/>
              <a:t>What you can do is make a hypothesis that the data is true and ask if that hypothesis is rejected.</a:t>
            </a:r>
          </a:p>
          <a:p>
            <a:r>
              <a:rPr lang="en-US" dirty="0"/>
              <a:t>You can reject the improbable.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146" name="Picture 2" descr="Sherlock Holmes Rights Dispute Roils Baker Street - The New York Times">
            <a:extLst>
              <a:ext uri="{FF2B5EF4-FFF2-40B4-BE49-F238E27FC236}">
                <a16:creationId xmlns:a16="http://schemas.microsoft.com/office/drawing/2014/main" id="{741C24E7-2D22-F93D-1312-4A46AE53C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8930" y="640080"/>
            <a:ext cx="39463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9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3F0F-DF7F-E215-05FB-02F62172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107152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Don’t forget what you’ve actually learned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D97D-8BE1-9164-23BC-170B4467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997540" cy="454814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“[H]e distrusted the kind of person who’d take one look at another man and say in a lordly voice to his companion, “Ah, my dear sir, I can tell you nothing except that he is a left-handed stonemason who has spent some years in the merchant navy and has recently fallen on hard times,” and then unroll a lot of supercilious commentary about calluses and stance and the state of a man’s boots, when exactly the same comments could apply to a man who was wearing his old clothes because he’d been doing a spot of home bricklaying for a new barbecue pit, and had been tattooed once when he was drunk and seventeen and in fact got seasick on a wet pavement. What arrogance! What an insult to the rich and chaotic variety of the human experience!” </a:t>
            </a:r>
            <a:br>
              <a:rPr lang="en-US" sz="2200" b="1" dirty="0"/>
            </a:b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― Terry Pratchett, Feet of Clay </a:t>
            </a:r>
          </a:p>
          <a:p>
            <a:endParaRPr lang="en-US" sz="1700" dirty="0"/>
          </a:p>
        </p:txBody>
      </p:sp>
      <p:pic>
        <p:nvPicPr>
          <p:cNvPr id="7170" name="Picture 2" descr="short vimes appreciator — reread feet of clay, vimes is doing his best!!">
            <a:extLst>
              <a:ext uri="{FF2B5EF4-FFF2-40B4-BE49-F238E27FC236}">
                <a16:creationId xmlns:a16="http://schemas.microsoft.com/office/drawing/2014/main" id="{F4050336-CEA4-DA2E-0CCD-B1E105DB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r="24260" b="-2"/>
          <a:stretch/>
        </p:blipFill>
        <p:spPr bwMode="auto">
          <a:xfrm>
            <a:off x="7678443" y="2071314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E8BB2-A8B4-547F-8EE0-9CDECB71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or Two tails?</a:t>
            </a:r>
          </a:p>
        </p:txBody>
      </p:sp>
      <p:pic>
        <p:nvPicPr>
          <p:cNvPr id="9218" name="Picture 2" descr="One sample t-test • Simply explained - DATAtab">
            <a:extLst>
              <a:ext uri="{FF2B5EF4-FFF2-40B4-BE49-F238E27FC236}">
                <a16:creationId xmlns:a16="http://schemas.microsoft.com/office/drawing/2014/main" id="{BE40F74F-E209-2C65-AC11-A0A4750A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384753"/>
            <a:ext cx="10512547" cy="33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9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11603</TotalTime>
  <Words>651</Words>
  <Application>Microsoft Macintosh PowerPoint</Application>
  <PresentationFormat>Widescreen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Are these different?</vt:lpstr>
      <vt:lpstr>Sampling and Reproducibility</vt:lpstr>
      <vt:lpstr>Normal (Gaussian) Distribution</vt:lpstr>
      <vt:lpstr>Sampling from a normal distribution</vt:lpstr>
      <vt:lpstr>You don’t get infinite money or time</vt:lpstr>
      <vt:lpstr>One-Sample (“Student’s”) T-test</vt:lpstr>
      <vt:lpstr>Why rejection test???</vt:lpstr>
      <vt:lpstr>Don’t forget what you’ve actually learned</vt:lpstr>
      <vt:lpstr>One or Two tails?</vt:lpstr>
      <vt:lpstr>Recapping p-values</vt:lpstr>
      <vt:lpstr>Two sample T-test</vt:lpstr>
      <vt:lpstr>Assumptions of the 2 sample t-test</vt:lpstr>
      <vt:lpstr>Independent vs Paired samples</vt:lpstr>
      <vt:lpstr>Equal vs Unequal Variance</vt:lpstr>
      <vt:lpstr>Non-normal distributions – Wilcoxan Rank sum test / Mann-Whitney U test</vt:lpstr>
      <vt:lpstr>Wilcoxan Signed Rank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these different?</dc:title>
  <dc:creator>Cahill, James</dc:creator>
  <cp:lastModifiedBy>Cahill, James</cp:lastModifiedBy>
  <cp:revision>2</cp:revision>
  <dcterms:created xsi:type="dcterms:W3CDTF">2024-11-07T13:48:10Z</dcterms:created>
  <dcterms:modified xsi:type="dcterms:W3CDTF">2024-11-15T15:11:51Z</dcterms:modified>
</cp:coreProperties>
</file>