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256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2pPr>
            <a:lvl3pPr marL="1701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3pPr>
            <a:lvl4pPr marL="2145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2590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256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2pPr>
            <a:lvl3pPr marL="1701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3pPr>
            <a:lvl4pPr marL="2145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2590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256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2pPr>
            <a:lvl3pPr marL="1701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3pPr>
            <a:lvl4pPr marL="21456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2590120" indent="-494620">
              <a:spcBef>
                <a:spcPts val="38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333500" indent="-571500">
              <a:defRPr sz="3600"/>
            </a:lvl2pPr>
            <a:lvl3pPr marL="1778000" indent="-571500">
              <a:defRPr sz="3600"/>
            </a:lvl3pPr>
            <a:lvl4pPr marL="2222500" indent="-571500">
              <a:defRPr sz="4200"/>
            </a:lvl4pPr>
            <a:lvl5pPr marL="2667000" indent="-571500">
              <a:defRPr sz="4200"/>
            </a:lvl5pPr>
          </a:lstStyle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  <a:lvl2pPr marL="1333500" indent="-571500">
              <a:spcBef>
                <a:spcPts val="48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2pPr>
            <a:lvl3pPr marL="1778000" indent="-571500">
              <a:spcBef>
                <a:spcPts val="48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3pPr>
            <a:lvl4pPr marL="2222500" indent="-571500">
              <a:spcBef>
                <a:spcPts val="48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4pPr>
            <a:lvl5pPr marL="2667000" indent="-571500">
              <a:spcBef>
                <a:spcPts val="480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66924" y="1765300"/>
            <a:ext cx="12070953" cy="704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2pPr marL="1333500" indent="-571500">
              <a:defRPr sz="3600"/>
            </a:lvl2pPr>
            <a:lvl3pPr marL="1778000" indent="-571500">
              <a:defRPr sz="3600"/>
            </a:lvl3pPr>
            <a:lvl4pPr marL="2222500" indent="-571500">
              <a:defRPr sz="4200"/>
            </a:lvl4pPr>
            <a:lvl5pPr marL="2667000" indent="-571500">
              <a:defRPr sz="4200"/>
            </a:lvl5pPr>
          </a:lstStyle>
          <a:p>
            <a:pPr lvl="0">
              <a:defRPr sz="1800"/>
            </a:pPr>
            <a:r>
              <a:rPr sz="4000"/>
              <a:t>Body Level One</a:t>
            </a:r>
            <a:endParaRPr sz="40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1pPr>
      <a:lvl2pPr indent="2286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2pPr>
      <a:lvl3pPr indent="4572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3pPr>
      <a:lvl4pPr indent="6858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4pPr>
      <a:lvl5pPr indent="9144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5pPr>
      <a:lvl6pPr indent="11430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6pPr>
      <a:lvl7pPr indent="13716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7pPr>
      <a:lvl8pPr indent="16002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8pPr>
      <a:lvl9pPr indent="1828800" algn="ctr" defTabSz="584200">
        <a:defRPr sz="6000">
          <a:solidFill>
            <a:srgbClr val="424242"/>
          </a:solidFill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1pPr>
      <a:lvl2pPr marL="13062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2pPr>
      <a:lvl3pPr marL="17507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3pPr>
      <a:lvl4pPr marL="21952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4pPr>
      <a:lvl5pPr marL="26397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5pPr>
      <a:lvl6pPr marL="29953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6pPr>
      <a:lvl7pPr marL="33509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7pPr>
      <a:lvl8pPr marL="37065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8pPr>
      <a:lvl9pPr marL="4062185" indent="-544285" defTabSz="584200">
        <a:spcBef>
          <a:spcPts val="2400"/>
        </a:spcBef>
        <a:buSzPct val="171000"/>
        <a:buChar char="•"/>
        <a:defRPr sz="40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forge.net/projects/jacamo/files/" TargetMode="External"/><Relationship Id="rId3" Type="http://schemas.openxmlformats.org/officeDocument/2006/relationships/hyperlink" Target="http://jacamo.sourceforge.net/eclipseplugin/tutorial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70000" y="1638300"/>
            <a:ext cx="10464800" cy="2006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424242"/>
                </a:solidFill>
              </a:rPr>
              <a:t>Practical Session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3771900"/>
            <a:ext cx="10464800" cy="2387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Programming Multiagent Systems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WESAAC 2013</a:t>
            </a:r>
          </a:p>
        </p:txBody>
      </p:sp>
      <p:sp>
        <p:nvSpPr>
          <p:cNvPr id="59" name="Shape 59"/>
          <p:cNvSpPr/>
          <p:nvPr/>
        </p:nvSpPr>
        <p:spPr>
          <a:xfrm>
            <a:off x="1921879" y="6159500"/>
            <a:ext cx="4260405" cy="359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Olivier Boissier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Rafael H. Bordini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Jomi F. Hübner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Alessandro Ricci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715000" y="6572300"/>
            <a:ext cx="5253228" cy="22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(EMSE, France)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(PUC-RS,Brazil)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(UFSC, Brazil)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(Bologna University, Italy)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BuildHouseAuctionAr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220804"/>
            <a:ext cx="11011707" cy="73025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src/env/tools/AuctionArt.java</a:t>
            </a:r>
          </a:p>
        </p:txBody>
      </p:sp>
      <p:pic>
        <p:nvPicPr>
          <p:cNvPr id="102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021" y="2276118"/>
            <a:ext cx="12827001" cy="7191419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Contracting: Agent Side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Giacomo has plans to launch all auctions by creating the corresponding artifacts</a:t>
            </a:r>
            <a:endParaRPr sz="4000"/>
          </a:p>
          <a:p>
            <a:pPr lvl="0">
              <a:defRPr sz="1800"/>
            </a:pPr>
            <a:r>
              <a:rPr sz="4000"/>
              <a:t>Company agents have plans to look for the auction artifacts of their interest and plans defining their own bidding strategy</a:t>
            </a:r>
            <a:endParaRPr sz="4000"/>
          </a:p>
          <a:p>
            <a:pPr lvl="0">
              <a:defRPr sz="1800"/>
            </a:pPr>
            <a:r>
              <a:rPr sz="4000"/>
              <a:t>After some time Giacomo looks at the best bid in each auction artifact and awards a contract for the winning company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src/agt/giacomo.asl</a:t>
            </a:r>
          </a:p>
        </p:txBody>
      </p:sp>
      <p:pic>
        <p:nvPicPr>
          <p:cNvPr id="110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3014266"/>
            <a:ext cx="12561078" cy="521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src/agt/giacomo.asl</a:t>
            </a:r>
          </a:p>
        </p:txBody>
      </p:sp>
      <p:pic>
        <p:nvPicPr>
          <p:cNvPr id="114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800" y="2451100"/>
            <a:ext cx="12309907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src/agt/companyA.asl</a:t>
            </a:r>
          </a:p>
        </p:txBody>
      </p:sp>
      <p:pic>
        <p:nvPicPr>
          <p:cNvPr id="118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383" y="2641600"/>
            <a:ext cx="12714838" cy="631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Eclipse Project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Requirements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66924" y="1840954"/>
            <a:ext cx="12070953" cy="70495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JaCaMo &gt;= 0.4 (</a:t>
            </a:r>
            <a:r>
              <a:rPr sz="4000" u="sng">
                <a:hlinkClick r:id="rId2" invalidUrl="" action="" tgtFrame="" tooltip="" history="1" highlightClick="0" endSnd="0"/>
              </a:rPr>
              <a:t>link</a:t>
            </a:r>
            <a:r>
              <a:rPr sz="4000"/>
              <a:t>), that includes</a:t>
            </a:r>
            <a:endParaRPr sz="4000"/>
          </a:p>
          <a:p>
            <a:pPr lvl="1">
              <a:defRPr sz="1800"/>
            </a:pPr>
            <a:r>
              <a:rPr sz="3600"/>
              <a:t>The code of the application used in this tutorial</a:t>
            </a:r>
            <a:endParaRPr sz="3600"/>
          </a:p>
          <a:p>
            <a:pPr lvl="1">
              <a:defRPr sz="1800"/>
            </a:pPr>
            <a:r>
              <a:rPr sz="3600"/>
              <a:t>Documentation</a:t>
            </a:r>
            <a:endParaRPr sz="3600"/>
          </a:p>
          <a:p>
            <a:pPr lvl="1">
              <a:defRPr sz="1800"/>
            </a:pPr>
            <a:r>
              <a:rPr sz="3600"/>
              <a:t>More examples</a:t>
            </a:r>
            <a:endParaRPr sz="3600"/>
          </a:p>
          <a:p>
            <a:pPr lvl="0">
              <a:defRPr sz="1800"/>
            </a:pPr>
            <a:r>
              <a:rPr sz="4000"/>
              <a:t>Eclipse &gt;= Luna </a:t>
            </a:r>
            <a:endParaRPr sz="4000"/>
          </a:p>
          <a:p>
            <a:pPr lvl="0">
              <a:defRPr sz="1800"/>
            </a:pPr>
            <a:r>
              <a:rPr sz="4000"/>
              <a:t>JaCaMo Eclipse plugin (</a:t>
            </a:r>
            <a:r>
              <a:rPr sz="4000" u="sng">
                <a:hlinkClick r:id="rId3" invalidUrl="" action="" tgtFrame="" tooltip="" history="1" highlightClick="0" endSnd="0"/>
              </a:rPr>
              <a:t>link</a:t>
            </a:r>
            <a:r>
              <a:rPr sz="4000"/>
              <a:t>)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29" name="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690" y="941140"/>
            <a:ext cx="10685420" cy="7871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2" name="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007" y="-29534"/>
            <a:ext cx="7544786" cy="9812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Scenario (1)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Giacomo wants to build a house</a:t>
            </a:r>
            <a:endParaRPr sz="4000"/>
          </a:p>
          <a:p>
            <a:pPr lvl="0">
              <a:defRPr sz="1800"/>
            </a:pPr>
            <a:r>
              <a:rPr sz="4000"/>
              <a:t>We consider two main phases:</a:t>
            </a:r>
            <a:endParaRPr sz="4000"/>
          </a:p>
          <a:p>
            <a:pPr lvl="1" marL="1270000" indent="-635000">
              <a:buSzPct val="100000"/>
              <a:buAutoNum type="arabicPeriod" startAt="1"/>
              <a:defRPr sz="1800"/>
            </a:pPr>
            <a:r>
              <a:rPr sz="3600"/>
              <a:t>Contracting specialised companies</a:t>
            </a:r>
            <a:br>
              <a:rPr sz="3600"/>
            </a:br>
            <a:r>
              <a:rPr sz="3600"/>
              <a:t>Giacomo hires various companies specialised in different aspects of construction</a:t>
            </a:r>
            <a:endParaRPr sz="3600"/>
          </a:p>
          <a:p>
            <a:pPr lvl="1" marL="1270000" indent="-635000">
              <a:buSzPct val="100000"/>
              <a:buAutoNum type="arabicPeriod" startAt="1"/>
              <a:defRPr sz="1800"/>
            </a:pPr>
            <a:r>
              <a:rPr sz="3600"/>
              <a:t>Building the house</a:t>
            </a:r>
            <a:br>
              <a:rPr sz="3600"/>
            </a:br>
            <a:r>
              <a:rPr sz="3600"/>
              <a:t>Contractors execute the main workflow for building the house under Giacomo’s supervision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5" name="Screen Shot 2014-09-26 at 10.36.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341" y="0"/>
            <a:ext cx="11226118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812462"/>
            <a:ext cx="12725400" cy="8110464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Exercises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466924" y="1778000"/>
            <a:ext cx="12070953" cy="7049592"/>
          </a:xfrm>
          <a:prstGeom prst="rect">
            <a:avLst/>
          </a:prstGeom>
        </p:spPr>
        <p:txBody>
          <a:bodyPr/>
          <a:lstStyle/>
          <a:p>
            <a:pPr lvl="0" marL="705555" indent="-705555">
              <a:buSzPct val="100000"/>
              <a:buAutoNum type="arabicPeriod" startAt="1"/>
              <a:defRPr sz="1800"/>
            </a:pPr>
            <a:r>
              <a:rPr sz="4000"/>
              <a:t>Change the code of the auction artifact to:</a:t>
            </a:r>
            <a:endParaRPr sz="4000">
              <a:latin typeface="Courier"/>
              <a:ea typeface="Courier"/>
              <a:cs typeface="Courier"/>
              <a:sym typeface="Courier"/>
            </a:endParaRPr>
          </a:p>
          <a:p>
            <a:pPr lvl="1" marL="1270000" indent="-635000">
              <a:buSzPct val="100000"/>
              <a:buAutoNum type="alphaUcPeriod" startAt="1"/>
              <a:defRPr sz="1800"/>
            </a:pPr>
            <a:r>
              <a:rPr sz="3600"/>
              <a:t>create a new observable property that shows the state of the auction (open or closed) </a:t>
            </a:r>
            <a:endParaRPr sz="3600"/>
          </a:p>
          <a:p>
            <a:pPr lvl="1" marL="1270000" indent="-635000">
              <a:buSzPct val="100000"/>
              <a:buAutoNum type="alphaUcPeriod" startAt="1"/>
              <a:defRPr sz="1800"/>
            </a:pPr>
            <a:r>
              <a:rPr sz="3600"/>
              <a:t>add a new operation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clearAuction</a:t>
            </a:r>
            <a:br>
              <a:rPr sz="3600">
                <a:latin typeface="Courier"/>
                <a:ea typeface="Courier"/>
                <a:cs typeface="Courier"/>
                <a:sym typeface="Courier"/>
              </a:rPr>
            </a:br>
            <a:r>
              <a:rPr sz="36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3600"/>
              <a:t>after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clearAuction</a:t>
            </a:r>
            <a:r>
              <a:rPr sz="3600"/>
              <a:t>, the state of the auction becomes closed and attempts to use the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bid</a:t>
            </a:r>
            <a:r>
              <a:rPr sz="3600"/>
              <a:t> operation will fail)</a:t>
            </a:r>
            <a:endParaRPr sz="3600"/>
          </a:p>
          <a:p>
            <a:pPr lvl="0" marL="705555" indent="-705555">
              <a:buSzPct val="100000"/>
              <a:buAutoNum type="arabicPeriod" startAt="2"/>
              <a:defRPr sz="1800"/>
            </a:pPr>
            <a:r>
              <a:rPr sz="4000"/>
              <a:t>Change the house owner program so that the agent uses the new </a:t>
            </a:r>
            <a:r>
              <a:rPr sz="4000">
                <a:latin typeface="Courier"/>
                <a:ea typeface="Courier"/>
                <a:cs typeface="Courier"/>
                <a:sym typeface="Courier"/>
              </a:rPr>
              <a:t>clearAuction</a:t>
            </a:r>
            <a:r>
              <a:rPr sz="4000"/>
              <a:t> operation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Homework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05555" indent="-705555">
              <a:buSzPct val="100000"/>
              <a:buAutoNum type="arabicPeriod" startAt="1"/>
              <a:defRPr sz="1800"/>
            </a:pPr>
            <a:r>
              <a:rPr sz="4000"/>
              <a:t>Change the auction artifact so that it shows and manages the bidding deadline and has a new operation for starting the auction; the </a:t>
            </a:r>
            <a:r>
              <a:rPr sz="4000">
                <a:latin typeface="Courier"/>
                <a:ea typeface="Courier"/>
                <a:cs typeface="Courier"/>
                <a:sym typeface="Courier"/>
              </a:rPr>
              <a:t>clearAuction</a:t>
            </a:r>
            <a:r>
              <a:rPr sz="4000"/>
              <a:t> operation is no longer needed</a:t>
            </a:r>
            <a:endParaRPr sz="4000"/>
          </a:p>
          <a:p>
            <a:pPr lvl="0" marL="705555" indent="-705555">
              <a:buSzPct val="100000"/>
              <a:buAutoNum type="arabicPeriod" startAt="1"/>
              <a:defRPr sz="1800"/>
            </a:pPr>
            <a:r>
              <a:rPr sz="4000"/>
              <a:t>Create a new company for one of the tasks and give it any bidding strategy you like</a:t>
            </a:r>
            <a:br>
              <a:rPr sz="4000"/>
            </a:b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Homework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05555" indent="-705555">
              <a:buSzPct val="100000"/>
              <a:buAutoNum type="arabicPeriod" startAt="3"/>
              <a:defRPr sz="1800"/>
            </a:pPr>
            <a:r>
              <a:rPr sz="4000"/>
              <a:t>Choose a new auction mechanism and implement a new auction artifact that implements that mechanism; you should not change the agents for this exercise</a:t>
            </a:r>
            <a:br>
              <a:rPr sz="4000"/>
            </a:br>
            <a:endParaRPr sz="4000"/>
          </a:p>
          <a:p>
            <a:pPr lvl="0" marL="705555" indent="-705555">
              <a:buSzPct val="100000"/>
              <a:buAutoNum type="arabicPeriod" startAt="3"/>
              <a:defRPr sz="1800"/>
            </a:pPr>
            <a:r>
              <a:rPr sz="4000"/>
              <a:t>Now choose another mechanism that will require different strategies in the agents and implement them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Moise Specification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Building Phase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After all auctions are over, Giacomo sends messages for the hired companies to enter into the execution phase</a:t>
            </a:r>
            <a:endParaRPr sz="4000"/>
          </a:p>
          <a:p>
            <a:pPr lvl="0">
              <a:defRPr sz="1800"/>
            </a:pPr>
            <a:r>
              <a:rPr sz="4000"/>
              <a:t>A virtual organisation is created to assist with coordination and cooperation in the execution of the global workflow</a:t>
            </a:r>
            <a:endParaRPr sz="4000"/>
          </a:p>
          <a:p>
            <a:pPr lvl="0">
              <a:defRPr sz="1800"/>
            </a:pPr>
            <a:r>
              <a:rPr sz="4000"/>
              <a:t>Implementation choice:</a:t>
            </a:r>
            <a:endParaRPr sz="4000"/>
          </a:p>
          <a:p>
            <a:pPr lvl="1">
              <a:defRPr sz="1800"/>
            </a:pPr>
            <a:r>
              <a:rPr sz="3600"/>
              <a:t>The organisation is specified using the Moise organisation modelling language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Building: Organisation Side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Moise functional specification is used to define the workflow</a:t>
            </a:r>
            <a:endParaRPr sz="4000"/>
          </a:p>
          <a:p>
            <a:pPr lvl="0">
              <a:defRPr sz="1800"/>
            </a:pPr>
            <a:r>
              <a:rPr sz="4000"/>
              <a:t>Moise structural specification is used to define the role and group structures</a:t>
            </a:r>
            <a:endParaRPr sz="4000"/>
          </a:p>
          <a:p>
            <a:pPr lvl="0">
              <a:defRPr sz="1800"/>
            </a:pPr>
            <a:r>
              <a:rPr sz="4000"/>
              <a:t>Moise normative specification is used to distribute the tasks of the workflow to the  roles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Functional Specification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71499" indent="-571499">
              <a:defRPr sz="1800"/>
            </a:pPr>
            <a:r>
              <a:rPr sz="4000"/>
              <a:t>The functional specification simply defines a social scheme for the global workflow</a:t>
            </a:r>
            <a:endParaRPr sz="4000"/>
          </a:p>
          <a:p>
            <a:pPr lvl="0" marL="0" indent="0" algn="ctr">
              <a:buSzTx/>
              <a:buNone/>
              <a:defRPr sz="1800"/>
            </a:pPr>
            <a:r>
              <a:rPr sz="4200">
                <a:latin typeface="+mn-lt"/>
                <a:ea typeface="+mn-ea"/>
                <a:cs typeface="+mn-cs"/>
                <a:sym typeface="Gill Sans"/>
              </a:rPr>
              <a:t>a ; b ; c ; (d | e | f) ; (g | h | i) ; j</a:t>
            </a:r>
            <a:endParaRPr sz="4200">
              <a:latin typeface="+mn-lt"/>
              <a:ea typeface="+mn-ea"/>
              <a:cs typeface="+mn-cs"/>
              <a:sym typeface="Gill Sans"/>
            </a:endParaRPr>
          </a:p>
          <a:p>
            <a:pPr lvl="0" marL="571499" indent="-571499">
              <a:defRPr sz="1800"/>
            </a:pPr>
            <a:r>
              <a:rPr sz="4000"/>
              <a:t>One </a:t>
            </a:r>
            <a:r>
              <a:rPr b="1" sz="4000"/>
              <a:t>mission</a:t>
            </a:r>
            <a:r>
              <a:rPr sz="4000"/>
              <a:t> for each task except for the painting of the exterior and of the interior of the house that are grouped into the same mission</a:t>
            </a:r>
            <a:endParaRPr sz="4000"/>
          </a:p>
          <a:p>
            <a:pPr lvl="0" marL="571499" indent="-571499">
              <a:defRPr sz="1800"/>
            </a:pPr>
            <a:r>
              <a:rPr sz="4000"/>
              <a:t>A task for the management of the execution of the workflow is also added</a:t>
            </a:r>
          </a:p>
        </p:txBody>
      </p:sp>
      <p:sp>
        <p:nvSpPr>
          <p:cNvPr id="165" name="Shape 165"/>
          <p:cNvSpPr/>
          <p:nvPr/>
        </p:nvSpPr>
        <p:spPr>
          <a:xfrm>
            <a:off x="8750300" y="1485900"/>
            <a:ext cx="3594100" cy="7289800"/>
          </a:xfrm>
          <a:prstGeom prst="roundRect">
            <a:avLst>
              <a:gd name="adj" fmla="val 5300"/>
            </a:avLst>
          </a:prstGeom>
          <a:gradFill>
            <a:gsLst>
              <a:gs pos="0">
                <a:srgbClr val="FFFFFF"/>
              </a:gs>
              <a:gs pos="100000">
                <a:srgbClr val="EBEBEB"/>
              </a:gs>
            </a:gsLst>
            <a:lin ang="5400000"/>
          </a:gradFill>
          <a:ln w="25400">
            <a:solidFill/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/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Site preparation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Lay floors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Build walls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Build roof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Fit windows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Fit doors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Install the</a:t>
            </a:r>
            <a:br>
              <a:rPr sz="2800"/>
            </a:br>
            <a:r>
              <a:rPr sz="2800"/>
              <a:t>plumbing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Install the</a:t>
            </a:r>
            <a:br>
              <a:rPr sz="2800"/>
            </a:br>
            <a:r>
              <a:rPr sz="2800"/>
              <a:t>electrical system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Paint the exterior</a:t>
            </a:r>
            <a:br>
              <a:rPr sz="2800"/>
            </a:br>
            <a:r>
              <a:rPr sz="2800"/>
              <a:t>of the house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Paint the interior</a:t>
            </a:r>
            <a:br>
              <a:rPr sz="2800"/>
            </a:br>
            <a:r>
              <a:rPr sz="2800"/>
              <a:t>of the house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in)" transition="in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1110115"/>
            <a:ext cx="11395276" cy="754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Scenario (2)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Phase 1: Contracting specialised companies</a:t>
            </a:r>
            <a:endParaRPr sz="4000"/>
          </a:p>
          <a:p>
            <a:pPr lvl="1">
              <a:defRPr sz="1800"/>
            </a:pPr>
            <a:r>
              <a:rPr sz="3600"/>
              <a:t>The objective here is to hire one company for each of these tasks:</a:t>
            </a:r>
            <a:endParaRPr sz="3600"/>
          </a:p>
          <a:p>
            <a:pPr lvl="2" marL="1905000" indent="-635000">
              <a:lnSpc>
                <a:spcPct val="70000"/>
              </a:lnSpc>
              <a:buSzPct val="100000"/>
              <a:buAutoNum type="alphaUcPeriod" startAt="1"/>
              <a:defRPr sz="1800"/>
            </a:pPr>
            <a:r>
              <a:rPr sz="3600"/>
              <a:t> Site preparation</a:t>
            </a:r>
            <a:endParaRPr sz="3600"/>
          </a:p>
          <a:p>
            <a:pPr lvl="2" marL="1905000" indent="-635000">
              <a:lnSpc>
                <a:spcPct val="70000"/>
              </a:lnSpc>
              <a:buSzPct val="100000"/>
              <a:buAutoNum type="alphaUcPeriod" startAt="1"/>
              <a:defRPr sz="1800"/>
            </a:pPr>
            <a:r>
              <a:rPr sz="3600"/>
              <a:t> Lay floors</a:t>
            </a:r>
            <a:endParaRPr sz="3600"/>
          </a:p>
          <a:p>
            <a:pPr lvl="2" marL="1905000" indent="-635000">
              <a:lnSpc>
                <a:spcPct val="70000"/>
              </a:lnSpc>
              <a:buSzPct val="100000"/>
              <a:buAutoNum type="alphaUcPeriod" startAt="1"/>
              <a:defRPr sz="1800"/>
            </a:pPr>
            <a:r>
              <a:rPr sz="3600"/>
              <a:t> Build walls</a:t>
            </a:r>
            <a:endParaRPr sz="3600"/>
          </a:p>
          <a:p>
            <a:pPr lvl="2" marL="1905000" indent="-635000">
              <a:lnSpc>
                <a:spcPct val="70000"/>
              </a:lnSpc>
              <a:buSzPct val="100000"/>
              <a:buAutoNum type="alphaUcPeriod" startAt="1"/>
              <a:defRPr sz="1800"/>
            </a:pPr>
            <a:r>
              <a:rPr sz="3600"/>
              <a:t> Build roof</a:t>
            </a:r>
            <a:endParaRPr sz="3600"/>
          </a:p>
          <a:p>
            <a:pPr lvl="2" marL="1905000" indent="-635000">
              <a:lnSpc>
                <a:spcPct val="70000"/>
              </a:lnSpc>
              <a:buSzPct val="100000"/>
              <a:buAutoNum type="alphaUcPeriod" startAt="1"/>
              <a:defRPr sz="1800"/>
            </a:pPr>
            <a:r>
              <a:rPr sz="3600"/>
              <a:t> Fit windows</a:t>
            </a:r>
            <a:endParaRPr sz="3600"/>
          </a:p>
          <a:p>
            <a:pPr lvl="2" marL="1905000" indent="-635000">
              <a:lnSpc>
                <a:spcPct val="70000"/>
              </a:lnSpc>
              <a:buSzPct val="100000"/>
              <a:buAutoNum type="alphaUcPeriod" startAt="1"/>
              <a:defRPr sz="1800"/>
            </a:pPr>
            <a:r>
              <a:rPr sz="3600"/>
              <a:t> Fit doors</a:t>
            </a:r>
          </a:p>
        </p:txBody>
      </p:sp>
      <p:sp>
        <p:nvSpPr>
          <p:cNvPr id="69" name="Shape 69"/>
          <p:cNvSpPr/>
          <p:nvPr/>
        </p:nvSpPr>
        <p:spPr>
          <a:xfrm>
            <a:off x="4873773" y="4448769"/>
            <a:ext cx="7627939" cy="376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3" marL="2540000" indent="-635000" algn="l">
              <a:lnSpc>
                <a:spcPct val="70000"/>
              </a:lnSpc>
              <a:spcBef>
                <a:spcPts val="2400"/>
              </a:spcBef>
              <a:buSzPct val="100000"/>
              <a:buAutoNum type="alphaUcPeriod" startAt="7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Install the plumbing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marL="2540000" indent="-635000" algn="l">
              <a:lnSpc>
                <a:spcPct val="70000"/>
              </a:lnSpc>
              <a:spcBef>
                <a:spcPts val="2400"/>
              </a:spcBef>
              <a:buSzPct val="100000"/>
              <a:buAutoNum type="alphaUcPeriod" startAt="7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Install the electrical system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marL="2540000" indent="-635000" algn="l">
              <a:lnSpc>
                <a:spcPct val="70000"/>
              </a:lnSpc>
              <a:spcBef>
                <a:spcPts val="2400"/>
              </a:spcBef>
              <a:buSzPct val="100000"/>
              <a:buAutoNum type="alphaUcPeriod" startAt="7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Paint the exterior of the house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marL="2540000" indent="-635000" algn="l">
              <a:lnSpc>
                <a:spcPct val="70000"/>
              </a:lnSpc>
              <a:spcBef>
                <a:spcPts val="2400"/>
              </a:spcBef>
              <a:buSzPct val="100000"/>
              <a:buAutoNum type="alphaUcPeriod" startAt="7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Paint the interior of the house</a:t>
            </a:r>
          </a:p>
        </p:txBody>
      </p:sp>
      <p:sp>
        <p:nvSpPr>
          <p:cNvPr id="70" name="Shape 70"/>
          <p:cNvSpPr/>
          <p:nvPr/>
        </p:nvSpPr>
        <p:spPr>
          <a:xfrm>
            <a:off x="2261722" y="8769350"/>
            <a:ext cx="9563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000"/>
              <a:t>NB:</a:t>
            </a:r>
            <a:r>
              <a:rPr sz="3000"/>
              <a:t> The same company can be hired for more than 1 task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Structural Specification (1)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Role hierarchy</a:t>
            </a:r>
            <a:endParaRPr sz="4000"/>
          </a:p>
          <a:p>
            <a:pPr lvl="1">
              <a:defRPr sz="1800"/>
            </a:pPr>
            <a:r>
              <a:rPr sz="3600"/>
              <a:t>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house_owner</a:t>
            </a:r>
            <a:endParaRPr sz="3600"/>
          </a:p>
          <a:p>
            <a:pPr lvl="1">
              <a:defRPr sz="1800"/>
            </a:pPr>
            <a:r>
              <a:rPr sz="3600"/>
              <a:t>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building_company</a:t>
            </a:r>
            <a:endParaRPr sz="3600"/>
          </a:p>
          <a:p>
            <a:pPr lvl="2">
              <a:defRPr sz="1800"/>
            </a:pPr>
            <a:r>
              <a:rPr sz="3600"/>
              <a:t>abstract role, specialised into: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site_prep_contractor, bricklayer, roofer, window_fitter, door_fitter, plumber, electrician, painter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Structural Specification (2)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1270000" y="1765300"/>
            <a:ext cx="10464800" cy="7734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The roles are used in a </a:t>
            </a:r>
            <a:r>
              <a:rPr b="1" sz="4000"/>
              <a:t>group</a:t>
            </a:r>
            <a:r>
              <a:rPr sz="4000"/>
              <a:t> called ‘</a:t>
            </a:r>
            <a:r>
              <a:rPr sz="4000">
                <a:latin typeface="Courier"/>
                <a:ea typeface="Courier"/>
                <a:cs typeface="Courier"/>
                <a:sym typeface="Courier"/>
              </a:rPr>
              <a:t>house_group</a:t>
            </a:r>
            <a:r>
              <a:rPr sz="4000"/>
              <a:t>’ where:</a:t>
            </a:r>
            <a:endParaRPr sz="40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house_owner</a:t>
            </a:r>
            <a:r>
              <a:rPr sz="3600"/>
              <a:t> has cardinality (1,1)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site_prep_contractor</a:t>
            </a:r>
            <a:r>
              <a:rPr sz="3600"/>
              <a:t> has cardinality (1,1)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bricklayer</a:t>
            </a:r>
            <a:r>
              <a:rPr sz="3600"/>
              <a:t> has cardinality (1,2)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roofer</a:t>
            </a:r>
            <a:r>
              <a:rPr sz="3600"/>
              <a:t> has cardinality (1,1)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window_fitter</a:t>
            </a:r>
            <a:r>
              <a:rPr sz="3600"/>
              <a:t> has cardinality (1,1)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door_fitter</a:t>
            </a:r>
            <a:r>
              <a:rPr sz="3600"/>
              <a:t> has cardinality (1,1)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plumber</a:t>
            </a:r>
            <a:r>
              <a:rPr sz="3600"/>
              <a:t> has cardinality (1,1)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electrician</a:t>
            </a:r>
            <a:r>
              <a:rPr sz="3600"/>
              <a:t> has cardinality (1,1)</a:t>
            </a:r>
            <a:endParaRPr sz="3600"/>
          </a:p>
          <a:p>
            <a:pPr lvl="1" marL="1301750" indent="-539750">
              <a:lnSpc>
                <a:spcPct val="70000"/>
              </a:lnSpc>
              <a:defRPr sz="1800"/>
            </a:pPr>
            <a:r>
              <a:rPr sz="3400">
                <a:latin typeface="Courier"/>
                <a:ea typeface="Courier"/>
                <a:cs typeface="Courier"/>
                <a:sym typeface="Courier"/>
              </a:rPr>
              <a:t>painter</a:t>
            </a:r>
            <a:r>
              <a:rPr sz="3600"/>
              <a:t> has cardinality (1,1)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Structural Specification (3)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Notes:</a:t>
            </a:r>
            <a:endParaRPr sz="4000"/>
          </a:p>
          <a:p>
            <a:pPr lvl="1">
              <a:defRPr sz="1800"/>
            </a:pPr>
            <a:r>
              <a:rPr sz="3600"/>
              <a:t>the role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building_company</a:t>
            </a:r>
            <a:r>
              <a:rPr sz="3600"/>
              <a:t> is compatible with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building_company</a:t>
            </a:r>
            <a:r>
              <a:rPr sz="3600"/>
              <a:t> so that the same agent can play more subroles</a:t>
            </a:r>
            <a:endParaRPr sz="3600"/>
          </a:p>
          <a:p>
            <a:pPr lvl="1">
              <a:defRPr sz="1800"/>
            </a:pPr>
            <a:r>
              <a:rPr sz="3600"/>
              <a:t>role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house_owner</a:t>
            </a:r>
            <a:r>
              <a:rPr sz="3600"/>
              <a:t> has authority over the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building_company</a:t>
            </a:r>
            <a:r>
              <a:rPr sz="3600"/>
              <a:t> role</a:t>
            </a:r>
            <a:endParaRPr sz="3600"/>
          </a:p>
          <a:p>
            <a:pPr lvl="1">
              <a:defRPr sz="1800"/>
            </a:pPr>
            <a:r>
              <a:rPr sz="3600"/>
              <a:t>a communication link connects the role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build_company</a:t>
            </a:r>
            <a:r>
              <a:rPr sz="3600"/>
              <a:t> to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house_owner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463" y="635000"/>
            <a:ext cx="12089309" cy="8940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Normative Specification (1)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1270000" y="1765300"/>
            <a:ext cx="10464800" cy="7581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Given the definition of the </a:t>
            </a:r>
            <a:r>
              <a:rPr b="1" sz="4000"/>
              <a:t>missions</a:t>
            </a:r>
            <a:r>
              <a:rPr sz="4000"/>
              <a:t>, the following </a:t>
            </a:r>
            <a:r>
              <a:rPr b="1" sz="4000"/>
              <a:t>norms</a:t>
            </a:r>
            <a:r>
              <a:rPr sz="4000"/>
              <a:t> are defined: </a:t>
            </a:r>
            <a:endParaRPr sz="40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any agent playing the </a:t>
            </a:r>
            <a:r>
              <a:rPr b="1" sz="3600"/>
              <a:t>role</a:t>
            </a:r>
            <a:r>
              <a:rPr sz="3600"/>
              <a:t>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houseOwner</a:t>
            </a:r>
            <a:r>
              <a:rPr sz="3600"/>
              <a:t> is </a:t>
            </a:r>
            <a:r>
              <a:rPr b="1" sz="3600"/>
              <a:t>obliged</a:t>
            </a:r>
            <a:r>
              <a:rPr sz="3600"/>
              <a:t> to </a:t>
            </a:r>
            <a:r>
              <a:rPr b="1" sz="3600"/>
              <a:t>commit</a:t>
            </a:r>
            <a:r>
              <a:rPr sz="3600"/>
              <a:t> to </a:t>
            </a:r>
            <a:r>
              <a:rPr b="1" sz="3600"/>
              <a:t>mission</a:t>
            </a:r>
            <a:r>
              <a:rPr sz="3600"/>
              <a:t> ‘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mManagement</a:t>
            </a:r>
            <a:r>
              <a:rPr sz="3600"/>
              <a:t>’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role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site_prep_contractor</a:t>
            </a:r>
            <a:r>
              <a:rPr sz="3600"/>
              <a:t> to the mission concerning the site preparation goal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role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bricklayer</a:t>
            </a:r>
            <a:r>
              <a:rPr sz="3600"/>
              <a:t> to the mission of laying the floors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>
                <a:latin typeface="Courier"/>
                <a:ea typeface="Courier"/>
                <a:cs typeface="Courier"/>
                <a:sym typeface="Courier"/>
              </a:rPr>
              <a:t>bricklayer</a:t>
            </a:r>
            <a:r>
              <a:rPr sz="3600"/>
              <a:t> is also obliged to commit to the mission of building the walls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>
                <a:latin typeface="Courier"/>
                <a:ea typeface="Courier"/>
                <a:cs typeface="Courier"/>
                <a:sym typeface="Courier"/>
              </a:rPr>
              <a:t>roofer</a:t>
            </a:r>
            <a:r>
              <a:rPr sz="3600"/>
              <a:t> is obliged to the mission of building the roof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Normative Specification (2)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1270000" y="1790700"/>
            <a:ext cx="10464800" cy="67183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role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window_fitter</a:t>
            </a:r>
            <a:r>
              <a:rPr sz="3600"/>
              <a:t> to the mission related to fitting the windows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>
                <a:latin typeface="Courier"/>
                <a:ea typeface="Courier"/>
                <a:cs typeface="Courier"/>
                <a:sym typeface="Courier"/>
              </a:rPr>
              <a:t>door_fitter</a:t>
            </a:r>
            <a:r>
              <a:rPr sz="3600"/>
              <a:t> is obliged to commit to the mission of fitting the doors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>
                <a:latin typeface="Courier"/>
                <a:ea typeface="Courier"/>
                <a:cs typeface="Courier"/>
                <a:sym typeface="Courier"/>
              </a:rPr>
              <a:t>plumber</a:t>
            </a:r>
            <a:r>
              <a:rPr sz="3600"/>
              <a:t> to installing the plumbing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>
                <a:latin typeface="Courier"/>
                <a:ea typeface="Courier"/>
                <a:cs typeface="Courier"/>
                <a:sym typeface="Courier"/>
              </a:rPr>
              <a:t>electrician</a:t>
            </a:r>
            <a:r>
              <a:rPr sz="3600"/>
              <a:t> to installing the electrical system</a:t>
            </a:r>
            <a:endParaRPr sz="3600"/>
          </a:p>
          <a:p>
            <a:pPr lvl="1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>
                <a:latin typeface="Courier"/>
                <a:ea typeface="Courier"/>
                <a:cs typeface="Courier"/>
                <a:sym typeface="Courier"/>
              </a:rPr>
              <a:t>painter</a:t>
            </a:r>
            <a:r>
              <a:rPr sz="3600"/>
              <a:t> to the mission concerning the painting of the house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Building: Agent Side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1270000" y="1765300"/>
            <a:ext cx="10693400" cy="73787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200"/>
              </a:spcBef>
              <a:defRPr sz="1800"/>
            </a:pPr>
            <a:r>
              <a:rPr sz="3500"/>
              <a:t>Owner agent is equipped with the plans to construct the virtual organisation based on the result of contracting phase</a:t>
            </a:r>
            <a:endParaRPr sz="3500"/>
          </a:p>
          <a:p>
            <a:pPr lvl="0">
              <a:spcBef>
                <a:spcPts val="1200"/>
              </a:spcBef>
              <a:defRPr sz="1800"/>
            </a:pPr>
            <a:r>
              <a:rPr sz="3500"/>
              <a:t>Company agents have plans to enter the organisation, adopt the role corresponding to their contract and to catch the different events generate by the OMI</a:t>
            </a:r>
            <a:endParaRPr sz="3500"/>
          </a:p>
          <a:p>
            <a:pPr lvl="0">
              <a:spcBef>
                <a:spcPts val="1200"/>
              </a:spcBef>
              <a:defRPr sz="1800"/>
            </a:pPr>
            <a:r>
              <a:rPr sz="3500"/>
              <a:t>Companies have plans to execute autonomously the various actions related to the goals related to the missions they are committed to in the organisation scheme</a:t>
            </a:r>
            <a:endParaRPr sz="3500"/>
          </a:p>
          <a:p>
            <a:pPr lvl="0">
              <a:spcBef>
                <a:spcPts val="1200"/>
              </a:spcBef>
              <a:defRPr sz="1800"/>
            </a:pPr>
            <a:r>
              <a:rPr sz="3500"/>
              <a:t>NB: agents are benevolent with respect to the organisation, i.e. they don't violate the norms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Building: Environment Side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Artifacts that model the state of the environment (e.g., model the state of the construction of a wall)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Exercises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05555" indent="-705555">
              <a:buSzPct val="100000"/>
              <a:buAutoNum type="arabicPeriod" startAt="1"/>
              <a:defRPr sz="1800"/>
            </a:pPr>
            <a:r>
              <a:rPr sz="4000"/>
              <a:t>Do the following changes in the organisation specification:</a:t>
            </a:r>
            <a:endParaRPr sz="4000"/>
          </a:p>
          <a:p>
            <a:pPr lvl="1" marL="1270000" indent="-635000">
              <a:buSzPct val="100000"/>
              <a:buAutoNum type="alphaUcPeriod" startAt="1"/>
              <a:defRPr sz="1800"/>
            </a:pPr>
            <a:r>
              <a:rPr sz="3600"/>
              <a:t>tasks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site_preparation</a:t>
            </a:r>
            <a:r>
              <a:rPr sz="3600"/>
              <a:t> and </a:t>
            </a:r>
            <a:r>
              <a:rPr sz="3600">
                <a:latin typeface="Courier"/>
                <a:ea typeface="Courier"/>
                <a:cs typeface="Courier"/>
                <a:sym typeface="Courier"/>
              </a:rPr>
              <a:t>lay_floors</a:t>
            </a:r>
            <a:r>
              <a:rPr sz="3600"/>
              <a:t> can be done in parallel</a:t>
            </a:r>
            <a:endParaRPr sz="3600"/>
          </a:p>
          <a:p>
            <a:pPr lvl="1" marL="1270000" indent="-635000">
              <a:buSzPct val="100000"/>
              <a:buAutoNum type="alphaUcPeriod" startAt="1"/>
              <a:defRPr sz="1800"/>
            </a:pPr>
            <a:r>
              <a:rPr sz="3600"/>
              <a:t>all tasks have to be done in sequence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Homework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05555" indent="-705555">
              <a:buSzPct val="100000"/>
              <a:buAutoNum type="arabicPeriod" startAt="1"/>
              <a:defRPr sz="1800"/>
            </a:pPr>
            <a:r>
              <a:rPr sz="4000"/>
              <a:t>Develop an agent that tries to adopt roles related to tasks he is not supposed to (malevolent agent!)</a:t>
            </a:r>
            <a:endParaRPr sz="40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(e.g. Giacomo trying to play some company role)</a:t>
            </a:r>
            <a:endParaRPr sz="3600"/>
          </a:p>
          <a:p>
            <a:pPr lvl="0" marL="705555" indent="-705555">
              <a:buSzPct val="100000"/>
              <a:buAutoNum type="arabicPeriod" startAt="1"/>
              <a:defRPr sz="1800"/>
            </a:pPr>
            <a:r>
              <a:rPr sz="4000"/>
              <a:t>Develop an agent that does not fulfill the tasks</a:t>
            </a:r>
            <a:br>
              <a:rPr sz="4000"/>
            </a:b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Scenario (3)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466924" y="1840954"/>
            <a:ext cx="12070953" cy="704959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000"/>
              <a:t>Phase 2: Building the house</a:t>
            </a:r>
            <a:endParaRPr sz="4000"/>
          </a:p>
          <a:p>
            <a:pPr lvl="1">
              <a:defRPr sz="1800"/>
            </a:pPr>
            <a:r>
              <a:rPr sz="3600"/>
              <a:t>After the companies have been hired, they have to execute their tasks on time and in coordination with each other</a:t>
            </a:r>
            <a:endParaRPr sz="3600"/>
          </a:p>
          <a:p>
            <a:pPr lvl="1">
              <a:defRPr sz="1800"/>
            </a:pPr>
            <a:r>
              <a:rPr sz="3600"/>
              <a:t>Some tasks depend on others and some tasks can be done in parallel, as represented by the workflow (";" for sequence and "|" for parallel)</a:t>
            </a:r>
            <a:endParaRPr sz="3600"/>
          </a:p>
          <a:p>
            <a:pPr lvl="0" marL="0" indent="317500" algn="ctr">
              <a:buSzTx/>
              <a:buNone/>
              <a:defRPr sz="1800"/>
            </a:pPr>
            <a:r>
              <a:rPr sz="4800"/>
              <a:t>	a ; b ; c ; (d | e | f) ; (g | h | i) ; j</a:t>
            </a:r>
          </a:p>
        </p:txBody>
      </p:sp>
      <p:sp>
        <p:nvSpPr>
          <p:cNvPr id="75" name="Shape 75"/>
          <p:cNvSpPr/>
          <p:nvPr/>
        </p:nvSpPr>
        <p:spPr>
          <a:xfrm>
            <a:off x="8737600" y="266700"/>
            <a:ext cx="3594100" cy="7289800"/>
          </a:xfrm>
          <a:prstGeom prst="roundRect">
            <a:avLst>
              <a:gd name="adj" fmla="val 5300"/>
            </a:avLst>
          </a:prstGeom>
          <a:gradFill>
            <a:gsLst>
              <a:gs pos="0">
                <a:srgbClr val="FFFFFF"/>
              </a:gs>
              <a:gs pos="100000">
                <a:srgbClr val="EBEBEB"/>
              </a:gs>
            </a:gsLst>
            <a:lin ang="5400000"/>
          </a:gradFill>
          <a:ln w="25400">
            <a:solidFill/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/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Site preparation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Lay floors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Build walls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Build roof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Fit windows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Fit doors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Install the</a:t>
            </a:r>
            <a:br>
              <a:rPr sz="2800"/>
            </a:br>
            <a:r>
              <a:rPr sz="2800"/>
              <a:t>plumbing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Install the</a:t>
            </a:r>
            <a:br>
              <a:rPr sz="2800"/>
            </a:br>
            <a:r>
              <a:rPr sz="2800"/>
              <a:t>electrical system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Paint the exterior</a:t>
            </a:r>
            <a:br>
              <a:rPr sz="2800"/>
            </a:br>
            <a:r>
              <a:rPr sz="2800"/>
              <a:t>of the house</a:t>
            </a:r>
            <a:endParaRPr sz="2800"/>
          </a:p>
          <a:p>
            <a:pPr lvl="3" marL="571500" indent="-571500" algn="l">
              <a:lnSpc>
                <a:spcPct val="70000"/>
              </a:lnSpc>
              <a:spcBef>
                <a:spcPts val="2400"/>
              </a:spcBef>
              <a:buSzPct val="100000"/>
              <a:buAutoNum type="alphaLcParenBoth" startAt="1"/>
              <a:defRPr sz="1800"/>
            </a:pPr>
            <a:r>
              <a:rPr sz="2800"/>
              <a:t>Paint the interior</a:t>
            </a:r>
            <a:br>
              <a:rPr sz="2800"/>
            </a:br>
            <a:r>
              <a:rPr sz="2800"/>
              <a:t>of the house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in)" transition="in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Homework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05555" indent="-705555">
              <a:buSzPct val="100000"/>
              <a:buAutoNum type="arabicPeriod" startAt="3"/>
              <a:defRPr sz="1800"/>
            </a:pPr>
            <a:r>
              <a:rPr sz="4000"/>
              <a:t>Change the Giacomo agent so that it reacts to the norm violation</a:t>
            </a:r>
            <a:endParaRPr sz="4000"/>
          </a:p>
          <a:p>
            <a:pPr lvl="1">
              <a:buSzPct val="125000"/>
              <a:defRPr sz="1800"/>
            </a:pPr>
            <a:r>
              <a:rPr sz="3600"/>
              <a:t>Giacomo should create a new auction for that task and forbid the violating company from taking part in the new auction</a:t>
            </a:r>
            <a:endParaRPr sz="3600"/>
          </a:p>
          <a:p>
            <a:pPr lvl="1">
              <a:buSzPct val="125000"/>
              <a:defRPr sz="1800"/>
            </a:pPr>
            <a:endParaRPr sz="3600"/>
          </a:p>
          <a:p>
            <a:pPr lvl="0" marL="705555" indent="-705555">
              <a:buSzPct val="100000"/>
              <a:buAutoNum type="arabicPeriod" startAt="4"/>
              <a:defRPr sz="1800"/>
            </a:pPr>
            <a:r>
              <a:rPr sz="4000"/>
              <a:t>Change the system to build two houses in parallel</a:t>
            </a:r>
            <a:br>
              <a:rPr sz="4000"/>
            </a:b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Homework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05555" indent="-705555">
              <a:buSzPct val="100000"/>
              <a:buAutoNum type="arabicPeriod" startAt="5"/>
              <a:defRPr sz="1800"/>
            </a:pPr>
            <a:r>
              <a:rPr sz="4000"/>
              <a:t>Change the Giacomo agent so that it reads the Moise specification and creates the necessary auction artifacts based on the specified tasks</a:t>
            </a:r>
            <a:br>
              <a:rPr sz="4000"/>
            </a:br>
            <a:endParaRPr sz="4000"/>
          </a:p>
          <a:p>
            <a:pPr lvl="0" marL="705555" indent="-705555">
              <a:buSzPct val="100000"/>
              <a:buAutoNum type="arabicPeriod" startAt="5"/>
              <a:defRPr sz="1800"/>
            </a:pPr>
            <a:r>
              <a:rPr sz="4000"/>
              <a:t>Change Giacomo so that it is able to monitor the building of the house and check whether the tasks are being done appropriately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Conclusions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Separation of concerns</a:t>
            </a:r>
            <a:endParaRPr sz="4000"/>
          </a:p>
          <a:p>
            <a:pPr lvl="1">
              <a:defRPr sz="1800"/>
            </a:pPr>
            <a:r>
              <a:rPr sz="3600"/>
              <a:t>agent, environment, organisation, interaction</a:t>
            </a:r>
            <a:endParaRPr sz="3600"/>
          </a:p>
          <a:p>
            <a:pPr lvl="1">
              <a:defRPr sz="1800"/>
            </a:pPr>
            <a:r>
              <a:rPr sz="3600"/>
              <a:t>MAP = AOP + EOP + OOP + IOP</a:t>
            </a:r>
            <a:endParaRPr sz="3600"/>
          </a:p>
          <a:p>
            <a:pPr lvl="0">
              <a:defRPr sz="1800"/>
            </a:pPr>
            <a:r>
              <a:rPr sz="4000"/>
              <a:t>Design == Implementation</a:t>
            </a:r>
            <a:endParaRPr sz="4000"/>
          </a:p>
          <a:p>
            <a:pPr lvl="0">
              <a:defRPr sz="1800"/>
            </a:pPr>
            <a:endParaRPr sz="4000"/>
          </a:p>
          <a:p>
            <a:pPr lvl="0">
              <a:defRPr sz="1800"/>
            </a:pPr>
            <a:r>
              <a:rPr sz="4000"/>
              <a:t>In our code, (almost) no (direct) communication in the MAS!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TMP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TEMPORARY SLIDES: CHECK IF NEEDED</a:t>
            </a: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467359">
              <a:defRPr sz="5120"/>
            </a:lvl1pPr>
          </a:lstStyle>
          <a:p>
            <a:pPr lvl="0">
              <a:defRPr sz="1800"/>
            </a:pPr>
            <a:r>
              <a:rPr sz="5120"/>
              <a:t>Belief Base with Observable Properties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1206499" y="2247900"/>
            <a:ext cx="10579101" cy="6784138"/>
            <a:chOff x="-215900" y="-139700"/>
            <a:chExt cx="10579100" cy="6784137"/>
          </a:xfrm>
        </p:grpSpPr>
        <p:pic>
          <p:nvPicPr>
            <p:cNvPr id="228" name="Screen shot 2010-08-20 at 13.25.49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147301" cy="622533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10579101" cy="6784138"/>
            </a:xfrm>
            <a:prstGeom prst="rect">
              <a:avLst/>
            </a:prstGeom>
            <a:effectLst/>
          </p:spPr>
        </p:pic>
      </p:grp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Organisation Simulator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3263900" y="1714500"/>
            <a:ext cx="6477000" cy="7848600"/>
            <a:chOff x="-215900" y="-139700"/>
            <a:chExt cx="6477000" cy="7848600"/>
          </a:xfrm>
        </p:grpSpPr>
        <p:pic>
          <p:nvPicPr>
            <p:cNvPr id="234" name="Screen shot 2010-08-20 at 17.47.3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45200" cy="7289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6477000" cy="7848600"/>
            </a:xfrm>
            <a:prstGeom prst="rect">
              <a:avLst/>
            </a:prstGeom>
            <a:effectLst/>
          </p:spPr>
        </p:pic>
      </p:grpSp>
      <p:sp>
        <p:nvSpPr>
          <p:cNvPr id="236" name="Shape 2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Organisation Entity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1079499" y="1676400"/>
            <a:ext cx="10833101" cy="7507447"/>
            <a:chOff x="-215900" y="-139700"/>
            <a:chExt cx="10833100" cy="7507446"/>
          </a:xfrm>
        </p:grpSpPr>
        <p:pic>
          <p:nvPicPr>
            <p:cNvPr id="240" name="Screen shot 2010-08-20 at 20.56.4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01301" cy="69486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10833101" cy="7507447"/>
            </a:xfrm>
            <a:prstGeom prst="rect">
              <a:avLst/>
            </a:prstGeom>
            <a:effectLst/>
          </p:spPr>
        </p:pic>
      </p:grpSp>
      <p:sp>
        <p:nvSpPr>
          <p:cNvPr id="242" name="Shape 2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An MAS for House Building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To make the scenario suitable for a course like this, we introduced some simplifications in the system design</a:t>
            </a:r>
            <a:endParaRPr sz="4000"/>
          </a:p>
          <a:p>
            <a:pPr lvl="0">
              <a:defRPr sz="1800"/>
            </a:pPr>
            <a:r>
              <a:rPr sz="4000"/>
              <a:t>We summarise the solution using our approach, commenting on:</a:t>
            </a:r>
            <a:endParaRPr sz="4000"/>
          </a:p>
          <a:p>
            <a:pPr lvl="1">
              <a:lnSpc>
                <a:spcPct val="80000"/>
              </a:lnSpc>
              <a:defRPr sz="1800"/>
            </a:pPr>
            <a:r>
              <a:rPr sz="3600"/>
              <a:t>Agents</a:t>
            </a:r>
            <a:endParaRPr sz="3600"/>
          </a:p>
          <a:p>
            <a:pPr lvl="1">
              <a:lnSpc>
                <a:spcPct val="80000"/>
              </a:lnSpc>
              <a:defRPr sz="1800"/>
            </a:pPr>
            <a:r>
              <a:rPr sz="3600"/>
              <a:t>Contracting Phase (using Environment)</a:t>
            </a:r>
            <a:endParaRPr sz="3600"/>
          </a:p>
          <a:p>
            <a:pPr lvl="1">
              <a:lnSpc>
                <a:spcPct val="80000"/>
              </a:lnSpc>
              <a:defRPr sz="1800"/>
            </a:pPr>
            <a:r>
              <a:rPr sz="3600"/>
              <a:t>Building Phase (using Organisation)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Agents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Two types of agents:</a:t>
            </a:r>
            <a:endParaRPr sz="4000"/>
          </a:p>
          <a:p>
            <a:pPr lvl="1">
              <a:defRPr sz="1800"/>
            </a:pPr>
            <a:r>
              <a:rPr b="1" sz="3600"/>
              <a:t>House owner</a:t>
            </a:r>
            <a:r>
              <a:rPr sz="3600"/>
              <a:t> (Giacomo): provides the requirements for the house, with budget limitations</a:t>
            </a:r>
            <a:endParaRPr sz="3600"/>
          </a:p>
          <a:p>
            <a:pPr lvl="1">
              <a:defRPr sz="1800"/>
            </a:pPr>
            <a:r>
              <a:rPr b="1" sz="3600"/>
              <a:t>Companies</a:t>
            </a:r>
            <a:r>
              <a:rPr sz="3600"/>
              <a:t>: they will offer their service and, if hired, will execute the house building tasks; they are characterised by their competences in house building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Agents Implementation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The house owner is programmed in Jason </a:t>
            </a:r>
            <a:endParaRPr sz="4000"/>
          </a:p>
          <a:p>
            <a:pPr lvl="0">
              <a:defRPr sz="1800"/>
            </a:pPr>
            <a:r>
              <a:rPr sz="4000"/>
              <a:t>Companies are programmed in Jason </a:t>
            </a:r>
            <a:br>
              <a:rPr sz="4000"/>
            </a:br>
            <a:r>
              <a:rPr sz="4000"/>
              <a:t>(or 2APL, Jadex, ...)</a:t>
            </a:r>
            <a:endParaRPr sz="4000"/>
          </a:p>
          <a:p>
            <a:pPr lvl="0">
              <a:defRPr sz="1800"/>
            </a:pPr>
            <a:r>
              <a:rPr sz="4000"/>
              <a:t>A heterogeneous agent system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Contracting Phase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Electronic </a:t>
            </a:r>
            <a:r>
              <a:rPr b="1" sz="4000"/>
              <a:t>auctions</a:t>
            </a:r>
            <a:r>
              <a:rPr sz="4000"/>
              <a:t> will be used to hire the required companies</a:t>
            </a:r>
            <a:endParaRPr sz="4000"/>
          </a:p>
          <a:p>
            <a:pPr lvl="0">
              <a:defRPr sz="1800"/>
            </a:pPr>
            <a:r>
              <a:rPr sz="4000"/>
              <a:t>One auction for each task</a:t>
            </a:r>
            <a:endParaRPr sz="4000"/>
          </a:p>
          <a:p>
            <a:pPr lvl="0">
              <a:defRPr sz="1800"/>
            </a:pPr>
            <a:r>
              <a:rPr sz="4000"/>
              <a:t>Each auction is started with:</a:t>
            </a:r>
            <a:endParaRPr sz="4000"/>
          </a:p>
          <a:p>
            <a:pPr lvl="1">
              <a:defRPr sz="1800"/>
            </a:pPr>
            <a:r>
              <a:rPr sz="3600"/>
              <a:t>the task description</a:t>
            </a:r>
            <a:endParaRPr sz="3600"/>
          </a:p>
          <a:p>
            <a:pPr lvl="1">
              <a:defRPr sz="1800"/>
            </a:pPr>
            <a:r>
              <a:rPr sz="3600"/>
              <a:t>the maximum value the owner can pay for it</a:t>
            </a:r>
            <a:endParaRPr sz="3600"/>
          </a:p>
          <a:p>
            <a:pPr lvl="0">
              <a:defRPr sz="1800"/>
            </a:pPr>
            <a:r>
              <a:rPr sz="4000"/>
              <a:t>By the end of an auction, the company to be hired for that task is determined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424242"/>
                </a:solidFill>
              </a:rPr>
              <a:t>Environment Implementation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1270000" y="1765300"/>
            <a:ext cx="10464800" cy="75184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An </a:t>
            </a:r>
            <a:r>
              <a:rPr b="1" sz="3600"/>
              <a:t>auction artifact</a:t>
            </a:r>
            <a:r>
              <a:rPr sz="3600"/>
              <a:t> encapsulates the auction mechanism</a:t>
            </a:r>
            <a:endParaRPr sz="3600"/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Giacomo creates instances of such artifacts for creating/managing the various auctions; one such auction is used for hiring companies for each of the house building tasks</a:t>
            </a:r>
            <a:endParaRPr sz="3600"/>
          </a:p>
          <a:p>
            <a:pPr lvl="0" marL="831850" indent="-51435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Companies can perceive those artifacts and bid according to their competence and following their own strategies</a:t>
            </a:r>
            <a:endParaRPr sz="3600"/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600"/>
              <a:t>After some time Giacomo decides to finish the auction, observing the current best bid shown on the artifact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6324600" y="9258300"/>
            <a:ext cx="342900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