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75" r:id="rId13"/>
    <p:sldId id="276" r:id="rId14"/>
    <p:sldId id="277" r:id="rId15"/>
    <p:sldId id="278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3EE8DB-8270-4DF4-BD44-EDA9C8D0E857}" type="datetimeFigureOut">
              <a:rPr lang="es-ES" smtClean="0"/>
              <a:t>10/05/2011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9AC4B1-F2DC-4651-9A4E-05405F7130BD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Ocultar datos en archivos de sonido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7854696" cy="1752600"/>
          </a:xfrm>
        </p:spPr>
        <p:txBody>
          <a:bodyPr/>
          <a:lstStyle/>
          <a:p>
            <a:r>
              <a:rPr lang="es-ES" dirty="0" smtClean="0"/>
              <a:t>Juan Antonio Cano Salado</a:t>
            </a:r>
          </a:p>
          <a:p>
            <a:r>
              <a:rPr lang="es-ES" dirty="0" smtClean="0"/>
              <a:t>Borja Moreno Fernández</a:t>
            </a:r>
          </a:p>
          <a:p>
            <a:r>
              <a:rPr lang="es-ES" dirty="0" smtClean="0"/>
              <a:t>Pascual Javier Ruiz Benítez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240360"/>
          </a:xfrm>
        </p:spPr>
        <p:txBody>
          <a:bodyPr/>
          <a:lstStyle/>
          <a:p>
            <a:pPr algn="just"/>
            <a:r>
              <a:rPr lang="es-ES" dirty="0" smtClean="0"/>
              <a:t>Utilizado para almacenar sonidos en PC.</a:t>
            </a:r>
          </a:p>
          <a:p>
            <a:pPr algn="just"/>
            <a:r>
              <a:rPr lang="es-ES" dirty="0" smtClean="0"/>
              <a:t>Muy común.</a:t>
            </a:r>
          </a:p>
          <a:p>
            <a:pPr algn="just"/>
            <a:r>
              <a:rPr lang="es-ES" dirty="0" smtClean="0"/>
              <a:t>Sin compresión.</a:t>
            </a:r>
          </a:p>
          <a:p>
            <a:pPr algn="just"/>
            <a:r>
              <a:rPr lang="es-ES" dirty="0" smtClean="0"/>
              <a:t>Cuenta con una cabecera de 44 bytes, y una región de datos de tamaño variable (según la longitud del fragmento de audio).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pic>
        <p:nvPicPr>
          <p:cNvPr id="4" name="3 Marcador de contenido" descr="wav-sound-forma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2132856"/>
            <a:ext cx="4737805" cy="43894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Privacidad.</a:t>
            </a:r>
          </a:p>
          <a:p>
            <a:r>
              <a:rPr lang="es-ES" dirty="0" smtClean="0"/>
              <a:t>Protección de propiedad intelectual.</a:t>
            </a:r>
          </a:p>
          <a:p>
            <a:pPr lvl="1"/>
            <a:r>
              <a:rPr lang="es-ES" dirty="0" smtClean="0"/>
              <a:t>Todo el mundo puede copiar y distribuir archivos.</a:t>
            </a:r>
          </a:p>
          <a:p>
            <a:pPr lvl="1"/>
            <a:r>
              <a:rPr lang="es-ES" dirty="0" smtClean="0"/>
              <a:t>Este proceso no empeora la calidad del archivo.</a:t>
            </a:r>
          </a:p>
          <a:p>
            <a:pPr lvl="1"/>
            <a:r>
              <a:rPr lang="es-ES" dirty="0" smtClean="0"/>
              <a:t>Esto puede causar grandes pérdidas de dinero para los autores.</a:t>
            </a:r>
          </a:p>
          <a:p>
            <a:pPr lvl="1"/>
            <a:r>
              <a:rPr lang="es-ES" dirty="0" smtClean="0"/>
              <a:t>Los sistemas de protección no pueden basarse en información de la cabecera, ya que es sencillo sustituir la cabecera por otra.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r>
              <a:rPr lang="es-ES" dirty="0" smtClean="0"/>
              <a:t>Es más difícil que en imágenes, ya que el sistema auditivo humano es más sensible que el sistema visual.</a:t>
            </a:r>
          </a:p>
          <a:p>
            <a:r>
              <a:rPr lang="es-ES" dirty="0" smtClean="0"/>
              <a:t>Por consiguiente, la cantidad de información que puede introducirse de manera transparente es menor.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/>
          <a:lstStyle/>
          <a:p>
            <a:r>
              <a:rPr lang="es-ES" dirty="0" smtClean="0"/>
              <a:t>Transparencia: que no sea posible percibir que se ha incluido un mensaje.</a:t>
            </a:r>
          </a:p>
          <a:p>
            <a:r>
              <a:rPr lang="es-ES" dirty="0" smtClean="0"/>
              <a:t>Robustez: que el mensaje perdure a modificaciones (intencionadas o no intencionadas) del archivo de audio.</a:t>
            </a:r>
          </a:p>
          <a:p>
            <a:r>
              <a:rPr lang="es-ES" dirty="0" smtClean="0"/>
              <a:t>Alto volumen de datos (data </a:t>
            </a:r>
            <a:r>
              <a:rPr lang="es-ES" dirty="0" err="1" smtClean="0"/>
              <a:t>rate</a:t>
            </a:r>
            <a:r>
              <a:rPr lang="es-ES" dirty="0" smtClean="0"/>
              <a:t>): que se puedan incluir grandes mensajes ocultos en pequeños archivos de audio.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objetivos</a:t>
            </a:r>
            <a:endParaRPr lang="es-ES" dirty="0"/>
          </a:p>
        </p:txBody>
      </p:sp>
      <p:pic>
        <p:nvPicPr>
          <p:cNvPr id="4" name="3 Marcador de contenido" descr="triangl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3284984"/>
            <a:ext cx="3963453" cy="3092177"/>
          </a:xfrm>
        </p:spPr>
      </p:pic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23528" y="2564903"/>
            <a:ext cx="8363272" cy="72008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Son requisitos contradictorios</a:t>
            </a:r>
            <a:endParaRPr lang="es-E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 de audio: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597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LSB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r>
              <a:rPr lang="es-ES" sz="3200" dirty="0" err="1" smtClean="0"/>
              <a:t>Parity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r>
              <a:rPr lang="es-ES" sz="3200" dirty="0" err="1" smtClean="0"/>
              <a:t>Phase</a:t>
            </a:r>
            <a:r>
              <a:rPr lang="es-ES" sz="3200" dirty="0" smtClean="0"/>
              <a:t> </a:t>
            </a:r>
            <a:r>
              <a:rPr lang="es-ES" sz="3200" dirty="0" err="1" smtClean="0"/>
              <a:t>coding</a:t>
            </a:r>
            <a:endParaRPr lang="es-ES" sz="3200" dirty="0" smtClean="0"/>
          </a:p>
          <a:p>
            <a:r>
              <a:rPr lang="es-ES" sz="3200" dirty="0" smtClean="0"/>
              <a:t>Spread </a:t>
            </a:r>
            <a:r>
              <a:rPr lang="es-ES" sz="3200" dirty="0" err="1" smtClean="0"/>
              <a:t>spectrum</a:t>
            </a:r>
            <a:endParaRPr lang="es-ES" sz="3200" dirty="0" smtClean="0"/>
          </a:p>
          <a:p>
            <a:r>
              <a:rPr lang="es-ES" sz="3200" dirty="0" smtClean="0"/>
              <a:t>Echo </a:t>
            </a:r>
            <a:r>
              <a:rPr lang="es-ES" sz="3200" dirty="0" err="1" smtClean="0"/>
              <a:t>hiding</a:t>
            </a:r>
            <a:endParaRPr lang="es-ES" sz="3200" dirty="0" smtClean="0"/>
          </a:p>
          <a:p>
            <a:r>
              <a:rPr lang="es-ES" sz="3200" dirty="0" smtClean="0"/>
              <a:t>Etc.</a:t>
            </a:r>
            <a:endParaRPr lang="es-E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/>
          <a:lstStyle/>
          <a:p>
            <a:pPr algn="just"/>
            <a:r>
              <a:rPr lang="es-ES" dirty="0" smtClean="0"/>
              <a:t>La </a:t>
            </a:r>
            <a:r>
              <a:rPr lang="es-ES" b="1" dirty="0" err="1" smtClean="0"/>
              <a:t>esteganografía</a:t>
            </a:r>
            <a:r>
              <a:rPr lang="es-ES" dirty="0" smtClean="0"/>
              <a:t> es la disciplina en la que se estudian y aplican técnicas que permiten el ocultamiento de mensajes </a:t>
            </a:r>
            <a:r>
              <a:rPr lang="es-ES" dirty="0" smtClean="0"/>
              <a:t>u objetos, </a:t>
            </a:r>
            <a:r>
              <a:rPr lang="es-ES" dirty="0" smtClean="0"/>
              <a:t>dentro de otros, llamados portadores, de modo que no se perciba su existencia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Es una disciplina distinta a la </a:t>
            </a:r>
            <a:r>
              <a:rPr lang="es-ES" b="1" dirty="0" smtClean="0"/>
              <a:t>criptografía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Sin embargo, la </a:t>
            </a:r>
            <a:r>
              <a:rPr lang="es-ES" b="1" dirty="0" smtClean="0"/>
              <a:t>criptografía</a:t>
            </a:r>
            <a:r>
              <a:rPr lang="es-ES" dirty="0" smtClean="0"/>
              <a:t> y la </a:t>
            </a:r>
            <a:r>
              <a:rPr lang="es-ES" b="1" dirty="0" err="1" smtClean="0"/>
              <a:t>esteganografía</a:t>
            </a:r>
            <a:r>
              <a:rPr lang="es-ES" dirty="0" smtClean="0"/>
              <a:t> pueden complementarse, dando un nivel de seguridad </a:t>
            </a:r>
            <a:r>
              <a:rPr lang="es-ES" dirty="0" smtClean="0"/>
              <a:t>extra.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historia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3759696"/>
          </a:xfrm>
        </p:spPr>
        <p:txBody>
          <a:bodyPr/>
          <a:lstStyle/>
          <a:p>
            <a:r>
              <a:rPr lang="es-ES" dirty="0" smtClean="0"/>
              <a:t>La </a:t>
            </a:r>
            <a:r>
              <a:rPr lang="es-ES" b="1" dirty="0" err="1" smtClean="0"/>
              <a:t>esteganografía</a:t>
            </a:r>
            <a:r>
              <a:rPr lang="es-ES" dirty="0" smtClean="0"/>
              <a:t> ha estado presente desde tiempos </a:t>
            </a:r>
            <a:r>
              <a:rPr lang="es-ES" dirty="0" smtClean="0"/>
              <a:t>antiguos.</a:t>
            </a:r>
          </a:p>
          <a:p>
            <a:r>
              <a:rPr lang="es-ES" dirty="0" smtClean="0"/>
              <a:t>En la era digital, la </a:t>
            </a:r>
            <a:r>
              <a:rPr lang="es-ES" b="1" dirty="0" err="1" smtClean="0"/>
              <a:t>estaganografía</a:t>
            </a:r>
            <a:r>
              <a:rPr lang="es-ES" dirty="0" smtClean="0"/>
              <a:t> ha resurgido como una tecnología útil en seguridad informática.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usa en documentos, imágenes, audio, vídeo, etc.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fundamentos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la </a:t>
            </a:r>
            <a:r>
              <a:rPr lang="es-ES" b="1" dirty="0" err="1" smtClean="0"/>
              <a:t>esteganografía</a:t>
            </a:r>
            <a:r>
              <a:rPr lang="es-ES" dirty="0" smtClean="0"/>
              <a:t> </a:t>
            </a:r>
            <a:r>
              <a:rPr lang="es-ES" dirty="0" smtClean="0"/>
              <a:t>hace es, esencialmente, explotar </a:t>
            </a:r>
            <a:r>
              <a:rPr lang="es-ES" dirty="0" smtClean="0"/>
              <a:t>las limitaciones de la percepción </a:t>
            </a:r>
            <a:r>
              <a:rPr lang="es-ES" dirty="0" smtClean="0"/>
              <a:t>humana (visión, oído, etc.).</a:t>
            </a:r>
          </a:p>
          <a:p>
            <a:r>
              <a:rPr lang="es-ES" dirty="0" smtClean="0"/>
              <a:t>Se base en llevar a cabo pequeños cambios en los objetos portadores, que resulten imperceptibles para una persona.</a:t>
            </a:r>
          </a:p>
          <a:p>
            <a:r>
              <a:rPr lang="es-ES" dirty="0" smtClean="0"/>
              <a:t>Debido a que la </a:t>
            </a:r>
            <a:r>
              <a:rPr lang="es-ES" b="1" dirty="0" err="1" smtClean="0"/>
              <a:t>esteganografía</a:t>
            </a:r>
            <a:r>
              <a:rPr lang="es-ES" b="1" dirty="0" smtClean="0"/>
              <a:t> </a:t>
            </a:r>
            <a:r>
              <a:rPr lang="es-ES" dirty="0" smtClean="0"/>
              <a:t>es invasiva, es decir, deja huellas en el medio de transporte utilizado, las técnicas de </a:t>
            </a:r>
            <a:r>
              <a:rPr lang="es-ES" dirty="0" err="1" smtClean="0"/>
              <a:t>esteganálisis</a:t>
            </a:r>
            <a:r>
              <a:rPr lang="es-ES" dirty="0" smtClean="0"/>
              <a:t> se basan en cómo detectar estos cambios.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ejemplo</a:t>
            </a:r>
            <a:endParaRPr lang="es-ES" dirty="0"/>
          </a:p>
        </p:txBody>
      </p:sp>
      <p:pic>
        <p:nvPicPr>
          <p:cNvPr id="4" name="3 Marcador de contenido" descr="prisoner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5500" y="2701131"/>
            <a:ext cx="4953000" cy="28575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s-ES" dirty="0" smtClean="0"/>
              <a:t>Se diferencia del audio analógico en que es una señal discreta, en lugar de continua.</a:t>
            </a:r>
          </a:p>
          <a:p>
            <a:r>
              <a:rPr lang="es-ES" dirty="0" smtClean="0"/>
              <a:t>Esta señal discreta se genera a partir de una señal continua, a través de un proceso de muestreo y </a:t>
            </a:r>
            <a:r>
              <a:rPr lang="es-ES" dirty="0" err="1" smtClean="0"/>
              <a:t>cuantización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audio digital se almacena en el ordenador como una secuencia de ceros y unos.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389120"/>
          </a:xfrm>
        </p:spPr>
        <p:txBody>
          <a:bodyPr/>
          <a:lstStyle/>
          <a:p>
            <a:r>
              <a:rPr lang="es-ES" dirty="0" smtClean="0"/>
              <a:t>Es posible alterar de manera individual los bits que componen el archivo de audio digital.</a:t>
            </a:r>
          </a:p>
          <a:p>
            <a:r>
              <a:rPr lang="es-ES" dirty="0" smtClean="0"/>
              <a:t>Este control tan preciso nos permite llevar a cabo cambios que no sean perceptibles al oído humano.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pic>
        <p:nvPicPr>
          <p:cNvPr id="4" name="3 Marcador de contenido" descr="digitalaudi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924944"/>
            <a:ext cx="7784532" cy="232221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</TotalTime>
  <Words>545</Words>
  <Application>Microsoft Office PowerPoint</Application>
  <PresentationFormat>Presentación en pantalla (4:3)</PresentationFormat>
  <Paragraphs>60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Flujo</vt:lpstr>
      <vt:lpstr>Ocultar datos en archivos de sonido</vt:lpstr>
      <vt:lpstr>Índice</vt:lpstr>
      <vt:lpstr>Esteganografía: introducción</vt:lpstr>
      <vt:lpstr>Esteganografía: historia</vt:lpstr>
      <vt:lpstr>Esteganografía: fundamentos</vt:lpstr>
      <vt:lpstr>Esteganografía: ejemplo</vt:lpstr>
      <vt:lpstr>Audio digital</vt:lpstr>
      <vt:lpstr>Audio digital</vt:lpstr>
      <vt:lpstr>Audio digital</vt:lpstr>
      <vt:lpstr>Formato WAV</vt:lpstr>
      <vt:lpstr>Formato WAV</vt:lpstr>
      <vt:lpstr>Esteganografía de audio: motivación</vt:lpstr>
      <vt:lpstr>Esteganografía de audio: problemas</vt:lpstr>
      <vt:lpstr>Esteganografía de audio: objetivos</vt:lpstr>
      <vt:lpstr>Esteganografía de audio: objetivos</vt:lpstr>
      <vt:lpstr>Esteganografía de audio: métodos</vt:lpstr>
      <vt:lpstr>LSB coding</vt:lpstr>
      <vt:lpstr>Parity coding</vt:lpstr>
      <vt:lpstr>Phase coding</vt:lpstr>
      <vt:lpstr>Spread spectrum</vt:lpstr>
      <vt:lpstr>Echo hiding</vt:lpstr>
    </vt:vector>
  </TitlesOfParts>
  <Company>ETSII. Universidad de Sevilla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Ocultar datos en archivos de sonido</dc:title>
  <dc:creator>practica</dc:creator>
  <cp:lastModifiedBy>practica</cp:lastModifiedBy>
  <cp:revision>19</cp:revision>
  <dcterms:created xsi:type="dcterms:W3CDTF">2011-05-10T14:25:32Z</dcterms:created>
  <dcterms:modified xsi:type="dcterms:W3CDTF">2011-05-10T17:14:41Z</dcterms:modified>
</cp:coreProperties>
</file>