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64" r:id="rId10"/>
    <p:sldId id="280" r:id="rId11"/>
    <p:sldId id="265" r:id="rId12"/>
    <p:sldId id="266" r:id="rId13"/>
    <p:sldId id="281" r:id="rId14"/>
    <p:sldId id="275" r:id="rId15"/>
    <p:sldId id="282" r:id="rId16"/>
    <p:sldId id="276" r:id="rId17"/>
    <p:sldId id="283" r:id="rId18"/>
    <p:sldId id="277" r:id="rId19"/>
    <p:sldId id="278" r:id="rId20"/>
    <p:sldId id="284" r:id="rId21"/>
    <p:sldId id="267" r:id="rId22"/>
    <p:sldId id="285" r:id="rId23"/>
    <p:sldId id="268" r:id="rId24"/>
    <p:sldId id="286" r:id="rId25"/>
    <p:sldId id="269" r:id="rId26"/>
    <p:sldId id="287" r:id="rId27"/>
    <p:sldId id="270" r:id="rId28"/>
    <p:sldId id="288" r:id="rId29"/>
    <p:sldId id="271" r:id="rId30"/>
    <p:sldId id="289" r:id="rId31"/>
    <p:sldId id="272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EE8DB-8270-4DF4-BD44-EDA9C8D0E857}" type="datetimeFigureOut">
              <a:rPr lang="es-ES" smtClean="0"/>
              <a:pPr/>
              <a:t>16/05/2011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Ocultar datos en archivos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/>
          <a:lstStyle/>
          <a:p>
            <a:r>
              <a:rPr lang="es-ES" dirty="0" smtClean="0"/>
              <a:t>Juan Antonio Cano Salado</a:t>
            </a:r>
          </a:p>
          <a:p>
            <a:r>
              <a:rPr lang="es-ES" dirty="0" smtClean="0"/>
              <a:t>Borja Moreno Fernández</a:t>
            </a:r>
          </a:p>
          <a:p>
            <a:r>
              <a:rPr lang="es-ES" dirty="0" smtClean="0"/>
              <a:t>Pascual Javier Ruiz Benítez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240360"/>
          </a:xfrm>
        </p:spPr>
        <p:txBody>
          <a:bodyPr/>
          <a:lstStyle/>
          <a:p>
            <a:pPr algn="just"/>
            <a:r>
              <a:rPr lang="es-ES" dirty="0" smtClean="0"/>
              <a:t>Utilizado para almacenar sonidos en PC.</a:t>
            </a:r>
          </a:p>
          <a:p>
            <a:pPr algn="just"/>
            <a:r>
              <a:rPr lang="es-ES" dirty="0" smtClean="0"/>
              <a:t>Muy común.</a:t>
            </a:r>
          </a:p>
          <a:p>
            <a:pPr algn="just"/>
            <a:r>
              <a:rPr lang="es-ES" dirty="0" smtClean="0"/>
              <a:t>Sin compresión.</a:t>
            </a:r>
          </a:p>
          <a:p>
            <a:pPr algn="just"/>
            <a:r>
              <a:rPr lang="es-ES" dirty="0" smtClean="0"/>
              <a:t>Cuenta con una cabecera de 44 bytes, y una región de datos de tamaño variable (según la longitud del fragmento de audio).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pic>
        <p:nvPicPr>
          <p:cNvPr id="4" name="3 Marcador de contenido" descr="wav-sound-forma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132856"/>
            <a:ext cx="473780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  <a:endParaRPr lang="es-ES" dirty="0" smtClean="0"/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Privacidad.</a:t>
            </a:r>
          </a:p>
          <a:p>
            <a:r>
              <a:rPr lang="es-ES" dirty="0" smtClean="0"/>
              <a:t>Protección de propiedad intelectual.</a:t>
            </a:r>
          </a:p>
          <a:p>
            <a:pPr lvl="1"/>
            <a:r>
              <a:rPr lang="es-ES" dirty="0" smtClean="0"/>
              <a:t>Todo el mundo puede copiar y distribuir archivos.</a:t>
            </a:r>
          </a:p>
          <a:p>
            <a:pPr lvl="1"/>
            <a:r>
              <a:rPr lang="es-ES" dirty="0" smtClean="0"/>
              <a:t>No empeora </a:t>
            </a:r>
            <a:r>
              <a:rPr lang="es-ES" dirty="0" smtClean="0"/>
              <a:t>la calidad del archivo.</a:t>
            </a:r>
          </a:p>
          <a:p>
            <a:pPr lvl="1"/>
            <a:r>
              <a:rPr lang="es-ES" dirty="0" smtClean="0"/>
              <a:t>Puede </a:t>
            </a:r>
            <a:r>
              <a:rPr lang="es-ES" dirty="0" smtClean="0"/>
              <a:t>causar grandes pérdidas de dinero para los autores.</a:t>
            </a:r>
          </a:p>
          <a:p>
            <a:pPr lvl="1"/>
            <a:r>
              <a:rPr lang="es-ES" dirty="0" smtClean="0"/>
              <a:t>Los sistemas de protección no pueden basarse en información de la </a:t>
            </a:r>
            <a:r>
              <a:rPr lang="es-ES" dirty="0" smtClean="0"/>
              <a:t>cabecera debido a la facilidad de sustituir una cabecera por otra.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  <a:endParaRPr lang="es-ES" dirty="0" smtClean="0"/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esteganografía</a:t>
            </a:r>
            <a:r>
              <a:rPr lang="es-ES" dirty="0" smtClean="0"/>
              <a:t> de audio es más dificultosa que la </a:t>
            </a:r>
            <a:r>
              <a:rPr lang="es-ES" dirty="0" err="1" smtClean="0"/>
              <a:t>esteganografía</a:t>
            </a:r>
            <a:r>
              <a:rPr lang="es-ES" dirty="0" smtClean="0"/>
              <a:t> de imágenes</a:t>
            </a:r>
            <a:r>
              <a:rPr lang="es-ES" dirty="0" smtClean="0"/>
              <a:t> </a:t>
            </a:r>
            <a:r>
              <a:rPr lang="es-ES" dirty="0" smtClean="0"/>
              <a:t>ya que el sistema auditivo humano es más sensible que el sistema visual.</a:t>
            </a:r>
          </a:p>
          <a:p>
            <a:r>
              <a:rPr lang="es-ES" dirty="0" smtClean="0"/>
              <a:t>Por consiguiente, la cantidad de información que puede introducirse de manera transparente es menor.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  <a:endParaRPr lang="es-ES" dirty="0" smtClean="0"/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r>
              <a:rPr lang="es-ES" b="1" dirty="0" smtClean="0"/>
              <a:t>Transparencia</a:t>
            </a:r>
            <a:r>
              <a:rPr lang="es-ES" dirty="0" smtClean="0"/>
              <a:t>:</a:t>
            </a:r>
            <a:r>
              <a:rPr lang="es-ES" b="1" dirty="0" smtClean="0"/>
              <a:t> </a:t>
            </a:r>
            <a:r>
              <a:rPr lang="es-ES" dirty="0" smtClean="0"/>
              <a:t>que no sea posible percibir que se ha incluido un mensaje.</a:t>
            </a:r>
          </a:p>
          <a:p>
            <a:r>
              <a:rPr lang="es-ES" b="1" dirty="0" smtClean="0"/>
              <a:t>Robustez</a:t>
            </a:r>
            <a:r>
              <a:rPr lang="es-ES" dirty="0" smtClean="0"/>
              <a:t>: que el mensaje perdure a modificaciones (intencionadas o no intencionadas) del archivo de audio.</a:t>
            </a:r>
          </a:p>
          <a:p>
            <a:r>
              <a:rPr lang="es-ES" b="1" dirty="0" smtClean="0"/>
              <a:t>Alto volumen de datos </a:t>
            </a:r>
            <a:r>
              <a:rPr lang="es-ES" dirty="0" smtClean="0"/>
              <a:t>(data </a:t>
            </a:r>
            <a:r>
              <a:rPr lang="es-ES" dirty="0" err="1" smtClean="0"/>
              <a:t>rate</a:t>
            </a:r>
            <a:r>
              <a:rPr lang="es-ES" dirty="0" smtClean="0"/>
              <a:t>): que se puedan incluir grandes mensajes ocultos en pequeños archivos de audio.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objetivos</a:t>
            </a:r>
            <a:endParaRPr lang="es-ES" dirty="0"/>
          </a:p>
        </p:txBody>
      </p:sp>
      <p:pic>
        <p:nvPicPr>
          <p:cNvPr id="4" name="3 Marcador de contenido" descr="triangl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3284984"/>
            <a:ext cx="3963453" cy="3092177"/>
          </a:xfrm>
        </p:spPr>
      </p:pic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3528" y="2564903"/>
            <a:ext cx="8363272" cy="72008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Son requisitos contradictorios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Audio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  <a:endParaRPr lang="es-ES" dirty="0" smtClean="0"/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r>
              <a:rPr lang="es-ES" sz="3200" dirty="0" smtClean="0"/>
              <a:t>Echo </a:t>
            </a:r>
            <a:r>
              <a:rPr lang="es-ES" sz="3200" dirty="0" err="1" smtClean="0"/>
              <a:t>hiding</a:t>
            </a:r>
            <a:endParaRPr lang="es-ES" sz="3200" dirty="0" smtClean="0"/>
          </a:p>
          <a:p>
            <a:r>
              <a:rPr lang="es-ES" sz="3200" dirty="0" smtClean="0"/>
              <a:t>Etc.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Parity</a:t>
            </a: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 smtClean="0"/>
              <a:t>la forma más sencilla de integrar la información en un archivo de audio </a:t>
            </a:r>
            <a:r>
              <a:rPr lang="es-ES" dirty="0" smtClean="0"/>
              <a:t>digital.</a:t>
            </a:r>
          </a:p>
          <a:p>
            <a:r>
              <a:rPr lang="es-ES" dirty="0" smtClean="0"/>
              <a:t>Consiste en </a:t>
            </a:r>
            <a:r>
              <a:rPr lang="es-ES" dirty="0" smtClean="0"/>
              <a:t>sustituir el bit menos significativo de cada punto de muestreo con un mensaje </a:t>
            </a:r>
            <a:r>
              <a:rPr lang="es-ES" dirty="0" smtClean="0"/>
              <a:t>binario.</a:t>
            </a:r>
          </a:p>
          <a:p>
            <a:r>
              <a:rPr lang="es-ES" dirty="0" smtClean="0"/>
              <a:t>Permite codificar </a:t>
            </a:r>
            <a:r>
              <a:rPr lang="es-ES" dirty="0" smtClean="0"/>
              <a:t>una gran cantidad de </a:t>
            </a:r>
            <a:r>
              <a:rPr lang="es-ES" dirty="0" smtClean="0"/>
              <a:t>datos.</a:t>
            </a:r>
            <a:endParaRPr lang="es-ES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pPr algn="just"/>
            <a:r>
              <a:rPr lang="es-ES" dirty="0" smtClean="0"/>
              <a:t>La </a:t>
            </a:r>
            <a:r>
              <a:rPr lang="es-ES" b="1" dirty="0" err="1" smtClean="0"/>
              <a:t>esteganografía</a:t>
            </a:r>
            <a:r>
              <a:rPr lang="es-ES" dirty="0" smtClean="0"/>
              <a:t> es la disciplina en la que se estudian y aplican técnicas que permiten el ocultamiento de mensajes u objetos, dentro de otros, llamados portadores, de modo que no se perciba su existencia.</a:t>
            </a:r>
          </a:p>
          <a:p>
            <a:pPr algn="just"/>
            <a:r>
              <a:rPr lang="es-ES" dirty="0" smtClean="0"/>
              <a:t>Es una disciplina 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Sin embargo, la </a:t>
            </a:r>
            <a:r>
              <a:rPr lang="es-ES" b="1" dirty="0" smtClean="0"/>
              <a:t>criptografía</a:t>
            </a:r>
            <a:r>
              <a:rPr lang="es-ES" dirty="0" smtClean="0"/>
              <a:t> y la </a:t>
            </a:r>
            <a:r>
              <a:rPr lang="es-ES" b="1" dirty="0" err="1" smtClean="0"/>
              <a:t>esteganografía</a:t>
            </a:r>
            <a:r>
              <a:rPr lang="es-ES" dirty="0" smtClean="0"/>
              <a:t> pueden complementarse, dando un nivel de seguridad extra.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smtClean="0"/>
              <a:t>Echo </a:t>
            </a:r>
            <a:r>
              <a:rPr lang="es-ES" sz="3200" dirty="0" err="1" smtClean="0"/>
              <a:t>hiding</a:t>
            </a:r>
            <a:endParaRPr lang="es-E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759696"/>
          </a:xfrm>
        </p:spPr>
        <p:txBody>
          <a:bodyPr/>
          <a:lstStyle/>
          <a:p>
            <a:r>
              <a:rPr lang="es-ES" dirty="0" smtClean="0"/>
              <a:t>La </a:t>
            </a:r>
            <a:r>
              <a:rPr lang="es-ES" b="1" dirty="0" err="1" smtClean="0"/>
              <a:t>esteganografía</a:t>
            </a:r>
            <a:r>
              <a:rPr lang="es-ES" dirty="0" smtClean="0"/>
              <a:t> ha estado presente desde tiempos antiguos.</a:t>
            </a:r>
          </a:p>
          <a:p>
            <a:r>
              <a:rPr lang="es-ES" dirty="0" smtClean="0"/>
              <a:t>En la era digital, la </a:t>
            </a:r>
            <a:r>
              <a:rPr lang="es-ES" b="1" dirty="0" err="1" smtClean="0"/>
              <a:t>estaganografía</a:t>
            </a:r>
            <a:r>
              <a:rPr lang="es-ES" dirty="0" smtClean="0"/>
              <a:t> ha resurgido como una tecnología útil en seguridad informática.</a:t>
            </a:r>
          </a:p>
          <a:p>
            <a:r>
              <a:rPr lang="es-ES" dirty="0" smtClean="0"/>
              <a:t>Se usa en documentos, imágenes, audio, vídeo, etc.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fundamentos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Explota </a:t>
            </a:r>
            <a:r>
              <a:rPr lang="es-ES" dirty="0" smtClean="0"/>
              <a:t>las limitaciones de la percepción humana (visión, oído, etc.).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basa </a:t>
            </a:r>
            <a:r>
              <a:rPr lang="es-ES" dirty="0" smtClean="0"/>
              <a:t>en llevar a cabo pequeños cambios en los objetos </a:t>
            </a:r>
            <a:r>
              <a:rPr lang="es-ES" dirty="0" smtClean="0"/>
              <a:t>portadores de forma que </a:t>
            </a:r>
            <a:r>
              <a:rPr lang="es-ES" dirty="0" smtClean="0"/>
              <a:t>resulten imperceptibles para una persona.</a:t>
            </a:r>
          </a:p>
          <a:p>
            <a:r>
              <a:rPr lang="es-ES" dirty="0" smtClean="0"/>
              <a:t>E</a:t>
            </a:r>
            <a:r>
              <a:rPr lang="es-ES" dirty="0" smtClean="0"/>
              <a:t>s invasiva</a:t>
            </a:r>
            <a:r>
              <a:rPr lang="es-ES" dirty="0" smtClean="0"/>
              <a:t> </a:t>
            </a:r>
            <a:r>
              <a:rPr lang="es-ES" dirty="0" smtClean="0"/>
              <a:t>=&gt;</a:t>
            </a:r>
            <a:r>
              <a:rPr lang="es-ES" dirty="0" smtClean="0"/>
              <a:t> </a:t>
            </a:r>
            <a:r>
              <a:rPr lang="es-ES" dirty="0" smtClean="0"/>
              <a:t>las técnicas de </a:t>
            </a:r>
            <a:r>
              <a:rPr lang="es-ES" dirty="0" err="1" smtClean="0"/>
              <a:t>esteganálisis</a:t>
            </a:r>
            <a:r>
              <a:rPr lang="es-ES" dirty="0" smtClean="0"/>
              <a:t> se basan en cómo detectar </a:t>
            </a:r>
            <a:r>
              <a:rPr lang="es-ES" dirty="0" smtClean="0"/>
              <a:t>las huellas dejadas durante el ocultamiento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ejemplo</a:t>
            </a:r>
            <a:endParaRPr lang="es-ES" dirty="0"/>
          </a:p>
        </p:txBody>
      </p:sp>
      <p:pic>
        <p:nvPicPr>
          <p:cNvPr id="4" name="3 Marcador de contenido" descr="prison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5500" y="2701131"/>
            <a:ext cx="4953000" cy="2857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ES" dirty="0" smtClean="0"/>
              <a:t>Señal discreta  (a </a:t>
            </a:r>
            <a:r>
              <a:rPr lang="es-ES" dirty="0" smtClean="0"/>
              <a:t>diferencia del audio analógico </a:t>
            </a:r>
            <a:r>
              <a:rPr lang="es-ES" dirty="0" smtClean="0"/>
              <a:t>donde</a:t>
            </a:r>
            <a:r>
              <a:rPr lang="es-ES" dirty="0" smtClean="0"/>
              <a:t> es continua).</a:t>
            </a:r>
            <a:endParaRPr lang="es-ES" dirty="0" smtClean="0"/>
          </a:p>
          <a:p>
            <a:r>
              <a:rPr lang="es-ES" dirty="0" smtClean="0"/>
              <a:t>Se genera </a:t>
            </a:r>
            <a:r>
              <a:rPr lang="es-ES" dirty="0" smtClean="0"/>
              <a:t>a partir de una señal </a:t>
            </a:r>
            <a:r>
              <a:rPr lang="es-ES" dirty="0" smtClean="0"/>
              <a:t>continua =&gt; muestreo </a:t>
            </a:r>
            <a:r>
              <a:rPr lang="es-ES" dirty="0" smtClean="0"/>
              <a:t>y </a:t>
            </a:r>
            <a:r>
              <a:rPr lang="es-ES" dirty="0" err="1" smtClean="0"/>
              <a:t>cuantización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audio digital se almacena en el ordenador como una secuencia de ceros y unos.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es-ES" dirty="0" smtClean="0"/>
              <a:t>Es posible alterar de manera individual los bits que componen el archivo de audio digital.</a:t>
            </a:r>
          </a:p>
          <a:p>
            <a:r>
              <a:rPr lang="es-ES" dirty="0" smtClean="0"/>
              <a:t>Este control tan preciso nos permite llevar a cabo cambios que no sean perceptibles al oído humano.</a:t>
            </a:r>
            <a:endParaRPr lang="es-ES" dirty="0"/>
          </a:p>
        </p:txBody>
      </p:sp>
      <p:pic>
        <p:nvPicPr>
          <p:cNvPr id="4" name="3 Marcador de contenido" descr="digitalaudi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005064"/>
            <a:ext cx="5976664" cy="1782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</TotalTime>
  <Words>670</Words>
  <Application>Microsoft Office PowerPoint</Application>
  <PresentationFormat>Presentación en pantalla (4:3)</PresentationFormat>
  <Paragraphs>161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Flujo</vt:lpstr>
      <vt:lpstr>Ocultar datos en archivos de sonido</vt:lpstr>
      <vt:lpstr>Índice</vt:lpstr>
      <vt:lpstr>Esteganografía: introducción</vt:lpstr>
      <vt:lpstr>Esteganografía: historia</vt:lpstr>
      <vt:lpstr>Esteganografía: fundamentos</vt:lpstr>
      <vt:lpstr>Esteganografía: ejemplo</vt:lpstr>
      <vt:lpstr>Índice</vt:lpstr>
      <vt:lpstr>Audio digital</vt:lpstr>
      <vt:lpstr>Audio digital</vt:lpstr>
      <vt:lpstr>Índice</vt:lpstr>
      <vt:lpstr>Formato WAV</vt:lpstr>
      <vt:lpstr>Formato WAV</vt:lpstr>
      <vt:lpstr>Índice</vt:lpstr>
      <vt:lpstr>Esteganografía de audio: motivación</vt:lpstr>
      <vt:lpstr>Índice</vt:lpstr>
      <vt:lpstr>Esteganografía de audio: problemas</vt:lpstr>
      <vt:lpstr>Índice</vt:lpstr>
      <vt:lpstr>Esteganografía de audio: objetivos</vt:lpstr>
      <vt:lpstr>Esteganografía de audio: objetivos</vt:lpstr>
      <vt:lpstr>Índice</vt:lpstr>
      <vt:lpstr>Esteganografía de audio: métodos</vt:lpstr>
      <vt:lpstr>Esteganografía de audio: métodos</vt:lpstr>
      <vt:lpstr>LSB coding</vt:lpstr>
      <vt:lpstr>Esteganografía de audio: métodos</vt:lpstr>
      <vt:lpstr>Parity coding</vt:lpstr>
      <vt:lpstr>Esteganografía de audio: métodos</vt:lpstr>
      <vt:lpstr>Phase coding</vt:lpstr>
      <vt:lpstr>Esteganografía de audio: métodos</vt:lpstr>
      <vt:lpstr>Spread spectrum</vt:lpstr>
      <vt:lpstr>Esteganografía de audio: métodos</vt:lpstr>
      <vt:lpstr>Echo hiding</vt:lpstr>
    </vt:vector>
  </TitlesOfParts>
  <Company>ETSII. Universidad de Sevilla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Ocultar datos en archivos de sonido</dc:title>
  <dc:creator>practica</dc:creator>
  <cp:lastModifiedBy>Pascual Javier</cp:lastModifiedBy>
  <cp:revision>30</cp:revision>
  <dcterms:created xsi:type="dcterms:W3CDTF">2011-05-10T14:25:32Z</dcterms:created>
  <dcterms:modified xsi:type="dcterms:W3CDTF">2011-05-16T17:58:45Z</dcterms:modified>
</cp:coreProperties>
</file>