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03" r:id="rId3"/>
    <p:sldId id="257" r:id="rId4"/>
    <p:sldId id="258" r:id="rId5"/>
    <p:sldId id="259" r:id="rId6"/>
    <p:sldId id="260" r:id="rId7"/>
    <p:sldId id="261" r:id="rId8"/>
    <p:sldId id="279" r:id="rId9"/>
    <p:sldId id="263" r:id="rId10"/>
    <p:sldId id="264" r:id="rId11"/>
    <p:sldId id="280" r:id="rId12"/>
    <p:sldId id="265" r:id="rId13"/>
    <p:sldId id="266" r:id="rId14"/>
    <p:sldId id="281" r:id="rId15"/>
    <p:sldId id="275" r:id="rId16"/>
    <p:sldId id="282" r:id="rId17"/>
    <p:sldId id="276" r:id="rId18"/>
    <p:sldId id="283" r:id="rId19"/>
    <p:sldId id="277" r:id="rId20"/>
    <p:sldId id="278" r:id="rId21"/>
    <p:sldId id="284" r:id="rId22"/>
    <p:sldId id="318" r:id="rId23"/>
    <p:sldId id="319" r:id="rId24"/>
    <p:sldId id="268" r:id="rId25"/>
    <p:sldId id="293" r:id="rId26"/>
    <p:sldId id="294" r:id="rId27"/>
    <p:sldId id="295" r:id="rId28"/>
    <p:sldId id="320" r:id="rId29"/>
    <p:sldId id="269" r:id="rId30"/>
    <p:sldId id="296" r:id="rId31"/>
    <p:sldId id="297" r:id="rId32"/>
    <p:sldId id="298" r:id="rId33"/>
    <p:sldId id="321" r:id="rId34"/>
    <p:sldId id="270" r:id="rId35"/>
    <p:sldId id="302" r:id="rId36"/>
    <p:sldId id="299" r:id="rId37"/>
    <p:sldId id="300" r:id="rId38"/>
    <p:sldId id="301" r:id="rId39"/>
    <p:sldId id="322" r:id="rId40"/>
    <p:sldId id="271" r:id="rId41"/>
    <p:sldId id="306" r:id="rId42"/>
    <p:sldId id="305" r:id="rId43"/>
    <p:sldId id="323" r:id="rId44"/>
    <p:sldId id="272" r:id="rId45"/>
    <p:sldId id="314" r:id="rId46"/>
    <p:sldId id="308" r:id="rId47"/>
    <p:sldId id="310" r:id="rId48"/>
    <p:sldId id="311" r:id="rId49"/>
    <p:sldId id="315" r:id="rId50"/>
    <p:sldId id="313" r:id="rId51"/>
    <p:sldId id="316" r:id="rId52"/>
    <p:sldId id="317" r:id="rId5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3EE8DB-8270-4DF4-BD44-EDA9C8D0E857}" type="datetimeFigureOut">
              <a:rPr lang="es-ES" smtClean="0"/>
              <a:pPr/>
              <a:t>26/05/2011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Ocultar datos en archivos de sonido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509120"/>
            <a:ext cx="7854696" cy="1752600"/>
          </a:xfrm>
        </p:spPr>
        <p:txBody>
          <a:bodyPr/>
          <a:lstStyle/>
          <a:p>
            <a:r>
              <a:rPr lang="es-ES" dirty="0" smtClean="0"/>
              <a:t>Juan Antonio Cano Salado</a:t>
            </a:r>
          </a:p>
          <a:p>
            <a:r>
              <a:rPr lang="es-ES" dirty="0" smtClean="0"/>
              <a:t>Borja Moreno Fernández</a:t>
            </a:r>
          </a:p>
          <a:p>
            <a:r>
              <a:rPr lang="es-ES" dirty="0" smtClean="0"/>
              <a:t>Pascual Javier Ruiz Benítez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Audio digital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 smtClean="0"/>
              <a:t>posible alterar individualmente los bits que componen el archivo de audio </a:t>
            </a:r>
            <a:r>
              <a:rPr lang="es-ES" dirty="0" smtClean="0"/>
              <a:t>digital.</a:t>
            </a:r>
          </a:p>
          <a:p>
            <a:pPr lvl="1"/>
            <a:r>
              <a:rPr lang="es-ES" dirty="0" smtClean="0"/>
              <a:t>Cambios </a:t>
            </a:r>
            <a:r>
              <a:rPr lang="es-ES" dirty="0" smtClean="0"/>
              <a:t>no perceptibles por el oído humano.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3 Marcador de contenido" descr="digitalaudi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4221088"/>
            <a:ext cx="5976664" cy="1782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Esteganografía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de audio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WAV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2403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Utilizado para almacenar sonidos en PC.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Muy común.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Sin compresión.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Cabecera de 44 bytes, y región de datos variable.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WAV</a:t>
            </a:r>
            <a:endParaRPr lang="es-ES" dirty="0"/>
          </a:p>
        </p:txBody>
      </p:sp>
      <p:pic>
        <p:nvPicPr>
          <p:cNvPr id="4" name="3 Marcador de contenido" descr="wav-sound-forma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3097" y="1935163"/>
            <a:ext cx="4737805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Privacidad.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Protección de propiedad intelectual.</a:t>
            </a:r>
          </a:p>
          <a:p>
            <a:pPr lvl="1"/>
            <a:r>
              <a:rPr lang="es-ES" dirty="0" smtClean="0"/>
              <a:t>Todo el mundo puede copiar y distribuir archivos</a:t>
            </a:r>
            <a:r>
              <a:rPr lang="es-ES" dirty="0" smtClean="0"/>
              <a:t>.</a:t>
            </a:r>
            <a:endParaRPr lang="es-ES" dirty="0" smtClean="0"/>
          </a:p>
          <a:p>
            <a:pPr lvl="1"/>
            <a:r>
              <a:rPr lang="es-ES" dirty="0" smtClean="0"/>
              <a:t>Grandes pérdidas de dinero para los autores.</a:t>
            </a:r>
          </a:p>
          <a:p>
            <a:pPr lvl="1"/>
            <a:r>
              <a:rPr lang="es-ES" dirty="0" smtClean="0"/>
              <a:t>Métodos tradicionales no suficientes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Marcas de agua.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Problemas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87688"/>
          </a:xfrm>
        </p:spPr>
        <p:txBody>
          <a:bodyPr/>
          <a:lstStyle/>
          <a:p>
            <a:r>
              <a:rPr lang="es-ES" dirty="0" smtClean="0"/>
              <a:t>Más dificultosa que la </a:t>
            </a:r>
            <a:r>
              <a:rPr lang="es-ES" dirty="0" err="1" smtClean="0"/>
              <a:t>esteganografía</a:t>
            </a:r>
            <a:r>
              <a:rPr lang="es-ES" dirty="0" smtClean="0"/>
              <a:t> de </a:t>
            </a:r>
            <a:r>
              <a:rPr lang="es-ES" dirty="0" smtClean="0"/>
              <a:t>imágenes. </a:t>
            </a:r>
            <a:endParaRPr lang="es-ES" dirty="0" smtClean="0"/>
          </a:p>
          <a:p>
            <a:pPr lvl="1"/>
            <a:r>
              <a:rPr lang="es-ES" dirty="0" smtClean="0"/>
              <a:t>Sistema auditivo humano más sensible que sistema visual.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Se puede introducir  de manera transparente una cantidad de información menor.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>
            <a:normAutofit/>
          </a:bodyPr>
          <a:lstStyle/>
          <a:p>
            <a:endParaRPr lang="es-ES" b="1" dirty="0" smtClean="0"/>
          </a:p>
          <a:p>
            <a:r>
              <a:rPr lang="es-ES" b="1" dirty="0" smtClean="0"/>
              <a:t>Transparencia</a:t>
            </a:r>
            <a:r>
              <a:rPr lang="es-ES" dirty="0" smtClean="0"/>
              <a:t>:</a:t>
            </a:r>
            <a:r>
              <a:rPr lang="es-ES" b="1" dirty="0" smtClean="0"/>
              <a:t> </a:t>
            </a:r>
            <a:r>
              <a:rPr lang="es-ES" dirty="0" smtClean="0"/>
              <a:t>Imposibilidad de percibir que se ha </a:t>
            </a:r>
            <a:r>
              <a:rPr lang="es-ES" dirty="0" err="1" smtClean="0"/>
              <a:t>incluído</a:t>
            </a:r>
            <a:r>
              <a:rPr lang="es-ES" dirty="0" smtClean="0"/>
              <a:t> un mensaje.</a:t>
            </a:r>
          </a:p>
          <a:p>
            <a:endParaRPr lang="es-ES" b="1" dirty="0" smtClean="0"/>
          </a:p>
          <a:p>
            <a:r>
              <a:rPr lang="es-ES" b="1" dirty="0" smtClean="0"/>
              <a:t>Robustez</a:t>
            </a:r>
            <a:r>
              <a:rPr lang="es-ES" dirty="0" smtClean="0"/>
              <a:t>: Resistencia a modificaciones del archivo de audio.</a:t>
            </a:r>
          </a:p>
          <a:p>
            <a:endParaRPr lang="es-ES" dirty="0" smtClean="0"/>
          </a:p>
          <a:p>
            <a:r>
              <a:rPr lang="es-ES" b="1" dirty="0" smtClean="0"/>
              <a:t>Alto volumen de datos </a:t>
            </a:r>
            <a:r>
              <a:rPr lang="es-ES" dirty="0" smtClean="0"/>
              <a:t>(data </a:t>
            </a:r>
            <a:r>
              <a:rPr lang="es-ES" dirty="0" err="1" smtClean="0"/>
              <a:t>rate</a:t>
            </a:r>
            <a:r>
              <a:rPr lang="es-ES" dirty="0" smtClean="0"/>
              <a:t>): Incluir grandes mensajes ocultos en pequeños archivos de audio.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Objetivos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323528" y="2564903"/>
            <a:ext cx="8363272" cy="720081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Son requisitos </a:t>
            </a:r>
            <a:r>
              <a:rPr lang="es-ES" sz="2800" dirty="0" smtClean="0"/>
              <a:t>contradictorios.</a:t>
            </a:r>
            <a:endParaRPr lang="es-ES" sz="28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356992"/>
            <a:ext cx="484772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Objetivos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r>
              <a:rPr lang="es-ES" sz="2800" dirty="0" err="1" smtClean="0"/>
              <a:t>Parity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r>
              <a:rPr lang="es-ES" sz="2800" dirty="0" err="1" smtClean="0"/>
              <a:t>Phase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r>
              <a:rPr lang="es-ES" sz="2800" dirty="0" smtClean="0"/>
              <a:t>Spread </a:t>
            </a:r>
            <a:r>
              <a:rPr lang="es-ES" sz="2800" dirty="0" err="1" smtClean="0"/>
              <a:t>spectrum</a:t>
            </a:r>
            <a:endParaRPr lang="es-ES" sz="2800" dirty="0" smtClean="0"/>
          </a:p>
          <a:p>
            <a:r>
              <a:rPr lang="es-ES" sz="2800" dirty="0" smtClean="0"/>
              <a:t>Echo </a:t>
            </a:r>
            <a:r>
              <a:rPr lang="es-ES" sz="2800" dirty="0" err="1" smtClean="0"/>
              <a:t>hiding</a:t>
            </a:r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Parity</a:t>
            </a: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coding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Phase</a:t>
            </a: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coding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Spread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spectrum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Sencillo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Sustituir bit menos significativo de cada </a:t>
            </a:r>
            <a:r>
              <a:rPr lang="es-ES" dirty="0" err="1" smtClean="0"/>
              <a:t>sample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Permite codificar una gran cantidad de datos.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ES" dirty="0" smtClean="0"/>
          </a:p>
          <a:p>
            <a:r>
              <a:rPr lang="es-ES" dirty="0" smtClean="0"/>
              <a:t>Sustituciones de dos o más </a:t>
            </a:r>
            <a:r>
              <a:rPr lang="es-ES" dirty="0" smtClean="0"/>
              <a:t>bits.</a:t>
            </a:r>
            <a:endParaRPr lang="es-ES" dirty="0" smtClean="0"/>
          </a:p>
          <a:p>
            <a:pPr lvl="1">
              <a:buNone/>
            </a:pPr>
            <a:r>
              <a:rPr lang="es-ES" dirty="0" smtClean="0"/>
              <a:t>            Cantidad de </a:t>
            </a:r>
            <a:r>
              <a:rPr lang="es-ES" dirty="0" smtClean="0"/>
              <a:t>información.</a:t>
            </a:r>
            <a:endParaRPr lang="es-ES" dirty="0" smtClean="0"/>
          </a:p>
          <a:p>
            <a:pPr lvl="1">
              <a:buNone/>
            </a:pPr>
            <a:r>
              <a:rPr lang="es-ES" dirty="0" smtClean="0"/>
              <a:t>		     </a:t>
            </a:r>
            <a:r>
              <a:rPr lang="es-ES" dirty="0" smtClean="0"/>
              <a:t>Ruido.</a:t>
            </a:r>
            <a:endParaRPr lang="es-ES" dirty="0" smtClean="0"/>
          </a:p>
          <a:p>
            <a:pPr lvl="1">
              <a:buNone/>
            </a:pPr>
            <a:r>
              <a:rPr lang="es-ES" dirty="0" smtClean="0"/>
              <a:t>		      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Considerar tipo de señal antes de decidir aumentar el número de bits por </a:t>
            </a:r>
            <a:r>
              <a:rPr lang="es-ES" dirty="0" err="1" smtClean="0"/>
              <a:t>sample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5" name="4 Más"/>
          <p:cNvSpPr/>
          <p:nvPr/>
        </p:nvSpPr>
        <p:spPr>
          <a:xfrm>
            <a:off x="1475656" y="2996952"/>
            <a:ext cx="288032" cy="28803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Más"/>
          <p:cNvSpPr/>
          <p:nvPr/>
        </p:nvSpPr>
        <p:spPr>
          <a:xfrm>
            <a:off x="1475656" y="3429000"/>
            <a:ext cx="288032" cy="28803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Emisor </a:t>
            </a:r>
            <a:r>
              <a:rPr lang="es-ES" dirty="0" smtClean="0"/>
              <a:t>y receptor deben acordar el subconjunto de </a:t>
            </a:r>
            <a:r>
              <a:rPr lang="es-ES" dirty="0" err="1" smtClean="0"/>
              <a:t>samples</a:t>
            </a:r>
            <a:r>
              <a:rPr lang="es-ES" dirty="0" smtClean="0"/>
              <a:t> que contendrán </a:t>
            </a:r>
            <a:r>
              <a:rPr lang="es-ES" dirty="0" smtClean="0"/>
              <a:t>información.</a:t>
            </a:r>
          </a:p>
          <a:p>
            <a:pPr lvl="1"/>
            <a:r>
              <a:rPr lang="es-ES" dirty="0" smtClean="0"/>
              <a:t>Solución trivial: </a:t>
            </a:r>
            <a:r>
              <a:rPr lang="es-ES" dirty="0" smtClean="0"/>
              <a:t>los </a:t>
            </a:r>
            <a:r>
              <a:rPr lang="es-ES" dirty="0" smtClean="0"/>
              <a:t>primeros </a:t>
            </a:r>
            <a:r>
              <a:rPr lang="es-ES" dirty="0" err="1" smtClean="0"/>
              <a:t>samples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Generador de secuencias </a:t>
            </a:r>
            <a:r>
              <a:rPr lang="es-ES" dirty="0" err="1" smtClean="0"/>
              <a:t>pseudoaleatorias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Extraer </a:t>
            </a:r>
            <a:r>
              <a:rPr lang="es-ES" dirty="0" smtClean="0"/>
              <a:t>mensaje </a:t>
            </a:r>
            <a:r>
              <a:rPr lang="es-ES" dirty="0" smtClean="0"/>
              <a:t>secreto.</a:t>
            </a:r>
          </a:p>
          <a:p>
            <a:pPr lvl="1"/>
            <a:r>
              <a:rPr lang="es-ES" dirty="0" smtClean="0"/>
              <a:t>Secuencia </a:t>
            </a:r>
            <a:r>
              <a:rPr lang="es-ES" dirty="0" smtClean="0"/>
              <a:t>de </a:t>
            </a:r>
            <a:r>
              <a:rPr lang="es-ES" dirty="0" err="1" smtClean="0"/>
              <a:t>samples</a:t>
            </a:r>
            <a:r>
              <a:rPr lang="es-ES" dirty="0" smtClean="0"/>
              <a:t> </a:t>
            </a:r>
            <a:r>
              <a:rPr lang="es-ES" dirty="0" smtClean="0"/>
              <a:t>utilizada.</a:t>
            </a:r>
          </a:p>
          <a:p>
            <a:pPr lvl="1"/>
            <a:r>
              <a:rPr lang="es-ES" dirty="0" smtClean="0"/>
              <a:t>Número de bits por </a:t>
            </a:r>
            <a:r>
              <a:rPr lang="es-ES" dirty="0" err="1" smtClean="0"/>
              <a:t>sample</a:t>
            </a:r>
            <a:r>
              <a:rPr lang="es-ES" dirty="0" smtClean="0"/>
              <a:t>.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3 Imagen" descr="lsbimage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712" y="2060848"/>
            <a:ext cx="5000625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Parity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Phase</a:t>
            </a: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coding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Spread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spectrum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División de la señal en regiones disjuntas.</a:t>
            </a:r>
          </a:p>
          <a:p>
            <a:endParaRPr lang="es-ES" dirty="0" smtClean="0"/>
          </a:p>
          <a:p>
            <a:r>
              <a:rPr lang="es-ES" dirty="0" smtClean="0"/>
              <a:t>Regiones del mismo tamaño.</a:t>
            </a:r>
          </a:p>
          <a:p>
            <a:endParaRPr lang="es-ES" dirty="0" smtClean="0"/>
          </a:p>
          <a:p>
            <a:r>
              <a:rPr lang="es-ES" dirty="0" smtClean="0"/>
              <a:t>Última región puede ser menor.</a:t>
            </a:r>
          </a:p>
          <a:p>
            <a:pPr lvl="1"/>
            <a:r>
              <a:rPr lang="es-ES" dirty="0" smtClean="0"/>
              <a:t>Nº </a:t>
            </a:r>
            <a:r>
              <a:rPr lang="es-ES" dirty="0" err="1" smtClean="0"/>
              <a:t>samples</a:t>
            </a:r>
            <a:r>
              <a:rPr lang="es-ES" dirty="0" smtClean="0"/>
              <a:t> archivo no múltiplo nº </a:t>
            </a:r>
            <a:r>
              <a:rPr lang="es-ES" dirty="0" err="1" smtClean="0"/>
              <a:t>samples</a:t>
            </a:r>
            <a:r>
              <a:rPr lang="es-ES" dirty="0" smtClean="0"/>
              <a:t> por región.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Audio digital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Formato WAV</a:t>
            </a:r>
          </a:p>
          <a:p>
            <a:pPr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Esteganografía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de audio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Los bits del mensaje se ocultan en los bits de paridad de las regiones.</a:t>
            </a:r>
          </a:p>
          <a:p>
            <a:pPr lvl="1"/>
            <a:r>
              <a:rPr lang="es-ES" dirty="0" smtClean="0"/>
              <a:t>Bit paridad: XOR de todos los bits de la </a:t>
            </a:r>
            <a:r>
              <a:rPr lang="es-ES" dirty="0" smtClean="0"/>
              <a:t>región.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Si bit de paridad 	      bit secreto	 se modifica el bit menos significativo de uno de los </a:t>
            </a:r>
            <a:r>
              <a:rPr lang="es-ES" dirty="0" err="1" smtClean="0"/>
              <a:t>samples</a:t>
            </a:r>
            <a:r>
              <a:rPr lang="es-ES" dirty="0" smtClean="0"/>
              <a:t> de la región.</a:t>
            </a:r>
          </a:p>
          <a:p>
            <a:endParaRPr lang="es-ES" dirty="0" smtClean="0"/>
          </a:p>
          <a:p>
            <a:r>
              <a:rPr lang="es-ES" dirty="0" smtClean="0"/>
              <a:t>Si coinciden no se hace nada.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3 Distinto de"/>
          <p:cNvSpPr/>
          <p:nvPr/>
        </p:nvSpPr>
        <p:spPr>
          <a:xfrm>
            <a:off x="3203848" y="4293096"/>
            <a:ext cx="504056" cy="36004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5436096" y="436510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Extraer mensaje </a:t>
            </a:r>
            <a:r>
              <a:rPr lang="es-ES" dirty="0" smtClean="0"/>
              <a:t>secreto. </a:t>
            </a:r>
          </a:p>
          <a:p>
            <a:pPr lvl="1"/>
            <a:r>
              <a:rPr lang="es-ES" dirty="0" smtClean="0"/>
              <a:t>Tamaño </a:t>
            </a:r>
            <a:r>
              <a:rPr lang="es-ES" dirty="0" smtClean="0"/>
              <a:t>de las regiones y orden en el que fueron utilizadas en la inserción.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Calcular bits de paridad de las regiones empleadas.</a:t>
            </a:r>
          </a:p>
          <a:p>
            <a:pPr lvl="1"/>
            <a:r>
              <a:rPr lang="es-ES" dirty="0" smtClean="0"/>
              <a:t>Concatenación de los bits de </a:t>
            </a:r>
            <a:r>
              <a:rPr lang="es-ES" dirty="0" smtClean="0"/>
              <a:t>paridad.  </a:t>
            </a:r>
          </a:p>
          <a:p>
            <a:pPr lvl="1"/>
            <a:r>
              <a:rPr lang="es-ES" dirty="0" smtClean="0"/>
              <a:t>No necesita conocer los </a:t>
            </a:r>
            <a:r>
              <a:rPr lang="es-ES" dirty="0" err="1" smtClean="0"/>
              <a:t>samples</a:t>
            </a:r>
            <a:r>
              <a:rPr lang="es-ES" dirty="0" smtClean="0"/>
              <a:t> modificados.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pic>
        <p:nvPicPr>
          <p:cNvPr id="4" name="5 Imagen" descr="parity.g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545" y="1935163"/>
            <a:ext cx="4608909" cy="4389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Parity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Phase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Spread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spectrum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No se basa en la inserción de ruido.</a:t>
            </a:r>
          </a:p>
          <a:p>
            <a:endParaRPr lang="es-ES" dirty="0" smtClean="0"/>
          </a:p>
          <a:p>
            <a:r>
              <a:rPr lang="es-ES" dirty="0" smtClean="0"/>
              <a:t>Idea: Componentes </a:t>
            </a:r>
            <a:r>
              <a:rPr lang="es-ES" dirty="0" smtClean="0"/>
              <a:t>de</a:t>
            </a:r>
            <a:r>
              <a:rPr lang="es-ES" dirty="0" smtClean="0"/>
              <a:t> </a:t>
            </a:r>
            <a:r>
              <a:rPr lang="es-ES" dirty="0" smtClean="0"/>
              <a:t>fase del sonido menos perceptibles al oído humano que el ruido.</a:t>
            </a:r>
          </a:p>
          <a:p>
            <a:endParaRPr lang="es-ES" dirty="0" smtClean="0"/>
          </a:p>
          <a:p>
            <a:r>
              <a:rPr lang="es-ES" dirty="0" smtClean="0"/>
              <a:t>Codifica bits del mensaje como desplazamientos </a:t>
            </a:r>
            <a:r>
              <a:rPr lang="es-ES" dirty="0" smtClean="0"/>
              <a:t>de</a:t>
            </a:r>
            <a:r>
              <a:rPr lang="es-ES" dirty="0" smtClean="0"/>
              <a:t> </a:t>
            </a:r>
            <a:r>
              <a:rPr lang="es-ES" dirty="0" smtClean="0"/>
              <a:t>fase en el espectro de fases de la señal digital.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pic>
        <p:nvPicPr>
          <p:cNvPr id="5" name="6 Imagen" descr="phaseshift.g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28862" y="3063081"/>
            <a:ext cx="4486275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: Procedimiento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División en segmentos.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Transformada Discreta de Fourier a cada segmento.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Diferencias de fase entre segmentos adyacentes.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El nuevo vector de fases del primer segmento </a:t>
            </a:r>
            <a:r>
              <a:rPr lang="es-ES" dirty="0" smtClean="0"/>
              <a:t>será</a:t>
            </a:r>
            <a:r>
              <a:rPr lang="es-E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None/>
            </a:pPr>
            <a:r>
              <a:rPr lang="es-ES" dirty="0" smtClean="0"/>
              <a:t>		</a:t>
            </a:r>
          </a:p>
          <a:p>
            <a:pPr marL="514350" indent="-514350">
              <a:buNone/>
            </a:pPr>
            <a:r>
              <a:rPr lang="es-ES" dirty="0" smtClean="0"/>
              <a:t>		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437112"/>
            <a:ext cx="4953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: Procedimiento(II)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endParaRPr lang="es-E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s-ES" dirty="0" smtClean="0"/>
              <a:t>Nueva </a:t>
            </a:r>
            <a:r>
              <a:rPr lang="es-ES" dirty="0" smtClean="0"/>
              <a:t>matriz de fases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es-ES" dirty="0" smtClean="0"/>
              <a:t>Nuevas </a:t>
            </a:r>
            <a:r>
              <a:rPr lang="es-ES" dirty="0" smtClean="0"/>
              <a:t>fases del primer </a:t>
            </a:r>
            <a:r>
              <a:rPr lang="es-ES" dirty="0" smtClean="0"/>
              <a:t>segmento.</a:t>
            </a:r>
            <a:r>
              <a:rPr lang="es-ES" dirty="0" smtClean="0"/>
              <a:t>	</a:t>
            </a:r>
            <a:endParaRPr lang="es-ES" dirty="0" smtClean="0"/>
          </a:p>
          <a:p>
            <a:pPr marL="880110" lvl="1" indent="-514350">
              <a:buFont typeface="Arial" pitchFamily="34" charset="0"/>
              <a:buChar char="•"/>
            </a:pPr>
            <a:r>
              <a:rPr lang="es-ES" dirty="0" smtClean="0"/>
              <a:t>Diferencias </a:t>
            </a:r>
            <a:r>
              <a:rPr lang="es-ES" dirty="0" smtClean="0"/>
              <a:t>de fase originales.</a:t>
            </a:r>
          </a:p>
          <a:p>
            <a:pPr marL="514350" indent="-514350">
              <a:buFont typeface="+mj-lt"/>
              <a:buAutoNum type="arabicPeriod" startAt="5"/>
            </a:pPr>
            <a:endParaRPr lang="es-E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s-ES" dirty="0" smtClean="0"/>
              <a:t>Transformada </a:t>
            </a:r>
            <a:r>
              <a:rPr lang="es-ES" dirty="0" smtClean="0"/>
              <a:t>Discreta de </a:t>
            </a:r>
            <a:r>
              <a:rPr lang="es-ES" dirty="0" smtClean="0"/>
              <a:t>Fourier Inversa.</a:t>
            </a:r>
            <a:endParaRPr lang="es-ES" dirty="0" smtClean="0"/>
          </a:p>
          <a:p>
            <a:pPr marL="880110" lvl="1" indent="-514350">
              <a:buFont typeface="Arial" pitchFamily="34" charset="0"/>
              <a:buChar char="•"/>
            </a:pPr>
            <a:r>
              <a:rPr lang="es-ES" dirty="0" smtClean="0"/>
              <a:t>Concatenación de segmentos.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Extraer mensaje </a:t>
            </a:r>
            <a:r>
              <a:rPr lang="es-ES" dirty="0" smtClean="0"/>
              <a:t>secreto. </a:t>
            </a:r>
          </a:p>
          <a:p>
            <a:pPr lvl="1"/>
            <a:r>
              <a:rPr lang="es-ES" dirty="0" smtClean="0"/>
              <a:t>Longitud </a:t>
            </a:r>
            <a:r>
              <a:rPr lang="es-ES" dirty="0" smtClean="0"/>
              <a:t>del segmento.</a:t>
            </a:r>
          </a:p>
          <a:p>
            <a:pPr lvl="1"/>
            <a:r>
              <a:rPr lang="es-ES" dirty="0" smtClean="0"/>
              <a:t>Transformada Discreta de </a:t>
            </a:r>
            <a:r>
              <a:rPr lang="es-ES" dirty="0" smtClean="0"/>
              <a:t>Fourier.</a:t>
            </a:r>
            <a:endParaRPr lang="es-ES" dirty="0" smtClean="0"/>
          </a:p>
          <a:p>
            <a:pPr lvl="2"/>
            <a:r>
              <a:rPr lang="es-ES" dirty="0" smtClean="0"/>
              <a:t>Obtener fases </a:t>
            </a:r>
            <a:r>
              <a:rPr lang="es-ES" dirty="0" smtClean="0"/>
              <a:t>del primer segmento.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Desventaja: Solo útil </a:t>
            </a:r>
            <a:r>
              <a:rPr lang="es-ES" dirty="0" smtClean="0"/>
              <a:t>para transmitir una pequeña cantidad de datos.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Parity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Phase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smtClean="0"/>
              <a:t>Spread </a:t>
            </a:r>
            <a:r>
              <a:rPr lang="es-ES" sz="2800" dirty="0" err="1" smtClean="0"/>
              <a:t>spectrum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>
            <a:normAutofit lnSpcReduction="10000"/>
          </a:bodyPr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Disciplina de ocultamiento de mensajes y objetos.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Distinta a la </a:t>
            </a:r>
            <a:r>
              <a:rPr lang="es-ES" b="1" dirty="0" smtClean="0"/>
              <a:t>criptografía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Criptografía + </a:t>
            </a:r>
            <a:r>
              <a:rPr lang="es-ES" dirty="0" err="1" smtClean="0"/>
              <a:t>Esteganografía</a:t>
            </a:r>
            <a:r>
              <a:rPr lang="es-ES" dirty="0" smtClean="0"/>
              <a:t>.</a:t>
            </a:r>
          </a:p>
          <a:p>
            <a:pPr lvl="1" algn="just"/>
            <a:r>
              <a:rPr lang="es-ES" dirty="0" err="1" smtClean="0"/>
              <a:t>Esteganografía</a:t>
            </a:r>
            <a:r>
              <a:rPr lang="es-ES" dirty="0" smtClean="0"/>
              <a:t> pura.</a:t>
            </a:r>
          </a:p>
          <a:p>
            <a:pPr lvl="1" algn="just"/>
            <a:r>
              <a:rPr lang="es-ES" dirty="0" err="1" smtClean="0"/>
              <a:t>Esteganografía</a:t>
            </a:r>
            <a:r>
              <a:rPr lang="es-ES" dirty="0" smtClean="0"/>
              <a:t> de clave privada.</a:t>
            </a:r>
          </a:p>
          <a:p>
            <a:pPr lvl="1" algn="just"/>
            <a:r>
              <a:rPr lang="es-ES" dirty="0" err="1" smtClean="0"/>
              <a:t>Esteganografía</a:t>
            </a:r>
            <a:r>
              <a:rPr lang="es-ES" dirty="0" smtClean="0"/>
              <a:t> de clave pública.</a:t>
            </a:r>
            <a:endParaRPr lang="es-ES" dirty="0" smtClean="0"/>
          </a:p>
          <a:p>
            <a:pPr algn="just">
              <a:buNone/>
            </a:pPr>
            <a:r>
              <a:rPr lang="es-ES" dirty="0" smtClean="0"/>
              <a:t> 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Spread </a:t>
            </a:r>
            <a:r>
              <a:rPr lang="es-ES" dirty="0" err="1" smtClean="0"/>
              <a:t>spectrum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Teoría matemática complicada.</a:t>
            </a:r>
          </a:p>
          <a:p>
            <a:endParaRPr lang="es-ES" dirty="0" smtClean="0"/>
          </a:p>
          <a:p>
            <a:r>
              <a:rPr lang="es-ES" dirty="0" smtClean="0"/>
              <a:t>Expandir </a:t>
            </a:r>
            <a:r>
              <a:rPr lang="es-ES" dirty="0" smtClean="0"/>
              <a:t>la información </a:t>
            </a:r>
            <a:r>
              <a:rPr lang="es-ES" dirty="0" smtClean="0"/>
              <a:t>secreta  </a:t>
            </a:r>
            <a:r>
              <a:rPr lang="es-ES" dirty="0" smtClean="0"/>
              <a:t>al </a:t>
            </a:r>
            <a:r>
              <a:rPr lang="es-ES" dirty="0" smtClean="0"/>
              <a:t>máximo en el espectro de frecuencia.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Señal final </a:t>
            </a:r>
            <a:r>
              <a:rPr lang="es-ES" dirty="0" smtClean="0"/>
              <a:t>ocupa </a:t>
            </a:r>
            <a:r>
              <a:rPr lang="es-ES" dirty="0" smtClean="0"/>
              <a:t>mayor ancho de banda. 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Spread </a:t>
            </a:r>
            <a:r>
              <a:rPr lang="es-ES" dirty="0" err="1" smtClean="0"/>
              <a:t>spectrum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2856"/>
            <a:ext cx="552222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Spread </a:t>
            </a:r>
            <a:r>
              <a:rPr lang="es-ES" dirty="0" err="1" smtClean="0"/>
              <a:t>spectrum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pPr algn="just"/>
            <a:r>
              <a:rPr lang="es-ES" dirty="0" smtClean="0"/>
              <a:t>Tasa de transmisión de datos </a:t>
            </a:r>
            <a:r>
              <a:rPr lang="es-ES" dirty="0" smtClean="0"/>
              <a:t>medio-alta.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Nivel de robustez alto.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Desventaja: Introduce ruido.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Parity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Phase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smtClean="0"/>
              <a:t>Spread </a:t>
            </a:r>
            <a:r>
              <a:rPr lang="es-ES" sz="2800" dirty="0" err="1" smtClean="0"/>
              <a:t>spectrum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smtClean="0"/>
              <a:t>Echo </a:t>
            </a:r>
            <a:r>
              <a:rPr lang="es-ES" sz="2800" dirty="0" err="1" smtClean="0"/>
              <a:t>hiding</a:t>
            </a:r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Introducir  eco  en </a:t>
            </a:r>
            <a:r>
              <a:rPr lang="es-ES" dirty="0" smtClean="0"/>
              <a:t>la señal discreta</a:t>
            </a:r>
            <a:r>
              <a:rPr lang="es-ES" dirty="0" smtClean="0"/>
              <a:t>.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Tres parámetros del eco.</a:t>
            </a:r>
          </a:p>
          <a:p>
            <a:pPr lvl="1" algn="just"/>
            <a:r>
              <a:rPr lang="es-ES" dirty="0" smtClean="0"/>
              <a:t>Amplitud.</a:t>
            </a:r>
          </a:p>
          <a:p>
            <a:pPr lvl="1" algn="just"/>
            <a:r>
              <a:rPr lang="es-ES" dirty="0" smtClean="0"/>
              <a:t>Decadencia.</a:t>
            </a:r>
          </a:p>
          <a:p>
            <a:pPr lvl="1" algn="just"/>
            <a:r>
              <a:rPr lang="es-ES" dirty="0" smtClean="0"/>
              <a:t>Offset.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Valores inferiores al umbral del oído humano.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El offset varía según el bit del mensaje.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Cada eco codifica un bit.</a:t>
            </a:r>
          </a:p>
          <a:p>
            <a:pPr lvl="1" algn="just"/>
            <a:r>
              <a:rPr lang="es-ES" dirty="0" smtClean="0"/>
              <a:t>División en bloques.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924944"/>
            <a:ext cx="2880320" cy="355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: Implementación(I)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La </a:t>
            </a:r>
            <a:r>
              <a:rPr lang="es-ES" dirty="0" smtClean="0"/>
              <a:t>señal se divide en bloques antes </a:t>
            </a:r>
            <a:r>
              <a:rPr lang="es-ES" dirty="0" smtClean="0"/>
              <a:t>de la </a:t>
            </a:r>
            <a:r>
              <a:rPr lang="es-ES" dirty="0" smtClean="0"/>
              <a:t>inserción.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le asigna un ‘0’ o un ‘1’ en función del mensaje a ocultar.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inserta la información necesaria en cada bloque.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365104"/>
            <a:ext cx="59245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: Implementación(I)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Finalmente los bloques se recombinan para formar la señal final.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Problema: Mezcla de ecos considerable, lo que incrementa el riesgo de detección.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Solución: </a:t>
            </a:r>
            <a:r>
              <a:rPr lang="es-ES" dirty="0" smtClean="0"/>
              <a:t>Una nueva implementación de </a:t>
            </a:r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: Implementación(II)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crean dos </a:t>
            </a:r>
            <a:r>
              <a:rPr lang="es-ES" dirty="0" smtClean="0"/>
              <a:t>señales de eco.</a:t>
            </a:r>
            <a:endParaRPr lang="es-ES" dirty="0" smtClean="0"/>
          </a:p>
          <a:p>
            <a:pPr lvl="1" algn="just"/>
            <a:r>
              <a:rPr lang="es-ES" dirty="0" smtClean="0"/>
              <a:t>Se </a:t>
            </a:r>
            <a:r>
              <a:rPr lang="es-ES" dirty="0" smtClean="0"/>
              <a:t>combinan usando </a:t>
            </a:r>
            <a:r>
              <a:rPr lang="es-ES" dirty="0" smtClean="0"/>
              <a:t>dos señales de mezcla.</a:t>
            </a:r>
          </a:p>
          <a:p>
            <a:pPr lvl="1" algn="just">
              <a:buNone/>
            </a:pPr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645024"/>
            <a:ext cx="48863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: Implementación(II)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Señal menos abrupta.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212976"/>
            <a:ext cx="566542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</a:t>
            </a:r>
            <a:r>
              <a:rPr lang="es-ES" dirty="0" smtClean="0"/>
              <a:t>Historia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3759696"/>
          </a:xfrm>
        </p:spPr>
        <p:txBody>
          <a:bodyPr/>
          <a:lstStyle/>
          <a:p>
            <a:r>
              <a:rPr lang="es-ES" dirty="0" smtClean="0"/>
              <a:t>Ha estado presente desde tiempos antiguos.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En la era digital ha resurgido como una tecnología útil en seguridad informática.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Se usa en documentos, imágenes, audio, vídeo, etc.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: </a:t>
            </a:r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Tasa de transmisión de datos alta.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Elevada robustez.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Para decodificar la información son necesarias técnicas avanzadas de procesamiento de señales.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Diferentes métodos.</a:t>
            </a:r>
          </a:p>
          <a:p>
            <a:pPr lvl="1" algn="just"/>
            <a:r>
              <a:rPr lang="es-ES" dirty="0" smtClean="0"/>
              <a:t>Distintos requisitos.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Elegir el que mejor se adapte a la situación.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Decidir si conviene  combinar  con  criptografía.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 práctica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76872"/>
            <a:ext cx="582325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</a:t>
            </a:r>
            <a:r>
              <a:rPr lang="es-ES" dirty="0" smtClean="0"/>
              <a:t>Fundamentos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Explota las limitaciones de la percepción humana (visión, oído, etc.).</a:t>
            </a:r>
          </a:p>
          <a:p>
            <a:endParaRPr lang="es-ES" dirty="0" smtClean="0"/>
          </a:p>
          <a:p>
            <a:r>
              <a:rPr lang="es-ES" dirty="0" smtClean="0"/>
              <a:t>Pequeños cambios en los objetos </a:t>
            </a:r>
            <a:r>
              <a:rPr lang="es-ES" dirty="0" smtClean="0"/>
              <a:t>portadores.</a:t>
            </a:r>
            <a:endParaRPr lang="es-ES" dirty="0" smtClean="0"/>
          </a:p>
          <a:p>
            <a:pPr lvl="1"/>
            <a:r>
              <a:rPr lang="es-ES" dirty="0" smtClean="0"/>
              <a:t> I</a:t>
            </a:r>
            <a:r>
              <a:rPr lang="es-ES" dirty="0" smtClean="0"/>
              <a:t>mperceptibles </a:t>
            </a:r>
            <a:r>
              <a:rPr lang="es-ES" dirty="0" smtClean="0"/>
              <a:t>para una persona.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Técnica </a:t>
            </a:r>
            <a:r>
              <a:rPr lang="es-ES" dirty="0" smtClean="0"/>
              <a:t>invasiva</a:t>
            </a:r>
          </a:p>
          <a:p>
            <a:pPr lvl="1"/>
            <a:r>
              <a:rPr lang="es-ES" b="1" dirty="0" smtClean="0"/>
              <a:t> </a:t>
            </a:r>
            <a:r>
              <a:rPr lang="es-ES" b="1" dirty="0" err="1" smtClean="0"/>
              <a:t>E</a:t>
            </a:r>
            <a:r>
              <a:rPr lang="es-ES" b="1" dirty="0" err="1" smtClean="0"/>
              <a:t>steganálisis</a:t>
            </a:r>
            <a:r>
              <a:rPr lang="es-ES" b="1" dirty="0" smtClean="0"/>
              <a:t> </a:t>
            </a:r>
            <a:r>
              <a:rPr lang="es-ES" dirty="0" smtClean="0"/>
              <a:t>basado en detectar las huellas dejadas durante el ocultamiento.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</a:t>
            </a:r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0485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Formato WAV</a:t>
            </a:r>
          </a:p>
          <a:p>
            <a:pPr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Esteganografía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de audio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Audio digital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r>
              <a:rPr lang="es-ES" dirty="0" smtClean="0"/>
              <a:t>Señal </a:t>
            </a:r>
            <a:r>
              <a:rPr lang="es-ES" dirty="0" smtClean="0"/>
              <a:t>discreta.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Se genera a partir de una señal </a:t>
            </a:r>
            <a:r>
              <a:rPr lang="es-ES" dirty="0" smtClean="0"/>
              <a:t>continua.</a:t>
            </a:r>
          </a:p>
          <a:p>
            <a:pPr lvl="1"/>
            <a:r>
              <a:rPr lang="es-ES" b="1" dirty="0" smtClean="0"/>
              <a:t>M</a:t>
            </a:r>
            <a:r>
              <a:rPr lang="es-ES" b="1" dirty="0" smtClean="0"/>
              <a:t>uestreo</a:t>
            </a:r>
            <a:r>
              <a:rPr lang="es-ES" dirty="0" smtClean="0"/>
              <a:t> </a:t>
            </a:r>
            <a:r>
              <a:rPr lang="es-ES" dirty="0" smtClean="0"/>
              <a:t>y </a:t>
            </a:r>
            <a:r>
              <a:rPr lang="es-ES" b="1" dirty="0" err="1" smtClean="0"/>
              <a:t>cuantización</a:t>
            </a:r>
            <a:r>
              <a:rPr lang="es-ES" dirty="0" smtClean="0"/>
              <a:t>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Se almacena en el ordenador como una secuencia de ceros y unos.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575</TotalTime>
  <Words>1031</Words>
  <Application>Microsoft Office PowerPoint</Application>
  <PresentationFormat>Presentación en pantalla (4:3)</PresentationFormat>
  <Paragraphs>361</Paragraphs>
  <Slides>52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3" baseType="lpstr">
      <vt:lpstr>Flujo</vt:lpstr>
      <vt:lpstr>Ocultar datos en archivos de sonido</vt:lpstr>
      <vt:lpstr>Índice</vt:lpstr>
      <vt:lpstr>Índice</vt:lpstr>
      <vt:lpstr>Esteganografía: Introducción</vt:lpstr>
      <vt:lpstr>Esteganografía: Historia</vt:lpstr>
      <vt:lpstr>Esteganografía: Fundamentos</vt:lpstr>
      <vt:lpstr>Esteganografía: Ejemplo</vt:lpstr>
      <vt:lpstr>Índice</vt:lpstr>
      <vt:lpstr>Audio digital</vt:lpstr>
      <vt:lpstr>Audio digital</vt:lpstr>
      <vt:lpstr>Índice</vt:lpstr>
      <vt:lpstr>Formato WAV</vt:lpstr>
      <vt:lpstr>Formato WAV</vt:lpstr>
      <vt:lpstr>Índice</vt:lpstr>
      <vt:lpstr>Motivación</vt:lpstr>
      <vt:lpstr>Índice</vt:lpstr>
      <vt:lpstr>Problemas</vt:lpstr>
      <vt:lpstr>Índice</vt:lpstr>
      <vt:lpstr>Objetivos</vt:lpstr>
      <vt:lpstr>Objetivos</vt:lpstr>
      <vt:lpstr>Índice</vt:lpstr>
      <vt:lpstr>Métodos</vt:lpstr>
      <vt:lpstr>Métodos</vt:lpstr>
      <vt:lpstr>LSB coding</vt:lpstr>
      <vt:lpstr>LSB coding</vt:lpstr>
      <vt:lpstr>LSB coding</vt:lpstr>
      <vt:lpstr>LSB coding</vt:lpstr>
      <vt:lpstr>Métodos</vt:lpstr>
      <vt:lpstr>Parity coding</vt:lpstr>
      <vt:lpstr>Parity coding</vt:lpstr>
      <vt:lpstr>Parity coding</vt:lpstr>
      <vt:lpstr>Parity coding</vt:lpstr>
      <vt:lpstr>Métodos</vt:lpstr>
      <vt:lpstr>Phase coding</vt:lpstr>
      <vt:lpstr>Phase coding</vt:lpstr>
      <vt:lpstr>Phase coding: Procedimiento</vt:lpstr>
      <vt:lpstr>Phase coding: Procedimiento(II)</vt:lpstr>
      <vt:lpstr>Phase coding</vt:lpstr>
      <vt:lpstr>Métodos</vt:lpstr>
      <vt:lpstr>Spread spectrum</vt:lpstr>
      <vt:lpstr>Spread spectrum</vt:lpstr>
      <vt:lpstr>Spread spectrum</vt:lpstr>
      <vt:lpstr>Métodos</vt:lpstr>
      <vt:lpstr>Echo hiding</vt:lpstr>
      <vt:lpstr>Echo hiding</vt:lpstr>
      <vt:lpstr>Echo hiding: Implementación(I)</vt:lpstr>
      <vt:lpstr>Echo hiding: Implementación(I)</vt:lpstr>
      <vt:lpstr>Echo hiding: Implementación(II)</vt:lpstr>
      <vt:lpstr>Echo hiding: Implementación(II)</vt:lpstr>
      <vt:lpstr>Echo hiding: Resumen</vt:lpstr>
      <vt:lpstr>Conclusiones</vt:lpstr>
      <vt:lpstr>Demostración práctica</vt:lpstr>
    </vt:vector>
  </TitlesOfParts>
  <Company>ETSII. Universidad de Sevilla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Ocultar datos en archivos de sonido</dc:title>
  <dc:creator>practica</dc:creator>
  <cp:lastModifiedBy>Pascual Javier</cp:lastModifiedBy>
  <cp:revision>74</cp:revision>
  <dcterms:created xsi:type="dcterms:W3CDTF">2011-05-10T14:25:32Z</dcterms:created>
  <dcterms:modified xsi:type="dcterms:W3CDTF">2011-05-26T18:39:21Z</dcterms:modified>
</cp:coreProperties>
</file>